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1" r:id="rId9"/>
    <p:sldId id="305" r:id="rId10"/>
    <p:sldId id="29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2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69ADD-EF33-4253-91EA-EEC41EC74590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l-GR"/>
        </a:p>
      </dgm:t>
    </dgm:pt>
    <dgm:pt modelId="{8D6B367A-E453-47E1-85D1-A93C7137053B}">
      <dgm:prSet phldrT="[Κείμενο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l-GR" sz="2000" dirty="0" smtClean="0">
              <a:latin typeface="Tahoma" pitchFamily="34" charset="0"/>
              <a:cs typeface="Tahoma" pitchFamily="34" charset="0"/>
            </a:rPr>
            <a:t>Σύγχρονη μορφή μακροπρόθεσμης χρηματοδότησης  παραγωγικού εξοπλισμού των επιχειρήσεων  για επαγγελματική χρήση</a:t>
          </a:r>
          <a:endParaRPr lang="el-GR" sz="2000" dirty="0">
            <a:latin typeface="Tahoma" pitchFamily="34" charset="0"/>
            <a:cs typeface="Tahoma" pitchFamily="34" charset="0"/>
          </a:endParaRPr>
        </a:p>
      </dgm:t>
    </dgm:pt>
    <dgm:pt modelId="{70FCC66C-80F0-486E-86A6-054F40956B43}" type="parTrans" cxnId="{788253CD-FBDA-4061-9F21-A96FA57CFBF1}">
      <dgm:prSet/>
      <dgm:spPr/>
      <dgm:t>
        <a:bodyPr/>
        <a:lstStyle/>
        <a:p>
          <a:endParaRPr lang="el-GR"/>
        </a:p>
      </dgm:t>
    </dgm:pt>
    <dgm:pt modelId="{DED3C50E-C137-4A60-9CD0-01FA26F2B6B6}" type="sibTrans" cxnId="{788253CD-FBDA-4061-9F21-A96FA57CFBF1}">
      <dgm:prSet/>
      <dgm:spPr/>
      <dgm:t>
        <a:bodyPr/>
        <a:lstStyle/>
        <a:p>
          <a:endParaRPr lang="el-GR"/>
        </a:p>
      </dgm:t>
    </dgm:pt>
    <dgm:pt modelId="{C56EAA03-1E21-4DD7-BED2-BA46C188AF37}">
      <dgm:prSet phldrT="[Κείμενο]" custT="1"/>
      <dgm:spPr>
        <a:noFill/>
      </dgm:spPr>
      <dgm:t>
        <a:bodyPr/>
        <a:lstStyle/>
        <a:p>
          <a:pPr algn="just"/>
          <a:r>
            <a:rPr lang="el-GR" sz="2000" dirty="0" smtClean="0">
              <a:latin typeface="Tahoma" pitchFamily="34" charset="0"/>
              <a:cs typeface="Tahoma" pitchFamily="34" charset="0"/>
            </a:rPr>
            <a:t>Η εταιρεία </a:t>
          </a:r>
          <a:r>
            <a:rPr lang="en-US" sz="2000" dirty="0" smtClean="0">
              <a:latin typeface="Tahoma" pitchFamily="34" charset="0"/>
              <a:cs typeface="Tahoma" pitchFamily="34" charset="0"/>
            </a:rPr>
            <a:t>Leasing </a:t>
          </a:r>
          <a:r>
            <a:rPr lang="el-GR" sz="2000" dirty="0" smtClean="0">
              <a:latin typeface="Tahoma" pitchFamily="34" charset="0"/>
              <a:cs typeface="Tahoma" pitchFamily="34" charset="0"/>
            </a:rPr>
            <a:t>διατηρεί την κυριότητα του εξοπλισμού και παραχωρεί την χρήση του στον επιχειρηματία</a:t>
          </a:r>
          <a:endParaRPr lang="el-GR" sz="2000" dirty="0">
            <a:latin typeface="Tahoma" pitchFamily="34" charset="0"/>
            <a:cs typeface="Tahoma" pitchFamily="34" charset="0"/>
          </a:endParaRPr>
        </a:p>
      </dgm:t>
    </dgm:pt>
    <dgm:pt modelId="{EE3B01BE-628D-43CB-BFA5-2023F71C70FA}" type="parTrans" cxnId="{FE292E99-F08A-4CA5-A6F4-786594D873F9}">
      <dgm:prSet/>
      <dgm:spPr/>
      <dgm:t>
        <a:bodyPr/>
        <a:lstStyle/>
        <a:p>
          <a:endParaRPr lang="el-GR"/>
        </a:p>
      </dgm:t>
    </dgm:pt>
    <dgm:pt modelId="{3A1D0A31-9128-4D7E-85E6-450C8C05C0C7}" type="sibTrans" cxnId="{FE292E99-F08A-4CA5-A6F4-786594D873F9}">
      <dgm:prSet/>
      <dgm:spPr/>
      <dgm:t>
        <a:bodyPr/>
        <a:lstStyle/>
        <a:p>
          <a:endParaRPr lang="el-GR"/>
        </a:p>
      </dgm:t>
    </dgm:pt>
    <dgm:pt modelId="{BAD1DA24-EDBC-4D64-AFF4-47596E7394F7}">
      <dgm:prSet phldrT="[Κείμενο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l-GR" sz="2000" dirty="0" smtClean="0">
              <a:latin typeface="Tahoma" pitchFamily="34" charset="0"/>
              <a:cs typeface="Tahoma" pitchFamily="34" charset="0"/>
            </a:rPr>
            <a:t>Ο μισθωτής έχει τη δυνατότητα να αποκτήσει την κυριότητα του εξοπλισμού</a:t>
          </a:r>
          <a:endParaRPr lang="el-GR" sz="2000" dirty="0">
            <a:latin typeface="Tahoma" pitchFamily="34" charset="0"/>
            <a:cs typeface="Tahoma" pitchFamily="34" charset="0"/>
          </a:endParaRPr>
        </a:p>
      </dgm:t>
    </dgm:pt>
    <dgm:pt modelId="{F1A657C3-8505-4D0F-9491-20761954B9BD}" type="parTrans" cxnId="{5526C3FC-2828-4D2E-B1FE-583023AAE6E0}">
      <dgm:prSet/>
      <dgm:spPr/>
      <dgm:t>
        <a:bodyPr/>
        <a:lstStyle/>
        <a:p>
          <a:endParaRPr lang="el-GR"/>
        </a:p>
      </dgm:t>
    </dgm:pt>
    <dgm:pt modelId="{4B633D65-9CD2-48D2-9D4A-61CFB0268513}" type="sibTrans" cxnId="{5526C3FC-2828-4D2E-B1FE-583023AAE6E0}">
      <dgm:prSet/>
      <dgm:spPr/>
      <dgm:t>
        <a:bodyPr/>
        <a:lstStyle/>
        <a:p>
          <a:endParaRPr lang="el-GR"/>
        </a:p>
      </dgm:t>
    </dgm:pt>
    <dgm:pt modelId="{FCC5E36A-FE26-4F2B-B634-A3A9F5C54B74}">
      <dgm:prSet phldrT="[Κείμενο]" custT="1"/>
      <dgm:spPr>
        <a:noFill/>
      </dgm:spPr>
      <dgm:t>
        <a:bodyPr/>
        <a:lstStyle/>
        <a:p>
          <a:r>
            <a:rPr lang="el-GR" sz="2000" dirty="0" smtClean="0">
              <a:latin typeface="Tahoma" pitchFamily="34" charset="0"/>
              <a:cs typeface="Tahoma" pitchFamily="34" charset="0"/>
            </a:rPr>
            <a:t>Χρόνος σύμβασης </a:t>
          </a:r>
          <a:r>
            <a:rPr lang="en-US" sz="2000" dirty="0" smtClean="0">
              <a:latin typeface="Tahoma" pitchFamily="34" charset="0"/>
              <a:cs typeface="Tahoma" pitchFamily="34" charset="0"/>
            </a:rPr>
            <a:t>: </a:t>
          </a:r>
          <a:r>
            <a:rPr lang="el-GR" sz="2000" dirty="0" smtClean="0">
              <a:latin typeface="Tahoma" pitchFamily="34" charset="0"/>
              <a:cs typeface="Tahoma" pitchFamily="34" charset="0"/>
            </a:rPr>
            <a:t>Ακινήτων &gt;= 10 έτη</a:t>
          </a:r>
          <a:endParaRPr lang="el-GR" sz="2000" dirty="0">
            <a:latin typeface="Tahoma" pitchFamily="34" charset="0"/>
            <a:cs typeface="Tahoma" pitchFamily="34" charset="0"/>
          </a:endParaRPr>
        </a:p>
      </dgm:t>
    </dgm:pt>
    <dgm:pt modelId="{C12A280A-96E5-4121-95D3-4153AEE685B7}" type="parTrans" cxnId="{EBF6D6EE-1C59-4FC7-8C6D-4B0FFA0FFE40}">
      <dgm:prSet/>
      <dgm:spPr/>
      <dgm:t>
        <a:bodyPr/>
        <a:lstStyle/>
        <a:p>
          <a:endParaRPr lang="el-GR"/>
        </a:p>
      </dgm:t>
    </dgm:pt>
    <dgm:pt modelId="{F5F9E3D4-039A-4A62-84AE-5BDA96230C02}" type="sibTrans" cxnId="{EBF6D6EE-1C59-4FC7-8C6D-4B0FFA0FFE40}">
      <dgm:prSet/>
      <dgm:spPr/>
      <dgm:t>
        <a:bodyPr/>
        <a:lstStyle/>
        <a:p>
          <a:endParaRPr lang="el-GR"/>
        </a:p>
      </dgm:t>
    </dgm:pt>
    <dgm:pt modelId="{294600A0-0183-4DD6-B570-3ABA2EC23497}">
      <dgm:prSet phldrT="[Κείμενο]" custT="1"/>
      <dgm:spPr>
        <a:noFill/>
      </dgm:spPr>
      <dgm:t>
        <a:bodyPr/>
        <a:lstStyle/>
        <a:p>
          <a:r>
            <a:rPr lang="el-GR" sz="2000" dirty="0" smtClean="0">
              <a:latin typeface="Tahoma" pitchFamily="34" charset="0"/>
              <a:cs typeface="Tahoma" pitchFamily="34" charset="0"/>
            </a:rPr>
            <a:t>                            Κινητών &gt;= 3 έτη</a:t>
          </a:r>
          <a:endParaRPr lang="el-GR" sz="2000" dirty="0">
            <a:latin typeface="Tahoma" pitchFamily="34" charset="0"/>
            <a:cs typeface="Tahoma" pitchFamily="34" charset="0"/>
          </a:endParaRPr>
        </a:p>
      </dgm:t>
    </dgm:pt>
    <dgm:pt modelId="{C78C342E-D742-461E-A210-D8260D4F615D}" type="parTrans" cxnId="{63308857-DCB2-4836-A545-DF97AFBD8587}">
      <dgm:prSet/>
      <dgm:spPr/>
      <dgm:t>
        <a:bodyPr/>
        <a:lstStyle/>
        <a:p>
          <a:endParaRPr lang="el-GR"/>
        </a:p>
      </dgm:t>
    </dgm:pt>
    <dgm:pt modelId="{307B0F81-F34D-436A-BA94-8C88F154F458}" type="sibTrans" cxnId="{63308857-DCB2-4836-A545-DF97AFBD8587}">
      <dgm:prSet/>
      <dgm:spPr/>
      <dgm:t>
        <a:bodyPr/>
        <a:lstStyle/>
        <a:p>
          <a:endParaRPr lang="el-GR"/>
        </a:p>
      </dgm:t>
    </dgm:pt>
    <dgm:pt modelId="{720E90F2-98ED-402E-BF57-1F7795C87A41}" type="pres">
      <dgm:prSet presAssocID="{C0C69ADD-EF33-4253-91EA-EEC41EC745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B6B2B9-7469-442C-9B53-6822DE6F292F}" type="pres">
      <dgm:prSet presAssocID="{8D6B367A-E453-47E1-85D1-A93C713705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1B8EBE-1BCE-483B-AF66-7B6621B47416}" type="pres">
      <dgm:prSet presAssocID="{8D6B367A-E453-47E1-85D1-A93C713705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2E69AC-7641-4EB8-AEE5-6B323C81996B}" type="pres">
      <dgm:prSet presAssocID="{BAD1DA24-EDBC-4D64-AFF4-47596E7394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154900-B262-4AFB-B946-D26E08960CE5}" type="pres">
      <dgm:prSet presAssocID="{BAD1DA24-EDBC-4D64-AFF4-47596E7394F7}" presName="childText" presStyleLbl="revTx" presStyleIdx="1" presStyleCnt="2" custScaleY="1549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526C3FC-2828-4D2E-B1FE-583023AAE6E0}" srcId="{C0C69ADD-EF33-4253-91EA-EEC41EC74590}" destId="{BAD1DA24-EDBC-4D64-AFF4-47596E7394F7}" srcOrd="1" destOrd="0" parTransId="{F1A657C3-8505-4D0F-9491-20761954B9BD}" sibTransId="{4B633D65-9CD2-48D2-9D4A-61CFB0268513}"/>
    <dgm:cxn modelId="{1E7DDF2A-004D-4B68-9DF8-C44B41896393}" type="presOf" srcId="{BAD1DA24-EDBC-4D64-AFF4-47596E7394F7}" destId="{FE2E69AC-7641-4EB8-AEE5-6B323C81996B}" srcOrd="0" destOrd="0" presId="urn:microsoft.com/office/officeart/2005/8/layout/vList2"/>
    <dgm:cxn modelId="{E675F6AA-AF43-4390-A52D-7C5FD66A3D39}" type="presOf" srcId="{8D6B367A-E453-47E1-85D1-A93C7137053B}" destId="{E9B6B2B9-7469-442C-9B53-6822DE6F292F}" srcOrd="0" destOrd="0" presId="urn:microsoft.com/office/officeart/2005/8/layout/vList2"/>
    <dgm:cxn modelId="{EBF6D6EE-1C59-4FC7-8C6D-4B0FFA0FFE40}" srcId="{BAD1DA24-EDBC-4D64-AFF4-47596E7394F7}" destId="{FCC5E36A-FE26-4F2B-B634-A3A9F5C54B74}" srcOrd="0" destOrd="0" parTransId="{C12A280A-96E5-4121-95D3-4153AEE685B7}" sibTransId="{F5F9E3D4-039A-4A62-84AE-5BDA96230C02}"/>
    <dgm:cxn modelId="{E16DCE6E-36D8-4050-8D53-5AC5674F43AA}" type="presOf" srcId="{294600A0-0183-4DD6-B570-3ABA2EC23497}" destId="{52154900-B262-4AFB-B946-D26E08960CE5}" srcOrd="0" destOrd="1" presId="urn:microsoft.com/office/officeart/2005/8/layout/vList2"/>
    <dgm:cxn modelId="{788253CD-FBDA-4061-9F21-A96FA57CFBF1}" srcId="{C0C69ADD-EF33-4253-91EA-EEC41EC74590}" destId="{8D6B367A-E453-47E1-85D1-A93C7137053B}" srcOrd="0" destOrd="0" parTransId="{70FCC66C-80F0-486E-86A6-054F40956B43}" sibTransId="{DED3C50E-C137-4A60-9CD0-01FA26F2B6B6}"/>
    <dgm:cxn modelId="{63308857-DCB2-4836-A545-DF97AFBD8587}" srcId="{BAD1DA24-EDBC-4D64-AFF4-47596E7394F7}" destId="{294600A0-0183-4DD6-B570-3ABA2EC23497}" srcOrd="1" destOrd="0" parTransId="{C78C342E-D742-461E-A210-D8260D4F615D}" sibTransId="{307B0F81-F34D-436A-BA94-8C88F154F458}"/>
    <dgm:cxn modelId="{4E6619CE-B9CA-4A6A-AF7F-66ED9DD332C5}" type="presOf" srcId="{C56EAA03-1E21-4DD7-BED2-BA46C188AF37}" destId="{061B8EBE-1BCE-483B-AF66-7B6621B47416}" srcOrd="0" destOrd="0" presId="urn:microsoft.com/office/officeart/2005/8/layout/vList2"/>
    <dgm:cxn modelId="{BCBDF883-9C84-4385-96F9-2CFB383EF97F}" type="presOf" srcId="{C0C69ADD-EF33-4253-91EA-EEC41EC74590}" destId="{720E90F2-98ED-402E-BF57-1F7795C87A41}" srcOrd="0" destOrd="0" presId="urn:microsoft.com/office/officeart/2005/8/layout/vList2"/>
    <dgm:cxn modelId="{FE292E99-F08A-4CA5-A6F4-786594D873F9}" srcId="{8D6B367A-E453-47E1-85D1-A93C7137053B}" destId="{C56EAA03-1E21-4DD7-BED2-BA46C188AF37}" srcOrd="0" destOrd="0" parTransId="{EE3B01BE-628D-43CB-BFA5-2023F71C70FA}" sibTransId="{3A1D0A31-9128-4D7E-85E6-450C8C05C0C7}"/>
    <dgm:cxn modelId="{AD58CA5E-D549-43B0-A3D7-D34D78EC12FC}" type="presOf" srcId="{FCC5E36A-FE26-4F2B-B634-A3A9F5C54B74}" destId="{52154900-B262-4AFB-B946-D26E08960CE5}" srcOrd="0" destOrd="0" presId="urn:microsoft.com/office/officeart/2005/8/layout/vList2"/>
    <dgm:cxn modelId="{B0D7E292-2894-45A9-8692-2BF627159EE1}" type="presParOf" srcId="{720E90F2-98ED-402E-BF57-1F7795C87A41}" destId="{E9B6B2B9-7469-442C-9B53-6822DE6F292F}" srcOrd="0" destOrd="0" presId="urn:microsoft.com/office/officeart/2005/8/layout/vList2"/>
    <dgm:cxn modelId="{D1CD6C3F-9442-45CF-BAE9-BC18DE5604F9}" type="presParOf" srcId="{720E90F2-98ED-402E-BF57-1F7795C87A41}" destId="{061B8EBE-1BCE-483B-AF66-7B6621B47416}" srcOrd="1" destOrd="0" presId="urn:microsoft.com/office/officeart/2005/8/layout/vList2"/>
    <dgm:cxn modelId="{9BCE90C6-2FDF-4C5C-8A51-B2ADD62028EE}" type="presParOf" srcId="{720E90F2-98ED-402E-BF57-1F7795C87A41}" destId="{FE2E69AC-7641-4EB8-AEE5-6B323C81996B}" srcOrd="2" destOrd="0" presId="urn:microsoft.com/office/officeart/2005/8/layout/vList2"/>
    <dgm:cxn modelId="{9F35DCAF-D0CF-47E1-B91F-C17CC8180AF5}" type="presParOf" srcId="{720E90F2-98ED-402E-BF57-1F7795C87A41}" destId="{52154900-B262-4AFB-B946-D26E08960CE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D9D32-59BC-4EE6-90CB-0F81ADD53A34}" type="doc">
      <dgm:prSet loTypeId="urn:microsoft.com/office/officeart/2005/8/layout/chevron2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C3A1C98E-16E3-4772-BECF-89E9E5BEADD3}">
      <dgm:prSet phldrT="[Κείμενο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4EEF27-533D-4F10-8FEE-A0B16AA5F0E6}" type="parTrans" cxnId="{6AC161D3-43F9-4EE6-A216-11359871DE4F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F3B8B1-710D-4577-82B7-6BEE2F5C1CA1}" type="sibTrans" cxnId="{6AC161D3-43F9-4EE6-A216-11359871DE4F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A4E059A-6F51-4D1B-ACA2-BEE7BA740068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Η επιχείρηση επιλέγει τον εξοπλισμό/ακίνητο με βάση τις ανάγκες της</a:t>
          </a:r>
          <a:endParaRPr lang="el-GR" sz="18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36427B1-A447-45EC-B2AE-D11688C096F5}" type="parTrans" cxnId="{2F7EDC19-A26F-422F-A5AF-72A54CED47CA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F62386-29F2-4795-B903-85520499E0AF}" type="sibTrans" cxnId="{2F7EDC19-A26F-422F-A5AF-72A54CED47CA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AD9BD6-F154-438C-B2F8-9D3918863AB7}">
      <dgm:prSet phldrT="[Κείμενο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3DF7C4-12A8-45FD-ACED-2301BFAE3E18}" type="parTrans" cxnId="{6DA924F7-E5E1-4559-8A52-955343CFB428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FA9049-15C5-4CEF-A60B-A0B56C7F5489}" type="sibTrans" cxnId="{6DA924F7-E5E1-4559-8A52-955343CFB428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863EE3-3F84-4FA3-BE17-8715C900C9C7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Υπογράφεται συμβόλαιο αγοραπωλησίας μεταξύ πωλητή και αγοράστριας εταιρείας</a:t>
          </a:r>
          <a:endParaRPr lang="el-GR" sz="18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8BDD3EC-77B5-4F6A-84E6-3E8E70B6109C}" type="parTrans" cxnId="{FFEC9301-CFCA-4BF4-80F5-F30A651755A7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C0D73BF-0412-472A-AEA3-7D7A00383365}" type="sibTrans" cxnId="{FFEC9301-CFCA-4BF4-80F5-F30A651755A7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74D4323-0E26-4AAD-B711-7B06B6EB3EF2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Η εταιρεία 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 </a:t>
          </a:r>
          <a:r>
            <a:rPr lang="el-GR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χρηματοδοτεί την αγορά του εξοπλισμού/ακινήτου για λογαριασμό της επιχείρησης</a:t>
          </a:r>
          <a:endParaRPr lang="el-GR" sz="18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3A0A71C-1D9B-4291-BAF4-B3B764CAB5C9}" type="sibTrans" cxnId="{23758BA4-0A68-4E8F-9088-84FAE56F11C6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B4E2F2-C671-4B3C-88A1-A5165B97EBA1}" type="parTrans" cxnId="{23758BA4-0A68-4E8F-9088-84FAE56F11C6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9A507E-3273-4602-802F-91251AB32F8B}">
      <dgm:prSet phldrT="[Κείμενο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C86FAF-B47B-4E1C-88BD-DA3BA0B2B27C}" type="sibTrans" cxnId="{BE0E5110-4265-4FD8-99EA-F164671020FD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8471B7-83F2-496A-BE88-41128C4BD50A}" type="parTrans" cxnId="{BE0E5110-4265-4FD8-99EA-F164671020FD}">
      <dgm:prSet/>
      <dgm:spPr/>
      <dgm:t>
        <a:bodyPr/>
        <a:lstStyle/>
        <a:p>
          <a:endParaRPr lang="el-GR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8119BE-35F5-421E-B160-21027FCA7748}" type="pres">
      <dgm:prSet presAssocID="{3F6D9D32-59BC-4EE6-90CB-0F81ADD53A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E0EBCCD-DF48-4850-B745-48162F0BB960}" type="pres">
      <dgm:prSet presAssocID="{C3A1C98E-16E3-4772-BECF-89E9E5BEADD3}" presName="composite" presStyleCnt="0"/>
      <dgm:spPr/>
    </dgm:pt>
    <dgm:pt modelId="{50B96D31-1A77-4737-A4AB-B3F25D7DF5F2}" type="pres">
      <dgm:prSet presAssocID="{C3A1C98E-16E3-4772-BECF-89E9E5BEADD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AB6883-BC34-43C1-A946-987B336879A1}" type="pres">
      <dgm:prSet presAssocID="{C3A1C98E-16E3-4772-BECF-89E9E5BEADD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51E09E-0050-47E3-B702-A876302C2B5E}" type="pres">
      <dgm:prSet presAssocID="{77F3B8B1-710D-4577-82B7-6BEE2F5C1CA1}" presName="sp" presStyleCnt="0"/>
      <dgm:spPr/>
    </dgm:pt>
    <dgm:pt modelId="{EC3308A4-24C5-48D3-9CD2-DEA9364B0808}" type="pres">
      <dgm:prSet presAssocID="{FA9A507E-3273-4602-802F-91251AB32F8B}" presName="composite" presStyleCnt="0"/>
      <dgm:spPr/>
    </dgm:pt>
    <dgm:pt modelId="{75C48050-6FFD-468B-B63E-CEBB2D7116F3}" type="pres">
      <dgm:prSet presAssocID="{FA9A507E-3273-4602-802F-91251AB32F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008E3F-1B39-4840-8D8E-206C3CEC3657}" type="pres">
      <dgm:prSet presAssocID="{FA9A507E-3273-4602-802F-91251AB32F8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50A9B6-FFA5-4DA9-800C-31741A2B19BE}" type="pres">
      <dgm:prSet presAssocID="{85C86FAF-B47B-4E1C-88BD-DA3BA0B2B27C}" presName="sp" presStyleCnt="0"/>
      <dgm:spPr/>
    </dgm:pt>
    <dgm:pt modelId="{4EAA6476-3001-4D39-BA59-34E55BE8B883}" type="pres">
      <dgm:prSet presAssocID="{2FAD9BD6-F154-438C-B2F8-9D3918863AB7}" presName="composite" presStyleCnt="0"/>
      <dgm:spPr/>
    </dgm:pt>
    <dgm:pt modelId="{02F96B01-49E8-4448-9205-B0F9FCBAE934}" type="pres">
      <dgm:prSet presAssocID="{2FAD9BD6-F154-438C-B2F8-9D3918863A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A3BE29-702B-48A2-9227-0F3CCAAA423D}" type="pres">
      <dgm:prSet presAssocID="{2FAD9BD6-F154-438C-B2F8-9D3918863AB7}" presName="descendantText" presStyleLbl="alignAcc1" presStyleIdx="2" presStyleCnt="3" custLinFactNeighborX="81" custLinFactNeighborY="39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275E5A9-68E5-407E-A239-008925751D32}" type="presOf" srcId="{374D4323-0E26-4AAD-B711-7B06B6EB3EF2}" destId="{12008E3F-1B39-4840-8D8E-206C3CEC3657}" srcOrd="0" destOrd="0" presId="urn:microsoft.com/office/officeart/2005/8/layout/chevron2"/>
    <dgm:cxn modelId="{23758BA4-0A68-4E8F-9088-84FAE56F11C6}" srcId="{FA9A507E-3273-4602-802F-91251AB32F8B}" destId="{374D4323-0E26-4AAD-B711-7B06B6EB3EF2}" srcOrd="0" destOrd="0" parTransId="{0AB4E2F2-C671-4B3C-88A1-A5165B97EBA1}" sibTransId="{73A0A71C-1D9B-4291-BAF4-B3B764CAB5C9}"/>
    <dgm:cxn modelId="{2F7EDC19-A26F-422F-A5AF-72A54CED47CA}" srcId="{C3A1C98E-16E3-4772-BECF-89E9E5BEADD3}" destId="{BA4E059A-6F51-4D1B-ACA2-BEE7BA740068}" srcOrd="0" destOrd="0" parTransId="{C36427B1-A447-45EC-B2AE-D11688C096F5}" sibTransId="{B2F62386-29F2-4795-B903-85520499E0AF}"/>
    <dgm:cxn modelId="{B6484F4A-8189-412C-B7AC-B6B28A5EC7DD}" type="presOf" srcId="{2FAD9BD6-F154-438C-B2F8-9D3918863AB7}" destId="{02F96B01-49E8-4448-9205-B0F9FCBAE934}" srcOrd="0" destOrd="0" presId="urn:microsoft.com/office/officeart/2005/8/layout/chevron2"/>
    <dgm:cxn modelId="{220B7401-D014-4F68-BC1F-8658CB1FCB4E}" type="presOf" srcId="{97863EE3-3F84-4FA3-BE17-8715C900C9C7}" destId="{1DA3BE29-702B-48A2-9227-0F3CCAAA423D}" srcOrd="0" destOrd="0" presId="urn:microsoft.com/office/officeart/2005/8/layout/chevron2"/>
    <dgm:cxn modelId="{F3D5ABC4-5E84-4DC6-B9D6-87059C494E63}" type="presOf" srcId="{C3A1C98E-16E3-4772-BECF-89E9E5BEADD3}" destId="{50B96D31-1A77-4737-A4AB-B3F25D7DF5F2}" srcOrd="0" destOrd="0" presId="urn:microsoft.com/office/officeart/2005/8/layout/chevron2"/>
    <dgm:cxn modelId="{6DA924F7-E5E1-4559-8A52-955343CFB428}" srcId="{3F6D9D32-59BC-4EE6-90CB-0F81ADD53A34}" destId="{2FAD9BD6-F154-438C-B2F8-9D3918863AB7}" srcOrd="2" destOrd="0" parTransId="{4C3DF7C4-12A8-45FD-ACED-2301BFAE3E18}" sibTransId="{52FA9049-15C5-4CEF-A60B-A0B56C7F5489}"/>
    <dgm:cxn modelId="{105A6958-AD41-40DE-BD93-ED3701B84511}" type="presOf" srcId="{BA4E059A-6F51-4D1B-ACA2-BEE7BA740068}" destId="{74AB6883-BC34-43C1-A946-987B336879A1}" srcOrd="0" destOrd="0" presId="urn:microsoft.com/office/officeart/2005/8/layout/chevron2"/>
    <dgm:cxn modelId="{BE0E5110-4265-4FD8-99EA-F164671020FD}" srcId="{3F6D9D32-59BC-4EE6-90CB-0F81ADD53A34}" destId="{FA9A507E-3273-4602-802F-91251AB32F8B}" srcOrd="1" destOrd="0" parTransId="{E38471B7-83F2-496A-BE88-41128C4BD50A}" sibTransId="{85C86FAF-B47B-4E1C-88BD-DA3BA0B2B27C}"/>
    <dgm:cxn modelId="{334E29A2-96E3-4F43-A070-D352AA904EAC}" type="presOf" srcId="{3F6D9D32-59BC-4EE6-90CB-0F81ADD53A34}" destId="{EF8119BE-35F5-421E-B160-21027FCA7748}" srcOrd="0" destOrd="0" presId="urn:microsoft.com/office/officeart/2005/8/layout/chevron2"/>
    <dgm:cxn modelId="{6AC161D3-43F9-4EE6-A216-11359871DE4F}" srcId="{3F6D9D32-59BC-4EE6-90CB-0F81ADD53A34}" destId="{C3A1C98E-16E3-4772-BECF-89E9E5BEADD3}" srcOrd="0" destOrd="0" parTransId="{024EEF27-533D-4F10-8FEE-A0B16AA5F0E6}" sibTransId="{77F3B8B1-710D-4577-82B7-6BEE2F5C1CA1}"/>
    <dgm:cxn modelId="{EF0F0A48-A0CF-4336-9012-5A0A25A622E9}" type="presOf" srcId="{FA9A507E-3273-4602-802F-91251AB32F8B}" destId="{75C48050-6FFD-468B-B63E-CEBB2D7116F3}" srcOrd="0" destOrd="0" presId="urn:microsoft.com/office/officeart/2005/8/layout/chevron2"/>
    <dgm:cxn modelId="{FFEC9301-CFCA-4BF4-80F5-F30A651755A7}" srcId="{2FAD9BD6-F154-438C-B2F8-9D3918863AB7}" destId="{97863EE3-3F84-4FA3-BE17-8715C900C9C7}" srcOrd="0" destOrd="0" parTransId="{E8BDD3EC-77B5-4F6A-84E6-3E8E70B6109C}" sibTransId="{DC0D73BF-0412-472A-AEA3-7D7A00383365}"/>
    <dgm:cxn modelId="{7622CA74-B015-427C-A492-3D8B22DAB5AF}" type="presParOf" srcId="{EF8119BE-35F5-421E-B160-21027FCA7748}" destId="{8E0EBCCD-DF48-4850-B745-48162F0BB960}" srcOrd="0" destOrd="0" presId="urn:microsoft.com/office/officeart/2005/8/layout/chevron2"/>
    <dgm:cxn modelId="{F4BE161B-38D1-469B-AFB5-A3BDF1F0E694}" type="presParOf" srcId="{8E0EBCCD-DF48-4850-B745-48162F0BB960}" destId="{50B96D31-1A77-4737-A4AB-B3F25D7DF5F2}" srcOrd="0" destOrd="0" presId="urn:microsoft.com/office/officeart/2005/8/layout/chevron2"/>
    <dgm:cxn modelId="{317AFCF1-BCED-4D86-85EC-7ED4463306D1}" type="presParOf" srcId="{8E0EBCCD-DF48-4850-B745-48162F0BB960}" destId="{74AB6883-BC34-43C1-A946-987B336879A1}" srcOrd="1" destOrd="0" presId="urn:microsoft.com/office/officeart/2005/8/layout/chevron2"/>
    <dgm:cxn modelId="{42EC4CD0-228B-473C-990B-DAFAB6057902}" type="presParOf" srcId="{EF8119BE-35F5-421E-B160-21027FCA7748}" destId="{7D51E09E-0050-47E3-B702-A876302C2B5E}" srcOrd="1" destOrd="0" presId="urn:microsoft.com/office/officeart/2005/8/layout/chevron2"/>
    <dgm:cxn modelId="{8D45E637-CB3D-4533-9E00-BDA2ED5F2D42}" type="presParOf" srcId="{EF8119BE-35F5-421E-B160-21027FCA7748}" destId="{EC3308A4-24C5-48D3-9CD2-DEA9364B0808}" srcOrd="2" destOrd="0" presId="urn:microsoft.com/office/officeart/2005/8/layout/chevron2"/>
    <dgm:cxn modelId="{62F43A26-6102-4E0F-B0C1-1185EE0D2C56}" type="presParOf" srcId="{EC3308A4-24C5-48D3-9CD2-DEA9364B0808}" destId="{75C48050-6FFD-468B-B63E-CEBB2D7116F3}" srcOrd="0" destOrd="0" presId="urn:microsoft.com/office/officeart/2005/8/layout/chevron2"/>
    <dgm:cxn modelId="{75C4D4E9-EF83-4771-8929-A33211874F2C}" type="presParOf" srcId="{EC3308A4-24C5-48D3-9CD2-DEA9364B0808}" destId="{12008E3F-1B39-4840-8D8E-206C3CEC3657}" srcOrd="1" destOrd="0" presId="urn:microsoft.com/office/officeart/2005/8/layout/chevron2"/>
    <dgm:cxn modelId="{09DF9EF7-538C-49D5-B523-B8ED4833FC31}" type="presParOf" srcId="{EF8119BE-35F5-421E-B160-21027FCA7748}" destId="{7050A9B6-FFA5-4DA9-800C-31741A2B19BE}" srcOrd="3" destOrd="0" presId="urn:microsoft.com/office/officeart/2005/8/layout/chevron2"/>
    <dgm:cxn modelId="{E124B1DA-E35C-4ED7-8639-E3426D020501}" type="presParOf" srcId="{EF8119BE-35F5-421E-B160-21027FCA7748}" destId="{4EAA6476-3001-4D39-BA59-34E55BE8B883}" srcOrd="4" destOrd="0" presId="urn:microsoft.com/office/officeart/2005/8/layout/chevron2"/>
    <dgm:cxn modelId="{2A7F01BE-FA96-4C6F-AC8E-A4D4CCFB51DA}" type="presParOf" srcId="{4EAA6476-3001-4D39-BA59-34E55BE8B883}" destId="{02F96B01-49E8-4448-9205-B0F9FCBAE934}" srcOrd="0" destOrd="0" presId="urn:microsoft.com/office/officeart/2005/8/layout/chevron2"/>
    <dgm:cxn modelId="{82EC63FE-6158-4EE4-9F24-508626AE991C}" type="presParOf" srcId="{4EAA6476-3001-4D39-BA59-34E55BE8B883}" destId="{1DA3BE29-702B-48A2-9227-0F3CCAAA42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2EF28-FB38-4F57-8B75-BE7FDE0A1E1C}" type="doc">
      <dgm:prSet loTypeId="urn:microsoft.com/office/officeart/2005/8/layout/chevron2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B063C353-7680-47F2-8463-5555FD952253}">
      <dgm:prSet phldrT="[Κείμενο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247B54-174F-436E-AC07-3E47DA96752B}" type="parTrans" cxnId="{71C2ECBE-9608-47A7-A82D-6BC62B3785B2}">
      <dgm:prSet/>
      <dgm:spPr/>
      <dgm:t>
        <a:bodyPr/>
        <a:lstStyle/>
        <a:p>
          <a:endParaRPr lang="el-GR"/>
        </a:p>
      </dgm:t>
    </dgm:pt>
    <dgm:pt modelId="{ED78AFAA-10FD-467B-BCDD-A4C5D92EB94B}" type="sibTrans" cxnId="{71C2ECBE-9608-47A7-A82D-6BC62B3785B2}">
      <dgm:prSet/>
      <dgm:spPr/>
      <dgm:t>
        <a:bodyPr/>
        <a:lstStyle/>
        <a:p>
          <a:endParaRPr lang="el-GR"/>
        </a:p>
      </dgm:t>
    </dgm:pt>
    <dgm:pt modelId="{C740A184-7226-419B-B6FF-756BB1DB2A50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Υπογράφεται σύμβαση χρηματοδοτικής μίσθωσης μεταξύ εταιρείας 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 </a:t>
          </a:r>
          <a:r>
            <a:rPr lang="el-GR" sz="1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και επιχείρησης</a:t>
          </a:r>
          <a:endParaRPr lang="el-GR" sz="18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94936E-082E-47A1-BE4F-EF4F84552F0F}" type="parTrans" cxnId="{2F69507D-80A2-488F-B2E6-7C4AC33D0160}">
      <dgm:prSet/>
      <dgm:spPr/>
      <dgm:t>
        <a:bodyPr/>
        <a:lstStyle/>
        <a:p>
          <a:endParaRPr lang="el-GR"/>
        </a:p>
      </dgm:t>
    </dgm:pt>
    <dgm:pt modelId="{97A8A51A-AD86-4555-8371-732EA653CE58}" type="sibTrans" cxnId="{2F69507D-80A2-488F-B2E6-7C4AC33D0160}">
      <dgm:prSet/>
      <dgm:spPr/>
      <dgm:t>
        <a:bodyPr/>
        <a:lstStyle/>
        <a:p>
          <a:endParaRPr lang="el-GR"/>
        </a:p>
      </dgm:t>
    </dgm:pt>
    <dgm:pt modelId="{03F4C628-95D0-41DE-8F4F-6AFDB2E09C2A}">
      <dgm:prSet phldrT="[Κείμενο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5AE431F-927E-4FEE-BBBB-6559B72F830E}" type="parTrans" cxnId="{3071D40E-D03D-42BE-A99E-62FCC1E3EC9C}">
      <dgm:prSet/>
      <dgm:spPr/>
      <dgm:t>
        <a:bodyPr/>
        <a:lstStyle/>
        <a:p>
          <a:endParaRPr lang="el-GR"/>
        </a:p>
      </dgm:t>
    </dgm:pt>
    <dgm:pt modelId="{522F61BF-032B-4579-837F-D9FC5A2F4EF8}" type="sibTrans" cxnId="{3071D40E-D03D-42BE-A99E-62FCC1E3EC9C}">
      <dgm:prSet/>
      <dgm:spPr/>
      <dgm:t>
        <a:bodyPr/>
        <a:lstStyle/>
        <a:p>
          <a:endParaRPr lang="el-GR"/>
        </a:p>
      </dgm:t>
    </dgm:pt>
    <dgm:pt modelId="{39B90D7F-2AAC-4EF1-8255-F77B899A8695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Καθορίζονται τα μισθώματα που πρέπει να καταβάλλει η επιχείρηση στην εταιρεία 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</a:t>
          </a:r>
          <a:r>
            <a:rPr lang="el-GR" sz="1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για προσυμφωνημένη χρονική περίοδο</a:t>
          </a:r>
          <a:endParaRPr lang="el-GR" sz="18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CB5586D-713C-4350-A552-F02FEE8E5D82}" type="parTrans" cxnId="{EB6E3DFD-516C-42C8-9170-2136E5A3297E}">
      <dgm:prSet/>
      <dgm:spPr/>
      <dgm:t>
        <a:bodyPr/>
        <a:lstStyle/>
        <a:p>
          <a:endParaRPr lang="el-GR"/>
        </a:p>
      </dgm:t>
    </dgm:pt>
    <dgm:pt modelId="{4B0421F1-6DD7-47FD-B669-890E7EB8C013}" type="sibTrans" cxnId="{EB6E3DFD-516C-42C8-9170-2136E5A3297E}">
      <dgm:prSet/>
      <dgm:spPr/>
      <dgm:t>
        <a:bodyPr/>
        <a:lstStyle/>
        <a:p>
          <a:endParaRPr lang="el-GR"/>
        </a:p>
      </dgm:t>
    </dgm:pt>
    <dgm:pt modelId="{02CDB970-2916-4F1C-8F8A-F605FD7B91B5}">
      <dgm:prSet phldrT="[Κείμενο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l-GR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6</a:t>
          </a:r>
          <a:endParaRPr lang="el-GR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84327D2-05F3-448A-A9FC-3659200B5584}" type="sibTrans" cxnId="{0D2FD714-28F6-4C1F-B171-456AAA738DD8}">
      <dgm:prSet/>
      <dgm:spPr/>
      <dgm:t>
        <a:bodyPr/>
        <a:lstStyle/>
        <a:p>
          <a:endParaRPr lang="el-GR"/>
        </a:p>
      </dgm:t>
    </dgm:pt>
    <dgm:pt modelId="{2099CD10-8C25-4558-9340-3E6CC9A67099}" type="parTrans" cxnId="{0D2FD714-28F6-4C1F-B171-456AAA738DD8}">
      <dgm:prSet/>
      <dgm:spPr/>
      <dgm:t>
        <a:bodyPr/>
        <a:lstStyle/>
        <a:p>
          <a:endParaRPr lang="el-GR"/>
        </a:p>
      </dgm:t>
    </dgm:pt>
    <dgm:pt modelId="{D7A319D4-3832-4EB2-BC88-6E6364F2EE6C}">
      <dgm:prSet phldrT="[Κείμενο]" custT="1"/>
      <dgm:spPr/>
      <dgm:t>
        <a:bodyPr/>
        <a:lstStyle/>
        <a:p>
          <a:r>
            <a:rPr lang="el-GR" sz="1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Με τη λήξη της μίσθωσης η εταιρεία </a:t>
          </a:r>
          <a:r>
            <a:rPr lang="en-US" sz="1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 </a:t>
          </a:r>
          <a:r>
            <a:rPr lang="el-GR" sz="1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μεταβιβάζει στην επιχείρηση τον εξοπλισμό/ακίνητο έναντι συμβολικού τιμήματος</a:t>
          </a:r>
          <a:endParaRPr lang="el-GR" sz="18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8F52CA0-BE23-4A09-92E3-43FA1F81F3D9}" type="sibTrans" cxnId="{82F32A27-1638-41C3-A95B-3D140C074E43}">
      <dgm:prSet/>
      <dgm:spPr/>
      <dgm:t>
        <a:bodyPr/>
        <a:lstStyle/>
        <a:p>
          <a:endParaRPr lang="el-GR"/>
        </a:p>
      </dgm:t>
    </dgm:pt>
    <dgm:pt modelId="{A9ECA197-ED2A-4D72-A096-99DC0E8DAD3C}" type="parTrans" cxnId="{82F32A27-1638-41C3-A95B-3D140C074E43}">
      <dgm:prSet/>
      <dgm:spPr/>
      <dgm:t>
        <a:bodyPr/>
        <a:lstStyle/>
        <a:p>
          <a:endParaRPr lang="el-GR"/>
        </a:p>
      </dgm:t>
    </dgm:pt>
    <dgm:pt modelId="{53E915C1-AFF9-4639-BE79-1FBA0CF36D54}" type="pres">
      <dgm:prSet presAssocID="{8132EF28-FB38-4F57-8B75-BE7FDE0A1E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A02FD7-5D93-4E08-BE7C-24EDDCC71812}" type="pres">
      <dgm:prSet presAssocID="{B063C353-7680-47F2-8463-5555FD952253}" presName="composite" presStyleCnt="0"/>
      <dgm:spPr/>
    </dgm:pt>
    <dgm:pt modelId="{E9FC0BEF-5455-48E8-8876-21F48B4B62D2}" type="pres">
      <dgm:prSet presAssocID="{B063C353-7680-47F2-8463-5555FD95225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431804-38B0-409C-A6D0-4066CEAFA637}" type="pres">
      <dgm:prSet presAssocID="{B063C353-7680-47F2-8463-5555FD952253}" presName="descendantText" presStyleLbl="alignAcc1" presStyleIdx="0" presStyleCnt="3" custLinFactNeighborX="1105" custLinFactNeighborY="1199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6771C0-02C1-4138-A79B-383B41BBD60D}" type="pres">
      <dgm:prSet presAssocID="{ED78AFAA-10FD-467B-BCDD-A4C5D92EB94B}" presName="sp" presStyleCnt="0"/>
      <dgm:spPr/>
    </dgm:pt>
    <dgm:pt modelId="{D2467CAB-9C2D-4854-956B-84334EC7F6A3}" type="pres">
      <dgm:prSet presAssocID="{03F4C628-95D0-41DE-8F4F-6AFDB2E09C2A}" presName="composite" presStyleCnt="0"/>
      <dgm:spPr/>
    </dgm:pt>
    <dgm:pt modelId="{758A9315-E391-4B43-B54B-9E5245F77126}" type="pres">
      <dgm:prSet presAssocID="{03F4C628-95D0-41DE-8F4F-6AFDB2E09C2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34DD70-A3EF-48F2-910F-34C3D9B9658C}" type="pres">
      <dgm:prSet presAssocID="{03F4C628-95D0-41DE-8F4F-6AFDB2E09C2A}" presName="descendantText" presStyleLbl="alignAcc1" presStyleIdx="1" presStyleCnt="3" custLinFactNeighborX="670" custLinFactNeighborY="80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98A053-FEE2-4C04-8104-B6DCE481D624}" type="pres">
      <dgm:prSet presAssocID="{522F61BF-032B-4579-837F-D9FC5A2F4EF8}" presName="sp" presStyleCnt="0"/>
      <dgm:spPr/>
    </dgm:pt>
    <dgm:pt modelId="{64A9FCBA-A7C6-4BA4-95D3-DBBA2806C596}" type="pres">
      <dgm:prSet presAssocID="{02CDB970-2916-4F1C-8F8A-F605FD7B91B5}" presName="composite" presStyleCnt="0"/>
      <dgm:spPr/>
    </dgm:pt>
    <dgm:pt modelId="{AB24E206-20B9-41A7-B492-94538FBD153F}" type="pres">
      <dgm:prSet presAssocID="{02CDB970-2916-4F1C-8F8A-F605FD7B91B5}" presName="parentText" presStyleLbl="alignNode1" presStyleIdx="2" presStyleCnt="3" custLinFactNeighborY="-564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01CAE4-74A0-44A6-890E-4CFC22CB925F}" type="pres">
      <dgm:prSet presAssocID="{02CDB970-2916-4F1C-8F8A-F605FD7B91B5}" presName="descendantText" presStyleLbl="alignAcc1" presStyleIdx="2" presStyleCnt="3" custScaleX="99822" custLinFactNeighborX="-187" custLinFactNeighborY="38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636CEF6-B1CD-4D2E-BD34-6B4A97669FB4}" type="presOf" srcId="{02CDB970-2916-4F1C-8F8A-F605FD7B91B5}" destId="{AB24E206-20B9-41A7-B492-94538FBD153F}" srcOrd="0" destOrd="0" presId="urn:microsoft.com/office/officeart/2005/8/layout/chevron2"/>
    <dgm:cxn modelId="{2F69507D-80A2-488F-B2E6-7C4AC33D0160}" srcId="{B063C353-7680-47F2-8463-5555FD952253}" destId="{C740A184-7226-419B-B6FF-756BB1DB2A50}" srcOrd="0" destOrd="0" parTransId="{5B94936E-082E-47A1-BE4F-EF4F84552F0F}" sibTransId="{97A8A51A-AD86-4555-8371-732EA653CE58}"/>
    <dgm:cxn modelId="{C1F1AA47-4503-4B0F-98CC-A3F8FFD3EA7A}" type="presOf" srcId="{D7A319D4-3832-4EB2-BC88-6E6364F2EE6C}" destId="{0801CAE4-74A0-44A6-890E-4CFC22CB925F}" srcOrd="0" destOrd="0" presId="urn:microsoft.com/office/officeart/2005/8/layout/chevron2"/>
    <dgm:cxn modelId="{56429E57-5D80-4C22-A188-CA58F3AB5882}" type="presOf" srcId="{03F4C628-95D0-41DE-8F4F-6AFDB2E09C2A}" destId="{758A9315-E391-4B43-B54B-9E5245F77126}" srcOrd="0" destOrd="0" presId="urn:microsoft.com/office/officeart/2005/8/layout/chevron2"/>
    <dgm:cxn modelId="{0D2FD714-28F6-4C1F-B171-456AAA738DD8}" srcId="{8132EF28-FB38-4F57-8B75-BE7FDE0A1E1C}" destId="{02CDB970-2916-4F1C-8F8A-F605FD7B91B5}" srcOrd="2" destOrd="0" parTransId="{2099CD10-8C25-4558-9340-3E6CC9A67099}" sibTransId="{884327D2-05F3-448A-A9FC-3659200B5584}"/>
    <dgm:cxn modelId="{71C2ECBE-9608-47A7-A82D-6BC62B3785B2}" srcId="{8132EF28-FB38-4F57-8B75-BE7FDE0A1E1C}" destId="{B063C353-7680-47F2-8463-5555FD952253}" srcOrd="0" destOrd="0" parTransId="{31247B54-174F-436E-AC07-3E47DA96752B}" sibTransId="{ED78AFAA-10FD-467B-BCDD-A4C5D92EB94B}"/>
    <dgm:cxn modelId="{3071D40E-D03D-42BE-A99E-62FCC1E3EC9C}" srcId="{8132EF28-FB38-4F57-8B75-BE7FDE0A1E1C}" destId="{03F4C628-95D0-41DE-8F4F-6AFDB2E09C2A}" srcOrd="1" destOrd="0" parTransId="{F5AE431F-927E-4FEE-BBBB-6559B72F830E}" sibTransId="{522F61BF-032B-4579-837F-D9FC5A2F4EF8}"/>
    <dgm:cxn modelId="{EB6E3DFD-516C-42C8-9170-2136E5A3297E}" srcId="{03F4C628-95D0-41DE-8F4F-6AFDB2E09C2A}" destId="{39B90D7F-2AAC-4EF1-8255-F77B899A8695}" srcOrd="0" destOrd="0" parTransId="{CCB5586D-713C-4350-A552-F02FEE8E5D82}" sibTransId="{4B0421F1-6DD7-47FD-B669-890E7EB8C013}"/>
    <dgm:cxn modelId="{82F32A27-1638-41C3-A95B-3D140C074E43}" srcId="{02CDB970-2916-4F1C-8F8A-F605FD7B91B5}" destId="{D7A319D4-3832-4EB2-BC88-6E6364F2EE6C}" srcOrd="0" destOrd="0" parTransId="{A9ECA197-ED2A-4D72-A096-99DC0E8DAD3C}" sibTransId="{68F52CA0-BE23-4A09-92E3-43FA1F81F3D9}"/>
    <dgm:cxn modelId="{19F4C4F2-896A-4950-806C-17C68FC934D1}" type="presOf" srcId="{C740A184-7226-419B-B6FF-756BB1DB2A50}" destId="{C9431804-38B0-409C-A6D0-4066CEAFA637}" srcOrd="0" destOrd="0" presId="urn:microsoft.com/office/officeart/2005/8/layout/chevron2"/>
    <dgm:cxn modelId="{4AF6A842-3A5C-4443-8CC1-816B8504CF45}" type="presOf" srcId="{8132EF28-FB38-4F57-8B75-BE7FDE0A1E1C}" destId="{53E915C1-AFF9-4639-BE79-1FBA0CF36D54}" srcOrd="0" destOrd="0" presId="urn:microsoft.com/office/officeart/2005/8/layout/chevron2"/>
    <dgm:cxn modelId="{5BBA4072-4BC3-424C-804B-99A9B85F8901}" type="presOf" srcId="{39B90D7F-2AAC-4EF1-8255-F77B899A8695}" destId="{8234DD70-A3EF-48F2-910F-34C3D9B9658C}" srcOrd="0" destOrd="0" presId="urn:microsoft.com/office/officeart/2005/8/layout/chevron2"/>
    <dgm:cxn modelId="{51B2A3FC-6691-45F7-A464-3FD7B8365E49}" type="presOf" srcId="{B063C353-7680-47F2-8463-5555FD952253}" destId="{E9FC0BEF-5455-48E8-8876-21F48B4B62D2}" srcOrd="0" destOrd="0" presId="urn:microsoft.com/office/officeart/2005/8/layout/chevron2"/>
    <dgm:cxn modelId="{67D95B0C-F433-4DA9-80CE-30C4D871DB4E}" type="presParOf" srcId="{53E915C1-AFF9-4639-BE79-1FBA0CF36D54}" destId="{ADA02FD7-5D93-4E08-BE7C-24EDDCC71812}" srcOrd="0" destOrd="0" presId="urn:microsoft.com/office/officeart/2005/8/layout/chevron2"/>
    <dgm:cxn modelId="{4B098A47-3087-4672-BA86-EC3B550E0C23}" type="presParOf" srcId="{ADA02FD7-5D93-4E08-BE7C-24EDDCC71812}" destId="{E9FC0BEF-5455-48E8-8876-21F48B4B62D2}" srcOrd="0" destOrd="0" presId="urn:microsoft.com/office/officeart/2005/8/layout/chevron2"/>
    <dgm:cxn modelId="{8B47DA15-871E-4B78-A498-E788AEF2F2A2}" type="presParOf" srcId="{ADA02FD7-5D93-4E08-BE7C-24EDDCC71812}" destId="{C9431804-38B0-409C-A6D0-4066CEAFA637}" srcOrd="1" destOrd="0" presId="urn:microsoft.com/office/officeart/2005/8/layout/chevron2"/>
    <dgm:cxn modelId="{B8C7A930-7F02-4768-B07E-DE2DC9D95406}" type="presParOf" srcId="{53E915C1-AFF9-4639-BE79-1FBA0CF36D54}" destId="{C66771C0-02C1-4138-A79B-383B41BBD60D}" srcOrd="1" destOrd="0" presId="urn:microsoft.com/office/officeart/2005/8/layout/chevron2"/>
    <dgm:cxn modelId="{C6F2884E-C631-48B2-B537-C26B9D9CC13B}" type="presParOf" srcId="{53E915C1-AFF9-4639-BE79-1FBA0CF36D54}" destId="{D2467CAB-9C2D-4854-956B-84334EC7F6A3}" srcOrd="2" destOrd="0" presId="urn:microsoft.com/office/officeart/2005/8/layout/chevron2"/>
    <dgm:cxn modelId="{666A361E-A5D1-41EC-89F7-D2DA0D7DAFF6}" type="presParOf" srcId="{D2467CAB-9C2D-4854-956B-84334EC7F6A3}" destId="{758A9315-E391-4B43-B54B-9E5245F77126}" srcOrd="0" destOrd="0" presId="urn:microsoft.com/office/officeart/2005/8/layout/chevron2"/>
    <dgm:cxn modelId="{6F49EB70-49E4-4ABE-BCF2-6CD9EF09F569}" type="presParOf" srcId="{D2467CAB-9C2D-4854-956B-84334EC7F6A3}" destId="{8234DD70-A3EF-48F2-910F-34C3D9B9658C}" srcOrd="1" destOrd="0" presId="urn:microsoft.com/office/officeart/2005/8/layout/chevron2"/>
    <dgm:cxn modelId="{69E3969B-6F87-4D65-B70D-2E9B67289E1A}" type="presParOf" srcId="{53E915C1-AFF9-4639-BE79-1FBA0CF36D54}" destId="{3798A053-FEE2-4C04-8104-B6DCE481D624}" srcOrd="3" destOrd="0" presId="urn:microsoft.com/office/officeart/2005/8/layout/chevron2"/>
    <dgm:cxn modelId="{CE5C45E4-8D2A-4E85-B6AA-FBAE8BA7F744}" type="presParOf" srcId="{53E915C1-AFF9-4639-BE79-1FBA0CF36D54}" destId="{64A9FCBA-A7C6-4BA4-95D3-DBBA2806C596}" srcOrd="4" destOrd="0" presId="urn:microsoft.com/office/officeart/2005/8/layout/chevron2"/>
    <dgm:cxn modelId="{D72CBFEF-95EB-4E35-8D48-C9252F1EF580}" type="presParOf" srcId="{64A9FCBA-A7C6-4BA4-95D3-DBBA2806C596}" destId="{AB24E206-20B9-41A7-B492-94538FBD153F}" srcOrd="0" destOrd="0" presId="urn:microsoft.com/office/officeart/2005/8/layout/chevron2"/>
    <dgm:cxn modelId="{2885CDE6-A1FF-4500-B9B5-C7E7985D6D17}" type="presParOf" srcId="{64A9FCBA-A7C6-4BA4-95D3-DBBA2806C596}" destId="{0801CAE4-74A0-44A6-890E-4CFC22CB92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B6B2B9-7469-442C-9B53-6822DE6F292F}">
      <dsp:nvSpPr>
        <dsp:cNvPr id="0" name=""/>
        <dsp:cNvSpPr/>
      </dsp:nvSpPr>
      <dsp:spPr>
        <a:xfrm>
          <a:off x="0" y="662"/>
          <a:ext cx="7128792" cy="108927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Tahoma" pitchFamily="34" charset="0"/>
              <a:cs typeface="Tahoma" pitchFamily="34" charset="0"/>
            </a:rPr>
            <a:t>Σύγχρονη μορφή μακροπρόθεσμης χρηματοδότησης  παραγωγικού εξοπλισμού των επιχειρήσεων  για επαγγελματική χρήση</a:t>
          </a:r>
          <a:endParaRPr lang="el-GR" sz="2000" kern="1200" dirty="0">
            <a:latin typeface="Tahoma" pitchFamily="34" charset="0"/>
            <a:cs typeface="Tahoma" pitchFamily="34" charset="0"/>
          </a:endParaRPr>
        </a:p>
      </dsp:txBody>
      <dsp:txXfrm>
        <a:off x="0" y="662"/>
        <a:ext cx="7128792" cy="1089270"/>
      </dsp:txXfrm>
    </dsp:sp>
    <dsp:sp modelId="{061B8EBE-1BCE-483B-AF66-7B6621B47416}">
      <dsp:nvSpPr>
        <dsp:cNvPr id="0" name=""/>
        <dsp:cNvSpPr/>
      </dsp:nvSpPr>
      <dsp:spPr>
        <a:xfrm>
          <a:off x="0" y="1089932"/>
          <a:ext cx="7128792" cy="88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Tahoma" pitchFamily="34" charset="0"/>
              <a:cs typeface="Tahoma" pitchFamily="34" charset="0"/>
            </a:rPr>
            <a:t>Η εταιρεία </a:t>
          </a:r>
          <a:r>
            <a:rPr lang="en-US" sz="2000" kern="1200" dirty="0" smtClean="0">
              <a:latin typeface="Tahoma" pitchFamily="34" charset="0"/>
              <a:cs typeface="Tahoma" pitchFamily="34" charset="0"/>
            </a:rPr>
            <a:t>Leasing </a:t>
          </a:r>
          <a:r>
            <a:rPr lang="el-GR" sz="2000" kern="1200" dirty="0" smtClean="0">
              <a:latin typeface="Tahoma" pitchFamily="34" charset="0"/>
              <a:cs typeface="Tahoma" pitchFamily="34" charset="0"/>
            </a:rPr>
            <a:t>διατηρεί την κυριότητα του εξοπλισμού και παραχωρεί την χρήση του στον επιχειρηματία</a:t>
          </a:r>
          <a:endParaRPr lang="el-GR" sz="2000" kern="1200" dirty="0">
            <a:latin typeface="Tahoma" pitchFamily="34" charset="0"/>
            <a:cs typeface="Tahoma" pitchFamily="34" charset="0"/>
          </a:endParaRPr>
        </a:p>
      </dsp:txBody>
      <dsp:txXfrm>
        <a:off x="0" y="1089932"/>
        <a:ext cx="7128792" cy="887512"/>
      </dsp:txXfrm>
    </dsp:sp>
    <dsp:sp modelId="{FE2E69AC-7641-4EB8-AEE5-6B323C81996B}">
      <dsp:nvSpPr>
        <dsp:cNvPr id="0" name=""/>
        <dsp:cNvSpPr/>
      </dsp:nvSpPr>
      <dsp:spPr>
        <a:xfrm>
          <a:off x="0" y="1977444"/>
          <a:ext cx="7128792" cy="108927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Tahoma" pitchFamily="34" charset="0"/>
              <a:cs typeface="Tahoma" pitchFamily="34" charset="0"/>
            </a:rPr>
            <a:t>Ο μισθωτής έχει τη δυνατότητα να αποκτήσει την κυριότητα του εξοπλισμού</a:t>
          </a:r>
          <a:endParaRPr lang="el-GR" sz="2000" kern="1200" dirty="0">
            <a:latin typeface="Tahoma" pitchFamily="34" charset="0"/>
            <a:cs typeface="Tahoma" pitchFamily="34" charset="0"/>
          </a:endParaRPr>
        </a:p>
      </dsp:txBody>
      <dsp:txXfrm>
        <a:off x="0" y="1977444"/>
        <a:ext cx="7128792" cy="1089270"/>
      </dsp:txXfrm>
    </dsp:sp>
    <dsp:sp modelId="{52154900-B262-4AFB-B946-D26E08960CE5}">
      <dsp:nvSpPr>
        <dsp:cNvPr id="0" name=""/>
        <dsp:cNvSpPr/>
      </dsp:nvSpPr>
      <dsp:spPr>
        <a:xfrm>
          <a:off x="0" y="3066714"/>
          <a:ext cx="7128792" cy="125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Tahoma" pitchFamily="34" charset="0"/>
              <a:cs typeface="Tahoma" pitchFamily="34" charset="0"/>
            </a:rPr>
            <a:t>Χρόνος σύμβασης </a:t>
          </a:r>
          <a:r>
            <a:rPr lang="en-US" sz="2000" kern="1200" dirty="0" smtClean="0">
              <a:latin typeface="Tahoma" pitchFamily="34" charset="0"/>
              <a:cs typeface="Tahoma" pitchFamily="34" charset="0"/>
            </a:rPr>
            <a:t>: </a:t>
          </a:r>
          <a:r>
            <a:rPr lang="el-GR" sz="2000" kern="1200" dirty="0" smtClean="0">
              <a:latin typeface="Tahoma" pitchFamily="34" charset="0"/>
              <a:cs typeface="Tahoma" pitchFamily="34" charset="0"/>
            </a:rPr>
            <a:t>Ακινήτων &gt;= 10 έτη</a:t>
          </a:r>
          <a:endParaRPr lang="el-GR" sz="2000" kern="1200" dirty="0">
            <a:latin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latin typeface="Tahoma" pitchFamily="34" charset="0"/>
              <a:cs typeface="Tahoma" pitchFamily="34" charset="0"/>
            </a:rPr>
            <a:t>                            Κινητών &gt;= 3 έτη</a:t>
          </a:r>
          <a:endParaRPr lang="el-GR" sz="2000" kern="1200" dirty="0">
            <a:latin typeface="Tahoma" pitchFamily="34" charset="0"/>
            <a:cs typeface="Tahoma" pitchFamily="34" charset="0"/>
          </a:endParaRPr>
        </a:p>
      </dsp:txBody>
      <dsp:txXfrm>
        <a:off x="0" y="3066714"/>
        <a:ext cx="7128792" cy="12576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B96D31-1A77-4737-A4AB-B3F25D7DF5F2}">
      <dsp:nvSpPr>
        <dsp:cNvPr id="0" name=""/>
        <dsp:cNvSpPr/>
      </dsp:nvSpPr>
      <dsp:spPr>
        <a:xfrm rot="5400000">
          <a:off x="-150183" y="151392"/>
          <a:ext cx="1001220" cy="700854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0183" y="151392"/>
        <a:ext cx="1001220" cy="700854"/>
      </dsp:txXfrm>
    </dsp:sp>
    <dsp:sp modelId="{74AB6883-BC34-43C1-A946-987B336879A1}">
      <dsp:nvSpPr>
        <dsp:cNvPr id="0" name=""/>
        <dsp:cNvSpPr/>
      </dsp:nvSpPr>
      <dsp:spPr>
        <a:xfrm rot="5400000">
          <a:off x="4111230" y="-3409167"/>
          <a:ext cx="650793" cy="7471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Η επιχείρηση επιλέγει τον εξοπλισμό/ακίνητο με βάση τις ανάγκες της</a:t>
          </a:r>
          <a:endParaRPr lang="el-GR" sz="1800" kern="12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11230" y="-3409167"/>
        <a:ext cx="650793" cy="7471545"/>
      </dsp:txXfrm>
    </dsp:sp>
    <dsp:sp modelId="{75C48050-6FFD-468B-B63E-CEBB2D7116F3}">
      <dsp:nvSpPr>
        <dsp:cNvPr id="0" name=""/>
        <dsp:cNvSpPr/>
      </dsp:nvSpPr>
      <dsp:spPr>
        <a:xfrm rot="5400000">
          <a:off x="-150183" y="945716"/>
          <a:ext cx="1001220" cy="70085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0183" y="945716"/>
        <a:ext cx="1001220" cy="700854"/>
      </dsp:txXfrm>
    </dsp:sp>
    <dsp:sp modelId="{12008E3F-1B39-4840-8D8E-206C3CEC3657}">
      <dsp:nvSpPr>
        <dsp:cNvPr id="0" name=""/>
        <dsp:cNvSpPr/>
      </dsp:nvSpPr>
      <dsp:spPr>
        <a:xfrm rot="5400000">
          <a:off x="4111230" y="-2614842"/>
          <a:ext cx="650793" cy="7471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Η εταιρεία 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 </a:t>
          </a:r>
          <a:r>
            <a:rPr lang="el-GR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χρηματοδοτεί την αγορά του εξοπλισμού/ακινήτου για λογαριασμό της επιχείρησης</a:t>
          </a:r>
          <a:endParaRPr lang="el-GR" sz="1800" kern="12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11230" y="-2614842"/>
        <a:ext cx="650793" cy="7471545"/>
      </dsp:txXfrm>
    </dsp:sp>
    <dsp:sp modelId="{02F96B01-49E8-4448-9205-B0F9FCBAE934}">
      <dsp:nvSpPr>
        <dsp:cNvPr id="0" name=""/>
        <dsp:cNvSpPr/>
      </dsp:nvSpPr>
      <dsp:spPr>
        <a:xfrm rot="5400000">
          <a:off x="-150183" y="1740041"/>
          <a:ext cx="1001220" cy="70085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3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50183" y="1740041"/>
        <a:ext cx="1001220" cy="700854"/>
      </dsp:txXfrm>
    </dsp:sp>
    <dsp:sp modelId="{1DA3BE29-702B-48A2-9227-0F3CCAAA423D}">
      <dsp:nvSpPr>
        <dsp:cNvPr id="0" name=""/>
        <dsp:cNvSpPr/>
      </dsp:nvSpPr>
      <dsp:spPr>
        <a:xfrm rot="5400000">
          <a:off x="4111230" y="-1794609"/>
          <a:ext cx="650793" cy="7471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Υπογράφεται συμβόλαιο αγοραπωλησίας μεταξύ πωλητή και αγοράστριας εταιρείας</a:t>
          </a:r>
          <a:endParaRPr lang="el-GR" sz="1800" kern="12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11230" y="-1794609"/>
        <a:ext cx="650793" cy="74715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C0BEF-5455-48E8-8876-21F48B4B62D2}">
      <dsp:nvSpPr>
        <dsp:cNvPr id="0" name=""/>
        <dsp:cNvSpPr/>
      </dsp:nvSpPr>
      <dsp:spPr>
        <a:xfrm rot="5400000">
          <a:off x="-167798" y="168951"/>
          <a:ext cx="1118655" cy="783058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67798" y="168951"/>
        <a:ext cx="1118655" cy="783058"/>
      </dsp:txXfrm>
    </dsp:sp>
    <dsp:sp modelId="{C9431804-38B0-409C-A6D0-4066CEAFA637}">
      <dsp:nvSpPr>
        <dsp:cNvPr id="0" name=""/>
        <dsp:cNvSpPr/>
      </dsp:nvSpPr>
      <dsp:spPr>
        <a:xfrm rot="5400000">
          <a:off x="4114166" y="-3242771"/>
          <a:ext cx="727126" cy="7389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Υπογράφεται σύμβαση χρηματοδοτικής μίσθωσης μεταξύ εταιρείας 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 </a:t>
          </a:r>
          <a:r>
            <a:rPr lang="el-GR" sz="1800" kern="1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και επιχείρησης</a:t>
          </a:r>
          <a:endParaRPr lang="el-GR" sz="1800" kern="1200" dirty="0">
            <a:solidFill>
              <a:schemeClr val="tx2">
                <a:lumMod val="7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14166" y="-3242771"/>
        <a:ext cx="727126" cy="7389341"/>
      </dsp:txXfrm>
    </dsp:sp>
    <dsp:sp modelId="{758A9315-E391-4B43-B54B-9E5245F77126}">
      <dsp:nvSpPr>
        <dsp:cNvPr id="0" name=""/>
        <dsp:cNvSpPr/>
      </dsp:nvSpPr>
      <dsp:spPr>
        <a:xfrm rot="5400000">
          <a:off x="-167798" y="1084634"/>
          <a:ext cx="1118655" cy="78305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5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67798" y="1084634"/>
        <a:ext cx="1118655" cy="783058"/>
      </dsp:txXfrm>
    </dsp:sp>
    <dsp:sp modelId="{8234DD70-A3EF-48F2-910F-34C3D9B9658C}">
      <dsp:nvSpPr>
        <dsp:cNvPr id="0" name=""/>
        <dsp:cNvSpPr/>
      </dsp:nvSpPr>
      <dsp:spPr>
        <a:xfrm rot="5400000">
          <a:off x="4114166" y="-2356006"/>
          <a:ext cx="727126" cy="7389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Καθορίζονται τα μισθώματα που πρέπει να καταβάλλει η επιχείρηση στην εταιρεία 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</a:t>
          </a:r>
          <a:r>
            <a:rPr lang="el-GR" sz="1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για προσυμφωνημένη χρονική περίοδο</a:t>
          </a:r>
          <a:endParaRPr lang="el-GR" sz="1800" kern="12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14166" y="-2356006"/>
        <a:ext cx="727126" cy="7389341"/>
      </dsp:txXfrm>
    </dsp:sp>
    <dsp:sp modelId="{AB24E206-20B9-41A7-B492-94538FBD153F}">
      <dsp:nvSpPr>
        <dsp:cNvPr id="0" name=""/>
        <dsp:cNvSpPr/>
      </dsp:nvSpPr>
      <dsp:spPr>
        <a:xfrm rot="5400000">
          <a:off x="-167798" y="1937191"/>
          <a:ext cx="1118655" cy="78305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6</a:t>
          </a:r>
          <a:endParaRPr lang="el-GR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-167798" y="1937191"/>
        <a:ext cx="1118655" cy="783058"/>
      </dsp:txXfrm>
    </dsp:sp>
    <dsp:sp modelId="{0801CAE4-74A0-44A6-890E-4CFC22CB925F}">
      <dsp:nvSpPr>
        <dsp:cNvPr id="0" name=""/>
        <dsp:cNvSpPr/>
      </dsp:nvSpPr>
      <dsp:spPr>
        <a:xfrm rot="5400000">
          <a:off x="4100348" y="-1464031"/>
          <a:ext cx="727126" cy="737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Με τη λήξη της μίσθωσης η εταιρεία </a:t>
          </a:r>
          <a:r>
            <a:rPr lang="en-US" sz="1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leasing </a:t>
          </a:r>
          <a:r>
            <a:rPr lang="el-GR" sz="1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μεταβιβάζει στην επιχείρηση τον εξοπλισμό/ακίνητο έναντι συμβολικού τιμήματος</a:t>
          </a:r>
          <a:endParaRPr lang="el-GR" sz="1800" kern="12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100348" y="-1464031"/>
        <a:ext cx="727126" cy="737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Leasing</a:t>
            </a:r>
            <a:endParaRPr lang="el-GR" sz="40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Διεθνή 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2:</a:t>
            </a:r>
            <a:r>
              <a:rPr lang="el-GR" sz="2800" dirty="0" smtClean="0"/>
              <a:t> </a:t>
            </a:r>
            <a:r>
              <a:rPr lang="en-US" sz="2800" b="1" dirty="0" smtClean="0"/>
              <a:t>Leasing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Επιπλέον </a:t>
            </a:r>
            <a:r>
              <a:rPr lang="el-GR" dirty="0" smtClean="0"/>
              <a:t>θα εξετάσουμε την έννοια της χρηματοδοτικής μίσθωσης ( </a:t>
            </a:r>
            <a:r>
              <a:rPr lang="en-US" dirty="0" smtClean="0"/>
              <a:t>leasing ) </a:t>
            </a:r>
            <a:r>
              <a:rPr lang="el-GR" dirty="0" smtClean="0"/>
              <a:t>και τα πλεονεκτήματα και τα μειονεκτήματα που έχει αυτή η μορφή χρηματοδότησης.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χρηματοδοτική μίσθωση ( </a:t>
            </a:r>
            <a:r>
              <a:rPr lang="en-US" dirty="0" smtClean="0"/>
              <a:t>Leasing )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83568" y="1268760"/>
          <a:ext cx="7128792" cy="432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Διαδικασία χρηματοδοτικής μίσθωσης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323528" y="1345332"/>
          <a:ext cx="81724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Διαδικασία χρηματοδοτικής μίσθωσης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95536" y="1633364"/>
          <a:ext cx="81724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Κυριότερα μειονεκτήματα και πλεονεκτήματα</a:t>
            </a:r>
            <a:endParaRPr lang="en-US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4188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Πλεονεκτήματα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100% χρηματοδότηση του νέου εξοπλισμού και καμία συμμετοχή της επιχείρησης στο κόστος επένδυσης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100% φορολογική έκπτωση για τα μισθώματα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Λιγότερο δαπανηρή η διαδικασία υπογραφής της σύμβασης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Διάρκεια και ύψος μισθώματος με βάση τις οικονομικές δυνατότητες της επιχείρησης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Η απόκτηση παγίου απαλλαγμένη από φόρο μεταβίβασης  </a:t>
            </a: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Μειονεκτήματα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Ο μισθωτής αναλαμβάνει όλους τους κινδύνους από τυχαία περιστατικά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Διατρέχει κίνδυνο καταγγελίας της σύμβασης αν αθετήσει όρο για σημαντικό διάστημα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Δέχεται τον έλεγχο του εκμισθωτή 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cs typeface="Times New Roman" pitchFamily="18" charset="0"/>
              </a:rPr>
              <a:t>Το φαινομενικό κόστος του </a:t>
            </a:r>
            <a:r>
              <a:rPr lang="en-US" dirty="0" smtClean="0">
                <a:cs typeface="Times New Roman" pitchFamily="18" charset="0"/>
              </a:rPr>
              <a:t>leasing</a:t>
            </a:r>
            <a:r>
              <a:rPr lang="el-GR" dirty="0" smtClean="0">
                <a:cs typeface="Times New Roman" pitchFamily="18" charset="0"/>
              </a:rPr>
              <a:t> είναι υψηλότερο από το επιτόκιο τραπεζικού δανεισμού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1293</TotalTime>
  <Words>726</Words>
  <Application>Microsoft Office PowerPoint</Application>
  <PresentationFormat>Προβολή στην οθόνη (16:10)</PresentationFormat>
  <Paragraphs>105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Η χρηματοδοτική μίσθωση ( Leasing )</vt:lpstr>
      <vt:lpstr>Διαδικασία χρηματοδοτικής μίσθωσης</vt:lpstr>
      <vt:lpstr>Διαδικασία χρηματοδοτικής μίσθωσης</vt:lpstr>
      <vt:lpstr>Κυριότερα μειονεκτήματα και πλεονεκτήματα</vt:lpstr>
      <vt:lpstr>Βιβλιογραφία</vt:lpstr>
      <vt:lpstr>Σημείωμα Αναφοράς</vt:lpstr>
      <vt:lpstr>Σημείωμα Αδειοδότησης</vt:lpstr>
      <vt:lpstr>Διαφάνεια 13</vt:lpstr>
      <vt:lpstr>Διαφάνεια 14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186</cp:revision>
  <dcterms:created xsi:type="dcterms:W3CDTF">2012-09-06T09:03:05Z</dcterms:created>
  <dcterms:modified xsi:type="dcterms:W3CDTF">2015-11-08T15:14:29Z</dcterms:modified>
</cp:coreProperties>
</file>