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9" r:id="rId3"/>
    <p:sldId id="257" r:id="rId4"/>
    <p:sldId id="259" r:id="rId5"/>
    <p:sldId id="261" r:id="rId6"/>
    <p:sldId id="303" r:id="rId7"/>
    <p:sldId id="302" r:id="rId8"/>
    <p:sldId id="301" r:id="rId9"/>
    <p:sldId id="300" r:id="rId10"/>
    <p:sldId id="299" r:id="rId11"/>
    <p:sldId id="298" r:id="rId12"/>
    <p:sldId id="297" r:id="rId13"/>
    <p:sldId id="296" r:id="rId14"/>
    <p:sldId id="304" r:id="rId15"/>
    <p:sldId id="305" r:id="rId16"/>
    <p:sldId id="306" r:id="rId17"/>
    <p:sldId id="307" r:id="rId18"/>
    <p:sldId id="308" r:id="rId19"/>
    <p:sldId id="291" r:id="rId20"/>
    <p:sldId id="292" r:id="rId21"/>
    <p:sldId id="293" r:id="rId22"/>
    <p:sldId id="294" r:id="rId23"/>
    <p:sldId id="295" r:id="rId24"/>
    <p:sldId id="280" r:id="rId25"/>
  </p:sldIdLst>
  <p:sldSz cx="9144000" cy="5715000" type="screen16x1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97" d="100"/>
          <a:sy n="97" d="100"/>
        </p:scale>
        <p:origin x="-480" y="8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06/03/2016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6/3/2016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lte.org.g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Περιεχόμενο Τιμολογίου</a:t>
            </a:r>
          </a:p>
          <a:p>
            <a:r>
              <a:rPr lang="el-GR" sz="2000" b="1" dirty="0" smtClean="0"/>
              <a:t>( Άρθρο 9 Ν. 4308/2014)</a:t>
            </a:r>
            <a:endParaRPr lang="el-GR" sz="2000" dirty="0" smtClean="0"/>
          </a:p>
          <a:p>
            <a:r>
              <a:rPr lang="el-GR" sz="28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Περιεχόμενο </a:t>
            </a:r>
            <a:r>
              <a:rPr lang="el-GR" dirty="0" smtClean="0"/>
              <a:t>τιμολογίου (Λήπτης)</a:t>
            </a:r>
            <a:endParaRPr lang="en-US" dirty="0"/>
          </a:p>
        </p:txBody>
      </p:sp>
      <p:sp>
        <p:nvSpPr>
          <p:cNvPr id="3" name="2 - Θέση περιεχομένου"/>
          <p:cNvSpPr>
            <a:spLocks noGrp="1"/>
          </p:cNvSpPr>
          <p:nvPr>
            <p:ph idx="1"/>
          </p:nvPr>
        </p:nvSpPr>
        <p:spPr/>
        <p:txBody>
          <a:bodyPr>
            <a:normAutofit fontScale="85000" lnSpcReduction="10000"/>
          </a:bodyPr>
          <a:lstStyle/>
          <a:p>
            <a:pPr algn="just">
              <a:buNone/>
            </a:pPr>
            <a:r>
              <a:rPr lang="el-GR" dirty="0" smtClean="0"/>
              <a:t>ιγ) Όταν ο </a:t>
            </a:r>
            <a:r>
              <a:rPr lang="el-GR" b="1" dirty="0" smtClean="0"/>
              <a:t>λήπτης </a:t>
            </a:r>
            <a:r>
              <a:rPr lang="el-GR" dirty="0" smtClean="0"/>
              <a:t>είναι </a:t>
            </a:r>
            <a:r>
              <a:rPr lang="el-GR" b="1" dirty="0" smtClean="0"/>
              <a:t>υπόχρεος καταβολής </a:t>
            </a:r>
            <a:r>
              <a:rPr lang="el-GR" dirty="0" smtClean="0"/>
              <a:t>του Φ.Π.Α., η αναφορά «</a:t>
            </a:r>
            <a:r>
              <a:rPr lang="el-GR" b="1" dirty="0" smtClean="0"/>
              <a:t>Αντίστροφη επιβάρυνση</a:t>
            </a:r>
            <a:r>
              <a:rPr lang="el-GR" dirty="0" smtClean="0"/>
              <a:t>». </a:t>
            </a:r>
            <a:endParaRPr lang="en-US" dirty="0" smtClean="0"/>
          </a:p>
          <a:p>
            <a:pPr algn="just">
              <a:buNone/>
            </a:pPr>
            <a:r>
              <a:rPr lang="el-GR" dirty="0" smtClean="0"/>
              <a:t>ιδ) Επί </a:t>
            </a:r>
            <a:r>
              <a:rPr lang="el-GR" b="1" dirty="0" smtClean="0"/>
              <a:t>ενδοκοινοτικής παράδοσης </a:t>
            </a:r>
            <a:r>
              <a:rPr lang="el-GR" dirty="0" smtClean="0"/>
              <a:t>ενός καινούργιου </a:t>
            </a:r>
            <a:r>
              <a:rPr lang="el-GR" b="1" dirty="0" smtClean="0"/>
              <a:t>μεταφορικού</a:t>
            </a:r>
            <a:r>
              <a:rPr lang="el-GR" dirty="0" smtClean="0"/>
              <a:t> μέσου, τα στοιχεία που προβλέπονται από την ισχύουσα νομοθεσία περί Φ.Π.Α., βάσει της οδηγίας 2006/112/ΕΚ. </a:t>
            </a:r>
            <a:endParaRPr lang="en-US" dirty="0" smtClean="0"/>
          </a:p>
          <a:p>
            <a:pPr algn="just">
              <a:buNone/>
            </a:pPr>
            <a:r>
              <a:rPr lang="el-GR" dirty="0" smtClean="0"/>
              <a:t>ιε) Όταν εφαρμόζεται το καθεστώς του περιθωρίου κέρδους των πρακτορείων ταξιδιών, η αναφορά «</a:t>
            </a:r>
            <a:r>
              <a:rPr lang="el-GR" b="1" dirty="0" smtClean="0"/>
              <a:t>Καθεστώς περιθωρίου – Ταξιδιωτικά πρακτορεία</a:t>
            </a:r>
            <a:r>
              <a:rPr lang="el-GR" dirty="0" smtClean="0"/>
              <a:t>». </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Τιμολόγιο &amp; Ειδικά Καθεστώτα </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err="1" smtClean="0"/>
              <a:t>ιστ</a:t>
            </a:r>
            <a:r>
              <a:rPr lang="el-GR" dirty="0" smtClean="0"/>
              <a:t>) Ο όρος «</a:t>
            </a:r>
            <a:r>
              <a:rPr lang="el-GR" b="1" dirty="0" smtClean="0"/>
              <a:t>Καθεστώς περιθωρίου – Μεταχειρισμένα αγαθά</a:t>
            </a:r>
            <a:r>
              <a:rPr lang="el-GR" dirty="0" smtClean="0"/>
              <a:t>» ή «Καθεστώς περιθωρίου – Έργα </a:t>
            </a:r>
            <a:r>
              <a:rPr lang="el-GR" b="1" dirty="0" smtClean="0"/>
              <a:t>τέχνης</a:t>
            </a:r>
            <a:r>
              <a:rPr lang="el-GR" dirty="0" smtClean="0"/>
              <a:t>» ή «Καθεστώς περιθωρίου – Αντικείμενα </a:t>
            </a:r>
            <a:r>
              <a:rPr lang="el-GR" b="1" dirty="0" smtClean="0"/>
              <a:t>συλλεκτικής</a:t>
            </a:r>
            <a:r>
              <a:rPr lang="el-GR" dirty="0" smtClean="0"/>
              <a:t> και </a:t>
            </a:r>
            <a:r>
              <a:rPr lang="el-GR" b="1" dirty="0" smtClean="0"/>
              <a:t>αρχαιολογικής αξίας</a:t>
            </a:r>
            <a:r>
              <a:rPr lang="el-GR" dirty="0" smtClean="0"/>
              <a:t>», όταν εφαρμόζεται ένα από τα ειδικά καθεστώτα που ισχύουν στον τομέα των μεταχειρισμένων αγαθών και των αντικειμένων καλλιτεχνικής, συλλεκτικής και αρχαιολογικής αξίας, αντίστοιχα. </a:t>
            </a:r>
            <a:endParaRPr lang="en-US" dirty="0" smtClean="0"/>
          </a:p>
          <a:p>
            <a:pPr>
              <a:buNone/>
            </a:pPr>
            <a:r>
              <a:rPr lang="el-GR" dirty="0" smtClean="0"/>
              <a:t>ιζ) Όταν ο υπόχρεος στο Φ.Π.Α. είναι </a:t>
            </a:r>
            <a:r>
              <a:rPr lang="el-GR" b="1" dirty="0" smtClean="0"/>
              <a:t>φορολογικός αντιπρόσωπος</a:t>
            </a:r>
            <a:r>
              <a:rPr lang="el-GR" dirty="0" smtClean="0"/>
              <a:t>, κατά την έννοια της ισχύουσας νομοθεσίας περί </a:t>
            </a:r>
            <a:r>
              <a:rPr lang="el-GR" b="1" dirty="0" smtClean="0"/>
              <a:t>Φ.Π.Α</a:t>
            </a:r>
            <a:r>
              <a:rPr lang="el-GR" dirty="0" smtClean="0"/>
              <a:t>. και της σχετικής Οδηγίας 2006/112/ΕΚ </a:t>
            </a:r>
            <a:r>
              <a:rPr lang="el-GR" b="1" dirty="0" smtClean="0"/>
              <a:t>τα πλήρη στοιχεία του</a:t>
            </a:r>
            <a:r>
              <a:rPr lang="el-GR" dirty="0" smtClean="0"/>
              <a:t> προσώπου, καθώς και τον Αριθμό Φορολογικού Μητρώου </a:t>
            </a:r>
            <a:r>
              <a:rPr lang="el-GR" b="1" dirty="0" smtClean="0"/>
              <a:t>(Α.Φ.Μ.) </a:t>
            </a:r>
            <a:r>
              <a:rPr lang="el-GR" dirty="0" smtClean="0"/>
              <a:t>αυτού.</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prstClr val="black"/>
                </a:solidFill>
              </a:rPr>
              <a:t>Περιεχόμενο τιμολογίου..</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ΕΡΜΗΝΕΙΑ ΠΟΛ 1003</a:t>
            </a:r>
            <a:endParaRPr lang="en-US" dirty="0" smtClean="0"/>
          </a:p>
          <a:p>
            <a:pPr marL="0" algn="just">
              <a:buNone/>
            </a:pPr>
            <a:r>
              <a:rPr lang="el-GR" dirty="0" smtClean="0"/>
              <a:t>9.1.1 Η παράγραφος αυτή (στοιχεία α έως ιζ) καθορίζει το </a:t>
            </a:r>
            <a:r>
              <a:rPr lang="el-GR" b="1" dirty="0" smtClean="0"/>
              <a:t>υποχρεωτικό </a:t>
            </a:r>
            <a:r>
              <a:rPr lang="el-GR" dirty="0" smtClean="0"/>
              <a:t>από την Οδηγία 2006/112/ΕΕ </a:t>
            </a:r>
            <a:r>
              <a:rPr lang="el-GR" b="1" dirty="0" smtClean="0"/>
              <a:t>περιεχόμενο του τιμολογίου</a:t>
            </a:r>
            <a:r>
              <a:rPr lang="el-GR" dirty="0" smtClean="0"/>
              <a:t>. Σημειώνεται ότι, με τις διατάξεις του στοιχείου (στ) της παραγράφου αυτής </a:t>
            </a:r>
            <a:r>
              <a:rPr lang="el-GR" b="1" dirty="0" smtClean="0"/>
              <a:t>παρέχεται η δυνατότητα μη αναγραφής στο τιμολόγιο του είδους</a:t>
            </a:r>
            <a:r>
              <a:rPr lang="el-GR" dirty="0" smtClean="0"/>
              <a:t> και της </a:t>
            </a:r>
            <a:r>
              <a:rPr lang="el-GR" b="1" dirty="0" smtClean="0"/>
              <a:t>έκτασης</a:t>
            </a:r>
            <a:r>
              <a:rPr lang="el-GR" dirty="0" smtClean="0"/>
              <a:t> των παρεχόμενων </a:t>
            </a:r>
            <a:r>
              <a:rPr lang="el-GR" b="1" dirty="0" smtClean="0"/>
              <a:t>υπηρεσιών</a:t>
            </a:r>
            <a:r>
              <a:rPr lang="el-GR" dirty="0" smtClean="0"/>
              <a:t>, υπό την προϋπόθεση ότι οι ενδείξεις αυτές </a:t>
            </a:r>
            <a:r>
              <a:rPr lang="el-GR" b="1" dirty="0" smtClean="0"/>
              <a:t>προκύπτουν από άλλα έγγραφα</a:t>
            </a:r>
            <a:r>
              <a:rPr lang="el-GR" dirty="0" smtClean="0"/>
              <a:t>, όπως είναι οι τυχόν καταρτισθείσες </a:t>
            </a:r>
            <a:r>
              <a:rPr lang="el-GR" b="1" dirty="0" smtClean="0"/>
              <a:t>συμβάσεις, συμφωνητικά</a:t>
            </a:r>
            <a:r>
              <a:rPr lang="el-GR" dirty="0" smtClean="0"/>
              <a:t>, καθώς και λοιπά </a:t>
            </a:r>
            <a:r>
              <a:rPr lang="el-GR" b="1" dirty="0" smtClean="0"/>
              <a:t>έγγραφα</a:t>
            </a:r>
            <a:r>
              <a:rPr lang="el-GR" dirty="0" smtClean="0"/>
              <a:t> στα οποία παραπέμπει το τιμολόγιο.</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solidFill>
                  <a:prstClr val="black"/>
                </a:solidFill>
              </a:rPr>
              <a:t>Περιεχόμενο τιμολογίου</a:t>
            </a:r>
            <a:r>
              <a:rPr lang="el-GR" dirty="0" smtClean="0">
                <a:solidFill>
                  <a:prstClr val="black"/>
                </a:solidFill>
              </a:rPr>
              <a:t>..Πρατήρια καυσίμων </a:t>
            </a:r>
            <a:endParaRPr lang="en-US" dirty="0"/>
          </a:p>
        </p:txBody>
      </p:sp>
      <p:sp>
        <p:nvSpPr>
          <p:cNvPr id="3" name="2 - Θέση περιεχομένου"/>
          <p:cNvSpPr>
            <a:spLocks noGrp="1"/>
          </p:cNvSpPr>
          <p:nvPr>
            <p:ph idx="1"/>
          </p:nvPr>
        </p:nvSpPr>
        <p:spPr/>
        <p:txBody>
          <a:bodyPr>
            <a:normAutofit fontScale="62500" lnSpcReduction="20000"/>
          </a:bodyPr>
          <a:lstStyle/>
          <a:p>
            <a:pPr marL="0" algn="just">
              <a:buNone/>
            </a:pPr>
            <a:r>
              <a:rPr lang="el-GR" dirty="0" smtClean="0"/>
              <a:t>9.1.2 </a:t>
            </a:r>
            <a:r>
              <a:rPr lang="el-GR" dirty="0"/>
              <a:t>Σ</a:t>
            </a:r>
            <a:r>
              <a:rPr lang="el-GR" dirty="0" smtClean="0"/>
              <a:t>τα στοιχεία που εκδίδουν τα </a:t>
            </a:r>
            <a:r>
              <a:rPr lang="el-GR" b="1" dirty="0" smtClean="0"/>
              <a:t>πρατήρια υγρών καυσίμων</a:t>
            </a:r>
            <a:r>
              <a:rPr lang="el-GR" dirty="0" smtClean="0"/>
              <a:t> για </a:t>
            </a:r>
            <a:r>
              <a:rPr lang="el-GR" b="1" dirty="0" smtClean="0"/>
              <a:t>χονδρικές πωλήσεις </a:t>
            </a:r>
            <a:r>
              <a:rPr lang="el-GR" dirty="0" smtClean="0"/>
              <a:t>βενζίνης, πετρελαίου κίνησης και υγραερίου αξίας μέχρι </a:t>
            </a:r>
            <a:r>
              <a:rPr lang="el-GR" b="1" dirty="0" smtClean="0"/>
              <a:t>(300) </a:t>
            </a:r>
            <a:r>
              <a:rPr lang="el-GR" dirty="0" smtClean="0"/>
              <a:t>ευρώ ......</a:t>
            </a:r>
          </a:p>
          <a:p>
            <a:pPr marL="0" algn="just">
              <a:buNone/>
            </a:pPr>
            <a:r>
              <a:rPr lang="el-GR" dirty="0" smtClean="0"/>
              <a:t>ΜΠΟΡΕΙ να αναγράφεται ο</a:t>
            </a:r>
            <a:r>
              <a:rPr lang="el-GR" b="1" dirty="0" smtClean="0"/>
              <a:t> αριθμός κυκλοφορίας </a:t>
            </a:r>
            <a:r>
              <a:rPr lang="el-GR" dirty="0" smtClean="0"/>
              <a:t>του μέσου μεταφοράς, </a:t>
            </a:r>
            <a:r>
              <a:rPr lang="el-GR" b="1" dirty="0" smtClean="0"/>
              <a:t>αντί </a:t>
            </a:r>
            <a:r>
              <a:rPr lang="el-GR" dirty="0" smtClean="0"/>
              <a:t>του </a:t>
            </a:r>
            <a:r>
              <a:rPr lang="el-GR" b="1" dirty="0" smtClean="0"/>
              <a:t>Α.Φ.Μ</a:t>
            </a:r>
            <a:r>
              <a:rPr lang="el-GR" b="1" dirty="0"/>
              <a:t>. του πελάτη</a:t>
            </a:r>
            <a:r>
              <a:rPr lang="el-GR" dirty="0"/>
              <a:t>, </a:t>
            </a:r>
            <a:r>
              <a:rPr lang="el-GR" dirty="0" smtClean="0"/>
              <a:t>και της </a:t>
            </a:r>
            <a:r>
              <a:rPr lang="el-GR" b="1" dirty="0" smtClean="0"/>
              <a:t>πλήρη επωνυμίας  και διεύθυνσης του  </a:t>
            </a:r>
            <a:r>
              <a:rPr lang="el-GR" b="1" dirty="0"/>
              <a:t>πωλητή </a:t>
            </a:r>
            <a:r>
              <a:rPr lang="el-GR" dirty="0"/>
              <a:t>και </a:t>
            </a:r>
            <a:r>
              <a:rPr lang="el-GR" dirty="0" smtClean="0"/>
              <a:t>του </a:t>
            </a:r>
            <a:r>
              <a:rPr lang="el-GR" b="1" dirty="0" smtClean="0"/>
              <a:t>πελάτη</a:t>
            </a:r>
            <a:r>
              <a:rPr lang="el-GR" dirty="0" smtClean="0"/>
              <a:t>  - </a:t>
            </a:r>
            <a:r>
              <a:rPr lang="el-GR" i="1" dirty="0" smtClean="0"/>
              <a:t>που προβλέπεται στις περιπτώσεις (δ</a:t>
            </a:r>
            <a:r>
              <a:rPr lang="el-GR" i="1" dirty="0"/>
              <a:t>) και (ε) της παραγράφου 1 του </a:t>
            </a:r>
            <a:r>
              <a:rPr lang="el-GR" i="1" dirty="0" smtClean="0"/>
              <a:t>άρθρου9. </a:t>
            </a:r>
            <a:endParaRPr lang="el-GR" i="1" dirty="0"/>
          </a:p>
          <a:p>
            <a:pPr marL="0" algn="just">
              <a:buNone/>
            </a:pPr>
            <a:r>
              <a:rPr lang="el-GR" dirty="0" smtClean="0"/>
              <a:t>Με τον τρόπο αυτό </a:t>
            </a:r>
            <a:r>
              <a:rPr lang="el-GR" b="1" dirty="0" smtClean="0"/>
              <a:t>διασφαλίζεται η συσχέτιση </a:t>
            </a:r>
            <a:r>
              <a:rPr lang="el-GR" dirty="0" smtClean="0"/>
              <a:t>του εκδιδόμενου παραστατικού με την αγοράζουσα οντότητα και τα απαιτούμενα στοιχεία του τιμολογίου. </a:t>
            </a:r>
            <a:r>
              <a:rPr lang="el-GR" b="1" dirty="0" smtClean="0"/>
              <a:t>Ο αριθμός κυκλοφορίας </a:t>
            </a:r>
            <a:r>
              <a:rPr lang="el-GR" dirty="0" smtClean="0"/>
              <a:t>δύναται να αναγράφεται </a:t>
            </a:r>
            <a:r>
              <a:rPr lang="el-GR" b="1" dirty="0" smtClean="0"/>
              <a:t>χειρόγραφα με υπογραφή και σφραγίδα του εκδότη</a:t>
            </a:r>
            <a:r>
              <a:rPr lang="el-GR" dirty="0" smtClean="0"/>
              <a:t>, </a:t>
            </a:r>
            <a:r>
              <a:rPr lang="el-GR" b="1" dirty="0" smtClean="0"/>
              <a:t>εάν δεν εκτυπώνεται </a:t>
            </a:r>
            <a:r>
              <a:rPr lang="el-GR" dirty="0" smtClean="0"/>
              <a:t>από το μηχανισμό έκδοσης παραστατικών πώλησης.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prstClr val="black"/>
                </a:solidFill>
              </a:rPr>
              <a:t>Νόμισμα τιμολογίου και Φ.Π.Α.</a:t>
            </a:r>
            <a:br>
              <a:rPr lang="el-GR" dirty="0" smtClean="0">
                <a:solidFill>
                  <a:prstClr val="black"/>
                </a:solidFill>
              </a:rPr>
            </a:br>
            <a:r>
              <a:rPr lang="en-US" sz="2200" dirty="0"/>
              <a:t/>
            </a:r>
            <a:br>
              <a:rPr lang="en-US" sz="2200" dirty="0"/>
            </a:br>
            <a:endParaRPr lang="en-US" sz="2200" dirty="0"/>
          </a:p>
        </p:txBody>
      </p:sp>
      <p:sp>
        <p:nvSpPr>
          <p:cNvPr id="3" name="2 - Θέση περιεχομένου"/>
          <p:cNvSpPr>
            <a:spLocks noGrp="1"/>
          </p:cNvSpPr>
          <p:nvPr>
            <p:ph idx="1"/>
          </p:nvPr>
        </p:nvSpPr>
        <p:spPr/>
        <p:txBody>
          <a:bodyPr>
            <a:normAutofit fontScale="85000" lnSpcReduction="20000"/>
          </a:bodyPr>
          <a:lstStyle/>
          <a:p>
            <a:pPr marL="0">
              <a:buNone/>
            </a:pPr>
            <a:r>
              <a:rPr lang="el-GR" sz="3800" b="1" dirty="0" smtClean="0"/>
              <a:t>2.</a:t>
            </a:r>
            <a:r>
              <a:rPr lang="el-GR" sz="3800" dirty="0" smtClean="0"/>
              <a:t> Τα </a:t>
            </a:r>
            <a:r>
              <a:rPr lang="el-GR" sz="3800" b="1" dirty="0" smtClean="0"/>
              <a:t>ποσά </a:t>
            </a:r>
            <a:r>
              <a:rPr lang="el-GR" sz="3800" dirty="0" smtClean="0"/>
              <a:t>του τιμολογίου μπορεί να εκφράζονται σε </a:t>
            </a:r>
            <a:r>
              <a:rPr lang="el-GR" sz="3800" b="1" dirty="0" smtClean="0"/>
              <a:t>οποιοδήποτε νόμισμα</a:t>
            </a:r>
            <a:r>
              <a:rPr lang="el-GR" sz="3800" dirty="0" smtClean="0"/>
              <a:t>. Το ποσό </a:t>
            </a:r>
            <a:r>
              <a:rPr lang="el-GR" sz="3800" b="1" dirty="0" smtClean="0"/>
              <a:t>Φ.Π.Α.</a:t>
            </a:r>
            <a:r>
              <a:rPr lang="el-GR" sz="3800" dirty="0" smtClean="0"/>
              <a:t> του τιμολογίου εκφράζεται στο </a:t>
            </a:r>
            <a:r>
              <a:rPr lang="el-GR" sz="3800" b="1" dirty="0" smtClean="0"/>
              <a:t>εθνικό νόμισμα. </a:t>
            </a:r>
            <a:endParaRPr lang="en-US" sz="3800" b="1" dirty="0" smtClean="0"/>
          </a:p>
          <a:p>
            <a:pPr marL="0">
              <a:buNone/>
            </a:pPr>
            <a:r>
              <a:rPr lang="el-GR" sz="3100" dirty="0" smtClean="0"/>
              <a:t>9.2.1 Η παράγραφος αυτή παρέχει τη δυνατότητα έκφρασης των σχετικών ποσών που αναγράφονται στο τιμολόγιο σε οποιοδήποτε νόμισμα, εκτός του ποσού που αναφέρεται στο Φ.Π.Α. το οποίο εκφράζεται και στο εθνικό νόμισμα, ανεξάρτητα εάν αυτά αφορούν συναλλαγές στο εσωτερικό της χώρας ή με το εξωτερικό.(</a:t>
            </a:r>
            <a:r>
              <a:rPr lang="el-GR" sz="2400" dirty="0" smtClean="0"/>
              <a:t>ΕΡΜΗΝΕΙΑ </a:t>
            </a:r>
            <a:r>
              <a:rPr lang="el-GR" sz="2400" dirty="0"/>
              <a:t>ΠΟΛ </a:t>
            </a:r>
            <a:r>
              <a:rPr lang="el-GR" sz="2400" dirty="0" smtClean="0"/>
              <a:t>1003)</a:t>
            </a:r>
            <a:endParaRPr lang="en-US" sz="3100"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Διαφορά  ημερομηνίας ....παράδοσης- έκδοσης</a:t>
            </a:r>
            <a:endParaRPr lang="en-US" dirty="0"/>
          </a:p>
        </p:txBody>
      </p:sp>
      <p:sp>
        <p:nvSpPr>
          <p:cNvPr id="3" name="2 - Θέση περιεχομένου"/>
          <p:cNvSpPr>
            <a:spLocks noGrp="1"/>
          </p:cNvSpPr>
          <p:nvPr>
            <p:ph idx="1"/>
          </p:nvPr>
        </p:nvSpPr>
        <p:spPr/>
        <p:txBody>
          <a:bodyPr>
            <a:normAutofit lnSpcReduction="10000"/>
          </a:bodyPr>
          <a:lstStyle/>
          <a:p>
            <a:pPr marL="0" algn="just">
              <a:buNone/>
            </a:pPr>
            <a:r>
              <a:rPr lang="el-GR" dirty="0" smtClean="0"/>
              <a:t>9.2.2 Ιδιαίτερα, με την παράγραφο 1.ζ ορίζεται ότι επί του τιμολογίου, μεταξύ άλλων, </a:t>
            </a:r>
            <a:r>
              <a:rPr lang="el-GR" b="1" dirty="0" smtClean="0"/>
              <a:t>αναγράφεται </a:t>
            </a:r>
            <a:r>
              <a:rPr lang="el-GR" dirty="0" smtClean="0"/>
              <a:t>και </a:t>
            </a:r>
            <a:r>
              <a:rPr lang="el-GR" b="1" dirty="0" smtClean="0"/>
              <a:t>η ημερομηνία παράδοσης </a:t>
            </a:r>
            <a:r>
              <a:rPr lang="el-GR" dirty="0" smtClean="0"/>
              <a:t>των αγαθών ή της παροχής υπηρεσιών, </a:t>
            </a:r>
            <a:r>
              <a:rPr lang="el-GR" b="1" dirty="0" smtClean="0"/>
              <a:t>όταν δεν συμπίπτει</a:t>
            </a:r>
            <a:r>
              <a:rPr lang="el-GR" dirty="0" smtClean="0"/>
              <a:t> με την ημερομηνία </a:t>
            </a:r>
            <a:r>
              <a:rPr lang="el-GR" b="1" dirty="0" smtClean="0"/>
              <a:t>έκδοσης</a:t>
            </a:r>
            <a:r>
              <a:rPr lang="el-GR" dirty="0" smtClean="0"/>
              <a:t> του τιμολογίου. Με αυτόν τον τρόπο δημιουργείται τεκμήριο για την εφαρμογή της αρχής του </a:t>
            </a:r>
            <a:r>
              <a:rPr lang="el-GR" b="1" dirty="0" smtClean="0"/>
              <a:t>δεδουλευμένου.</a:t>
            </a:r>
            <a:r>
              <a:rPr lang="el-GR" sz="1800" i="1" dirty="0" smtClean="0"/>
              <a:t>(</a:t>
            </a:r>
            <a:r>
              <a:rPr lang="el-GR" sz="1800" dirty="0"/>
              <a:t>ΕΡΜΗΝΕΙΑ ΠΟΛ 1003)</a:t>
            </a:r>
            <a:endParaRPr lang="en-US" sz="1800" i="1" dirty="0"/>
          </a:p>
          <a:p>
            <a:pPr marL="0" algn="just">
              <a:buNone/>
            </a:pPr>
            <a:endParaRPr lang="en-US" b="1"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Τιμολόγιο &amp; υπογραφή ...</a:t>
            </a:r>
            <a:endParaRPr lang="en-US" sz="1100" dirty="0">
              <a:solidFill>
                <a:srgbClr val="FF0000"/>
              </a:solidFill>
            </a:endParaRPr>
          </a:p>
        </p:txBody>
      </p:sp>
      <p:sp>
        <p:nvSpPr>
          <p:cNvPr id="3" name="2 - Θέση περιεχομένου"/>
          <p:cNvSpPr>
            <a:spLocks noGrp="1"/>
          </p:cNvSpPr>
          <p:nvPr>
            <p:ph idx="1"/>
          </p:nvPr>
        </p:nvSpPr>
        <p:spPr/>
        <p:txBody>
          <a:bodyPr>
            <a:normAutofit fontScale="92500"/>
          </a:bodyPr>
          <a:lstStyle/>
          <a:p>
            <a:pPr marL="0">
              <a:buNone/>
            </a:pPr>
            <a:r>
              <a:rPr lang="el-GR" i="1" dirty="0" smtClean="0"/>
              <a:t>3. Το τιμολόγιο </a:t>
            </a:r>
            <a:r>
              <a:rPr lang="el-GR" b="1" i="1" dirty="0" smtClean="0"/>
              <a:t>δεν απαιτείται να φέρει υπογραφή</a:t>
            </a:r>
            <a:endParaRPr lang="el-GR" b="1" i="1" dirty="0"/>
          </a:p>
          <a:p>
            <a:pPr marL="0">
              <a:buNone/>
            </a:pPr>
            <a:r>
              <a:rPr lang="el-GR" sz="3000" i="1" dirty="0" smtClean="0"/>
              <a:t>Σύμφωνα με την Οδηγία 2006/112/ΕΕ, το τιμολόγιο </a:t>
            </a:r>
            <a:r>
              <a:rPr lang="el-GR" sz="3000" b="1" i="1" dirty="0" smtClean="0"/>
              <a:t>δεν απαιτείται να φέρει την υπογραφή </a:t>
            </a:r>
            <a:r>
              <a:rPr lang="el-GR" sz="3000" i="1" dirty="0" smtClean="0"/>
              <a:t>του εκδότη.</a:t>
            </a:r>
          </a:p>
          <a:p>
            <a:pPr marL="0">
              <a:buNone/>
            </a:pPr>
            <a:r>
              <a:rPr lang="el-GR" sz="3000" i="1" dirty="0" smtClean="0"/>
              <a:t> Ωστόσο, η υπογραφή του εκδότη επί του τιμολογίου μπορεί να απαιτείται </a:t>
            </a:r>
            <a:r>
              <a:rPr lang="el-GR" sz="3000" b="1" i="1" dirty="0" smtClean="0"/>
              <a:t>από άλλη νομοθεσία </a:t>
            </a:r>
            <a:r>
              <a:rPr lang="el-GR" sz="3000" i="1" dirty="0" smtClean="0"/>
              <a:t>ή να </a:t>
            </a:r>
            <a:r>
              <a:rPr lang="el-GR" sz="3000" b="1" i="1" dirty="0" smtClean="0"/>
              <a:t>είθισται </a:t>
            </a:r>
            <a:r>
              <a:rPr lang="el-GR" sz="3000" i="1" dirty="0" smtClean="0"/>
              <a:t>ως καθιερωμένη επιχειρηματική πρακτική</a:t>
            </a:r>
            <a:r>
              <a:rPr lang="el-GR" sz="1900" b="1" i="1" dirty="0" smtClean="0"/>
              <a:t>.</a:t>
            </a:r>
            <a:r>
              <a:rPr lang="el-GR" sz="1900" b="1" i="1" dirty="0"/>
              <a:t> </a:t>
            </a:r>
            <a:r>
              <a:rPr lang="el-GR" sz="1900" i="1" dirty="0" smtClean="0"/>
              <a:t>(</a:t>
            </a:r>
            <a:r>
              <a:rPr lang="el-GR" sz="1800" i="1" dirty="0" smtClean="0"/>
              <a:t>9.3.1-</a:t>
            </a:r>
            <a:r>
              <a:rPr lang="el-GR" sz="1900" i="1" dirty="0" smtClean="0"/>
              <a:t>ΕΡΜΗΝΕΙΑ </a:t>
            </a:r>
            <a:r>
              <a:rPr lang="el-GR" sz="1900" i="1" dirty="0"/>
              <a:t>ΠΟΛ </a:t>
            </a:r>
            <a:r>
              <a:rPr lang="el-GR" sz="1900" i="1" dirty="0" smtClean="0"/>
              <a:t>1003)</a:t>
            </a:r>
            <a:endParaRPr lang="en-US" sz="1900" i="1" dirty="0"/>
          </a:p>
          <a:p>
            <a:pPr marL="0">
              <a:buNone/>
            </a:pPr>
            <a:endParaRPr lang="en-US" i="1" dirty="0" smtClean="0"/>
          </a:p>
          <a:p>
            <a:pPr>
              <a:buNone/>
            </a:pPr>
            <a:endParaRPr lang="en-US" i="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Στεφάνου Κωνσταντίνος (2013), Λογιστική και Εμπορική Διαχείριση με Ηλεκτρονικούς Υπολογιστές, εκδόσεις Στεφάνου Κωνσταντίνος,</a:t>
            </a: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Δρ. Νικόλαος Δ.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(2012), Μηχανογραφημένη Λογιστική, Εκδόσεις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a:t>
            </a:r>
            <a:r>
              <a:rPr lang="el-GR" sz="1400" dirty="0" smtClean="0">
                <a:ea typeface="Arial Unicode MS"/>
                <a:cs typeface="Times New Roman" pitchFamily="18" charset="0"/>
              </a:rPr>
              <a:t>Νικόλαος,</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 </a:t>
            </a:r>
            <a:r>
              <a:rPr lang="el-GR" sz="1400" dirty="0" err="1" smtClean="0">
                <a:ea typeface="Arial Unicode MS"/>
                <a:cs typeface="Times New Roman" pitchFamily="18" charset="0"/>
              </a:rPr>
              <a:t>Γκίνογλου</a:t>
            </a:r>
            <a:r>
              <a:rPr lang="el-GR" sz="1400" dirty="0" smtClean="0">
                <a:ea typeface="Arial Unicode MS"/>
                <a:cs typeface="Times New Roman" pitchFamily="18" charset="0"/>
              </a:rPr>
              <a:t>, Π. </a:t>
            </a:r>
            <a:r>
              <a:rPr lang="el-GR" sz="1400" dirty="0" err="1" smtClean="0">
                <a:ea typeface="Arial Unicode MS"/>
                <a:cs typeface="Times New Roman" pitchFamily="18" charset="0"/>
              </a:rPr>
              <a:t>Ταχυνάκης</a:t>
            </a:r>
            <a:r>
              <a:rPr lang="el-GR" sz="1400" dirty="0" smtClean="0">
                <a:ea typeface="Arial Unicode MS"/>
                <a:cs typeface="Times New Roman" pitchFamily="18" charset="0"/>
              </a:rPr>
              <a:t>, Ν. Πρωτοψάλτης (2004), Λογιστικά Πληροφοριακά Συστήματα Μηχανογραφημένη Λογιστική, εκδόσεις Εκδοτική </a:t>
            </a:r>
            <a:r>
              <a:rPr lang="en-US" sz="1400" dirty="0" err="1" smtClean="0">
                <a:ea typeface="Arial Unicode MS"/>
                <a:cs typeface="Times New Roman" pitchFamily="18" charset="0"/>
              </a:rPr>
              <a:t>Rosili</a:t>
            </a:r>
            <a:r>
              <a:rPr lang="en-US" sz="1400" dirty="0" smtClean="0">
                <a:ea typeface="Arial Unicode MS"/>
                <a:cs typeface="Times New Roman" pitchFamily="18" charset="0"/>
              </a:rPr>
              <a:t> </a:t>
            </a:r>
            <a:r>
              <a:rPr lang="el-GR" sz="1400" dirty="0" smtClean="0">
                <a:ea typeface="Arial Unicode MS"/>
                <a:cs typeface="Times New Roman" pitchFamily="18" charset="0"/>
              </a:rPr>
              <a:t>Εμπορική – </a:t>
            </a:r>
            <a:r>
              <a:rPr lang="el-GR" sz="1400" dirty="0" smtClean="0">
                <a:ea typeface="Arial Unicode MS"/>
                <a:cs typeface="Times New Roman" pitchFamily="18" charset="0"/>
              </a:rPr>
              <a:t>Μ.ΕΠΕ,</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Αθανασίου Δημήτριος (2015), Η σύγχρονη μηχανογραφική οργάνωση επιχειρήσεων, εκδόσεις </a:t>
            </a:r>
            <a:r>
              <a:rPr lang="el-GR" sz="1400" dirty="0" err="1" smtClean="0">
                <a:ea typeface="Arial Unicode MS"/>
                <a:cs typeface="Times New Roman" pitchFamily="18" charset="0"/>
              </a:rPr>
              <a:t>Μούργκος</a:t>
            </a:r>
            <a:r>
              <a:rPr lang="el-GR" sz="1400" dirty="0" smtClean="0">
                <a:ea typeface="Arial Unicode MS"/>
                <a:cs typeface="Times New Roman" pitchFamily="18" charset="0"/>
              </a:rPr>
              <a:t> </a:t>
            </a:r>
            <a:r>
              <a:rPr lang="el-GR" sz="1400" dirty="0" smtClean="0">
                <a:ea typeface="Arial Unicode MS"/>
                <a:cs typeface="Times New Roman" pitchFamily="18" charset="0"/>
              </a:rPr>
              <a:t>Ιωάννης,</a:t>
            </a:r>
            <a:endParaRPr lang="el-GR" sz="1400" dirty="0" smtClean="0">
              <a:ea typeface="Arial Unicode MS"/>
              <a:cs typeface="Times New Roman" pitchFamily="18" charset="0"/>
            </a:endParaRPr>
          </a:p>
          <a:p>
            <a:pPr>
              <a:buNone/>
            </a:pPr>
            <a:r>
              <a:rPr lang="el-GR" sz="1400" dirty="0" smtClean="0"/>
              <a:t>Ν. 4308/2014 «</a:t>
            </a:r>
            <a:r>
              <a:rPr lang="el-GR" sz="1400" dirty="0" err="1" smtClean="0"/>
              <a:t>Eλληνικά</a:t>
            </a:r>
            <a:r>
              <a:rPr lang="el-GR" sz="1400" dirty="0" smtClean="0"/>
              <a:t> Λογιστικά Πρότυπα, συναφείς ρυθμίσεις</a:t>
            </a:r>
            <a:br>
              <a:rPr lang="el-GR" sz="1400" dirty="0" smtClean="0"/>
            </a:br>
            <a:r>
              <a:rPr lang="el-GR" sz="1400" dirty="0" smtClean="0"/>
              <a:t>και άλλες διατάξεις » , ΦΕΚ  251/ τ. Α΄ /</a:t>
            </a:r>
            <a:r>
              <a:rPr lang="el-GR" sz="1400" dirty="0" smtClean="0"/>
              <a:t>24-11-2014,</a:t>
            </a:r>
            <a:endParaRPr lang="el-GR" sz="1400" dirty="0" smtClean="0"/>
          </a:p>
          <a:p>
            <a:pPr>
              <a:buNone/>
            </a:pPr>
            <a:r>
              <a:rPr lang="el-GR" sz="1400" dirty="0" smtClean="0"/>
              <a:t>ΠΟΛ</a:t>
            </a:r>
            <a:r>
              <a:rPr lang="el-GR" sz="1400" dirty="0" smtClean="0"/>
              <a:t>. 1003/2015: Παροχή οδηγιών για την εφαρμογή του ν. 4308/2014 (ΦΕΚ Α΄ 251) περί των «Ελληνικών Λογιστικών Προτύπων, συναφείς ρυθμίσεις και άλλες </a:t>
            </a:r>
            <a:r>
              <a:rPr lang="el-GR" sz="1400" dirty="0" smtClean="0"/>
              <a:t>διατάξεις</a:t>
            </a:r>
            <a:r>
              <a:rPr lang="el-GR" sz="1400" dirty="0" smtClean="0"/>
              <a:t>,</a:t>
            </a:r>
            <a:endParaRPr lang="en-US" sz="1400" dirty="0" smtClean="0"/>
          </a:p>
          <a:p>
            <a:pPr>
              <a:buNone/>
            </a:pPr>
            <a:r>
              <a:rPr lang="el-GR" sz="1400" dirty="0" smtClean="0"/>
              <a:t>Λογιστική  Οδηγία Εφαρμογής του Νόμου </a:t>
            </a:r>
            <a:r>
              <a:rPr lang="el-GR" sz="1400" dirty="0" smtClean="0"/>
              <a:t>4308/2014 «Ελληνικά Λογιστικά Πρότυπα, συναφείς ρυθμίσεις και άλλες διατάξεις», </a:t>
            </a:r>
            <a:r>
              <a:rPr lang="el-GR" sz="1400" dirty="0" smtClean="0"/>
              <a:t>Επιτροπή  Λογιστικής Τυποποίησης και Ελέγχων</a:t>
            </a:r>
            <a:r>
              <a:rPr lang="el-GR" sz="1400" i="1" dirty="0" smtClean="0"/>
              <a:t> </a:t>
            </a:r>
            <a:r>
              <a:rPr lang="el-GR" sz="1400" i="1" dirty="0" smtClean="0"/>
              <a:t>,</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
        <p:nvSpPr>
          <p:cNvPr id="5" name="Θέση περιεχομένου 2"/>
          <p:cNvSpPr>
            <a:spLocks noGrp="1"/>
          </p:cNvSpPr>
          <p:nvPr>
            <p:ph idx="1"/>
          </p:nvPr>
        </p:nvSpPr>
        <p:spPr/>
        <p:txBody>
          <a:bodyPr>
            <a:noAutofit/>
          </a:bodyPr>
          <a:lstStyle/>
          <a:p>
            <a:pPr marL="447675" indent="-447675" algn="just">
              <a:lnSpc>
                <a:spcPts val="2065"/>
              </a:lnSpc>
              <a:spcBef>
                <a:spcPts val="0"/>
              </a:spcBef>
              <a:buClr>
                <a:srgbClr val="000000"/>
              </a:buClr>
              <a:buSzPts val="1200"/>
              <a:buNone/>
            </a:pPr>
            <a:r>
              <a:rPr lang="en-US" sz="1400" b="1" dirty="0" smtClean="0">
                <a:hlinkClick r:id="rId2"/>
              </a:rPr>
              <a:t>www</a:t>
            </a:r>
            <a:r>
              <a:rPr lang="el-GR" sz="1400" b="1" dirty="0" smtClean="0">
                <a:hlinkClick r:id="rId2"/>
              </a:rPr>
              <a:t>.</a:t>
            </a:r>
            <a:r>
              <a:rPr lang="en-US" sz="1400" b="1" dirty="0" err="1" smtClean="0">
                <a:hlinkClick r:id="rId2"/>
              </a:rPr>
              <a:t>elte</a:t>
            </a:r>
            <a:r>
              <a:rPr lang="el-GR" sz="1400" b="1" dirty="0" smtClean="0">
                <a:hlinkClick r:id="rId2"/>
              </a:rPr>
              <a:t>.</a:t>
            </a:r>
            <a:r>
              <a:rPr lang="en-US" sz="1400" b="1" dirty="0" smtClean="0">
                <a:hlinkClick r:id="rId2"/>
              </a:rPr>
              <a:t>org</a:t>
            </a:r>
            <a:r>
              <a:rPr lang="el-GR" sz="1400" b="1" dirty="0" smtClean="0">
                <a:hlinkClick r:id="rId2"/>
              </a:rPr>
              <a:t>.</a:t>
            </a:r>
            <a:r>
              <a:rPr lang="en-US" sz="1400" b="1" dirty="0" err="1" smtClean="0">
                <a:hlinkClick r:id="rId2"/>
              </a:rPr>
              <a:t>gr</a:t>
            </a:r>
            <a:r>
              <a:rPr lang="el-GR" sz="1400" b="1" dirty="0" smtClean="0"/>
              <a:t>,</a:t>
            </a:r>
            <a:endParaRPr lang="en-US" sz="1400" b="1" dirty="0" smtClean="0"/>
          </a:p>
          <a:p>
            <a:pPr marL="447675" indent="-447675" algn="just">
              <a:lnSpc>
                <a:spcPts val="2065"/>
              </a:lnSpc>
              <a:spcBef>
                <a:spcPts val="0"/>
              </a:spcBef>
              <a:buClr>
                <a:srgbClr val="000000"/>
              </a:buClr>
              <a:buSzPts val="1200"/>
              <a:buNone/>
            </a:pPr>
            <a:endParaRPr lang="en-US" sz="1400" b="1"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Κ. </a:t>
            </a:r>
            <a:r>
              <a:rPr lang="el-GR" sz="1400" dirty="0" err="1" smtClean="0">
                <a:ea typeface="Arial Unicode MS"/>
                <a:cs typeface="Times New Roman" pitchFamily="18" charset="0"/>
              </a:rPr>
              <a:t>Καραμάνης</a:t>
            </a:r>
            <a:r>
              <a:rPr lang="el-GR" sz="1400" dirty="0" smtClean="0">
                <a:ea typeface="Arial Unicode MS"/>
                <a:cs typeface="Times New Roman" pitchFamily="18" charset="0"/>
              </a:rPr>
              <a:t> και </a:t>
            </a:r>
            <a:r>
              <a:rPr lang="el-GR" sz="1400" dirty="0" err="1" smtClean="0">
                <a:ea typeface="Arial Unicode MS"/>
                <a:cs typeface="Times New Roman" pitchFamily="18" charset="0"/>
              </a:rPr>
              <a:t>Π.Βρουστούρης</a:t>
            </a:r>
            <a:r>
              <a:rPr lang="el-GR" sz="1400" dirty="0" smtClean="0">
                <a:ea typeface="Arial Unicode MS"/>
                <a:cs typeface="Times New Roman" pitchFamily="18" charset="0"/>
              </a:rPr>
              <a:t> (2015), « Λογιστική Οργάνωση στα Πλαίσια των Ε.Λ.Π. – Πρακτικό βοήθημα για τον Λογιστή », Εκδόσεις ΜΕΝΙΠΠΟΣ Ε.Π.Ε.</a:t>
            </a:r>
            <a:endParaRPr lang="el-GR" sz="1400" dirty="0">
              <a:ea typeface="Arial Unicode MS"/>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Ι</a:t>
            </a:r>
          </a:p>
          <a:p>
            <a:pPr algn="l"/>
            <a:r>
              <a:rPr lang="el-GR" sz="2800" b="1" dirty="0" smtClean="0"/>
              <a:t>Ενότητα </a:t>
            </a:r>
            <a:r>
              <a:rPr lang="en-US" sz="2800" b="1" smtClean="0"/>
              <a:t>6</a:t>
            </a:r>
            <a:r>
              <a:rPr lang="el-GR" sz="2800" b="1" smtClean="0"/>
              <a:t>: </a:t>
            </a:r>
            <a:r>
              <a:rPr lang="el-GR" sz="2800" b="1" dirty="0" smtClean="0"/>
              <a:t>Περιεχόμενο Τιμολογίου </a:t>
            </a:r>
          </a:p>
          <a:p>
            <a:pPr algn="l"/>
            <a:r>
              <a:rPr lang="el-GR" sz="2000" b="1" dirty="0"/>
              <a:t>(</a:t>
            </a:r>
            <a:r>
              <a:rPr lang="el-GR" sz="2000" b="1" dirty="0" smtClean="0"/>
              <a:t>Άρθρο 9, Ν. 4308/2014)</a:t>
            </a:r>
            <a:endParaRPr lang="en-US" sz="20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sz="3600" dirty="0" smtClean="0"/>
              <a:t>Η ενότητα αυτή έχει ως στόχο να μελετήσει την μορφή του </a:t>
            </a:r>
            <a:r>
              <a:rPr lang="el-GR" sz="3600" b="1" dirty="0" smtClean="0"/>
              <a:t>περιεχομένου</a:t>
            </a:r>
            <a:r>
              <a:rPr lang="el-GR" sz="3600" dirty="0" smtClean="0"/>
              <a:t> του </a:t>
            </a:r>
            <a:r>
              <a:rPr lang="el-GR" sz="3600" b="1" dirty="0" smtClean="0"/>
              <a:t>τιμολογίου</a:t>
            </a:r>
            <a:r>
              <a:rPr lang="el-GR" sz="3600" dirty="0" smtClean="0"/>
              <a:t> πώλησης.</a:t>
            </a:r>
          </a:p>
          <a:p>
            <a:pPr marL="0" algn="just">
              <a:buNone/>
            </a:pPr>
            <a:endParaRPr lang="el-GR" dirty="0" smtClean="0"/>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865"/>
            <a:ext cx="8229600" cy="612411"/>
          </a:xfrm>
        </p:spPr>
        <p:txBody>
          <a:bodyPr>
            <a:normAutofit fontScale="90000"/>
          </a:bodyPr>
          <a:lstStyle/>
          <a:p>
            <a:r>
              <a:rPr lang="el-GR" dirty="0" smtClean="0"/>
              <a:t/>
            </a:r>
            <a:br>
              <a:rPr lang="el-GR" dirty="0" smtClean="0"/>
            </a:br>
            <a:r>
              <a:rPr lang="el-GR" dirty="0" smtClean="0"/>
              <a:t>Περιεχόμενο </a:t>
            </a:r>
            <a:r>
              <a:rPr lang="el-GR" dirty="0"/>
              <a:t>τιμολογίου</a:t>
            </a:r>
            <a:r>
              <a:rPr lang="en-US" dirty="0"/>
              <a:t/>
            </a:r>
            <a:br>
              <a:rPr lang="en-US" dirty="0"/>
            </a:br>
            <a:endParaRPr lang="en-US" dirty="0"/>
          </a:p>
        </p:txBody>
      </p:sp>
      <p:sp>
        <p:nvSpPr>
          <p:cNvPr id="3" name="2 - Θέση περιεχομένου"/>
          <p:cNvSpPr>
            <a:spLocks noGrp="1"/>
          </p:cNvSpPr>
          <p:nvPr>
            <p:ph idx="1"/>
          </p:nvPr>
        </p:nvSpPr>
        <p:spPr>
          <a:xfrm>
            <a:off x="457200" y="913284"/>
            <a:ext cx="8229600" cy="4191852"/>
          </a:xfrm>
        </p:spPr>
        <p:txBody>
          <a:bodyPr>
            <a:normAutofit fontScale="92500" lnSpcReduction="20000"/>
          </a:bodyPr>
          <a:lstStyle/>
          <a:p>
            <a:pPr>
              <a:buNone/>
            </a:pPr>
            <a:r>
              <a:rPr lang="el-GR" b="1" dirty="0" smtClean="0"/>
              <a:t>1.</a:t>
            </a:r>
            <a:r>
              <a:rPr lang="el-GR" dirty="0" smtClean="0"/>
              <a:t> Το τιμολόγιο φέρει υποχρεωτικά τις ακόλουθες ενδείξεις: </a:t>
            </a:r>
            <a:endParaRPr lang="en-US" dirty="0" smtClean="0"/>
          </a:p>
          <a:p>
            <a:pPr>
              <a:buNone/>
            </a:pPr>
            <a:r>
              <a:rPr lang="el-GR" dirty="0" smtClean="0"/>
              <a:t>α) Την </a:t>
            </a:r>
            <a:r>
              <a:rPr lang="el-GR" b="1" dirty="0" smtClean="0"/>
              <a:t>ημερομηνία έκδοσης </a:t>
            </a:r>
            <a:r>
              <a:rPr lang="el-GR" dirty="0" smtClean="0"/>
              <a:t>του τιμολογίου. </a:t>
            </a:r>
            <a:endParaRPr lang="en-US" dirty="0" smtClean="0"/>
          </a:p>
          <a:p>
            <a:pPr>
              <a:buNone/>
            </a:pPr>
            <a:r>
              <a:rPr lang="el-GR" dirty="0" smtClean="0"/>
              <a:t>β) Τον </a:t>
            </a:r>
            <a:r>
              <a:rPr lang="el-GR" b="1" dirty="0" smtClean="0"/>
              <a:t>αύξοντα αριθμό</a:t>
            </a:r>
            <a:r>
              <a:rPr lang="el-GR" dirty="0" smtClean="0"/>
              <a:t>, για μία ή περισσότερες σειρές τιμολογίων, ο οποίος χαρακτηρίζει το τιμολόγιο με μοναδικό τρόπο. </a:t>
            </a:r>
            <a:endParaRPr lang="en-US" dirty="0" smtClean="0"/>
          </a:p>
          <a:p>
            <a:pPr>
              <a:buNone/>
            </a:pPr>
            <a:r>
              <a:rPr lang="el-GR" dirty="0" smtClean="0"/>
              <a:t>γ) Τον </a:t>
            </a:r>
            <a:r>
              <a:rPr lang="el-GR" b="1" dirty="0" smtClean="0"/>
              <a:t>(Α.Φ.Μ.), </a:t>
            </a:r>
            <a:r>
              <a:rPr lang="el-GR" dirty="0" smtClean="0"/>
              <a:t>με βάση τον οποίο ο </a:t>
            </a:r>
            <a:r>
              <a:rPr lang="el-GR" b="1" dirty="0" smtClean="0"/>
              <a:t>πωλητής </a:t>
            </a:r>
            <a:r>
              <a:rPr lang="el-GR" dirty="0" smtClean="0"/>
              <a:t>πραγματοποίησε την παράδοση των αγαθών ή την παροχή των υπηρεσιών. </a:t>
            </a:r>
            <a:endParaRPr lang="en-US" dirty="0" smtClean="0"/>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Περιεχόμενο </a:t>
            </a:r>
            <a:r>
              <a:rPr lang="el-GR" dirty="0" smtClean="0"/>
              <a:t>τιμολογίου..</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δ) Τον </a:t>
            </a:r>
            <a:r>
              <a:rPr lang="el-GR" b="1" dirty="0" smtClean="0"/>
              <a:t>Α.Φ.Μ. του πελάτη</a:t>
            </a:r>
            <a:r>
              <a:rPr lang="el-GR" dirty="0" smtClean="0"/>
              <a:t>, με βάση τον οποίο έλαβε χώρα η παράδοση των αγαθών ή η παροχή των υπηρεσιών. </a:t>
            </a:r>
            <a:endParaRPr lang="en-US" dirty="0" smtClean="0"/>
          </a:p>
          <a:p>
            <a:pPr algn="just">
              <a:buNone/>
            </a:pPr>
            <a:r>
              <a:rPr lang="el-GR" dirty="0" smtClean="0"/>
              <a:t>ε) Την </a:t>
            </a:r>
            <a:r>
              <a:rPr lang="el-GR" b="1" dirty="0" smtClean="0"/>
              <a:t>πλήρη επωνυμία </a:t>
            </a:r>
            <a:r>
              <a:rPr lang="el-GR" dirty="0" smtClean="0"/>
              <a:t>και την πλήρη </a:t>
            </a:r>
            <a:r>
              <a:rPr lang="el-GR" b="1" dirty="0" smtClean="0"/>
              <a:t>διεύθυνση πωλητή </a:t>
            </a:r>
            <a:r>
              <a:rPr lang="el-GR" dirty="0" smtClean="0"/>
              <a:t>και </a:t>
            </a:r>
            <a:r>
              <a:rPr lang="el-GR" b="1" dirty="0" smtClean="0"/>
              <a:t>πελάτη</a:t>
            </a:r>
            <a:r>
              <a:rPr lang="el-GR" dirty="0" smtClean="0"/>
              <a:t> που αποκτά τα αγαθά ή λαμβάνει τις υπηρεσίες. </a:t>
            </a:r>
            <a:endParaRPr lang="en-US" dirty="0" smtClean="0"/>
          </a:p>
          <a:p>
            <a:pPr algn="just">
              <a:buNone/>
            </a:pPr>
            <a:r>
              <a:rPr lang="el-GR" dirty="0" smtClean="0"/>
              <a:t>στ) Την </a:t>
            </a:r>
            <a:r>
              <a:rPr lang="el-GR" b="1" dirty="0" smtClean="0"/>
              <a:t>ποσότητα και το είδος </a:t>
            </a:r>
            <a:r>
              <a:rPr lang="el-GR" dirty="0" smtClean="0"/>
              <a:t>των παραδιδόμενων </a:t>
            </a:r>
            <a:r>
              <a:rPr lang="el-GR" b="1" dirty="0" smtClean="0"/>
              <a:t>αγαθών</a:t>
            </a:r>
            <a:r>
              <a:rPr lang="el-GR" dirty="0" smtClean="0"/>
              <a:t> ή την έκταση και το είδος των </a:t>
            </a:r>
            <a:r>
              <a:rPr lang="el-GR" b="1" dirty="0" smtClean="0"/>
              <a:t>παρεχόμενων υπηρεσιών</a:t>
            </a:r>
            <a:r>
              <a:rPr lang="el-GR" dirty="0" smtClean="0"/>
              <a:t>, </a:t>
            </a:r>
            <a:r>
              <a:rPr lang="el-GR" b="1" dirty="0" smtClean="0"/>
              <a:t>εκτός</a:t>
            </a:r>
            <a:r>
              <a:rPr lang="el-GR" dirty="0" smtClean="0"/>
              <a:t> εάν η έκταση και το είδος των παρεχόμενων υπηρεσιών </a:t>
            </a:r>
            <a:r>
              <a:rPr lang="el-GR" b="1" dirty="0" smtClean="0"/>
              <a:t>προκύπτει</a:t>
            </a:r>
            <a:r>
              <a:rPr lang="el-GR" dirty="0" smtClean="0"/>
              <a:t> από άλλα έγγραφα στα οποία παραπέμπει το τιμολόγιο. </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Περιεχόμενο τιμολογίου..</a:t>
            </a:r>
            <a:endParaRPr lang="en-US" dirty="0"/>
          </a:p>
        </p:txBody>
      </p:sp>
      <p:sp>
        <p:nvSpPr>
          <p:cNvPr id="3" name="2 - Θέση περιεχομένου"/>
          <p:cNvSpPr>
            <a:spLocks noGrp="1"/>
          </p:cNvSpPr>
          <p:nvPr>
            <p:ph idx="1"/>
          </p:nvPr>
        </p:nvSpPr>
        <p:spPr/>
        <p:txBody>
          <a:bodyPr>
            <a:normAutofit fontScale="85000" lnSpcReduction="20000"/>
          </a:bodyPr>
          <a:lstStyle/>
          <a:p>
            <a:pPr algn="just">
              <a:buNone/>
            </a:pPr>
            <a:r>
              <a:rPr lang="el-GR" dirty="0" smtClean="0"/>
              <a:t>ζ) Την </a:t>
            </a:r>
            <a:r>
              <a:rPr lang="el-GR" b="1" dirty="0" smtClean="0"/>
              <a:t>ημερομηνία </a:t>
            </a:r>
            <a:r>
              <a:rPr lang="el-GR" dirty="0" smtClean="0"/>
              <a:t>κατά την οποία </a:t>
            </a:r>
            <a:r>
              <a:rPr lang="el-GR" b="1" dirty="0" smtClean="0"/>
              <a:t>πραγματοποιήθηκε ή ολοκληρώθηκε </a:t>
            </a:r>
            <a:r>
              <a:rPr lang="el-GR" dirty="0" smtClean="0"/>
              <a:t>η παράδοση αγαθών ή η παροχή υπηρεσιών, </a:t>
            </a:r>
            <a:r>
              <a:rPr lang="el-GR" b="1" dirty="0" smtClean="0"/>
              <a:t>εφόσον </a:t>
            </a:r>
            <a:r>
              <a:rPr lang="el-GR" dirty="0" smtClean="0"/>
              <a:t>η ημερομηνία αυτή δεν συμπίπτει με την ημερομηνία </a:t>
            </a:r>
            <a:r>
              <a:rPr lang="el-GR" b="1" dirty="0" smtClean="0"/>
              <a:t>έκδοσης</a:t>
            </a:r>
            <a:r>
              <a:rPr lang="el-GR" dirty="0" smtClean="0"/>
              <a:t> του τιμολογίου.</a:t>
            </a:r>
          </a:p>
          <a:p>
            <a:pPr algn="just">
              <a:buNone/>
            </a:pPr>
            <a:r>
              <a:rPr lang="el-GR" dirty="0" smtClean="0"/>
              <a:t>η) Την </a:t>
            </a:r>
            <a:r>
              <a:rPr lang="el-GR" b="1" dirty="0" smtClean="0"/>
              <a:t>αξία</a:t>
            </a:r>
            <a:r>
              <a:rPr lang="el-GR" dirty="0" smtClean="0"/>
              <a:t> αγαθών ή υπηρεσιών ανά συντελεστή </a:t>
            </a:r>
            <a:r>
              <a:rPr lang="el-GR" b="1" dirty="0" smtClean="0"/>
              <a:t>Φ.Π.Α.</a:t>
            </a:r>
            <a:r>
              <a:rPr lang="el-GR" dirty="0" smtClean="0"/>
              <a:t>, την αξία που απαλλάσσεται Φ.Π.Α., την αξία </a:t>
            </a:r>
            <a:r>
              <a:rPr lang="el-GR" b="1" dirty="0" smtClean="0"/>
              <a:t>μονάδας</a:t>
            </a:r>
            <a:r>
              <a:rPr lang="el-GR" dirty="0" smtClean="0"/>
              <a:t> αγαθού ή υπηρεσίας </a:t>
            </a:r>
            <a:r>
              <a:rPr lang="el-GR" b="1" dirty="0" smtClean="0"/>
              <a:t>χωρίς Φ.Π.Α</a:t>
            </a:r>
            <a:r>
              <a:rPr lang="el-GR" dirty="0" smtClean="0"/>
              <a:t>., καθώς και την αξία κάθε </a:t>
            </a:r>
            <a:r>
              <a:rPr lang="el-GR" b="1" dirty="0" smtClean="0"/>
              <a:t>έκπτωσης ή επιστροφής</a:t>
            </a:r>
            <a:r>
              <a:rPr lang="el-GR" dirty="0" smtClean="0"/>
              <a:t>, εάν δεν συμπεριλαμβάνονται στην τιμή μονάδας. </a:t>
            </a:r>
            <a:endParaRPr lang="en-US" dirty="0" smtClean="0"/>
          </a:p>
          <a:p>
            <a:pPr>
              <a:buNone/>
            </a:pPr>
            <a:r>
              <a:rPr lang="el-GR" dirty="0" smtClean="0"/>
              <a:t>θ) Το </a:t>
            </a:r>
            <a:r>
              <a:rPr lang="el-GR" b="1" dirty="0" smtClean="0"/>
              <a:t>συντελεστή Φ.Π.Α. </a:t>
            </a:r>
            <a:r>
              <a:rPr lang="el-GR" dirty="0" smtClean="0"/>
              <a:t>που εφαρμόζεται.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prstClr val="black"/>
                </a:solidFill>
              </a:rPr>
              <a:t>Περιεχόμενο τιμολογίου..</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ι) Το ποσό του </a:t>
            </a:r>
            <a:r>
              <a:rPr lang="el-GR" b="1" dirty="0" smtClean="0"/>
              <a:t>οφειλόμενου Φ.Π.Α</a:t>
            </a:r>
            <a:r>
              <a:rPr lang="el-GR" dirty="0" smtClean="0"/>
              <a:t>., εκτός εάν εφαρμόζεται ειδικό καθεστώς σύμφωνα με το οποίο η πληροφορία αυτή παραλείπεται. </a:t>
            </a:r>
            <a:endParaRPr lang="en-US" dirty="0" smtClean="0"/>
          </a:p>
          <a:p>
            <a:pPr algn="just">
              <a:buNone/>
            </a:pPr>
            <a:r>
              <a:rPr lang="el-GR" dirty="0" smtClean="0"/>
              <a:t>ια) Τον όρο </a:t>
            </a:r>
            <a:r>
              <a:rPr lang="el-GR" b="1" dirty="0" smtClean="0"/>
              <a:t>«</a:t>
            </a:r>
            <a:r>
              <a:rPr lang="el-GR" b="1" dirty="0" err="1" smtClean="0"/>
              <a:t>Αυτο</a:t>
            </a:r>
            <a:r>
              <a:rPr lang="el-GR" b="1" dirty="0" smtClean="0"/>
              <a:t>-τιμολόγηση», </a:t>
            </a:r>
            <a:r>
              <a:rPr lang="el-GR" dirty="0" smtClean="0"/>
              <a:t>όταν το τιμολόγιο εκδίδεται από τον </a:t>
            </a:r>
            <a:r>
              <a:rPr lang="el-GR" b="1" dirty="0" smtClean="0"/>
              <a:t>λήπτη των αγαθών </a:t>
            </a:r>
            <a:r>
              <a:rPr lang="el-GR" dirty="0" smtClean="0"/>
              <a:t>ή των υπηρεσιών. </a:t>
            </a:r>
            <a:endParaRPr lang="en-US" dirty="0" smtClean="0"/>
          </a:p>
          <a:p>
            <a:pPr algn="just">
              <a:buNone/>
            </a:pPr>
            <a:r>
              <a:rPr lang="el-GR" dirty="0" smtClean="0"/>
              <a:t>ιβ) Όταν η πράξη </a:t>
            </a:r>
            <a:r>
              <a:rPr lang="el-GR" b="1" dirty="0" smtClean="0"/>
              <a:t>απαλλάσσεται από Φ.Π.Α., η διάταξη </a:t>
            </a:r>
            <a:r>
              <a:rPr lang="el-GR" dirty="0" smtClean="0"/>
              <a:t>της εθνικής νομοθεσίας (νόμος 2859/2000) ή η διάταξη της Οδηγίας 2006/112/ΕΚ ή άλλη διάταξη, σύμφωνα με την οποία η παράδοση αγαθών ή η παροχή υπηρεσιών απαλλάσσεται από το φόρο αυτό. </a:t>
            </a:r>
            <a:endParaRPr lang="en-US" dirty="0" smtClean="0"/>
          </a:p>
          <a:p>
            <a:pPr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1380</TotalTime>
  <Words>1446</Words>
  <Application>Microsoft Office PowerPoint</Application>
  <PresentationFormat>Προβολή στην οθόνη (16:10)</PresentationFormat>
  <Paragraphs>130</Paragraphs>
  <Slides>24</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Μηχανογραφημένη Λογιστική Ι</vt:lpstr>
      <vt:lpstr>Διαφάνεια 2</vt:lpstr>
      <vt:lpstr>Άδειες Χρήσης</vt:lpstr>
      <vt:lpstr>Χρηματοδότηση</vt:lpstr>
      <vt:lpstr>Σκοποί  ενότητας</vt:lpstr>
      <vt:lpstr> Περιεχόμενο τιμολογίου </vt:lpstr>
      <vt:lpstr>Περιεχόμενο τιμολογίου..</vt:lpstr>
      <vt:lpstr>Περιεχόμενο τιμολογίου..</vt:lpstr>
      <vt:lpstr>Περιεχόμενο τιμολογίου..</vt:lpstr>
      <vt:lpstr>Περιεχόμενο τιμολογίου (Λήπτης)</vt:lpstr>
      <vt:lpstr>Τιμολόγιο &amp; Ειδικά Καθεστώτα </vt:lpstr>
      <vt:lpstr>Περιεχόμενο τιμολογίου..</vt:lpstr>
      <vt:lpstr>Περιεχόμενο τιμολογίου..Πρατήρια καυσίμων </vt:lpstr>
      <vt:lpstr>Νόμισμα τιμολογίου και Φ.Π.Α.  </vt:lpstr>
      <vt:lpstr>Διαφορά  ημερομηνίας ....παράδοσης- έκδοσης</vt:lpstr>
      <vt:lpstr>Τιμολόγιο &amp; υπογραφή ...</vt:lpstr>
      <vt:lpstr>Βιβλιογραφία</vt:lpstr>
      <vt:lpstr>Βιβλιογραφία</vt:lpstr>
      <vt:lpstr>Σημείωμα Αναφοράς</vt:lpstr>
      <vt:lpstr>Σημείωμα Αδειοδότησης</vt:lpstr>
      <vt:lpstr>Διαφάνεια 21</vt:lpstr>
      <vt:lpstr>Διαφάνεια 22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215</cp:revision>
  <dcterms:created xsi:type="dcterms:W3CDTF">2012-09-06T09:03:05Z</dcterms:created>
  <dcterms:modified xsi:type="dcterms:W3CDTF">2016-03-06T11:12:00Z</dcterms:modified>
</cp:coreProperties>
</file>