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90" r:id="rId22"/>
    <p:sldId id="291" r:id="rId23"/>
    <p:sldId id="292" r:id="rId24"/>
    <p:sldId id="293" r:id="rId25"/>
    <p:sldId id="294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b="0" smtClean="0">
                <a:solidFill>
                  <a:schemeClr val="bg1"/>
                </a:solidFill>
              </a:rPr>
              <a:t>Εισαγωγή</a:t>
            </a:r>
            <a:r>
              <a:rPr lang="el-GR" sz="900" b="0" baseline="0" smtClean="0">
                <a:solidFill>
                  <a:schemeClr val="bg1"/>
                </a:solidFill>
              </a:rPr>
              <a:t> στη λήψη αποφάσεων,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n-US" sz="2800"/>
              <a:t>5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Εισαγωγή στη λήψη αποφάσεων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>Τι </a:t>
            </a:r>
            <a:r>
              <a:rPr lang="el-GR"/>
              <a:t>είναι η χρήσιµη πληροφορία;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229600" cy="49039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smtClean="0"/>
              <a:t>Πληροφορία</a:t>
            </a:r>
            <a:r>
              <a:rPr lang="el-GR"/>
              <a:t>:</a:t>
            </a:r>
          </a:p>
          <a:p>
            <a:pPr algn="just"/>
            <a:r>
              <a:rPr lang="el-GR" smtClean="0"/>
              <a:t>Σύνολο</a:t>
            </a:r>
            <a:r>
              <a:rPr lang="el-GR"/>
              <a:t>	δεδοµένων	που	χρησιµεύουν στη λήψη αποφάσεων</a:t>
            </a:r>
          </a:p>
          <a:p>
            <a:pPr marL="0" indent="0" algn="just">
              <a:buNone/>
            </a:pPr>
            <a:r>
              <a:rPr lang="el-GR" smtClean="0"/>
              <a:t>Δεδοµένα</a:t>
            </a:r>
            <a:r>
              <a:rPr lang="el-GR"/>
              <a:t>:</a:t>
            </a:r>
          </a:p>
          <a:p>
            <a:pPr algn="just"/>
            <a:r>
              <a:rPr lang="el-GR" smtClean="0"/>
              <a:t>Ακατέργαστα </a:t>
            </a:r>
            <a:r>
              <a:rPr lang="el-GR"/>
              <a:t>στοιχεία και παρατηρήσεις</a:t>
            </a:r>
          </a:p>
          <a:p>
            <a:pPr marL="0" indent="0" algn="just">
              <a:buNone/>
            </a:pPr>
            <a:r>
              <a:rPr lang="el-GR" smtClean="0"/>
              <a:t>Χαρακτηριστικά</a:t>
            </a:r>
            <a:r>
              <a:rPr lang="el-GR"/>
              <a:t>	της	χρήσιµης πληροφορίας:</a:t>
            </a:r>
          </a:p>
          <a:p>
            <a:pPr algn="just"/>
            <a:r>
              <a:rPr lang="el-GR" smtClean="0"/>
              <a:t>Έγκαιρη</a:t>
            </a:r>
            <a:endParaRPr lang="el-GR"/>
          </a:p>
          <a:p>
            <a:pPr algn="just"/>
            <a:r>
              <a:rPr lang="el-GR" smtClean="0"/>
              <a:t>Υψηλής </a:t>
            </a:r>
            <a:r>
              <a:rPr lang="el-GR"/>
              <a:t>ποιότητας </a:t>
            </a:r>
            <a:endParaRPr lang="el-GR" smtClean="0"/>
          </a:p>
          <a:p>
            <a:pPr algn="just"/>
            <a:r>
              <a:rPr lang="el-GR" smtClean="0"/>
              <a:t>Πλήρης  </a:t>
            </a:r>
          </a:p>
          <a:p>
            <a:pPr algn="just"/>
            <a:r>
              <a:rPr lang="el-GR" smtClean="0"/>
              <a:t>Σχετική </a:t>
            </a:r>
          </a:p>
          <a:p>
            <a:pPr algn="just"/>
            <a:r>
              <a:rPr lang="el-GR" smtClean="0"/>
              <a:t>Κατανοητή</a:t>
            </a:r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Ανάγκες </a:t>
            </a:r>
            <a:r>
              <a:rPr lang="el-GR"/>
              <a:t>των Οργανισµών σε πληροφόρηση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229600" cy="4903968"/>
          </a:xfrm>
        </p:spPr>
        <p:txBody>
          <a:bodyPr>
            <a:normAutofit fontScale="92500" lnSpcReduction="10000"/>
          </a:bodyPr>
          <a:lstStyle/>
          <a:p>
            <a:endParaRPr lang="el-GR" smtClean="0"/>
          </a:p>
          <a:p>
            <a:pPr marL="0" indent="0">
              <a:buNone/>
            </a:pPr>
            <a:r>
              <a:rPr lang="el-GR" smtClean="0"/>
              <a:t>Με</a:t>
            </a:r>
            <a:r>
              <a:rPr lang="el-GR"/>
              <a:t>	</a:t>
            </a:r>
            <a:r>
              <a:rPr lang="el-GR" smtClean="0"/>
              <a:t>τις ανταλλαγές πληροφοριών</a:t>
            </a:r>
            <a:r>
              <a:rPr lang="el-GR"/>
              <a:t>	</a:t>
            </a:r>
            <a:r>
              <a:rPr lang="el-GR" smtClean="0"/>
              <a:t> µε το </a:t>
            </a:r>
            <a:r>
              <a:rPr lang="el-GR"/>
              <a:t>εξωτερικό περιβάλλον:</a:t>
            </a:r>
          </a:p>
          <a:p>
            <a:r>
              <a:rPr lang="el-GR" smtClean="0"/>
              <a:t>Συλλέγονται </a:t>
            </a:r>
            <a:r>
              <a:rPr lang="el-GR"/>
              <a:t>εξωτερικές πληροφορίες.</a:t>
            </a:r>
          </a:p>
          <a:p>
            <a:r>
              <a:rPr lang="el-GR" smtClean="0"/>
              <a:t>Παρέχονται </a:t>
            </a:r>
            <a:r>
              <a:rPr lang="el-GR"/>
              <a:t>δηµόσιες πληροφορίες.</a:t>
            </a:r>
          </a:p>
          <a:p>
            <a:pPr marL="0" indent="0">
              <a:buNone/>
            </a:pPr>
            <a:r>
              <a:rPr lang="el-GR" smtClean="0"/>
              <a:t>Με</a:t>
            </a:r>
            <a:r>
              <a:rPr lang="el-GR"/>
              <a:t>	τις	ανταλλαγές	πληροφοριών	εντός του οργανισµού:</a:t>
            </a:r>
          </a:p>
          <a:p>
            <a:r>
              <a:rPr lang="el-GR" smtClean="0"/>
              <a:t>Διευκολύνεται </a:t>
            </a:r>
            <a:r>
              <a:rPr lang="el-GR"/>
              <a:t>η λήψη αποφάσεων.</a:t>
            </a:r>
          </a:p>
          <a:p>
            <a:r>
              <a:rPr lang="el-GR" smtClean="0"/>
              <a:t>Διευκολύνεται </a:t>
            </a:r>
            <a:r>
              <a:rPr lang="el-GR"/>
              <a:t>η επίλυση προβληµάτων.</a:t>
            </a:r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9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algn="just" defTabSz="179388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  Π</a:t>
            </a:r>
            <a:r>
              <a:rPr lang="el-GR" sz="3600" smtClean="0"/>
              <a:t>ώς </a:t>
            </a:r>
            <a:r>
              <a:rPr lang="el-GR" sz="3600"/>
              <a:t>βοηθά η τεχνολογία </a:t>
            </a:r>
            <a:r>
              <a:rPr lang="el-GR" sz="3600" smtClean="0"/>
              <a:t>πληροφοριών </a:t>
            </a:r>
            <a:br>
              <a:rPr lang="el-GR" sz="3600" smtClean="0"/>
            </a:br>
            <a:r>
              <a:rPr lang="el-GR" sz="3600" smtClean="0"/>
              <a:t>(</a:t>
            </a:r>
            <a:r>
              <a:rPr lang="el-GR" sz="3600"/>
              <a:t>πληροφορική) τις σχέσεις µε το εξωτερικό</a:t>
            </a:r>
            <a:br>
              <a:rPr lang="el-GR" sz="3600"/>
            </a:br>
            <a:r>
              <a:rPr lang="el-GR" sz="3600"/>
              <a:t> 	περιβάλλον του οργανισµού; 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51304" cy="4903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r>
              <a:rPr lang="el-GR" smtClean="0"/>
              <a:t>Βοηθά</a:t>
            </a:r>
            <a:r>
              <a:rPr lang="el-GR"/>
              <a:t>:</a:t>
            </a:r>
          </a:p>
          <a:p>
            <a:r>
              <a:rPr lang="el-GR" smtClean="0"/>
              <a:t>στη </a:t>
            </a:r>
            <a:r>
              <a:rPr lang="el-GR"/>
              <a:t>διαχείριση της σχέσης µε τους πελάτες,</a:t>
            </a:r>
          </a:p>
          <a:p>
            <a:r>
              <a:rPr lang="el-GR" smtClean="0"/>
              <a:t>στη </a:t>
            </a:r>
            <a:r>
              <a:rPr lang="el-GR"/>
              <a:t>διαχείριση της εφοδιαστικής αλυσίδας,</a:t>
            </a:r>
          </a:p>
          <a:p>
            <a:pPr algn="just"/>
            <a:r>
              <a:rPr lang="el-GR" smtClean="0"/>
              <a:t>Στην παρακολούθηση </a:t>
            </a:r>
            <a:r>
              <a:rPr lang="el-GR"/>
              <a:t>των εξωτερικών αναθέσεων και άλλων επιχειρηµατικών συµβάσεων.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algn="just" defTabSz="179388"/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>  </a:t>
            </a:r>
            <a:r>
              <a:rPr lang="el-GR" sz="4000"/>
              <a:t>Πώς βοηθά η τεχνολογία πληροφοριών (πληροφορική) τις σχέσεις µε το εσωτερικό περιβάλλον του οργανισµού;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51304" cy="4903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 smtClean="0"/>
          </a:p>
          <a:p>
            <a:r>
              <a:rPr lang="el-GR" smtClean="0"/>
              <a:t>Διευκολύνει </a:t>
            </a:r>
            <a:r>
              <a:rPr lang="el-GR"/>
              <a:t>τους εργαζόµενους να επικοινωνούν και να µοιράζονται πληροφορίες.</a:t>
            </a:r>
          </a:p>
          <a:p>
            <a:r>
              <a:rPr lang="el-GR" smtClean="0"/>
              <a:t>Απαιτούνται </a:t>
            </a:r>
            <a:r>
              <a:rPr lang="el-GR"/>
              <a:t>λιγότεροι διευθυντές µεσαίου επιπέδου.</a:t>
            </a:r>
          </a:p>
          <a:p>
            <a:r>
              <a:rPr lang="el-GR" smtClean="0"/>
              <a:t>Οι </a:t>
            </a:r>
            <a:r>
              <a:rPr lang="el-GR"/>
              <a:t>νέοι οργανισµοί είναι πιο «οριζόντιοι».</a:t>
            </a:r>
          </a:p>
          <a:p>
            <a:r>
              <a:rPr lang="el-GR" smtClean="0"/>
              <a:t>Γρηγορότερη </a:t>
            </a:r>
            <a:r>
              <a:rPr lang="el-GR"/>
              <a:t>λήψη αποφάσεων.</a:t>
            </a:r>
          </a:p>
          <a:p>
            <a:r>
              <a:rPr lang="el-GR" smtClean="0"/>
              <a:t>Καλύτερος </a:t>
            </a:r>
            <a:r>
              <a:rPr lang="el-GR"/>
              <a:t>συντονισµός και έλεγχος.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2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algn="just" defTabSz="179388"/>
            <a:r>
              <a:rPr lang="el-GR"/>
              <a:t/>
            </a:r>
            <a:br>
              <a:rPr lang="el-GR"/>
            </a:br>
            <a:r>
              <a:rPr lang="el-GR" smtClean="0"/>
              <a:t>  </a:t>
            </a:r>
            <a:r>
              <a:rPr lang="el-GR" sz="4000"/>
              <a:t>Σχήµα 1. Εσωτερικές και εξωτερικές ανάγκες πληροφόρησης στους οργανισµούς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51304" cy="4903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52" y="1280526"/>
            <a:ext cx="7200800" cy="4048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3975" y="531351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defTabSz="179388"/>
            <a:r>
              <a:rPr lang="el-GR"/>
              <a:t/>
            </a:r>
            <a:br>
              <a:rPr lang="el-GR"/>
            </a:br>
            <a:r>
              <a:rPr lang="el-GR" smtClean="0"/>
              <a:t>  </a:t>
            </a:r>
            <a:r>
              <a:rPr lang="el-GR" sz="4000"/>
              <a:t>Σχήµα 2. Η πληροφορική καταργεί τα σύνορα και αλλάζει τους οργανισµούς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51304" cy="4903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1520" y="11493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mtClean="0"/>
              <a:t> </a:t>
            </a:r>
            <a:endParaRPr lang="en-US" sz="28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6886"/>
            <a:ext cx="6209550" cy="3814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7787" y="523189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defTabSz="179388"/>
            <a:r>
              <a:rPr lang="el-GR"/>
              <a:t/>
            </a:r>
            <a:br>
              <a:rPr lang="el-GR"/>
            </a:br>
            <a:r>
              <a:rPr lang="el-GR" sz="3100" smtClean="0"/>
              <a:t>ΠΛΗΡΟΦΟΡΙΕΣ </a:t>
            </a:r>
            <a:r>
              <a:rPr lang="el-GR" sz="3100"/>
              <a:t>ΚΑΙ ΔΙΟΙΚΗΤΙΚΕΣ	ΑΠΟΦΑΣΕΙΣ:</a:t>
            </a:r>
            <a:br>
              <a:rPr lang="el-GR" sz="3100"/>
            </a:br>
            <a:r>
              <a:rPr lang="el-GR" sz="3100"/>
              <a:t>Πλεονεκτήµατα της χρήσης της πληροφορικής για τους managers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7262"/>
            <a:ext cx="9001000" cy="4903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r>
              <a:rPr lang="el-GR"/>
              <a:t>Πλεονεκτήµατα  προγραµµατισµού:</a:t>
            </a:r>
          </a:p>
          <a:p>
            <a:r>
              <a:rPr lang="el-GR" smtClean="0"/>
              <a:t>καλύτερη </a:t>
            </a:r>
            <a:r>
              <a:rPr lang="el-GR"/>
              <a:t>και πιο έγκαιρη πρόσβαση σε χρήσιµες πληροφορίες</a:t>
            </a:r>
          </a:p>
          <a:p>
            <a:r>
              <a:rPr lang="el-GR" smtClean="0"/>
              <a:t>συµµετοχή </a:t>
            </a:r>
            <a:r>
              <a:rPr lang="el-GR"/>
              <a:t>περισσότερων ανθρώπων στη διαδικασία.</a:t>
            </a:r>
          </a:p>
          <a:p>
            <a:pPr marL="0" indent="0">
              <a:buNone/>
            </a:pPr>
            <a:r>
              <a:rPr lang="el-GR" smtClean="0"/>
              <a:t> </a:t>
            </a:r>
            <a:r>
              <a:rPr lang="el-GR"/>
              <a:t>Πλεονεκτήµατα  οργάνωσης:</a:t>
            </a:r>
          </a:p>
          <a:p>
            <a:r>
              <a:rPr lang="el-GR" smtClean="0"/>
              <a:t>περισσότερη </a:t>
            </a:r>
            <a:r>
              <a:rPr lang="el-GR"/>
              <a:t>τρέχουσα και ενηµερωµένη επικοινωνία µεταξύ όλων των µερών του οργανισµού</a:t>
            </a:r>
          </a:p>
          <a:p>
            <a:r>
              <a:rPr lang="el-GR" smtClean="0"/>
              <a:t>βελτιωµένος </a:t>
            </a:r>
            <a:r>
              <a:rPr lang="el-GR"/>
              <a:t>συντονισµός και ενσωµάτωση.</a:t>
            </a:r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1520" y="11493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mtClean="0"/>
              <a:t>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3547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defTabSz="179388"/>
            <a:r>
              <a:rPr lang="el-GR"/>
              <a:t/>
            </a:r>
            <a:br>
              <a:rPr lang="el-GR"/>
            </a:br>
            <a:r>
              <a:rPr lang="el-GR" sz="3100" smtClean="0"/>
              <a:t>ΠΛΗΡΟΦΟΡΙΕΣ </a:t>
            </a:r>
            <a:r>
              <a:rPr lang="el-GR" sz="3100"/>
              <a:t>ΚΑΙ ΔΙΟΙΚΗΤΙΚΕΣ	ΑΠΟΦΑΣΕΙΣ:</a:t>
            </a:r>
            <a:br>
              <a:rPr lang="el-GR" sz="3100"/>
            </a:br>
            <a:r>
              <a:rPr lang="el-GR" sz="3100"/>
              <a:t>Πλεονεκτήµατα της χρήσης της πληροφορικής για τους managers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7262"/>
            <a:ext cx="9001000" cy="4903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r>
              <a:rPr lang="el-GR"/>
              <a:t>Πλεονεκτήµατα ηγεσίας:</a:t>
            </a:r>
          </a:p>
          <a:p>
            <a:r>
              <a:rPr lang="el-GR" smtClean="0"/>
              <a:t>καλύτερη </a:t>
            </a:r>
            <a:r>
              <a:rPr lang="el-GR"/>
              <a:t>επικοινωνία µε το προσωπικό και τους συµµετέχοντες</a:t>
            </a:r>
          </a:p>
          <a:p>
            <a:r>
              <a:rPr lang="el-GR" smtClean="0"/>
              <a:t>διατήρηση </a:t>
            </a:r>
            <a:r>
              <a:rPr lang="el-GR"/>
              <a:t>σαφών επιδιώξεων</a:t>
            </a:r>
            <a:r>
              <a:rPr lang="el-GR" smtClean="0"/>
              <a:t>.</a:t>
            </a:r>
          </a:p>
          <a:p>
            <a:pPr marL="0" indent="0">
              <a:buNone/>
            </a:pPr>
            <a:r>
              <a:rPr lang="el-GR" smtClean="0"/>
              <a:t> Πλεονεκτήµατα ελέγχου:</a:t>
            </a:r>
          </a:p>
          <a:p>
            <a:r>
              <a:rPr lang="el-GR" smtClean="0"/>
              <a:t>πιο </a:t>
            </a:r>
            <a:r>
              <a:rPr lang="el-GR"/>
              <a:t>άµεσες µετρήσεις των αποτελεσµάτων απόδοσης.</a:t>
            </a:r>
          </a:p>
          <a:p>
            <a:r>
              <a:rPr lang="el-GR" smtClean="0"/>
              <a:t>επίλυση</a:t>
            </a:r>
            <a:r>
              <a:rPr lang="el-GR"/>
              <a:t>	προβληµάτων	απόδοσης	σε πραγµατικό χρόνο.</a:t>
            </a:r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1520" y="11493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mtClean="0"/>
              <a:t>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5405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defTabSz="179388"/>
            <a:r>
              <a:rPr lang="el-GR" sz="3100" smtClean="0"/>
              <a:t>Σχήµα </a:t>
            </a:r>
            <a:r>
              <a:rPr lang="el-GR" sz="3100"/>
              <a:t>3. Οι αποφάσεις που λαµβάνουν οι managers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7262"/>
            <a:ext cx="9001000" cy="4903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1520" y="11493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mtClean="0"/>
              <a:t> </a:t>
            </a:r>
            <a:endParaRPr lang="en-US" sz="28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46656"/>
            <a:ext cx="6871375" cy="4550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9699" y="5321285"/>
            <a:ext cx="568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08504" cy="468396"/>
          </a:xfrm>
        </p:spPr>
        <p:txBody>
          <a:bodyPr>
            <a:normAutofit fontScale="90000"/>
          </a:bodyPr>
          <a:lstStyle/>
          <a:p>
            <a:pPr defTabSz="179388"/>
            <a:r>
              <a:rPr lang="el-GR" sz="3100" smtClean="0"/>
              <a:t/>
            </a:r>
            <a:br>
              <a:rPr lang="el-GR" sz="3100" smtClean="0"/>
            </a:br>
            <a:r>
              <a:rPr lang="el-GR" sz="3100" smtClean="0"/>
              <a:t>Πώς </a:t>
            </a:r>
            <a:r>
              <a:rPr lang="el-GR" sz="3100"/>
              <a:t>χρησιµοποιούν τις πληροφορίες οι  managers για να λάβουν αποφάσεις;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7262"/>
            <a:ext cx="9001000" cy="4903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/>
          </a:p>
          <a:p>
            <a:r>
              <a:rPr lang="el-GR"/>
              <a:t>Συστηµατικός τρόπος σκέψης: τα προβλήµατα προσεγγίζονται βήµα-βήµα, µε λογικό και αναλυτικό τρόπο.</a:t>
            </a:r>
          </a:p>
          <a:p>
            <a:r>
              <a:rPr lang="el-GR" smtClean="0"/>
              <a:t> </a:t>
            </a:r>
            <a:r>
              <a:rPr lang="el-GR"/>
              <a:t>Διαισθητικός τρόπος σκέψης: τα προβλήµατα προσεγγίζονται µε ευέλικτο και αυθόρµητο τρόπο.</a:t>
            </a:r>
          </a:p>
          <a:p>
            <a:r>
              <a:rPr lang="el-GR" smtClean="0"/>
              <a:t>Πολυδιάστατος διαισθητική και τρόπος σκέψης: συνδυάζει τη συστηµατική σκέψη και απαιτεί ικανότητα </a:t>
            </a:r>
            <a:r>
              <a:rPr lang="el-GR"/>
              <a:t>στη στρατηγική ευκαιρία.</a:t>
            </a:r>
          </a:p>
          <a:p>
            <a:r>
              <a:rPr lang="el-GR" smtClean="0"/>
              <a:t>Επίλυση προβληµάτων: η αναγνώριση µιας διαφοράς </a:t>
            </a:r>
          </a:p>
          <a:p>
            <a:pPr algn="just"/>
            <a:r>
              <a:rPr lang="el-GR" smtClean="0"/>
              <a:t>Διαδικασία µεταξύ της µιας πραγµατικής και µιας επιθυµητής κατάστασης πραγµάτων </a:t>
            </a:r>
            <a:r>
              <a:rPr lang="el-GR"/>
              <a:t>και της αντίδρασης για την εξάλειψή της.</a:t>
            </a:r>
          </a:p>
          <a:p>
            <a:pPr marL="0" indent="0">
              <a:buNone/>
            </a:pPr>
            <a:endParaRPr lang="el-GR" smtClean="0"/>
          </a:p>
          <a:p>
            <a:pPr marL="0" indent="0">
              <a:buNone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51520" y="114934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mtClean="0"/>
              <a:t>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1784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5:</a:t>
            </a:r>
            <a:r>
              <a:rPr lang="en-US" sz="2800" smtClean="0"/>
              <a:t> </a:t>
            </a:r>
            <a:r>
              <a:rPr lang="el-GR" sz="2800"/>
              <a:t>Εισαγωγή στη λήψη αποφάσεων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 4. Πως οι managers λαµβάνουν αποφάσεις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982" y="1353212"/>
            <a:ext cx="6325306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77634" y="5107972"/>
            <a:ext cx="563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08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5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299059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4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5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/>
            <a:r>
              <a:rPr lang="el-GR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Γνωρίζετε ποια πληροφορία είναι χρήσιμη και αναγκαία</a:t>
            </a:r>
          </a:p>
          <a:p>
            <a:pPr marL="0"/>
            <a:r>
              <a:rPr lang="el-GR" smtClean="0"/>
              <a:t> κατανοείτε πως η πληροφόρηση αλλάζει τον οργανισμό. </a:t>
            </a:r>
          </a:p>
          <a:p>
            <a:pPr marL="0"/>
            <a:r>
              <a:rPr lang="el-GR" smtClean="0"/>
              <a:t>Γνωρίζετε πως η πληροφορία χρησιμεύει στη λήψη αποφάσεων</a:t>
            </a:r>
          </a:p>
          <a:p>
            <a:pPr marL="0"/>
            <a:r>
              <a:rPr lang="el-GR" smtClean="0"/>
              <a:t>Πως οι μάνατζερ καταλήγουν σε αποφάσεις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Χρήσιμη πληροφορία</a:t>
            </a:r>
          </a:p>
          <a:p>
            <a:r>
              <a:rPr lang="el-GR" smtClean="0"/>
              <a:t>Πληροφοριακό σύστημα </a:t>
            </a:r>
          </a:p>
          <a:p>
            <a:r>
              <a:rPr lang="el-GR" smtClean="0"/>
              <a:t> Προγραμματισμός </a:t>
            </a:r>
          </a:p>
          <a:p>
            <a:r>
              <a:rPr lang="el-GR" smtClean="0"/>
              <a:t>Διαδικασία απόφασης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15616" y="1489348"/>
            <a:ext cx="1728192" cy="72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</a:t>
            </a:r>
            <a:r>
              <a:rPr lang="el-GR" sz="4400"/>
              <a:t>5</a:t>
            </a:r>
            <a:r>
              <a:rPr lang="el-GR" sz="4400" smtClean="0"/>
              <a:t> : </a:t>
            </a:r>
            <a:r>
              <a:rPr lang="el-GR" sz="4400"/>
              <a:t>Εισαγωγή στη λήψη αποφάσεων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>ΠΛΗΡΟΦΟΡΙΑ - ΤΕΧΝΟΛΟΓΙΑ ΚΑΙ ΔΙΟΙΚΗΣΗ</a:t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mtClean="0"/>
              <a:t>Η  </a:t>
            </a:r>
            <a:r>
              <a:rPr lang="el-GR"/>
              <a:t>γνώση  και  το  διανοητικό  κεφάλαιο  </a:t>
            </a:r>
            <a:r>
              <a:rPr lang="el-GR" smtClean="0"/>
              <a:t>είναι αναντικατάστατοι </a:t>
            </a:r>
            <a:r>
              <a:rPr lang="el-GR"/>
              <a:t>πόροι των </a:t>
            </a:r>
            <a:r>
              <a:rPr lang="el-GR" smtClean="0"/>
              <a:t>οργανισµών.Η </a:t>
            </a:r>
            <a:r>
              <a:rPr lang="el-GR"/>
              <a:t>παραγωγικότητα της γνώσης εξαρτάται από:</a:t>
            </a:r>
          </a:p>
          <a:p>
            <a:r>
              <a:rPr lang="el-GR" smtClean="0"/>
              <a:t>την </a:t>
            </a:r>
            <a:r>
              <a:rPr lang="el-GR"/>
              <a:t>ικανότητα χρήσης υπολογιστών</a:t>
            </a:r>
          </a:p>
          <a:p>
            <a:r>
              <a:rPr lang="el-GR" smtClean="0"/>
              <a:t>την </a:t>
            </a:r>
            <a:r>
              <a:rPr lang="el-GR"/>
              <a:t>ικανότητα χρήσης πληροφοριών</a:t>
            </a:r>
          </a:p>
          <a:p>
            <a:pPr marL="0" indent="0" algn="just">
              <a:buNone/>
            </a:pPr>
            <a:r>
              <a:rPr lang="el-GR" smtClean="0"/>
              <a:t>Η </a:t>
            </a:r>
            <a:r>
              <a:rPr lang="el-GR"/>
              <a:t>ικανότητα χρήσης της τεχνολογίας είναι κρίσιµη για τον εντοπισµό, την ανάκτηση, την εκτίµηση, την οργάνωση και την ανάλυση πληροφοριών για τη λήψη αποφάσεων.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820</Words>
  <Application>Microsoft Office PowerPoint</Application>
  <PresentationFormat>On-screen Show (16:10)</PresentationFormat>
  <Paragraphs>184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5 : Εισαγωγή στη λήψη αποφάσεων</vt:lpstr>
      <vt:lpstr>  ΠΛΗΡΟΦΟΡΙΑ - ΤΕΧΝΟΛΟΓΙΑ ΚΑΙ ΔΙΟΙΚΗΣΗ </vt:lpstr>
      <vt:lpstr> Τι είναι η χρήσιµη πληροφορία; </vt:lpstr>
      <vt:lpstr>  Ανάγκες των Οργανισµών σε πληροφόρηση </vt:lpstr>
      <vt:lpstr>    Πώς βοηθά η τεχνολογία πληροφοριών  (πληροφορική) τις σχέσεις µε το εξωτερικό   περιβάλλον του οργανισµού;  </vt:lpstr>
      <vt:lpstr>    Πώς βοηθά η τεχνολογία πληροφοριών (πληροφορική) τις σχέσεις µε το εσωτερικό περιβάλλον του οργανισµού;</vt:lpstr>
      <vt:lpstr>   Σχήµα 1. Εσωτερικές και εξωτερικές ανάγκες πληροφόρησης στους οργανισµούς </vt:lpstr>
      <vt:lpstr>   Σχήµα 2. Η πληροφορική καταργεί τα σύνορα και αλλάζει τους οργανισµούς</vt:lpstr>
      <vt:lpstr> ΠΛΗΡΟΦΟΡΙΕΣ ΚΑΙ ΔΙΟΙΚΗΤΙΚΕΣ ΑΠΟΦΑΣΕΙΣ: Πλεονεκτήµατα της χρήσης της πληροφορικής για τους managers</vt:lpstr>
      <vt:lpstr> ΠΛΗΡΟΦΟΡΙΕΣ ΚΑΙ ΔΙΟΙΚΗΤΙΚΕΣ ΑΠΟΦΑΣΕΙΣ: Πλεονεκτήµατα της χρήσης της πληροφορικής για τους managers</vt:lpstr>
      <vt:lpstr>Σχήµα 3. Οι αποφάσεις που λαµβάνουν οι managers</vt:lpstr>
      <vt:lpstr> Πώς χρησιµοποιούν τις πληροφορίες οι  managers για να λάβουν αποφάσεις;</vt:lpstr>
      <vt:lpstr>Σχήµα 4. Πως οι managers λαµβάνουν αποφάσεις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194</cp:revision>
  <dcterms:created xsi:type="dcterms:W3CDTF">2012-09-06T09:03:05Z</dcterms:created>
  <dcterms:modified xsi:type="dcterms:W3CDTF">2015-10-09T17:55:29Z</dcterms:modified>
</cp:coreProperties>
</file>