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66"/>
  </p:notesMasterIdLst>
  <p:handoutMasterIdLst>
    <p:handoutMasterId r:id="rId67"/>
  </p:handoutMasterIdLst>
  <p:sldIdLst>
    <p:sldId id="256" r:id="rId3"/>
    <p:sldId id="289" r:id="rId4"/>
    <p:sldId id="257" r:id="rId5"/>
    <p:sldId id="259" r:id="rId6"/>
    <p:sldId id="261" r:id="rId7"/>
    <p:sldId id="262" r:id="rId8"/>
    <p:sldId id="444" r:id="rId9"/>
    <p:sldId id="545" r:id="rId10"/>
    <p:sldId id="546" r:id="rId11"/>
    <p:sldId id="547" r:id="rId12"/>
    <p:sldId id="548" r:id="rId13"/>
    <p:sldId id="549" r:id="rId14"/>
    <p:sldId id="550" r:id="rId15"/>
    <p:sldId id="551" r:id="rId16"/>
    <p:sldId id="552" r:id="rId17"/>
    <p:sldId id="553" r:id="rId18"/>
    <p:sldId id="554" r:id="rId19"/>
    <p:sldId id="555" r:id="rId20"/>
    <p:sldId id="556" r:id="rId21"/>
    <p:sldId id="557" r:id="rId22"/>
    <p:sldId id="558" r:id="rId23"/>
    <p:sldId id="559" r:id="rId24"/>
    <p:sldId id="560" r:id="rId25"/>
    <p:sldId id="561" r:id="rId26"/>
    <p:sldId id="562" r:id="rId27"/>
    <p:sldId id="563" r:id="rId28"/>
    <p:sldId id="564" r:id="rId29"/>
    <p:sldId id="565" r:id="rId30"/>
    <p:sldId id="566" r:id="rId31"/>
    <p:sldId id="567" r:id="rId32"/>
    <p:sldId id="568" r:id="rId33"/>
    <p:sldId id="569" r:id="rId34"/>
    <p:sldId id="570" r:id="rId35"/>
    <p:sldId id="571" r:id="rId36"/>
    <p:sldId id="572" r:id="rId37"/>
    <p:sldId id="573" r:id="rId38"/>
    <p:sldId id="574" r:id="rId39"/>
    <p:sldId id="575" r:id="rId40"/>
    <p:sldId id="576" r:id="rId41"/>
    <p:sldId id="577" r:id="rId42"/>
    <p:sldId id="578" r:id="rId43"/>
    <p:sldId id="579" r:id="rId44"/>
    <p:sldId id="580" r:id="rId45"/>
    <p:sldId id="581" r:id="rId46"/>
    <p:sldId id="582" r:id="rId47"/>
    <p:sldId id="583" r:id="rId48"/>
    <p:sldId id="584" r:id="rId49"/>
    <p:sldId id="585" r:id="rId50"/>
    <p:sldId id="586" r:id="rId51"/>
    <p:sldId id="587" r:id="rId52"/>
    <p:sldId id="588" r:id="rId53"/>
    <p:sldId id="589" r:id="rId54"/>
    <p:sldId id="590" r:id="rId55"/>
    <p:sldId id="591" r:id="rId56"/>
    <p:sldId id="592" r:id="rId57"/>
    <p:sldId id="593" r:id="rId58"/>
    <p:sldId id="594" r:id="rId59"/>
    <p:sldId id="595" r:id="rId60"/>
    <p:sldId id="292" r:id="rId61"/>
    <p:sldId id="293" r:id="rId62"/>
    <p:sldId id="294" r:id="rId63"/>
    <p:sldId id="295" r:id="rId64"/>
    <p:sldId id="280" r:id="rId65"/>
  </p:sldIdLst>
  <p:sldSz cx="9144000" cy="5715000" type="screen16x10"/>
  <p:notesSz cx="6858000" cy="9144000"/>
  <p:custDataLst>
    <p:tags r:id="rId6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8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11/12/2015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11/12/2015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2919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1697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9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0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29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62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3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9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Πειραματισμός </a:t>
            </a:r>
            <a:r>
              <a:rPr lang="el-GR" sz="1000" b="1" dirty="0" smtClean="0">
                <a:solidFill>
                  <a:schemeClr val="bg1"/>
                </a:solidFill>
              </a:rPr>
              <a:t>-</a:t>
            </a:r>
            <a:r>
              <a:rPr lang="el-GR" sz="1000" b="1" baseline="0" dirty="0" smtClean="0">
                <a:solidFill>
                  <a:schemeClr val="bg1"/>
                </a:solidFill>
              </a:rPr>
              <a:t> </a:t>
            </a:r>
            <a:r>
              <a:rPr lang="el-GR" sz="1000" b="0" dirty="0" smtClean="0">
                <a:solidFill>
                  <a:schemeClr val="bg1"/>
                </a:solidFill>
              </a:rPr>
              <a:t>Πιθανότητες</a:t>
            </a:r>
            <a:r>
              <a:rPr lang="el-GR" sz="1000" b="0" baseline="0" dirty="0" smtClean="0">
                <a:solidFill>
                  <a:schemeClr val="bg1"/>
                </a:solidFill>
              </a:rPr>
              <a:t> Ι</a:t>
            </a:r>
            <a:r>
              <a:rPr lang="en-US" sz="1000" b="0" baseline="0" dirty="0" smtClean="0">
                <a:solidFill>
                  <a:schemeClr val="bg1"/>
                </a:solidFill>
              </a:rPr>
              <a:t>I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ΤΕΧΝΟΛΟΓΩΝ ΓΕΩΠΟΝΩΝ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02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72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2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Πειραματισμός -</a:t>
            </a:r>
            <a:r>
              <a:rPr lang="el-GR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0" dirty="0" smtClean="0">
                <a:solidFill>
                  <a:schemeClr val="bg1"/>
                </a:solidFill>
              </a:rPr>
              <a:t>Πιθανότητες Ι</a:t>
            </a:r>
            <a:r>
              <a:rPr lang="en-US" sz="1000" b="0" dirty="0" smtClean="0">
                <a:solidFill>
                  <a:schemeClr val="bg1"/>
                </a:solidFill>
              </a:rPr>
              <a:t>I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ΤΕΧΝΟΛΟΓΩΝ ΓΕΩΠΟΝΩΝ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</a:t>
            </a:r>
            <a:r>
              <a:rPr lang="el-GR" sz="1000" b="1" dirty="0">
                <a:solidFill>
                  <a:schemeClr val="bg1"/>
                </a:solidFill>
              </a:rPr>
              <a:t>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4EA55-3F6D-421E-9A1A-78980DC94B35}" type="datetimeFigureOut">
              <a:rPr lang="en-US" smtClean="0"/>
              <a:t>11-Dec-15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7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8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0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3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6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7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1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4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6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TEXG118/" TargetMode="External"/><Relationship Id="rId4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Βιομετρία - Γεωργικός Πειραματισμός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7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Πιθανότητες </a:t>
            </a:r>
            <a:r>
              <a:rPr lang="en-US" sz="2800" b="1" dirty="0" smtClean="0"/>
              <a:t>I</a:t>
            </a:r>
            <a:r>
              <a:rPr lang="el-GR" sz="2800" b="1" dirty="0" smtClean="0"/>
              <a:t>Ι</a:t>
            </a:r>
          </a:p>
          <a:p>
            <a:endParaRPr lang="el-GR" sz="2800" dirty="0" smtClean="0"/>
          </a:p>
          <a:p>
            <a:r>
              <a:rPr lang="el-GR" sz="2800" dirty="0" smtClean="0"/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Δεσμευμένη ή υπό συνθήκη πιθανότητα </a:t>
            </a:r>
            <a:r>
              <a:rPr lang="el-GR" dirty="0" smtClean="0"/>
              <a:t>(4) 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/>
              <a:t>Κάθε ενδεχόμενο Α είναι </a:t>
            </a:r>
            <a:r>
              <a:rPr lang="el-GR" sz="2800" dirty="0" smtClean="0"/>
              <a:t>υπό συνθήκη </a:t>
            </a:r>
            <a:r>
              <a:rPr lang="el-GR" sz="2800" dirty="0"/>
              <a:t>του  δειγματικού </a:t>
            </a:r>
            <a:r>
              <a:rPr lang="el-GR" sz="2800" dirty="0" smtClean="0"/>
              <a:t>χώρου</a:t>
            </a:r>
            <a:r>
              <a:rPr lang="en-US" sz="2800" dirty="0" smtClean="0"/>
              <a:t> </a:t>
            </a:r>
            <a:r>
              <a:rPr lang="en-US" sz="2800" dirty="0"/>
              <a:t>S</a:t>
            </a:r>
            <a:r>
              <a:rPr lang="el-GR" sz="2800" dirty="0"/>
              <a:t>, δηλαδή ισχύει</a:t>
            </a:r>
            <a:r>
              <a:rPr lang="el-GR" sz="2800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136651"/>
              </p:ext>
            </p:extLst>
          </p:nvPr>
        </p:nvGraphicFramePr>
        <p:xfrm>
          <a:off x="1187624" y="2353444"/>
          <a:ext cx="3960440" cy="950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7" r:id="rId3" imgW="491489" imgH="419086" progId="">
                  <p:embed/>
                </p:oleObj>
              </mc:Choice>
              <mc:Fallback>
                <p:oleObj r:id="rId3" imgW="491489" imgH="4190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353444"/>
                        <a:ext cx="3960440" cy="950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2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None/>
            </a:pPr>
            <a:r>
              <a:rPr lang="el-GR" altLang="el-GR" sz="2800" dirty="0" smtClean="0">
                <a:solidFill>
                  <a:srgbClr val="000000"/>
                </a:solidFill>
              </a:rPr>
              <a:t>	Παραγωγική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l-GR" altLang="el-GR" sz="2800" dirty="0" smtClean="0">
                <a:solidFill>
                  <a:srgbClr val="000000"/>
                </a:solidFill>
              </a:rPr>
              <a:t>διαδικασία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n-GB" altLang="el-GR" sz="2800" dirty="0">
                <a:solidFill>
                  <a:srgbClr val="000000"/>
                </a:solidFill>
              </a:rPr>
              <a:t>περιλαμβάνει τα στάδια </a:t>
            </a:r>
            <a:r>
              <a:rPr lang="en-GB" altLang="el-GR" sz="2800" dirty="0" smtClean="0">
                <a:solidFill>
                  <a:srgbClr val="000000"/>
                </a:solidFill>
              </a:rPr>
              <a:t>Α,Β</a:t>
            </a:r>
            <a:r>
              <a:rPr lang="el-GR" altLang="el-GR" sz="2800" dirty="0" smtClean="0">
                <a:solidFill>
                  <a:srgbClr val="000000"/>
                </a:solidFill>
              </a:rPr>
              <a:t> </a:t>
            </a:r>
            <a:r>
              <a:rPr lang="en-GB" altLang="el-GR" sz="2800" dirty="0" smtClean="0">
                <a:solidFill>
                  <a:srgbClr val="000000"/>
                </a:solidFill>
              </a:rPr>
              <a:t>και </a:t>
            </a:r>
            <a:r>
              <a:rPr lang="en-GB" altLang="el-GR" sz="2800" dirty="0">
                <a:solidFill>
                  <a:srgbClr val="000000"/>
                </a:solidFill>
              </a:rPr>
              <a:t>Γ</a:t>
            </a:r>
            <a:r>
              <a:rPr lang="el-GR" altLang="el-GR" sz="2800" dirty="0">
                <a:solidFill>
                  <a:srgbClr val="000000"/>
                </a:solidFill>
              </a:rPr>
              <a:t>.</a:t>
            </a:r>
            <a:r>
              <a:rPr lang="en-GB" altLang="el-GR" sz="2800" dirty="0">
                <a:solidFill>
                  <a:srgbClr val="000000"/>
                </a:solidFill>
              </a:rPr>
              <a:t> </a:t>
            </a:r>
            <a:r>
              <a:rPr lang="el-GR" altLang="el-GR" sz="2800" dirty="0" smtClean="0"/>
              <a:t>Όταν </a:t>
            </a:r>
            <a:r>
              <a:rPr lang="el-GR" altLang="el-GR" sz="2800" dirty="0"/>
              <a:t>σταματήσει το Α η πιθανότητα </a:t>
            </a:r>
            <a:r>
              <a:rPr lang="el-GR" altLang="el-GR" sz="2800" dirty="0" smtClean="0"/>
              <a:t>να </a:t>
            </a:r>
            <a:r>
              <a:rPr lang="el-GR" altLang="el-GR" sz="2800" dirty="0"/>
              <a:t>σταματήσει </a:t>
            </a:r>
            <a:r>
              <a:rPr lang="el-GR" altLang="el-GR" sz="2800" dirty="0" smtClean="0"/>
              <a:t>το </a:t>
            </a:r>
            <a:r>
              <a:rPr lang="el-GR" altLang="el-GR" sz="2800" dirty="0"/>
              <a:t>Β ισούται με </a:t>
            </a:r>
            <a:r>
              <a:rPr lang="el-GR" altLang="el-GR" sz="2800" dirty="0" smtClean="0"/>
              <a:t>0.17, </a:t>
            </a:r>
            <a:r>
              <a:rPr lang="el-GR" altLang="el-GR" sz="2800" dirty="0"/>
              <a:t>ενώ η αντίστοιχη πιθανότητα για το Γ ισούται με 0.45 και </a:t>
            </a:r>
            <a:r>
              <a:rPr lang="el-GR" altLang="el-GR" sz="2800" dirty="0" smtClean="0"/>
              <a:t>οι </a:t>
            </a:r>
            <a:r>
              <a:rPr lang="el-GR" altLang="el-GR" sz="2800" dirty="0"/>
              <a:t>βλάβες στα  Β και Γ</a:t>
            </a:r>
            <a:r>
              <a:rPr lang="en-US" altLang="el-GR" sz="2800" dirty="0"/>
              <a:t> </a:t>
            </a:r>
            <a:r>
              <a:rPr lang="el-GR" altLang="el-GR" sz="2800" dirty="0"/>
              <a:t>δεν </a:t>
            </a:r>
            <a:r>
              <a:rPr lang="el-GR" altLang="el-GR" sz="2800" dirty="0" smtClean="0"/>
              <a:t>μπορούν </a:t>
            </a:r>
            <a:r>
              <a:rPr lang="el-GR" altLang="el-GR" sz="2800" dirty="0"/>
              <a:t>να συμβούν </a:t>
            </a:r>
            <a:r>
              <a:rPr lang="el-GR" altLang="el-GR" sz="2800" dirty="0" smtClean="0"/>
              <a:t>μαζί. </a:t>
            </a:r>
            <a:r>
              <a:rPr lang="el-GR" altLang="el-GR" sz="2800" dirty="0"/>
              <a:t>Για να σταματήσει η διαδικασία θα πρέπει </a:t>
            </a:r>
            <a:r>
              <a:rPr lang="el-GR" altLang="el-GR" sz="2800" dirty="0" smtClean="0"/>
              <a:t>να σταματήσουν δύο στάδια. Αν </a:t>
            </a:r>
            <a:r>
              <a:rPr lang="el-GR" altLang="el-GR" sz="2800" dirty="0"/>
              <a:t>σταματήσει το Α λόγω βλάβης ποια είναι η πιθανότητα να σταματήσει η διαδικασία;</a:t>
            </a:r>
          </a:p>
          <a:p>
            <a:pPr marL="571500" indent="-571500">
              <a:spcBef>
                <a:spcPct val="0"/>
              </a:spcBef>
              <a:buClr>
                <a:srgbClr val="000000"/>
              </a:buClr>
              <a:buNone/>
            </a:pPr>
            <a:endParaRPr lang="el-GR" altLang="el-GR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15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1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Λύση:</a:t>
            </a:r>
          </a:p>
          <a:p>
            <a:pPr marL="0" indent="0">
              <a:buNone/>
            </a:pPr>
            <a:r>
              <a:rPr lang="el-GR" sz="2800" dirty="0" smtClean="0"/>
              <a:t>Έχουμε: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και υπολογίζουμε: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732528"/>
              </p:ext>
            </p:extLst>
          </p:nvPr>
        </p:nvGraphicFramePr>
        <p:xfrm>
          <a:off x="1332212" y="2429446"/>
          <a:ext cx="1907700" cy="40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44" name="Εξίσωση" r:id="rId3" imgW="965200" imgH="203200" progId="Equation.3">
                  <p:embed/>
                </p:oleObj>
              </mc:Choice>
              <mc:Fallback>
                <p:oleObj name="Εξίσωση" r:id="rId3" imgW="965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212" y="2429446"/>
                        <a:ext cx="1907700" cy="401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575189"/>
              </p:ext>
            </p:extLst>
          </p:nvPr>
        </p:nvGraphicFramePr>
        <p:xfrm>
          <a:off x="1403648" y="2929508"/>
          <a:ext cx="1872208" cy="399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45" name="Εξίσωση" r:id="rId5" imgW="952087" imgH="203112" progId="Equation.3">
                  <p:embed/>
                </p:oleObj>
              </mc:Choice>
              <mc:Fallback>
                <p:oleObj name="Εξίσωση" r:id="rId5" imgW="95208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929508"/>
                        <a:ext cx="1872208" cy="399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718569"/>
              </p:ext>
            </p:extLst>
          </p:nvPr>
        </p:nvGraphicFramePr>
        <p:xfrm>
          <a:off x="1332212" y="4225652"/>
          <a:ext cx="58467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46" name="Equation" r:id="rId7" imgW="3276360" imgH="203040" progId="Equation.3">
                  <p:embed/>
                </p:oleObj>
              </mc:Choice>
              <mc:Fallback>
                <p:oleObj name="Equation" r:id="rId7" imgW="3276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212" y="4225652"/>
                        <a:ext cx="584676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7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sz="2800" dirty="0" smtClean="0"/>
              <a:t>Το </a:t>
            </a:r>
            <a:r>
              <a:rPr lang="el-GR" altLang="el-GR" sz="2800" dirty="0"/>
              <a:t>38% των τροχαίων ατυχημάτων γίνεται την νύχτα (Ν)</a:t>
            </a:r>
          </a:p>
          <a:p>
            <a:pPr>
              <a:lnSpc>
                <a:spcPct val="90000"/>
              </a:lnSpc>
            </a:pPr>
            <a:r>
              <a:rPr lang="el-GR" altLang="el-GR" sz="2800" dirty="0" smtClean="0"/>
              <a:t>Το </a:t>
            </a:r>
            <a:r>
              <a:rPr lang="el-GR" altLang="el-GR" sz="2800" dirty="0"/>
              <a:t>53% γίνεται υπό την επήρεια αλκοόλ (Α)</a:t>
            </a:r>
          </a:p>
          <a:p>
            <a:pPr>
              <a:lnSpc>
                <a:spcPct val="90000"/>
              </a:lnSpc>
            </a:pPr>
            <a:r>
              <a:rPr lang="el-GR" altLang="el-GR" sz="2800" dirty="0" smtClean="0"/>
              <a:t>Το </a:t>
            </a:r>
            <a:r>
              <a:rPr lang="el-GR" altLang="el-GR" sz="2800" dirty="0"/>
              <a:t>24% γίνεται την νύχτα υπό την επήρεια </a:t>
            </a:r>
            <a:r>
              <a:rPr lang="el-GR" altLang="el-GR" sz="2800" dirty="0" smtClean="0"/>
              <a:t>αλκοόλ </a:t>
            </a:r>
            <a:endParaRPr lang="el-GR" altLang="el-GR" sz="2800" dirty="0"/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800" dirty="0"/>
              <a:t>Ποια είναι η πιθανότητα για ένα ατύχημα να έγινε υπό την επήρεια αλκοόλ, δεδομένου ότι έγινε τη νύχτα; </a:t>
            </a:r>
          </a:p>
          <a:p>
            <a:pPr>
              <a:buNone/>
            </a:pPr>
            <a:r>
              <a:rPr lang="el-GR" altLang="el-GR" sz="3000" dirty="0" smtClean="0"/>
              <a:t>Δίνεται: Ρ(Ν</a:t>
            </a:r>
            <a:r>
              <a:rPr lang="el-GR" altLang="el-GR" sz="3000" dirty="0"/>
              <a:t>) = </a:t>
            </a:r>
            <a:r>
              <a:rPr lang="el-GR" altLang="el-GR" sz="3000" dirty="0" smtClean="0"/>
              <a:t>0.38, Ρ(Α</a:t>
            </a:r>
            <a:r>
              <a:rPr lang="el-GR" altLang="el-GR" sz="3000" dirty="0"/>
              <a:t>) = </a:t>
            </a:r>
            <a:r>
              <a:rPr lang="el-GR" altLang="el-GR" sz="3000" dirty="0" smtClean="0"/>
              <a:t>0.53, Ρ(Α </a:t>
            </a:r>
            <a:r>
              <a:rPr lang="el-GR" altLang="el-GR" sz="3000" dirty="0">
                <a:sym typeface="Symbol" panose="05050102010706020507" pitchFamily="18" charset="2"/>
              </a:rPr>
              <a:t></a:t>
            </a:r>
            <a:r>
              <a:rPr lang="el-GR" altLang="el-GR" sz="3000" dirty="0"/>
              <a:t> Ν) = 0.24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10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Η ζητούμενη πιθανότητα:</a:t>
            </a:r>
            <a:endParaRPr lang="el-GR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913109"/>
              </p:ext>
            </p:extLst>
          </p:nvPr>
        </p:nvGraphicFramePr>
        <p:xfrm>
          <a:off x="1259632" y="1849388"/>
          <a:ext cx="4248472" cy="827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03" r:id="rId3" imgW="2070100" imgH="406400" progId="Equation.3">
                  <p:embed/>
                </p:oleObj>
              </mc:Choice>
              <mc:Fallback>
                <p:oleObj r:id="rId3" imgW="20701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849388"/>
                        <a:ext cx="4248472" cy="827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56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θεώρημα του πολλαπλασιασμού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Το</a:t>
            </a:r>
            <a:r>
              <a:rPr lang="en-GB" sz="2800" dirty="0" smtClean="0"/>
              <a:t> </a:t>
            </a:r>
            <a:r>
              <a:rPr lang="el-GR" sz="2800" dirty="0" smtClean="0"/>
              <a:t>θεώρημα</a:t>
            </a:r>
            <a:r>
              <a:rPr lang="en-GB" sz="2800" dirty="0" smtClean="0"/>
              <a:t> </a:t>
            </a:r>
            <a:r>
              <a:rPr lang="en-GB" sz="2800" dirty="0"/>
              <a:t>του πολλαπλασιασμού για την υπό συνθήκη </a:t>
            </a:r>
            <a:r>
              <a:rPr lang="en-GB" sz="2800" dirty="0" smtClean="0"/>
              <a:t>πιθανότητα</a:t>
            </a:r>
            <a:r>
              <a:rPr lang="el-GR" sz="2800" dirty="0" smtClean="0"/>
              <a:t>: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Και ομοίως: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graphicFrame>
        <p:nvGraphicFramePr>
          <p:cNvPr id="5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851830"/>
              </p:ext>
            </p:extLst>
          </p:nvPr>
        </p:nvGraphicFramePr>
        <p:xfrm>
          <a:off x="1259633" y="2223638"/>
          <a:ext cx="3004196" cy="819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62" name="Equation" r:id="rId3" imgW="1536700" imgH="419100" progId="Equation.3">
                  <p:embed/>
                </p:oleObj>
              </mc:Choice>
              <mc:Fallback>
                <p:oleObj name="Equation" r:id="rId3" imgW="1536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3" y="2223638"/>
                        <a:ext cx="3004196" cy="819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658992"/>
              </p:ext>
            </p:extLst>
          </p:nvPr>
        </p:nvGraphicFramePr>
        <p:xfrm>
          <a:off x="1259632" y="3126788"/>
          <a:ext cx="3456384" cy="389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63" r:id="rId5" imgW="491191" imgH="203075" progId="">
                  <p:embed/>
                </p:oleObj>
              </mc:Choice>
              <mc:Fallback>
                <p:oleObj r:id="rId5" imgW="491191" imgH="2030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126788"/>
                        <a:ext cx="3456384" cy="389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433746"/>
              </p:ext>
            </p:extLst>
          </p:nvPr>
        </p:nvGraphicFramePr>
        <p:xfrm>
          <a:off x="1259632" y="4029938"/>
          <a:ext cx="3004197" cy="397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64" name="Equation" r:id="rId7" imgW="491191" imgH="203075" progId="Equation.3">
                  <p:embed/>
                </p:oleObj>
              </mc:Choice>
              <mc:Fallback>
                <p:oleObj name="Equation" r:id="rId7" imgW="491191" imgH="20307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029938"/>
                        <a:ext cx="3004197" cy="397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78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Ένας </a:t>
            </a:r>
            <a:r>
              <a:rPr lang="el-GR" altLang="el-GR" sz="2800" dirty="0"/>
              <a:t>έμπορος </a:t>
            </a:r>
            <a:r>
              <a:rPr lang="el-GR" altLang="el-GR" sz="2800" dirty="0" smtClean="0"/>
              <a:t>προμηθεύεται </a:t>
            </a:r>
            <a:r>
              <a:rPr lang="el-GR" altLang="el-GR" sz="2800" dirty="0"/>
              <a:t>ηλεκτρονικά εξαρτήματα  από την Κίνα, σε ποσοστό 60%  και την Ιταλία, σε ποσοστό 40%. Η </a:t>
            </a:r>
            <a:r>
              <a:rPr lang="el-GR" altLang="el-GR" sz="2800" dirty="0" smtClean="0"/>
              <a:t>πιθανότητα </a:t>
            </a:r>
            <a:r>
              <a:rPr lang="el-GR" altLang="el-GR" sz="2800" dirty="0"/>
              <a:t>για </a:t>
            </a:r>
            <a:r>
              <a:rPr lang="el-GR" altLang="el-GR" sz="2800" dirty="0" smtClean="0"/>
              <a:t>κάποιο </a:t>
            </a:r>
            <a:r>
              <a:rPr lang="el-GR" altLang="el-GR" sz="2800" dirty="0"/>
              <a:t>κινέζικο να είναι ελαττωματικό ισούται με 0.22 ενώ η αντίστοιχη πιθανότητα για κάποιο ιταλικό ισούται με 0.03.  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1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 smtClean="0"/>
              <a:t>Ερώτηση 1:</a:t>
            </a:r>
          </a:p>
          <a:p>
            <a:pPr marL="0" indent="0">
              <a:buNone/>
            </a:pPr>
            <a:r>
              <a:rPr lang="el-GR" altLang="el-GR" sz="2800" dirty="0" smtClean="0"/>
              <a:t>Ποια </a:t>
            </a:r>
            <a:r>
              <a:rPr lang="el-GR" altLang="el-GR" sz="2800" dirty="0"/>
              <a:t>είναι η πιθανότητα για το εξάρτημα που αγοράζετε από τον έμπορο αυτόν να είναι κινέζικο και ελαττωματικό;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78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3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Απάντηση:</a:t>
            </a:r>
          </a:p>
          <a:p>
            <a:r>
              <a:rPr lang="el-GR" sz="2800" dirty="0" smtClean="0"/>
              <a:t>Έχουμε:</a:t>
            </a:r>
          </a:p>
          <a:p>
            <a:endParaRPr lang="el-GR" sz="2800" dirty="0"/>
          </a:p>
          <a:p>
            <a:r>
              <a:rPr lang="el-GR" altLang="el-GR" sz="2800" dirty="0"/>
              <a:t>Η πιθανότητα να είναι κινέζικο και </a:t>
            </a:r>
            <a:r>
              <a:rPr lang="el-GR" altLang="el-GR" sz="2800" dirty="0" smtClean="0"/>
              <a:t>ελαττωματικό:</a:t>
            </a:r>
            <a:endParaRPr lang="el-GR" altLang="el-GR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/>
              <a:t>	</a:t>
            </a:r>
            <a:endParaRPr lang="el-GR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graphicFrame>
        <p:nvGraphicFramePr>
          <p:cNvPr id="5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689010"/>
              </p:ext>
            </p:extLst>
          </p:nvPr>
        </p:nvGraphicFramePr>
        <p:xfrm>
          <a:off x="1259632" y="2569468"/>
          <a:ext cx="2078984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49" name="Equation" r:id="rId3" imgW="977476" imgH="203112" progId="Equation.3">
                  <p:embed/>
                </p:oleObj>
              </mc:Choice>
              <mc:Fallback>
                <p:oleObj name="Equation" r:id="rId3" imgW="97747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569468"/>
                        <a:ext cx="2078984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02244"/>
              </p:ext>
            </p:extLst>
          </p:nvPr>
        </p:nvGraphicFramePr>
        <p:xfrm>
          <a:off x="1259632" y="3721596"/>
          <a:ext cx="45529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50" name="Equation" r:id="rId5" imgW="1676160" imgH="406080" progId="Equation.3">
                  <p:embed/>
                </p:oleObj>
              </mc:Choice>
              <mc:Fallback>
                <p:oleObj name="Equation" r:id="rId5" imgW="16761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721596"/>
                        <a:ext cx="45529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9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 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altLang="el-GR" sz="2800" dirty="0"/>
              <a:t>Αυτό να εννοείται ως εξής</a:t>
            </a:r>
            <a:r>
              <a:rPr lang="el-GR" altLang="el-GR" sz="2800" dirty="0" smtClean="0"/>
              <a:t>:</a:t>
            </a:r>
          </a:p>
          <a:p>
            <a:pPr>
              <a:buNone/>
            </a:pPr>
            <a:r>
              <a:rPr lang="el-GR" altLang="el-GR" sz="2800" dirty="0" smtClean="0"/>
              <a:t>«</a:t>
            </a:r>
            <a:r>
              <a:rPr lang="el-GR" altLang="el-GR" sz="2800" dirty="0"/>
              <a:t>στο σύνολο των ανταλλακτικών που προμηθεύεται </a:t>
            </a:r>
            <a:r>
              <a:rPr lang="el-GR" altLang="el-GR" sz="2800" dirty="0" smtClean="0"/>
              <a:t>ο έμπορος</a:t>
            </a:r>
            <a:r>
              <a:rPr lang="el-GR" altLang="el-GR" sz="2800" dirty="0"/>
              <a:t>,  </a:t>
            </a:r>
            <a:r>
              <a:rPr lang="el-GR" altLang="el-GR" sz="2800" dirty="0" smtClean="0"/>
              <a:t>το </a:t>
            </a:r>
            <a:r>
              <a:rPr lang="el-GR" altLang="el-GR" sz="2800" dirty="0"/>
              <a:t>13.2% είναι κινέζικα </a:t>
            </a:r>
            <a:r>
              <a:rPr lang="el-GR" altLang="el-GR" sz="2800" dirty="0" smtClean="0"/>
              <a:t>και ελαττωματικά»</a:t>
            </a: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6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 smtClean="0"/>
              <a:t>Γεωργικός Πειραματισμός</a:t>
            </a:r>
            <a:endParaRPr lang="el-GR" b="1" dirty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/>
              <a:t>7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Πιθανότητες Ι</a:t>
            </a:r>
            <a:r>
              <a:rPr lang="en-US" sz="2800" dirty="0" smtClean="0"/>
              <a:t>I</a:t>
            </a: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 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 smtClean="0"/>
              <a:t>Ερώτηση 2:</a:t>
            </a:r>
          </a:p>
          <a:p>
            <a:pPr marL="0" indent="0">
              <a:buNone/>
            </a:pPr>
            <a:r>
              <a:rPr lang="el-GR" altLang="el-GR" sz="2800" dirty="0" smtClean="0"/>
              <a:t>Ποια </a:t>
            </a:r>
            <a:r>
              <a:rPr lang="el-GR" altLang="el-GR" sz="2800" dirty="0"/>
              <a:t>είναι η πιθανότητα για κάποιο τυχαίο εξάρτημα να είναι </a:t>
            </a:r>
            <a:r>
              <a:rPr lang="el-GR" altLang="el-GR" sz="2800" dirty="0" smtClean="0"/>
              <a:t>ελαττωματικό;</a:t>
            </a: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34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 (6)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Απάντηση: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503944"/>
              </p:ext>
            </p:extLst>
          </p:nvPr>
        </p:nvGraphicFramePr>
        <p:xfrm>
          <a:off x="971600" y="1921396"/>
          <a:ext cx="6794500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5" name="Equation" r:id="rId3" imgW="3251160" imgH="863280" progId="Equation.3">
                  <p:embed/>
                </p:oleObj>
              </mc:Choice>
              <mc:Fallback>
                <p:oleObj name="Equation" r:id="rId3" imgW="325116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921396"/>
                        <a:ext cx="6794500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4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 (7)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 smtClean="0"/>
              <a:t>Ερώτηση 3:</a:t>
            </a:r>
          </a:p>
          <a:p>
            <a:pPr marL="0" indent="0">
              <a:buNone/>
            </a:pPr>
            <a:r>
              <a:rPr lang="el-GR" altLang="el-GR" sz="2800" dirty="0" smtClean="0"/>
              <a:t>Αγοράσατε </a:t>
            </a:r>
            <a:r>
              <a:rPr lang="el-GR" altLang="el-GR" sz="2800" dirty="0"/>
              <a:t>κάποιο εξάρτημα και βγήκε </a:t>
            </a:r>
            <a:r>
              <a:rPr lang="el-GR" altLang="el-GR" sz="2800" dirty="0" smtClean="0"/>
              <a:t>ελαττωματικό. Ποια </a:t>
            </a:r>
            <a:r>
              <a:rPr lang="el-GR" altLang="el-GR" sz="2800" dirty="0"/>
              <a:t>είναι η πιθανότητα να είναι κινέζικο;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14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 (8)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Απάντηση: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704750"/>
              </p:ext>
            </p:extLst>
          </p:nvPr>
        </p:nvGraphicFramePr>
        <p:xfrm>
          <a:off x="1187624" y="1849388"/>
          <a:ext cx="5117079" cy="883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75" name="Equation" r:id="rId3" imgW="2425700" imgH="419100" progId="Equation.3">
                  <p:embed/>
                </p:oleObj>
              </mc:Choice>
              <mc:Fallback>
                <p:oleObj name="Equation" r:id="rId3" imgW="2425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849388"/>
                        <a:ext cx="5117079" cy="883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03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Στοχαστική ανεξαρτησία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Δύο ενδεχόμενα</a:t>
            </a:r>
            <a:r>
              <a:rPr lang="en-GB" altLang="el-GR" sz="2800" dirty="0"/>
              <a:t> Α </a:t>
            </a:r>
            <a:r>
              <a:rPr lang="el-GR" altLang="el-GR" sz="2800" dirty="0"/>
              <a:t>και Β </a:t>
            </a:r>
            <a:r>
              <a:rPr lang="el-GR" altLang="el-GR" sz="2800" dirty="0" smtClean="0"/>
              <a:t>είναι</a:t>
            </a:r>
            <a:r>
              <a:rPr lang="en-GB" altLang="el-GR" sz="2800" dirty="0" smtClean="0"/>
              <a:t> </a:t>
            </a:r>
            <a:r>
              <a:rPr lang="el-GR" altLang="el-GR" sz="2800" dirty="0" smtClean="0"/>
              <a:t>(στοχαστικά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ή στατιστικά</a:t>
            </a:r>
            <a:r>
              <a:rPr lang="el-GR" altLang="el-GR" sz="2800" dirty="0"/>
              <a:t>)</a:t>
            </a:r>
            <a:r>
              <a:rPr lang="en-GB" altLang="el-GR" sz="2800" dirty="0"/>
              <a:t> </a:t>
            </a:r>
            <a:r>
              <a:rPr lang="el-GR" altLang="el-GR" sz="2800" dirty="0" smtClean="0"/>
              <a:t>ανεξάρτητα </a:t>
            </a:r>
            <a:r>
              <a:rPr lang="en-GB" altLang="el-GR" sz="2800" dirty="0" smtClean="0"/>
              <a:t>αν</a:t>
            </a:r>
            <a:r>
              <a:rPr lang="el-GR" altLang="el-GR" sz="2800" dirty="0"/>
              <a:t>ν</a:t>
            </a:r>
            <a:r>
              <a:rPr lang="en-GB" altLang="el-GR" sz="2800" dirty="0" smtClean="0"/>
              <a:t>:</a:t>
            </a:r>
            <a:endParaRPr lang="el-GR" altLang="el-GR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016371"/>
              </p:ext>
            </p:extLst>
          </p:nvPr>
        </p:nvGraphicFramePr>
        <p:xfrm>
          <a:off x="2339752" y="2425452"/>
          <a:ext cx="3168352" cy="44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3" name="Equation" r:id="rId3" imgW="1435100" imgH="203200" progId="Equation.3">
                  <p:embed/>
                </p:oleObj>
              </mc:Choice>
              <mc:Fallback>
                <p:oleObj name="Equation" r:id="rId3" imgW="1435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425452"/>
                        <a:ext cx="3168352" cy="448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81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Στοχαστική </a:t>
            </a:r>
            <a:r>
              <a:rPr lang="el-GR" dirty="0" smtClean="0"/>
              <a:t>ανεξαρτησία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Από όπου συνεπάγεται ότι: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564322"/>
              </p:ext>
            </p:extLst>
          </p:nvPr>
        </p:nvGraphicFramePr>
        <p:xfrm>
          <a:off x="1043608" y="1993404"/>
          <a:ext cx="5122909" cy="849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02" r:id="rId3" imgW="491481" imgH="419079" progId="">
                  <p:embed/>
                </p:oleObj>
              </mc:Choice>
              <mc:Fallback>
                <p:oleObj r:id="rId3" imgW="491481" imgH="41907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993404"/>
                        <a:ext cx="5122909" cy="849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178800"/>
              </p:ext>
            </p:extLst>
          </p:nvPr>
        </p:nvGraphicFramePr>
        <p:xfrm>
          <a:off x="1043608" y="2932799"/>
          <a:ext cx="2232817" cy="44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03" name="Equation" r:id="rId5" imgW="1028254" imgH="203112" progId="Equation.3">
                  <p:embed/>
                </p:oleObj>
              </mc:Choice>
              <mc:Fallback>
                <p:oleObj name="Equation" r:id="rId5" imgW="102825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932799"/>
                        <a:ext cx="2232817" cy="441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7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>
                <a:solidFill>
                  <a:srgbClr val="000000"/>
                </a:solidFill>
              </a:rPr>
              <a:t>Στο τμήμα σας</a:t>
            </a:r>
            <a:r>
              <a:rPr lang="en-GB" altLang="el-GR" sz="2800" dirty="0">
                <a:solidFill>
                  <a:srgbClr val="000000"/>
                </a:solidFill>
              </a:rPr>
              <a:t> η </a:t>
            </a:r>
            <a:r>
              <a:rPr lang="el-GR" altLang="el-GR" sz="2800" dirty="0" smtClean="0">
                <a:solidFill>
                  <a:srgbClr val="000000"/>
                </a:solidFill>
              </a:rPr>
              <a:t>πιθανότητα </a:t>
            </a:r>
            <a:r>
              <a:rPr lang="en-GB" altLang="el-GR" sz="2800" dirty="0" smtClean="0">
                <a:solidFill>
                  <a:srgbClr val="000000"/>
                </a:solidFill>
              </a:rPr>
              <a:t>να </a:t>
            </a:r>
            <a:r>
              <a:rPr lang="en-GB" altLang="el-GR" sz="2800" dirty="0">
                <a:solidFill>
                  <a:srgbClr val="000000"/>
                </a:solidFill>
              </a:rPr>
              <a:t>περάσει </a:t>
            </a:r>
            <a:r>
              <a:rPr lang="el-GR" altLang="el-GR" sz="2800" dirty="0">
                <a:solidFill>
                  <a:srgbClr val="000000"/>
                </a:solidFill>
              </a:rPr>
              <a:t>κάποιος Ιούνιο </a:t>
            </a:r>
            <a:r>
              <a:rPr lang="en-GB" altLang="el-GR" sz="2800" dirty="0">
                <a:solidFill>
                  <a:srgbClr val="000000"/>
                </a:solidFill>
              </a:rPr>
              <a:t>τα </a:t>
            </a:r>
            <a:r>
              <a:rPr lang="el-GR" altLang="el-GR" sz="2800" dirty="0" smtClean="0">
                <a:solidFill>
                  <a:srgbClr val="000000"/>
                </a:solidFill>
              </a:rPr>
              <a:t>Μαθηματικά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n-GB" altLang="el-GR" sz="2800" dirty="0">
                <a:solidFill>
                  <a:srgbClr val="000000"/>
                </a:solidFill>
              </a:rPr>
              <a:t>ισούται με 0.5 και τη</a:t>
            </a:r>
            <a:r>
              <a:rPr lang="el-GR" altLang="el-GR" sz="2800" dirty="0">
                <a:solidFill>
                  <a:srgbClr val="000000"/>
                </a:solidFill>
              </a:rPr>
              <a:t> </a:t>
            </a:r>
            <a:r>
              <a:rPr lang="en-GB" altLang="el-GR" sz="2800" dirty="0">
                <a:solidFill>
                  <a:srgbClr val="000000"/>
                </a:solidFill>
              </a:rPr>
              <a:t> </a:t>
            </a:r>
            <a:r>
              <a:rPr lang="el-GR" altLang="el-GR" sz="2800" dirty="0" smtClean="0">
                <a:solidFill>
                  <a:srgbClr val="000000"/>
                </a:solidFill>
              </a:rPr>
              <a:t>Στατιστική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l-GR" altLang="el-GR" sz="2800" dirty="0" smtClean="0">
                <a:solidFill>
                  <a:srgbClr val="000000"/>
                </a:solidFill>
              </a:rPr>
              <a:t>με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n-GB" altLang="el-GR" sz="2800" dirty="0">
                <a:solidFill>
                  <a:srgbClr val="000000"/>
                </a:solidFill>
              </a:rPr>
              <a:t>0.6</a:t>
            </a:r>
            <a:r>
              <a:rPr lang="el-GR" altLang="el-GR" sz="2800" dirty="0">
                <a:solidFill>
                  <a:srgbClr val="000000"/>
                </a:solidFill>
              </a:rPr>
              <a:t> και </a:t>
            </a:r>
            <a:r>
              <a:rPr lang="en-GB" altLang="el-GR" sz="2800" dirty="0" smtClean="0">
                <a:solidFill>
                  <a:srgbClr val="000000"/>
                </a:solidFill>
              </a:rPr>
              <a:t>τα</a:t>
            </a:r>
            <a:r>
              <a:rPr lang="el-GR" altLang="el-GR" sz="2800" dirty="0" smtClean="0">
                <a:solidFill>
                  <a:srgbClr val="000000"/>
                </a:solidFill>
              </a:rPr>
              <a:t> δύο</a:t>
            </a:r>
            <a:r>
              <a:rPr lang="el-GR" altLang="el-GR" sz="2800" dirty="0">
                <a:solidFill>
                  <a:srgbClr val="000000"/>
                </a:solidFill>
              </a:rPr>
              <a:t> </a:t>
            </a:r>
            <a:r>
              <a:rPr lang="el-GR" altLang="el-GR" sz="2800" dirty="0" smtClean="0">
                <a:solidFill>
                  <a:srgbClr val="000000"/>
                </a:solidFill>
              </a:rPr>
              <a:t>μαθήματα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n-GB" altLang="el-GR" sz="2800" dirty="0">
                <a:solidFill>
                  <a:srgbClr val="000000"/>
                </a:solidFill>
              </a:rPr>
              <a:t>βαθμολογούνται ανεξάρτητα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00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4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 smtClean="0"/>
              <a:t>Ποια </a:t>
            </a:r>
            <a:r>
              <a:rPr lang="el-GR" altLang="el-GR" sz="2800" dirty="0"/>
              <a:t>είναι η πιθανότητα για κάποιον τυχαίο φοιτητή που δίνει και τα δύο μαθήματα τον Ιούνιο να έχει επιτυχία και στα δύο</a:t>
            </a:r>
            <a:r>
              <a:rPr lang="el-GR" altLang="el-GR" sz="2800" dirty="0" smtClean="0"/>
              <a:t>;</a:t>
            </a:r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r>
              <a:rPr lang="el-GR" altLang="el-GR" sz="2800" dirty="0" smtClean="0"/>
              <a:t>Λύση:</a:t>
            </a:r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887952"/>
              </p:ext>
            </p:extLst>
          </p:nvPr>
        </p:nvGraphicFramePr>
        <p:xfrm>
          <a:off x="899592" y="3937620"/>
          <a:ext cx="5797624" cy="439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33" r:id="rId3" imgW="491441" imgH="203178" progId="">
                  <p:embed/>
                </p:oleObj>
              </mc:Choice>
              <mc:Fallback>
                <p:oleObj r:id="rId3" imgW="491441" imgH="2031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937620"/>
                        <a:ext cx="5797624" cy="439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6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 smtClean="0"/>
              <a:t>Ποια </a:t>
            </a:r>
            <a:r>
              <a:rPr lang="el-GR" altLang="el-GR" sz="2800" dirty="0"/>
              <a:t>είναι η πιθανότητα </a:t>
            </a:r>
            <a:r>
              <a:rPr lang="en-GB" altLang="el-GR" sz="2800" dirty="0" smtClean="0">
                <a:solidFill>
                  <a:srgbClr val="000000"/>
                </a:solidFill>
              </a:rPr>
              <a:t>να</a:t>
            </a:r>
            <a:r>
              <a:rPr lang="el-GR" altLang="el-GR" sz="2800" dirty="0" smtClean="0">
                <a:solidFill>
                  <a:srgbClr val="000000"/>
                </a:solidFill>
              </a:rPr>
              <a:t> </a:t>
            </a:r>
            <a:r>
              <a:rPr lang="el-GR" altLang="el-GR" sz="2800" dirty="0">
                <a:solidFill>
                  <a:srgbClr val="000000"/>
                </a:solidFill>
              </a:rPr>
              <a:t>π</a:t>
            </a:r>
            <a:r>
              <a:rPr lang="el-GR" altLang="el-GR" sz="2800" dirty="0" smtClean="0">
                <a:solidFill>
                  <a:srgbClr val="000000"/>
                </a:solidFill>
              </a:rPr>
              <a:t>εράσει τουλάχιστον ένα; </a:t>
            </a:r>
          </a:p>
          <a:p>
            <a:pPr marL="0" indent="0">
              <a:buNone/>
            </a:pPr>
            <a:endParaRPr lang="el-GR" altLang="el-GR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l-GR" altLang="el-GR" sz="2800" dirty="0" smtClean="0">
                <a:solidFill>
                  <a:srgbClr val="000000"/>
                </a:solidFill>
              </a:rPr>
              <a:t>Λύση:</a:t>
            </a:r>
          </a:p>
          <a:p>
            <a:pPr marL="0" indent="0">
              <a:buNone/>
            </a:pPr>
            <a:endParaRPr lang="el-GR" altLang="el-G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803782"/>
              </p:ext>
            </p:extLst>
          </p:nvPr>
        </p:nvGraphicFramePr>
        <p:xfrm>
          <a:off x="1043608" y="3145532"/>
          <a:ext cx="4824536" cy="914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53" name="Equation" r:id="rId3" imgW="2324100" imgH="431800" progId="Equation.3">
                  <p:embed/>
                </p:oleObj>
              </mc:Choice>
              <mc:Fallback>
                <p:oleObj name="Equation" r:id="rId3" imgW="232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145532"/>
                        <a:ext cx="4824536" cy="914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21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Στατικά ανεξάρτητα ενδεχόμενα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 smtClean="0"/>
              <a:t>Τρία ενδεχόμενα </a:t>
            </a:r>
            <a:r>
              <a:rPr lang="el-GR" altLang="el-GR" sz="2800" dirty="0"/>
              <a:t>Α, Β, Γ είναι στατιστικά ανεξάρτητα αν ισχύουν </a:t>
            </a:r>
            <a:r>
              <a:rPr lang="el-GR" altLang="el-GR" sz="2800" dirty="0" smtClean="0"/>
              <a:t>οι ακόλουθες σχέσεις:</a:t>
            </a:r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556349"/>
              </p:ext>
            </p:extLst>
          </p:nvPr>
        </p:nvGraphicFramePr>
        <p:xfrm>
          <a:off x="1162050" y="2352675"/>
          <a:ext cx="4610100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70" name="Equation" r:id="rId3" imgW="2108160" imgH="888840" progId="Equation.3">
                  <p:embed/>
                </p:oleObj>
              </mc:Choice>
              <mc:Fallback>
                <p:oleObj name="Equation" r:id="rId3" imgW="21081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2352675"/>
                        <a:ext cx="4610100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89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5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 smtClean="0">
                <a:solidFill>
                  <a:srgbClr val="000000"/>
                </a:solidFill>
              </a:rPr>
              <a:t>Παραγωγική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l-GR" altLang="el-GR" sz="2800" dirty="0" smtClean="0">
                <a:solidFill>
                  <a:srgbClr val="000000"/>
                </a:solidFill>
              </a:rPr>
              <a:t>διαδικασία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n-GB" altLang="el-GR" sz="2800" dirty="0">
                <a:solidFill>
                  <a:srgbClr val="000000"/>
                </a:solidFill>
              </a:rPr>
              <a:t>περιλαμβάνει τα στάδια Α, Β και Γ και η πιθανότητα  για το κάθε στάδιο να σταματήσει είναι </a:t>
            </a:r>
            <a:r>
              <a:rPr lang="en-GB" altLang="el-GR" sz="2800" dirty="0" smtClean="0">
                <a:solidFill>
                  <a:srgbClr val="000000"/>
                </a:solidFill>
              </a:rPr>
              <a:t>αντίστοιχα</a:t>
            </a:r>
            <a:r>
              <a:rPr lang="el-GR" altLang="el-GR" sz="2800" dirty="0" smtClean="0">
                <a:solidFill>
                  <a:srgbClr val="000000"/>
                </a:solidFill>
              </a:rPr>
              <a:t>:</a:t>
            </a:r>
            <a:r>
              <a:rPr lang="en-GB" altLang="el-GR" sz="2800" dirty="0">
                <a:solidFill>
                  <a:srgbClr val="000000"/>
                </a:solidFill>
              </a:rPr>
              <a:t/>
            </a:r>
            <a:br>
              <a:rPr lang="en-GB" altLang="el-GR" sz="2800" dirty="0">
                <a:solidFill>
                  <a:srgbClr val="000000"/>
                </a:solidFill>
              </a:rPr>
            </a:br>
            <a:r>
              <a:rPr lang="en-GB" altLang="el-GR" sz="2800" dirty="0">
                <a:solidFill>
                  <a:srgbClr val="000000"/>
                </a:solidFill>
              </a:rPr>
              <a:t>Ρ(Α)=</a:t>
            </a:r>
            <a:r>
              <a:rPr lang="en-GB" altLang="el-GR" sz="2800" dirty="0" smtClean="0">
                <a:solidFill>
                  <a:srgbClr val="000000"/>
                </a:solidFill>
              </a:rPr>
              <a:t>0.03</a:t>
            </a:r>
            <a:r>
              <a:rPr lang="el-GR" altLang="el-GR" sz="2800" dirty="0" smtClean="0">
                <a:solidFill>
                  <a:srgbClr val="000000"/>
                </a:solidFill>
              </a:rPr>
              <a:t>,</a:t>
            </a:r>
            <a:r>
              <a:rPr lang="en-GB" altLang="el-GR" sz="2800" dirty="0" smtClean="0">
                <a:solidFill>
                  <a:srgbClr val="000000"/>
                </a:solidFill>
              </a:rPr>
              <a:t>  </a:t>
            </a:r>
            <a:r>
              <a:rPr lang="en-GB" altLang="el-GR" sz="2800" dirty="0">
                <a:solidFill>
                  <a:srgbClr val="000000"/>
                </a:solidFill>
              </a:rPr>
              <a:t>Ρ(Β)= </a:t>
            </a:r>
            <a:r>
              <a:rPr lang="en-GB" altLang="el-GR" sz="2800" dirty="0" smtClean="0">
                <a:solidFill>
                  <a:srgbClr val="000000"/>
                </a:solidFill>
              </a:rPr>
              <a:t>0.1 </a:t>
            </a:r>
            <a:r>
              <a:rPr lang="en-GB" altLang="el-GR" sz="2800" dirty="0">
                <a:solidFill>
                  <a:srgbClr val="000000"/>
                </a:solidFill>
              </a:rPr>
              <a:t>και  Ρ(Γ)=0.07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26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5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>
                <a:solidFill>
                  <a:srgbClr val="000000"/>
                </a:solidFill>
              </a:rPr>
              <a:t>Ερώτηση 1:</a:t>
            </a:r>
          </a:p>
          <a:p>
            <a:pPr marL="0" indent="0">
              <a:buNone/>
            </a:pPr>
            <a:r>
              <a:rPr lang="el-GR" altLang="el-GR" sz="2800" dirty="0" smtClean="0">
                <a:solidFill>
                  <a:srgbClr val="000000"/>
                </a:solidFill>
              </a:rPr>
              <a:t>Αν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n-GB" altLang="el-GR" sz="2800" dirty="0">
                <a:solidFill>
                  <a:srgbClr val="000000"/>
                </a:solidFill>
              </a:rPr>
              <a:t>τα </a:t>
            </a:r>
            <a:r>
              <a:rPr lang="el-GR" altLang="el-GR" sz="2800" dirty="0" smtClean="0">
                <a:solidFill>
                  <a:srgbClr val="000000"/>
                </a:solidFill>
              </a:rPr>
              <a:t>τρία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l-GR" altLang="el-GR" sz="2800" dirty="0" smtClean="0">
                <a:solidFill>
                  <a:srgbClr val="000000"/>
                </a:solidFill>
              </a:rPr>
              <a:t>σ</a:t>
            </a:r>
            <a:r>
              <a:rPr lang="el-GR" altLang="el-GR" sz="2800" dirty="0">
                <a:solidFill>
                  <a:srgbClr val="000000"/>
                </a:solidFill>
              </a:rPr>
              <a:t>τ</a:t>
            </a:r>
            <a:r>
              <a:rPr lang="el-GR" altLang="el-GR" sz="2800" dirty="0" smtClean="0">
                <a:solidFill>
                  <a:srgbClr val="000000"/>
                </a:solidFill>
              </a:rPr>
              <a:t>άδια</a:t>
            </a:r>
            <a:r>
              <a:rPr lang="en-GB" altLang="el-GR" sz="2800" dirty="0" smtClean="0">
                <a:solidFill>
                  <a:srgbClr val="000000"/>
                </a:solidFill>
              </a:rPr>
              <a:t> είναι </a:t>
            </a:r>
            <a:r>
              <a:rPr lang="en-GB" altLang="el-GR" sz="2800" dirty="0">
                <a:solidFill>
                  <a:srgbClr val="000000"/>
                </a:solidFill>
              </a:rPr>
              <a:t>ανεξάρτητα και για να σταματήσει η διαδικασία πρέπει να </a:t>
            </a:r>
            <a:r>
              <a:rPr lang="el-GR" altLang="el-GR" sz="2800" dirty="0">
                <a:solidFill>
                  <a:srgbClr val="000000"/>
                </a:solidFill>
              </a:rPr>
              <a:t>έχουν βλάβη</a:t>
            </a:r>
            <a:r>
              <a:rPr lang="en-GB" altLang="el-GR" sz="2800" dirty="0">
                <a:solidFill>
                  <a:srgbClr val="000000"/>
                </a:solidFill>
              </a:rPr>
              <a:t> και τα </a:t>
            </a:r>
            <a:r>
              <a:rPr lang="en-GB" altLang="el-GR" sz="2800" dirty="0" smtClean="0">
                <a:solidFill>
                  <a:srgbClr val="000000"/>
                </a:solidFill>
              </a:rPr>
              <a:t>τ</a:t>
            </a:r>
            <a:r>
              <a:rPr lang="el-GR" altLang="el-GR" sz="2800" dirty="0" err="1" smtClean="0">
                <a:solidFill>
                  <a:srgbClr val="000000"/>
                </a:solidFill>
              </a:rPr>
              <a:t>ρία</a:t>
            </a:r>
            <a:r>
              <a:rPr lang="el-GR" altLang="el-GR" sz="2800" dirty="0" smtClean="0">
                <a:solidFill>
                  <a:srgbClr val="000000"/>
                </a:solidFill>
              </a:rPr>
              <a:t> </a:t>
            </a:r>
            <a:r>
              <a:rPr lang="en-GB" altLang="el-GR" sz="2800" dirty="0" smtClean="0">
                <a:solidFill>
                  <a:srgbClr val="000000"/>
                </a:solidFill>
              </a:rPr>
              <a:t>π</a:t>
            </a:r>
            <a:r>
              <a:rPr lang="en-GB" altLang="el-GR" sz="2800" dirty="0" err="1" smtClean="0">
                <a:solidFill>
                  <a:srgbClr val="000000"/>
                </a:solidFill>
              </a:rPr>
              <a:t>οι</a:t>
            </a:r>
            <a:r>
              <a:rPr lang="en-GB" altLang="el-GR" sz="2800" dirty="0" smtClean="0">
                <a:solidFill>
                  <a:srgbClr val="000000"/>
                </a:solidFill>
              </a:rPr>
              <a:t>α </a:t>
            </a:r>
            <a:r>
              <a:rPr lang="en-GB" altLang="el-GR" sz="2800" dirty="0">
                <a:solidFill>
                  <a:srgbClr val="000000"/>
                </a:solidFill>
              </a:rPr>
              <a:t>είναι η πιθανότητα να σταματήσει η διαδικασία;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5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5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Λύση: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392210"/>
              </p:ext>
            </p:extLst>
          </p:nvPr>
        </p:nvGraphicFramePr>
        <p:xfrm>
          <a:off x="1115616" y="1849388"/>
          <a:ext cx="53355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86" name="Equation" r:id="rId3" imgW="2082600" imgH="406080" progId="Equation.3">
                  <p:embed/>
                </p:oleObj>
              </mc:Choice>
              <mc:Fallback>
                <p:oleObj name="Equation" r:id="rId3" imgW="20826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849388"/>
                        <a:ext cx="5335588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16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5 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 smtClean="0">
                <a:solidFill>
                  <a:srgbClr val="000000"/>
                </a:solidFill>
              </a:rPr>
              <a:t>Ερώτηση 2:</a:t>
            </a:r>
          </a:p>
          <a:p>
            <a:pPr marL="0" indent="0">
              <a:buNone/>
            </a:pPr>
            <a:r>
              <a:rPr lang="el-GR" altLang="el-GR" sz="2800" dirty="0" smtClean="0">
                <a:solidFill>
                  <a:srgbClr val="000000"/>
                </a:solidFill>
              </a:rPr>
              <a:t>Ποια είναι </a:t>
            </a:r>
            <a:r>
              <a:rPr lang="en-GB" altLang="el-GR" sz="2800" dirty="0" smtClean="0">
                <a:solidFill>
                  <a:srgbClr val="000000"/>
                </a:solidFill>
              </a:rPr>
              <a:t>η </a:t>
            </a:r>
            <a:r>
              <a:rPr lang="en-GB" altLang="el-GR" sz="2800" dirty="0">
                <a:solidFill>
                  <a:srgbClr val="000000"/>
                </a:solidFill>
              </a:rPr>
              <a:t>πιθανότητα να σταματήσει η διαδικασία </a:t>
            </a:r>
            <a:r>
              <a:rPr lang="el-GR" altLang="el-GR" sz="2800" dirty="0">
                <a:solidFill>
                  <a:srgbClr val="000000"/>
                </a:solidFill>
              </a:rPr>
              <a:t>όταν,</a:t>
            </a:r>
            <a:r>
              <a:rPr lang="en-GB" altLang="el-GR" sz="2800" dirty="0">
                <a:solidFill>
                  <a:srgbClr val="000000"/>
                </a:solidFill>
              </a:rPr>
              <a:t> </a:t>
            </a:r>
            <a:r>
              <a:rPr lang="el-GR" altLang="el-GR" sz="2800" dirty="0" smtClean="0">
                <a:solidFill>
                  <a:srgbClr val="000000"/>
                </a:solidFill>
              </a:rPr>
              <a:t>αρκεί </a:t>
            </a:r>
            <a:r>
              <a:rPr lang="en-GB" altLang="el-GR" sz="2800" dirty="0" smtClean="0">
                <a:solidFill>
                  <a:srgbClr val="000000"/>
                </a:solidFill>
              </a:rPr>
              <a:t>να </a:t>
            </a:r>
            <a:r>
              <a:rPr lang="el-GR" altLang="el-GR" sz="2800" dirty="0" smtClean="0">
                <a:solidFill>
                  <a:srgbClr val="000000"/>
                </a:solidFill>
              </a:rPr>
              <a:t>σταματήσει τουλάχιστον σε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n-GB" altLang="el-GR" sz="2800" dirty="0">
                <a:solidFill>
                  <a:srgbClr val="000000"/>
                </a:solidFill>
              </a:rPr>
              <a:t>ένα</a:t>
            </a:r>
            <a:r>
              <a:rPr lang="el-GR" altLang="el-GR" sz="2800" dirty="0">
                <a:solidFill>
                  <a:srgbClr val="000000"/>
                </a:solidFill>
              </a:rPr>
              <a:t> στάδιο για να σταματήσει όλη</a:t>
            </a:r>
            <a:r>
              <a:rPr lang="en-GB" altLang="el-GR" sz="2800" dirty="0">
                <a:solidFill>
                  <a:srgbClr val="000000"/>
                </a:solidFill>
              </a:rPr>
              <a:t>;</a:t>
            </a:r>
            <a:endParaRPr lang="el-GR" altLang="el-GR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38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5 </a:t>
            </a:r>
            <a:r>
              <a:rPr lang="el-GR" dirty="0" smtClean="0"/>
              <a:t>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Λύση: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848554"/>
              </p:ext>
            </p:extLst>
          </p:nvPr>
        </p:nvGraphicFramePr>
        <p:xfrm>
          <a:off x="899592" y="1993404"/>
          <a:ext cx="6875675" cy="224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03" name="Equation" r:id="rId3" imgW="3213000" imgH="1091880" progId="Equation.3">
                  <p:embed/>
                </p:oleObj>
              </mc:Choice>
              <mc:Fallback>
                <p:oleObj name="Equation" r:id="rId3" imgW="321300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993404"/>
                        <a:ext cx="6875675" cy="224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11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Ανεξάρτητα &amp; ασυμβίβαστα ενδεχόμενα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Ενδεχόμενα Α, Β ανεξάρτητα. </a:t>
            </a:r>
            <a:r>
              <a:rPr lang="el-GR" altLang="el-GR" sz="2800" dirty="0" smtClean="0"/>
              <a:t>Ισχύει: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870485"/>
              </p:ext>
            </p:extLst>
          </p:nvPr>
        </p:nvGraphicFramePr>
        <p:xfrm>
          <a:off x="1332210" y="2927680"/>
          <a:ext cx="4967982" cy="432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29" r:id="rId3" imgW="491465" imgH="203188" progId="">
                  <p:embed/>
                </p:oleObj>
              </mc:Choice>
              <mc:Fallback>
                <p:oleObj r:id="rId3" imgW="491465" imgH="2031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210" y="2927680"/>
                        <a:ext cx="4967982" cy="432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915635"/>
              </p:ext>
            </p:extLst>
          </p:nvPr>
        </p:nvGraphicFramePr>
        <p:xfrm>
          <a:off x="1331640" y="1926993"/>
          <a:ext cx="2854888" cy="407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0" r:id="rId5" imgW="491441" imgH="203178" progId="">
                  <p:embed/>
                </p:oleObj>
              </mc:Choice>
              <mc:Fallback>
                <p:oleObj r:id="rId5" imgW="491441" imgH="2031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926993"/>
                        <a:ext cx="2854888" cy="407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819343"/>
              </p:ext>
            </p:extLst>
          </p:nvPr>
        </p:nvGraphicFramePr>
        <p:xfrm>
          <a:off x="1331640" y="2435003"/>
          <a:ext cx="1728192" cy="420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1" r:id="rId7" imgW="491368" imgH="203148" progId="">
                  <p:embed/>
                </p:oleObj>
              </mc:Choice>
              <mc:Fallback>
                <p:oleObj r:id="rId7" imgW="491368" imgH="2031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435003"/>
                        <a:ext cx="1728192" cy="420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8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Ανεξάρτητα &amp; ασυμβίβαστα ενδεχόμενα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altLang="el-GR" sz="2800" dirty="0"/>
              <a:t>Ενδεχόμενα Α, Β ασυμβίβαστα. Ισχύει: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  <p:graphicFrame>
        <p:nvGraphicFramePr>
          <p:cNvPr id="8" name="Object 20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368479"/>
              </p:ext>
            </p:extLst>
          </p:nvPr>
        </p:nvGraphicFramePr>
        <p:xfrm>
          <a:off x="1397739" y="2449909"/>
          <a:ext cx="3357649" cy="437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50" r:id="rId3" imgW="491441" imgH="203178" progId="">
                  <p:embed/>
                </p:oleObj>
              </mc:Choice>
              <mc:Fallback>
                <p:oleObj r:id="rId3" imgW="491441" imgH="2031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739" y="2449909"/>
                        <a:ext cx="3357649" cy="437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0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462660"/>
              </p:ext>
            </p:extLst>
          </p:nvPr>
        </p:nvGraphicFramePr>
        <p:xfrm>
          <a:off x="1403648" y="1921396"/>
          <a:ext cx="1757703" cy="41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51" r:id="rId5" imgW="491287" imgH="203115" progId="">
                  <p:embed/>
                </p:oleObj>
              </mc:Choice>
              <mc:Fallback>
                <p:oleObj r:id="rId5" imgW="491287" imgH="20311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921396"/>
                        <a:ext cx="1757703" cy="413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0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232901"/>
              </p:ext>
            </p:extLst>
          </p:nvPr>
        </p:nvGraphicFramePr>
        <p:xfrm>
          <a:off x="1397739" y="3002369"/>
          <a:ext cx="1297286" cy="389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52" name="Εξίσωση" r:id="rId7" imgW="774364" imgH="203112" progId="Equation.3">
                  <p:embed/>
                </p:oleObj>
              </mc:Choice>
              <mc:Fallback>
                <p:oleObj name="Εξίσωση" r:id="rId7" imgW="77436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739" y="3002369"/>
                        <a:ext cx="1297286" cy="389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8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Ανεξάρτητα &amp; ασυμβίβαστα ενδεχόμενα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altLang="el-GR" sz="2800" dirty="0" smtClean="0"/>
              <a:t>Αν </a:t>
            </a:r>
            <a:r>
              <a:rPr lang="el-GR" altLang="el-GR" sz="2800" dirty="0"/>
              <a:t>για δύο ενδεχόμενα Α και Β ισχύει: </a:t>
            </a:r>
          </a:p>
          <a:p>
            <a:pPr>
              <a:buNone/>
            </a:pPr>
            <a:r>
              <a:rPr lang="en-US" altLang="el-GR" sz="2800" dirty="0" smtClean="0"/>
              <a:t>P(A</a:t>
            </a:r>
            <a:r>
              <a:rPr lang="en-US" altLang="el-GR" sz="2800" dirty="0"/>
              <a:t>)=</a:t>
            </a:r>
            <a:r>
              <a:rPr lang="el-GR" altLang="el-GR" sz="2800" dirty="0"/>
              <a:t>0.10</a:t>
            </a:r>
            <a:r>
              <a:rPr lang="en-US" altLang="el-GR" sz="2800" dirty="0"/>
              <a:t> </a:t>
            </a:r>
            <a:r>
              <a:rPr lang="el-GR" altLang="el-GR" sz="2800" dirty="0" smtClean="0"/>
              <a:t>και </a:t>
            </a:r>
            <a:r>
              <a:rPr lang="en-US" altLang="el-GR" sz="2800" dirty="0"/>
              <a:t>P(B)=</a:t>
            </a:r>
            <a:r>
              <a:rPr lang="el-GR" altLang="el-GR" sz="2800"/>
              <a:t>0.40  </a:t>
            </a:r>
            <a:endParaRPr lang="el-GR" altLang="el-GR" sz="2800" smtClean="0"/>
          </a:p>
          <a:p>
            <a:pPr>
              <a:buNone/>
            </a:pPr>
            <a:r>
              <a:rPr lang="el-GR" altLang="el-GR" sz="2800" smtClean="0"/>
              <a:t>Είναι </a:t>
            </a:r>
            <a:r>
              <a:rPr lang="el-GR" altLang="el-GR" sz="2800" dirty="0"/>
              <a:t>τα Α και Β ασυμβίβαστα; Είναι ανεξάρτητα;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81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6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buClr>
                <a:srgbClr val="000000"/>
              </a:buClr>
              <a:buNone/>
            </a:pPr>
            <a:r>
              <a:rPr lang="en-GB" altLang="el-GR" sz="2800" dirty="0">
                <a:solidFill>
                  <a:srgbClr val="000000"/>
                </a:solidFill>
              </a:rPr>
              <a:t>Η </a:t>
            </a:r>
            <a:r>
              <a:rPr lang="el-GR" altLang="el-GR" sz="2800" dirty="0" smtClean="0">
                <a:solidFill>
                  <a:srgbClr val="000000"/>
                </a:solidFill>
              </a:rPr>
              <a:t>πιθανότητα σοβαρού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n-GB" altLang="el-GR" sz="2800" dirty="0">
                <a:solidFill>
                  <a:srgbClr val="000000"/>
                </a:solidFill>
              </a:rPr>
              <a:t>τροχαίου σε ορισμένο </a:t>
            </a:r>
            <a:r>
              <a:rPr lang="en-GB" altLang="el-GR" sz="2800" dirty="0" smtClean="0">
                <a:solidFill>
                  <a:srgbClr val="000000"/>
                </a:solidFill>
              </a:rPr>
              <a:t>δρόμο</a:t>
            </a:r>
            <a:r>
              <a:rPr lang="el-GR" altLang="el-GR" sz="2800" dirty="0">
                <a:solidFill>
                  <a:srgbClr val="000000"/>
                </a:solidFill>
              </a:rPr>
              <a:t> </a:t>
            </a:r>
            <a:r>
              <a:rPr lang="el-GR" altLang="el-GR" sz="2800" dirty="0" smtClean="0">
                <a:solidFill>
                  <a:srgbClr val="000000"/>
                </a:solidFill>
              </a:rPr>
              <a:t>ισούται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n-GB" altLang="el-GR" sz="2800" dirty="0">
                <a:solidFill>
                  <a:srgbClr val="000000"/>
                </a:solidFill>
              </a:rPr>
              <a:t>με 0.02. </a:t>
            </a:r>
            <a:r>
              <a:rPr lang="el-GR" altLang="el-GR" sz="2800" dirty="0" smtClean="0">
                <a:solidFill>
                  <a:srgbClr val="000000"/>
                </a:solidFill>
              </a:rPr>
              <a:t>Κάποιος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l-GR" altLang="el-GR" sz="2800" dirty="0">
                <a:solidFill>
                  <a:srgbClr val="000000"/>
                </a:solidFill>
              </a:rPr>
              <a:t>που θα </a:t>
            </a:r>
            <a:r>
              <a:rPr lang="el-GR" altLang="el-GR" sz="2800" dirty="0" smtClean="0">
                <a:solidFill>
                  <a:srgbClr val="000000"/>
                </a:solidFill>
              </a:rPr>
              <a:t>κάνει τη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l-GR" altLang="el-GR" sz="2800" dirty="0" smtClean="0">
                <a:solidFill>
                  <a:srgbClr val="000000"/>
                </a:solidFill>
              </a:rPr>
              <a:t>διαδρομή </a:t>
            </a:r>
            <a:r>
              <a:rPr lang="en-GB" altLang="el-GR" sz="2800" dirty="0" smtClean="0">
                <a:solidFill>
                  <a:srgbClr val="000000"/>
                </a:solidFill>
              </a:rPr>
              <a:t>50 </a:t>
            </a:r>
            <a:r>
              <a:rPr lang="en-GB" altLang="el-GR" sz="2800" dirty="0">
                <a:solidFill>
                  <a:srgbClr val="000000"/>
                </a:solidFill>
              </a:rPr>
              <a:t>φορές </a:t>
            </a:r>
            <a:r>
              <a:rPr lang="el-GR" altLang="el-GR" sz="2800" dirty="0">
                <a:solidFill>
                  <a:srgbClr val="000000"/>
                </a:solidFill>
              </a:rPr>
              <a:t>λέει </a:t>
            </a:r>
            <a:r>
              <a:rPr lang="el-GR" altLang="el-GR" sz="2800" dirty="0" smtClean="0">
                <a:solidFill>
                  <a:srgbClr val="000000"/>
                </a:solidFill>
              </a:rPr>
              <a:t>ότι </a:t>
            </a:r>
            <a:r>
              <a:rPr lang="el-GR" altLang="el-GR" sz="2800" dirty="0">
                <a:solidFill>
                  <a:srgbClr val="000000"/>
                </a:solidFill>
              </a:rPr>
              <a:t>σίγουρα</a:t>
            </a:r>
            <a:r>
              <a:rPr lang="en-GB" altLang="el-GR" sz="2800" dirty="0">
                <a:solidFill>
                  <a:srgbClr val="000000"/>
                </a:solidFill>
              </a:rPr>
              <a:t> θα </a:t>
            </a:r>
            <a:r>
              <a:rPr lang="el-GR" altLang="el-GR" sz="2800" dirty="0" smtClean="0">
                <a:solidFill>
                  <a:srgbClr val="000000"/>
                </a:solidFill>
              </a:rPr>
              <a:t>έχει σοβαρό τροχαίο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smtClean="0">
                <a:solidFill>
                  <a:srgbClr val="000000"/>
                </a:solidFill>
              </a:rPr>
              <a:t>αφού</a:t>
            </a:r>
            <a:r>
              <a:rPr lang="en-GB" altLang="el-GR" sz="2800" dirty="0" smtClean="0">
                <a:solidFill>
                  <a:srgbClr val="000000"/>
                </a:solidFill>
              </a:rPr>
              <a:t> </a:t>
            </a:r>
            <a:r>
              <a:rPr lang="en-GB" altLang="el-GR" sz="2800" dirty="0">
                <a:solidFill>
                  <a:srgbClr val="000000"/>
                </a:solidFill>
              </a:rPr>
              <a:t>(0.02)Χ50=1</a:t>
            </a:r>
            <a:r>
              <a:rPr lang="el-GR" altLang="el-GR" sz="2800" dirty="0">
                <a:solidFill>
                  <a:srgbClr val="000000"/>
                </a:solidFill>
              </a:rPr>
              <a:t>.</a:t>
            </a:r>
          </a:p>
          <a:p>
            <a:pPr algn="just">
              <a:spcBef>
                <a:spcPct val="0"/>
              </a:spcBef>
              <a:buClr>
                <a:srgbClr val="000000"/>
              </a:buClr>
              <a:buNone/>
            </a:pPr>
            <a:endParaRPr lang="el-GR" altLang="el-GR" sz="2800" dirty="0" smtClean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Clr>
                <a:srgbClr val="000000"/>
              </a:buClr>
              <a:buNone/>
            </a:pPr>
            <a:r>
              <a:rPr lang="el-GR" altLang="el-GR" sz="2800" dirty="0" smtClean="0">
                <a:solidFill>
                  <a:srgbClr val="000000"/>
                </a:solidFill>
              </a:rPr>
              <a:t>Συμφωνείτε</a:t>
            </a:r>
            <a:r>
              <a:rPr lang="el-GR" altLang="el-GR" sz="2800" dirty="0">
                <a:solidFill>
                  <a:srgbClr val="000000"/>
                </a:solidFill>
              </a:rPr>
              <a:t>;</a:t>
            </a:r>
            <a:endParaRPr lang="en-GB" altLang="el-GR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65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6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Απάντηση:</a:t>
            </a:r>
          </a:p>
          <a:p>
            <a:r>
              <a:rPr lang="el-GR" altLang="el-GR" sz="2400" dirty="0" smtClean="0">
                <a:solidFill>
                  <a:srgbClr val="000000"/>
                </a:solidFill>
              </a:rPr>
              <a:t>Προσθέτουμε πιθανότητες μόνο</a:t>
            </a:r>
            <a:r>
              <a:rPr lang="en-GB" altLang="el-GR" sz="2400" dirty="0" smtClean="0">
                <a:solidFill>
                  <a:srgbClr val="000000"/>
                </a:solidFill>
              </a:rPr>
              <a:t> </a:t>
            </a:r>
            <a:r>
              <a:rPr lang="en-GB" altLang="el-GR" sz="2400" dirty="0">
                <a:solidFill>
                  <a:srgbClr val="000000"/>
                </a:solidFill>
              </a:rPr>
              <a:t>αν </a:t>
            </a:r>
            <a:r>
              <a:rPr lang="en-GB" altLang="el-GR" sz="2400" dirty="0" smtClean="0">
                <a:solidFill>
                  <a:srgbClr val="000000"/>
                </a:solidFill>
              </a:rPr>
              <a:t>τα </a:t>
            </a:r>
            <a:r>
              <a:rPr lang="el-GR" altLang="el-GR" sz="2400" dirty="0" smtClean="0">
                <a:solidFill>
                  <a:srgbClr val="000000"/>
                </a:solidFill>
              </a:rPr>
              <a:t>ενδεχόμενα</a:t>
            </a:r>
            <a:r>
              <a:rPr lang="en-GB" altLang="el-GR" sz="2400" dirty="0" smtClean="0">
                <a:solidFill>
                  <a:srgbClr val="000000"/>
                </a:solidFill>
              </a:rPr>
              <a:t> </a:t>
            </a:r>
            <a:r>
              <a:rPr lang="el-GR" altLang="el-GR" sz="2400" dirty="0">
                <a:solidFill>
                  <a:srgbClr val="000000"/>
                </a:solidFill>
              </a:rPr>
              <a:t>είναι </a:t>
            </a:r>
            <a:r>
              <a:rPr lang="el-GR" altLang="el-GR" sz="2400" dirty="0" smtClean="0">
                <a:solidFill>
                  <a:srgbClr val="000000"/>
                </a:solidFill>
              </a:rPr>
              <a:t>ασυμβίβαστα</a:t>
            </a:r>
            <a:endParaRPr lang="el-GR" altLang="el-GR" sz="2400" dirty="0">
              <a:solidFill>
                <a:srgbClr val="000000"/>
              </a:solidFill>
            </a:endParaRPr>
          </a:p>
          <a:p>
            <a:r>
              <a:rPr lang="el-GR" altLang="el-GR" sz="2400" dirty="0">
                <a:solidFill>
                  <a:srgbClr val="000000"/>
                </a:solidFill>
              </a:rPr>
              <a:t>Εδώ δεν είναι και </a:t>
            </a:r>
            <a:r>
              <a:rPr lang="el-GR" altLang="el-GR" sz="2400" dirty="0" smtClean="0">
                <a:solidFill>
                  <a:srgbClr val="000000"/>
                </a:solidFill>
              </a:rPr>
              <a:t>γι’ αυτό καλύτερα </a:t>
            </a:r>
            <a:r>
              <a:rPr lang="el-GR" altLang="el-GR" sz="2400" dirty="0">
                <a:solidFill>
                  <a:srgbClr val="000000"/>
                </a:solidFill>
              </a:rPr>
              <a:t>να υπολογίσουμε </a:t>
            </a:r>
            <a:r>
              <a:rPr lang="el-GR" altLang="el-GR" sz="2400" dirty="0" smtClean="0">
                <a:solidFill>
                  <a:srgbClr val="000000"/>
                </a:solidFill>
              </a:rPr>
              <a:t>πρώτα </a:t>
            </a:r>
            <a:r>
              <a:rPr lang="el-GR" altLang="el-GR" sz="2400" dirty="0">
                <a:solidFill>
                  <a:srgbClr val="000000"/>
                </a:solidFill>
              </a:rPr>
              <a:t>την πιθανότητα του </a:t>
            </a:r>
            <a:r>
              <a:rPr lang="el-GR" altLang="el-GR" sz="2400" dirty="0" smtClean="0">
                <a:solidFill>
                  <a:srgbClr val="000000"/>
                </a:solidFill>
              </a:rPr>
              <a:t>συμπληρώματος</a:t>
            </a:r>
            <a:endParaRPr lang="el-GR" altLang="el-G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58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6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el-GR" sz="2400" dirty="0" smtClean="0">
                <a:solidFill>
                  <a:srgbClr val="000000"/>
                </a:solidFill>
              </a:rPr>
              <a:t>Τ</a:t>
            </a:r>
            <a:r>
              <a:rPr lang="el-GR" altLang="el-GR" sz="2400" dirty="0" smtClean="0">
                <a:solidFill>
                  <a:srgbClr val="000000"/>
                </a:solidFill>
              </a:rPr>
              <a:t>ο</a:t>
            </a:r>
            <a:r>
              <a:rPr lang="en-GB" altLang="el-GR" sz="2400" dirty="0" smtClean="0">
                <a:solidFill>
                  <a:srgbClr val="000000"/>
                </a:solidFill>
              </a:rPr>
              <a:t> </a:t>
            </a:r>
            <a:r>
              <a:rPr lang="el-GR" altLang="el-GR" sz="2400" dirty="0" smtClean="0">
                <a:solidFill>
                  <a:srgbClr val="000000"/>
                </a:solidFill>
              </a:rPr>
              <a:t>συμπλήρωμα</a:t>
            </a:r>
            <a:r>
              <a:rPr lang="en-GB" altLang="el-GR" sz="2400" dirty="0" smtClean="0">
                <a:solidFill>
                  <a:srgbClr val="000000"/>
                </a:solidFill>
              </a:rPr>
              <a:t> </a:t>
            </a:r>
            <a:r>
              <a:rPr lang="en-GB" altLang="el-GR" sz="2400" dirty="0">
                <a:solidFill>
                  <a:srgbClr val="000000"/>
                </a:solidFill>
              </a:rPr>
              <a:t>της ζητούμενης πιθανότητας είναι το ενδεχόμενο να μην γίνει κανένα ατύχημα.</a:t>
            </a:r>
            <a:endParaRPr lang="el-GR" altLang="el-GR" sz="2400" dirty="0">
              <a:solidFill>
                <a:srgbClr val="000000"/>
              </a:solidFill>
            </a:endParaRPr>
          </a:p>
          <a:p>
            <a:r>
              <a:rPr lang="el-GR" altLang="el-GR" sz="2400" dirty="0" smtClean="0">
                <a:solidFill>
                  <a:srgbClr val="000000"/>
                </a:solidFill>
              </a:rPr>
              <a:t>Υποθέτοντας ότι</a:t>
            </a:r>
            <a:r>
              <a:rPr lang="en-GB" altLang="el-GR" sz="2400" dirty="0" smtClean="0">
                <a:solidFill>
                  <a:srgbClr val="000000"/>
                </a:solidFill>
              </a:rPr>
              <a:t> </a:t>
            </a:r>
            <a:r>
              <a:rPr lang="en-GB" altLang="el-GR" sz="2400" dirty="0">
                <a:solidFill>
                  <a:srgbClr val="000000"/>
                </a:solidFill>
              </a:rPr>
              <a:t>τα ενδεχόμενα είναι ανεξάρτητα η πιθανότητα του ενδεχομένου αυτού ισούται </a:t>
            </a:r>
            <a:r>
              <a:rPr lang="en-GB" altLang="el-GR" sz="2400" dirty="0" smtClean="0">
                <a:solidFill>
                  <a:srgbClr val="000000"/>
                </a:solidFill>
              </a:rPr>
              <a:t>με</a:t>
            </a:r>
            <a:r>
              <a:rPr lang="el-GR" altLang="el-GR" sz="2400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endParaRPr lang="el-GR" altLang="el-GR" sz="2400" dirty="0" smtClean="0">
              <a:solidFill>
                <a:srgbClr val="000000"/>
              </a:solidFill>
            </a:endParaRPr>
          </a:p>
          <a:p>
            <a:r>
              <a:rPr lang="el-GR" altLang="el-GR" sz="2400" dirty="0" smtClean="0">
                <a:solidFill>
                  <a:srgbClr val="000000"/>
                </a:solidFill>
              </a:rPr>
              <a:t>Άρα</a:t>
            </a:r>
            <a:r>
              <a:rPr lang="en-GB" altLang="el-GR" sz="2400" dirty="0" smtClean="0">
                <a:solidFill>
                  <a:srgbClr val="000000"/>
                </a:solidFill>
              </a:rPr>
              <a:t> </a:t>
            </a:r>
            <a:r>
              <a:rPr lang="en-GB" altLang="el-GR" sz="2400" dirty="0">
                <a:solidFill>
                  <a:srgbClr val="000000"/>
                </a:solidFill>
              </a:rPr>
              <a:t>η </a:t>
            </a:r>
            <a:r>
              <a:rPr lang="el-GR" altLang="el-GR" sz="2400" dirty="0">
                <a:solidFill>
                  <a:srgbClr val="000000"/>
                </a:solidFill>
              </a:rPr>
              <a:t>πιθανότητα σοβαρού τροχαίου σε 50 διαδρομές (δηλαδή η </a:t>
            </a:r>
            <a:r>
              <a:rPr lang="el-GR" altLang="el-GR" sz="2400" dirty="0" smtClean="0">
                <a:solidFill>
                  <a:srgbClr val="000000"/>
                </a:solidFill>
              </a:rPr>
              <a:t>ζητούμενη</a:t>
            </a:r>
            <a:r>
              <a:rPr lang="en-GB" altLang="el-GR" sz="2400" dirty="0" smtClean="0">
                <a:solidFill>
                  <a:srgbClr val="000000"/>
                </a:solidFill>
              </a:rPr>
              <a:t> </a:t>
            </a:r>
            <a:r>
              <a:rPr lang="el-GR" altLang="el-GR" sz="2400" dirty="0" smtClean="0">
                <a:solidFill>
                  <a:srgbClr val="000000"/>
                </a:solidFill>
              </a:rPr>
              <a:t>πιθανότητα)</a:t>
            </a:r>
            <a:r>
              <a:rPr lang="en-GB" altLang="el-GR" sz="2400" dirty="0" smtClean="0">
                <a:solidFill>
                  <a:srgbClr val="000000"/>
                </a:solidFill>
              </a:rPr>
              <a:t> </a:t>
            </a:r>
            <a:r>
              <a:rPr lang="el-GR" altLang="el-GR" sz="2400" dirty="0" smtClean="0">
                <a:solidFill>
                  <a:srgbClr val="000000"/>
                </a:solidFill>
              </a:rPr>
              <a:t>ισούται με:</a:t>
            </a:r>
            <a:endParaRPr lang="el-GR" altLang="el-GR" sz="24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l-GR" altLang="el-GR" sz="2400" dirty="0">
                <a:solidFill>
                  <a:srgbClr val="000000"/>
                </a:solidFill>
              </a:rPr>
              <a:t>             </a:t>
            </a:r>
            <a:r>
              <a:rPr lang="el-GR" altLang="el-GR" sz="2400" dirty="0" smtClean="0">
                <a:solidFill>
                  <a:srgbClr val="000000"/>
                </a:solidFill>
              </a:rPr>
              <a:t>			</a:t>
            </a:r>
            <a:r>
              <a:rPr lang="en-GB" altLang="el-GR" sz="2400" dirty="0" smtClean="0">
                <a:solidFill>
                  <a:srgbClr val="000000"/>
                </a:solidFill>
              </a:rPr>
              <a:t>1-0.364=0.636</a:t>
            </a:r>
            <a:endParaRPr lang="el-GR" altLang="el-GR" sz="2400" dirty="0">
              <a:solidFill>
                <a:srgbClr val="000000"/>
              </a:solidFill>
            </a:endParaRPr>
          </a:p>
          <a:p>
            <a:endParaRPr lang="el-GR" altLang="el-GR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501908"/>
              </p:ext>
            </p:extLst>
          </p:nvPr>
        </p:nvGraphicFramePr>
        <p:xfrm>
          <a:off x="3203848" y="3073524"/>
          <a:ext cx="2088232" cy="45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63" r:id="rId3" imgW="491392" imgH="228548" progId="">
                  <p:embed/>
                </p:oleObj>
              </mc:Choice>
              <mc:Fallback>
                <p:oleObj r:id="rId3" imgW="491392" imgH="2285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073524"/>
                        <a:ext cx="2088232" cy="458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1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</a:t>
            </a:r>
            <a:r>
              <a:rPr lang="el-GR" dirty="0" smtClean="0"/>
              <a:t>ειγματοληψία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Απλή τυχαία </a:t>
            </a:r>
            <a:r>
              <a:rPr lang="el-GR" sz="2800" dirty="0"/>
              <a:t>δειγματοληψία </a:t>
            </a:r>
            <a:r>
              <a:rPr lang="el-GR" sz="2800" dirty="0" smtClean="0"/>
              <a:t>από </a:t>
            </a:r>
            <a:r>
              <a:rPr lang="el-GR" sz="2800" dirty="0"/>
              <a:t>πεπερασμένο πληθυσμό Ν </a:t>
            </a:r>
            <a:r>
              <a:rPr lang="el-GR" sz="2800" dirty="0" smtClean="0"/>
              <a:t>στοιχείων</a:t>
            </a:r>
          </a:p>
          <a:p>
            <a:r>
              <a:rPr lang="el-GR" altLang="el-GR" sz="2800" dirty="0"/>
              <a:t>Απλή τυχαία είναι η δειγματοληψία στην οποία κάθε </a:t>
            </a:r>
            <a:r>
              <a:rPr lang="el-GR" altLang="el-GR" sz="2800" dirty="0" smtClean="0"/>
              <a:t>δυνατή </a:t>
            </a:r>
            <a:r>
              <a:rPr lang="en-GB" altLang="el-GR" sz="2800" dirty="0" smtClean="0"/>
              <a:t>n</a:t>
            </a:r>
            <a:r>
              <a:rPr lang="el-GR" altLang="el-GR" sz="2800" dirty="0" smtClean="0"/>
              <a:t>-</a:t>
            </a:r>
            <a:r>
              <a:rPr lang="el-GR" altLang="el-GR" sz="2800" dirty="0" err="1" smtClean="0"/>
              <a:t>άδα</a:t>
            </a:r>
            <a:r>
              <a:rPr lang="en-GB" altLang="el-GR" sz="2800" dirty="0" smtClean="0"/>
              <a:t> έχει την ίδια πιθανότητα να προκύψει</a:t>
            </a:r>
            <a:endParaRPr lang="el-GR" altLang="el-GR" sz="2800" dirty="0" smtClean="0"/>
          </a:p>
          <a:p>
            <a:r>
              <a:rPr lang="el-GR" altLang="el-GR" sz="2800" dirty="0"/>
              <a:t>Για να προσδιορίσουμε αυτή την πιθανότητα θα χρειαστούμε λίγη συνδυαστική ανάλυση</a:t>
            </a:r>
          </a:p>
          <a:p>
            <a:pPr marL="0" indent="0">
              <a:buNone/>
            </a:pPr>
            <a:endParaRPr lang="en-GB" altLang="el-GR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77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Δειγματοληψία με </a:t>
            </a:r>
            <a:r>
              <a:rPr lang="el-GR" dirty="0" err="1" smtClean="0"/>
              <a:t>επανάθεση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Απλή τυχαία δειγματοληψία </a:t>
            </a:r>
            <a:r>
              <a:rPr lang="el-GR" altLang="el-GR" sz="2800" dirty="0" smtClean="0"/>
              <a:t>με </a:t>
            </a:r>
            <a:r>
              <a:rPr lang="el-GR" altLang="el-GR" sz="2800" dirty="0" err="1" smtClean="0"/>
              <a:t>επανάθεση</a:t>
            </a:r>
            <a:endParaRPr lang="el-GR" altLang="el-GR" sz="2800" dirty="0" smtClean="0"/>
          </a:p>
          <a:p>
            <a:r>
              <a:rPr lang="el-GR" altLang="el-GR" sz="2800" dirty="0"/>
              <a:t>Η </a:t>
            </a:r>
            <a:r>
              <a:rPr lang="el-GR" altLang="el-GR" sz="2800" dirty="0" err="1" smtClean="0"/>
              <a:t>επανάθεση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εξασφαλίζει ανεξαρτησία λήψεων</a:t>
            </a:r>
          </a:p>
          <a:p>
            <a:r>
              <a:rPr lang="el-GR" altLang="el-GR" sz="2800" dirty="0"/>
              <a:t>Το μέγεθος του δείγματος μπορεί να είναι όσο μεγάλο θέλουμε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42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Δειγματοληψία με </a:t>
            </a:r>
            <a:r>
              <a:rPr lang="el-GR" dirty="0" err="1"/>
              <a:t>επανάθεση</a:t>
            </a:r>
            <a:r>
              <a:rPr lang="el-GR" dirty="0" smtClean="0"/>
              <a:t>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Το πλήθος των δυνατών δειγμάτων ισούται </a:t>
            </a:r>
            <a:r>
              <a:rPr lang="el-GR" altLang="el-GR" sz="2800" dirty="0" smtClean="0"/>
              <a:t>με:</a:t>
            </a:r>
          </a:p>
          <a:p>
            <a:pPr marL="0" indent="0">
              <a:buNone/>
            </a:pPr>
            <a:endParaRPr lang="el-GR" altLang="el-GR" sz="2800" dirty="0" smtClean="0"/>
          </a:p>
          <a:p>
            <a:pPr marL="0" indent="0">
              <a:buNone/>
            </a:pPr>
            <a:endParaRPr lang="el-GR" altLang="el-GR" sz="2800" dirty="0"/>
          </a:p>
          <a:p>
            <a:r>
              <a:rPr lang="el-GR" altLang="el-GR" sz="2800" dirty="0"/>
              <a:t>Σε κάθε δυνατό δείγμα αντιστοιχεί </a:t>
            </a:r>
            <a:r>
              <a:rPr lang="el-GR" altLang="el-GR" sz="2800" dirty="0" smtClean="0"/>
              <a:t>πιθανότητα:</a:t>
            </a:r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l-GR" altLang="el-GR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43</a:t>
            </a:fld>
            <a:endParaRPr lang="el-GR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154673"/>
              </p:ext>
            </p:extLst>
          </p:nvPr>
        </p:nvGraphicFramePr>
        <p:xfrm>
          <a:off x="2915816" y="2065412"/>
          <a:ext cx="266382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4" r:id="rId3" imgW="1104900" imgH="381000" progId="Equation.DSMT4">
                  <p:embed/>
                </p:oleObj>
              </mc:Choice>
              <mc:Fallback>
                <p:oleObj r:id="rId3" imgW="1104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065412"/>
                        <a:ext cx="2663825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155695"/>
              </p:ext>
            </p:extLst>
          </p:nvPr>
        </p:nvGraphicFramePr>
        <p:xfrm>
          <a:off x="3310804" y="3716486"/>
          <a:ext cx="1292598" cy="95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5" name="Equation" r:id="rId5" imgW="533169" imgH="393529" progId="Equation.3">
                  <p:embed/>
                </p:oleObj>
              </mc:Choice>
              <mc:Fallback>
                <p:oleObj name="Equation" r:id="rId5" imgW="53316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0804" y="3716486"/>
                        <a:ext cx="1292598" cy="95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59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Δειγματοληψία με </a:t>
            </a:r>
            <a:r>
              <a:rPr lang="el-GR" dirty="0" err="1"/>
              <a:t>επανάθεση</a:t>
            </a:r>
            <a:r>
              <a:rPr lang="el-GR" dirty="0" smtClean="0"/>
              <a:t>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Παράδειγμα:</a:t>
            </a:r>
          </a:p>
          <a:p>
            <a:pPr marL="0" indent="0">
              <a:buNone/>
            </a:pPr>
            <a:r>
              <a:rPr lang="en-GB" altLang="el-GR" sz="2800" dirty="0" smtClean="0"/>
              <a:t>Από </a:t>
            </a:r>
            <a:r>
              <a:rPr lang="el-GR" altLang="el-GR" sz="2800" dirty="0" smtClean="0"/>
              <a:t>έναν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πληθυσμό 4 στοιχείων, των Α,Β,Γ και Δ, θα πάρουμε δείγμα 2 στοιχείων με επανάθεση. Τα </a:t>
            </a:r>
            <a:r>
              <a:rPr lang="el-GR" altLang="el-GR" sz="2800" dirty="0" smtClean="0"/>
              <a:t>δυνατά αποτελέσματα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είναι</a:t>
            </a:r>
            <a:r>
              <a:rPr lang="en-GB" altLang="el-GR" sz="2800" dirty="0" smtClean="0"/>
              <a:t>:</a:t>
            </a:r>
            <a:r>
              <a:rPr lang="en-GB" altLang="el-GR" sz="2800" dirty="0"/>
              <a:t/>
            </a:r>
            <a:br>
              <a:rPr lang="en-GB" altLang="el-GR" sz="2800" dirty="0"/>
            </a:br>
            <a:r>
              <a:rPr lang="el-GR" altLang="el-GR" sz="2800" dirty="0"/>
              <a:t> </a:t>
            </a:r>
            <a:r>
              <a:rPr lang="en-GB" altLang="el-GR" sz="2800" dirty="0"/>
              <a:t>{ΑΑ}</a:t>
            </a:r>
            <a:r>
              <a:rPr lang="en-US" altLang="el-GR" sz="2800" dirty="0"/>
              <a:t>  </a:t>
            </a:r>
            <a:r>
              <a:rPr lang="en-GB" altLang="el-GR" sz="2800" dirty="0"/>
              <a:t>{ΑΒ}</a:t>
            </a:r>
            <a:r>
              <a:rPr lang="en-US" altLang="el-GR" sz="2800" dirty="0"/>
              <a:t> </a:t>
            </a:r>
            <a:r>
              <a:rPr lang="el-GR" altLang="el-GR" sz="2800" dirty="0"/>
              <a:t> </a:t>
            </a:r>
            <a:r>
              <a:rPr lang="en-GB" altLang="el-GR" sz="2800" dirty="0"/>
              <a:t>{ΑΓ}</a:t>
            </a:r>
            <a:r>
              <a:rPr lang="en-US" altLang="el-GR" sz="2800" dirty="0"/>
              <a:t>  </a:t>
            </a:r>
            <a:r>
              <a:rPr lang="en-GB" altLang="el-GR" sz="2800" dirty="0" smtClean="0"/>
              <a:t>{</a:t>
            </a:r>
            <a:r>
              <a:rPr lang="en-GB" altLang="el-GR" sz="2800" dirty="0"/>
              <a:t>ΑΔ}</a:t>
            </a:r>
            <a:br>
              <a:rPr lang="en-GB" altLang="el-GR" sz="2800" dirty="0"/>
            </a:br>
            <a:r>
              <a:rPr lang="en-GB" altLang="el-GR" sz="2800" dirty="0"/>
              <a:t> {ΒΑ}</a:t>
            </a:r>
            <a:r>
              <a:rPr lang="en-US" altLang="el-GR" sz="2800" dirty="0"/>
              <a:t> </a:t>
            </a:r>
            <a:r>
              <a:rPr lang="el-GR" altLang="el-GR" sz="2800" dirty="0"/>
              <a:t> </a:t>
            </a:r>
            <a:r>
              <a:rPr lang="en-GB" altLang="el-GR" sz="2800" dirty="0"/>
              <a:t>{ΒΒ}</a:t>
            </a:r>
            <a:r>
              <a:rPr lang="en-US" altLang="el-GR" sz="2800" dirty="0"/>
              <a:t> </a:t>
            </a:r>
            <a:r>
              <a:rPr lang="en-GB" altLang="el-GR" sz="2800" dirty="0"/>
              <a:t> {ΒΓ}</a:t>
            </a:r>
            <a:r>
              <a:rPr lang="en-US" altLang="el-GR" sz="2800" dirty="0"/>
              <a:t> </a:t>
            </a:r>
            <a:r>
              <a:rPr lang="el-GR" altLang="el-GR" sz="2800" dirty="0"/>
              <a:t> </a:t>
            </a:r>
            <a:r>
              <a:rPr lang="en-GB" altLang="el-GR" sz="2800" dirty="0" smtClean="0"/>
              <a:t>{</a:t>
            </a:r>
            <a:r>
              <a:rPr lang="en-GB" altLang="el-GR" sz="2800" dirty="0"/>
              <a:t>ΒΔ} </a:t>
            </a:r>
            <a:br>
              <a:rPr lang="en-GB" altLang="el-GR" sz="2800" dirty="0"/>
            </a:br>
            <a:r>
              <a:rPr lang="en-GB" altLang="el-GR" sz="2800" dirty="0"/>
              <a:t> {ΓΑ}</a:t>
            </a:r>
            <a:r>
              <a:rPr lang="en-US" altLang="el-GR" sz="2800" dirty="0"/>
              <a:t> </a:t>
            </a:r>
            <a:r>
              <a:rPr lang="el-GR" altLang="el-GR" sz="2800" dirty="0"/>
              <a:t> </a:t>
            </a:r>
            <a:r>
              <a:rPr lang="en-GB" altLang="el-GR" sz="2800" dirty="0"/>
              <a:t>{ΓΒ}</a:t>
            </a:r>
            <a:r>
              <a:rPr lang="en-US" altLang="el-GR" sz="2800" dirty="0"/>
              <a:t>  </a:t>
            </a:r>
            <a:r>
              <a:rPr lang="el-GR" altLang="el-GR" sz="2800" dirty="0"/>
              <a:t> </a:t>
            </a:r>
            <a:r>
              <a:rPr lang="en-GB" altLang="el-GR" sz="2800" dirty="0"/>
              <a:t>{ΓΓ}</a:t>
            </a:r>
            <a:r>
              <a:rPr lang="en-US" altLang="el-GR" sz="2800" dirty="0"/>
              <a:t>  </a:t>
            </a:r>
            <a:r>
              <a:rPr lang="el-GR" altLang="el-GR" sz="2800" dirty="0" smtClean="0"/>
              <a:t> </a:t>
            </a:r>
            <a:r>
              <a:rPr lang="en-GB" altLang="el-GR" sz="2800" dirty="0" smtClean="0"/>
              <a:t>{</a:t>
            </a:r>
            <a:r>
              <a:rPr lang="en-GB" altLang="el-GR" sz="2800" dirty="0"/>
              <a:t>ΓΔ}</a:t>
            </a:r>
            <a:br>
              <a:rPr lang="en-GB" altLang="el-GR" sz="2800" dirty="0"/>
            </a:br>
            <a:r>
              <a:rPr lang="el-GR" altLang="el-GR" sz="2800" dirty="0"/>
              <a:t> </a:t>
            </a:r>
            <a:r>
              <a:rPr lang="en-GB" altLang="el-GR" sz="2800" dirty="0"/>
              <a:t>{ΔΑ}</a:t>
            </a:r>
            <a:r>
              <a:rPr lang="en-US" altLang="el-GR" sz="2800" dirty="0"/>
              <a:t> </a:t>
            </a:r>
            <a:r>
              <a:rPr lang="en-GB" altLang="el-GR" sz="2800" dirty="0"/>
              <a:t> {ΔΒ}</a:t>
            </a:r>
            <a:r>
              <a:rPr lang="en-US" altLang="el-GR" sz="2800" dirty="0"/>
              <a:t> </a:t>
            </a:r>
            <a:r>
              <a:rPr lang="el-GR" altLang="el-GR" sz="2800" dirty="0"/>
              <a:t> </a:t>
            </a:r>
            <a:r>
              <a:rPr lang="en-GB" altLang="el-GR" sz="2800" dirty="0"/>
              <a:t>{ΔΓ}</a:t>
            </a:r>
            <a:r>
              <a:rPr lang="en-US" altLang="el-GR" sz="2800" dirty="0"/>
              <a:t>  </a:t>
            </a:r>
            <a:r>
              <a:rPr lang="en-GB" altLang="el-GR" sz="2800" dirty="0" smtClean="0"/>
              <a:t>{</a:t>
            </a:r>
            <a:r>
              <a:rPr lang="en-GB" altLang="el-GR" sz="2800" dirty="0"/>
              <a:t>ΔΔ}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01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Δειγματοληψία </a:t>
            </a:r>
            <a:r>
              <a:rPr lang="el-GR" dirty="0" smtClean="0"/>
              <a:t>χωρίς </a:t>
            </a:r>
            <a:r>
              <a:rPr lang="el-GR" dirty="0" err="1" smtClean="0"/>
              <a:t>επανάθεση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l-GR" sz="2800" dirty="0" smtClean="0"/>
              <a:t>Από </a:t>
            </a:r>
            <a:r>
              <a:rPr lang="el-GR" altLang="el-GR" sz="2800" dirty="0" smtClean="0"/>
              <a:t>έναν</a:t>
            </a:r>
            <a:r>
              <a:rPr lang="en-GB" altLang="el-GR" sz="2800" dirty="0" smtClean="0"/>
              <a:t> </a:t>
            </a:r>
            <a:r>
              <a:rPr lang="el-GR" altLang="el-GR" sz="2800" dirty="0"/>
              <a:t>πεπερασμένο </a:t>
            </a:r>
            <a:r>
              <a:rPr lang="el-GR" altLang="el-GR" sz="2800" dirty="0" smtClean="0"/>
              <a:t>πληθυσμό</a:t>
            </a:r>
            <a:r>
              <a:rPr lang="en-GB" altLang="el-GR" sz="2800" dirty="0" smtClean="0"/>
              <a:t> </a:t>
            </a:r>
            <a:r>
              <a:rPr lang="el-GR" altLang="el-GR" sz="2800" dirty="0"/>
              <a:t>Ν </a:t>
            </a:r>
            <a:r>
              <a:rPr lang="el-GR" altLang="el-GR" sz="2800" dirty="0" smtClean="0"/>
              <a:t>στοιχείων</a:t>
            </a:r>
            <a:r>
              <a:rPr lang="en-GB" altLang="el-GR" sz="2800" dirty="0" smtClean="0"/>
              <a:t> </a:t>
            </a:r>
            <a:r>
              <a:rPr lang="el-GR" altLang="el-GR" sz="2800" dirty="0" smtClean="0"/>
              <a:t>παίρνουμε</a:t>
            </a:r>
            <a:r>
              <a:rPr lang="en-GB" altLang="el-GR" sz="2800" dirty="0" smtClean="0"/>
              <a:t> </a:t>
            </a:r>
            <a:r>
              <a:rPr lang="el-GR" altLang="el-GR" sz="2800" dirty="0" smtClean="0"/>
              <a:t>με</a:t>
            </a:r>
            <a:r>
              <a:rPr lang="en-GB" altLang="el-GR" sz="2800" dirty="0" smtClean="0"/>
              <a:t> «</a:t>
            </a:r>
            <a:r>
              <a:rPr lang="el-GR" altLang="el-GR" sz="2800" dirty="0" smtClean="0"/>
              <a:t>κλήρωση</a:t>
            </a:r>
            <a:r>
              <a:rPr lang="en-GB" altLang="el-GR" sz="2800" dirty="0" smtClean="0"/>
              <a:t>» </a:t>
            </a:r>
            <a:r>
              <a:rPr lang="el-GR" altLang="el-GR" sz="2800" dirty="0" smtClean="0"/>
              <a:t>διαδοχικά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n </a:t>
            </a:r>
            <a:r>
              <a:rPr lang="el-GR" altLang="el-GR" sz="2800" dirty="0" smtClean="0"/>
              <a:t>στοιχεία</a:t>
            </a:r>
          </a:p>
          <a:p>
            <a:r>
              <a:rPr lang="el-GR" altLang="el-GR" sz="2800" dirty="0" smtClean="0"/>
              <a:t>Σε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2 </a:t>
            </a:r>
            <a:r>
              <a:rPr lang="el-GR" altLang="el-GR" sz="2800" dirty="0" smtClean="0"/>
              <a:t>λήψεις</a:t>
            </a:r>
            <a:r>
              <a:rPr lang="en-GB" altLang="el-GR" sz="2800" dirty="0" smtClean="0"/>
              <a:t> </a:t>
            </a:r>
            <a:r>
              <a:rPr lang="el-GR" altLang="el-GR" sz="2800" dirty="0" smtClean="0"/>
              <a:t>το</a:t>
            </a:r>
            <a:r>
              <a:rPr lang="en-GB" altLang="el-GR" sz="2800" dirty="0" smtClean="0"/>
              <a:t> </a:t>
            </a:r>
            <a:r>
              <a:rPr lang="el-GR" altLang="el-GR" sz="2800" dirty="0" smtClean="0"/>
              <a:t>πλήθος</a:t>
            </a:r>
            <a:r>
              <a:rPr lang="en-GB" altLang="el-GR" sz="2800" dirty="0" smtClean="0"/>
              <a:t> </a:t>
            </a:r>
            <a:r>
              <a:rPr lang="el-GR" altLang="el-GR" sz="2800" dirty="0" smtClean="0"/>
              <a:t>των</a:t>
            </a:r>
            <a:r>
              <a:rPr lang="en-GB" altLang="el-GR" sz="2800" dirty="0" smtClean="0"/>
              <a:t> </a:t>
            </a:r>
            <a:r>
              <a:rPr lang="el-GR" altLang="el-GR" sz="2800" dirty="0" smtClean="0"/>
              <a:t>δυνατών αποτελεσμάτων</a:t>
            </a:r>
            <a:r>
              <a:rPr lang="en-GB" altLang="el-GR" sz="2800" dirty="0" smtClean="0"/>
              <a:t> </a:t>
            </a:r>
            <a:r>
              <a:rPr lang="el-GR" altLang="el-GR" sz="2800" dirty="0" smtClean="0"/>
              <a:t>είναι:</a:t>
            </a:r>
            <a:endParaRPr lang="el-GR" altLang="el-GR" sz="2800" dirty="0"/>
          </a:p>
          <a:p>
            <a:r>
              <a:rPr lang="el-GR" altLang="el-GR" sz="2800" dirty="0"/>
              <a:t>Σε</a:t>
            </a:r>
            <a:r>
              <a:rPr lang="en-GB" altLang="el-GR" sz="2800" dirty="0"/>
              <a:t> </a:t>
            </a:r>
            <a:r>
              <a:rPr lang="en-GB" altLang="el-GR" sz="2800" dirty="0" smtClean="0"/>
              <a:t>n </a:t>
            </a:r>
            <a:r>
              <a:rPr lang="el-GR" altLang="el-GR" sz="2800" dirty="0"/>
              <a:t>λήψεις</a:t>
            </a:r>
            <a:r>
              <a:rPr lang="en-GB" altLang="el-GR" sz="2800" dirty="0"/>
              <a:t> </a:t>
            </a:r>
            <a:r>
              <a:rPr lang="el-GR" altLang="el-GR" sz="2800" dirty="0"/>
              <a:t>το</a:t>
            </a:r>
            <a:r>
              <a:rPr lang="en-GB" altLang="el-GR" sz="2800" dirty="0"/>
              <a:t> </a:t>
            </a:r>
            <a:r>
              <a:rPr lang="el-GR" altLang="el-GR" sz="2800" dirty="0"/>
              <a:t>πλήθος</a:t>
            </a:r>
            <a:r>
              <a:rPr lang="en-GB" altLang="el-GR" sz="2800" dirty="0"/>
              <a:t> </a:t>
            </a:r>
            <a:r>
              <a:rPr lang="el-GR" altLang="el-GR" sz="2800" dirty="0"/>
              <a:t>των</a:t>
            </a:r>
            <a:r>
              <a:rPr lang="en-GB" altLang="el-GR" sz="2800" dirty="0"/>
              <a:t> </a:t>
            </a:r>
            <a:r>
              <a:rPr lang="el-GR" altLang="el-GR" sz="2800" dirty="0"/>
              <a:t>δυνατών αποτελεσμάτων</a:t>
            </a:r>
            <a:r>
              <a:rPr lang="en-GB" altLang="el-GR" sz="2800" dirty="0"/>
              <a:t> </a:t>
            </a:r>
            <a:r>
              <a:rPr lang="el-GR" altLang="el-GR" sz="2800" dirty="0"/>
              <a:t>είναι:</a:t>
            </a:r>
          </a:p>
          <a:p>
            <a:pPr marL="0" indent="0">
              <a:buNone/>
            </a:pPr>
            <a:endParaRPr lang="el-GR" altLang="el-GR" sz="2800" dirty="0" smtClean="0"/>
          </a:p>
          <a:p>
            <a:endParaRPr lang="en-GB" altLang="el-GR" sz="2400" dirty="0"/>
          </a:p>
          <a:p>
            <a:endParaRPr lang="en-GB" altLang="el-GR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45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761559"/>
              </p:ext>
            </p:extLst>
          </p:nvPr>
        </p:nvGraphicFramePr>
        <p:xfrm>
          <a:off x="3419872" y="2977717"/>
          <a:ext cx="1368152" cy="483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7" name="Equation" r:id="rId3" imgW="672808" imgH="215806" progId="Equation.3">
                  <p:embed/>
                </p:oleObj>
              </mc:Choice>
              <mc:Fallback>
                <p:oleObj name="Equation" r:id="rId3" imgW="67280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977717"/>
                        <a:ext cx="1368152" cy="483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772802"/>
              </p:ext>
            </p:extLst>
          </p:nvPr>
        </p:nvGraphicFramePr>
        <p:xfrm>
          <a:off x="2843808" y="4081636"/>
          <a:ext cx="2556966" cy="512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8" name="Equation" r:id="rId5" imgW="1624895" imgH="215806" progId="Equation.3">
                  <p:embed/>
                </p:oleObj>
              </mc:Choice>
              <mc:Fallback>
                <p:oleObj name="Equation" r:id="rId5" imgW="1624895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081636"/>
                        <a:ext cx="2556966" cy="512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43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Δειγματοληψία χωρίς </a:t>
            </a:r>
            <a:r>
              <a:rPr lang="el-GR" dirty="0" err="1" smtClean="0"/>
              <a:t>επανάθεση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 smtClean="0"/>
              <a:t>Και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η πιθανότητα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για το καθένα από αυτά </a:t>
            </a:r>
            <a:r>
              <a:rPr lang="el-GR" altLang="el-GR" sz="2800" dirty="0"/>
              <a:t>ισούται </a:t>
            </a:r>
            <a:r>
              <a:rPr lang="el-GR" altLang="el-GR" sz="2800" dirty="0" smtClean="0"/>
              <a:t>με</a:t>
            </a:r>
            <a:r>
              <a:rPr lang="en-US" altLang="el-GR" sz="2800" dirty="0" smtClean="0"/>
              <a:t>:</a:t>
            </a:r>
            <a:endParaRPr lang="el-GR" altLang="el-GR" sz="2800" dirty="0" smtClean="0"/>
          </a:p>
          <a:p>
            <a:pPr marL="0" indent="0">
              <a:buNone/>
            </a:pPr>
            <a:endParaRPr lang="en-GB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46</a:t>
            </a:fld>
            <a:endParaRPr lang="el-GR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514891"/>
              </p:ext>
            </p:extLst>
          </p:nvPr>
        </p:nvGraphicFramePr>
        <p:xfrm>
          <a:off x="2411760" y="1921396"/>
          <a:ext cx="3816424" cy="802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1" name="Equation" r:id="rId3" imgW="1993900" imgH="419100" progId="Equation.3">
                  <p:embed/>
                </p:oleObj>
              </mc:Choice>
              <mc:Fallback>
                <p:oleObj name="Equation" r:id="rId3" imgW="1993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921396"/>
                        <a:ext cx="3816424" cy="802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82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Δειγματοληψία χωρίς </a:t>
            </a:r>
            <a:r>
              <a:rPr lang="el-GR" dirty="0" err="1"/>
              <a:t>επανάθεση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Παράδειγμα:</a:t>
            </a:r>
          </a:p>
          <a:p>
            <a:pPr marL="0" indent="0">
              <a:buNone/>
            </a:pPr>
            <a:r>
              <a:rPr lang="el-GR" altLang="el-GR" sz="2800" dirty="0" smtClean="0"/>
              <a:t>Από έναν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πληθυσμό 4 στοιχείων, των Α,Β,Γ και Δ, θα πάρουμε δείγμα 2 στοιχείων χωρίς επανάθεση. Τα </a:t>
            </a:r>
            <a:r>
              <a:rPr lang="el-GR" altLang="el-GR" sz="2800" dirty="0" smtClean="0"/>
              <a:t>δυνατά αποτελέσματα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είναι:</a:t>
            </a:r>
            <a:r>
              <a:rPr lang="en-GB" altLang="el-GR" sz="2800" b="1" dirty="0"/>
              <a:t/>
            </a:r>
            <a:br>
              <a:rPr lang="en-GB" altLang="el-GR" sz="2800" b="1" dirty="0"/>
            </a:br>
            <a:r>
              <a:rPr lang="en-GB" altLang="el-GR" sz="2800" dirty="0"/>
              <a:t> {ΑΒ}</a:t>
            </a:r>
            <a:r>
              <a:rPr lang="el-GR" altLang="el-GR" sz="2800" dirty="0"/>
              <a:t>  </a:t>
            </a:r>
            <a:r>
              <a:rPr lang="en-US" altLang="el-GR" sz="2800" dirty="0"/>
              <a:t> </a:t>
            </a:r>
            <a:r>
              <a:rPr lang="en-GB" altLang="el-GR" sz="2800" dirty="0"/>
              <a:t>{ΑΓ}</a:t>
            </a:r>
            <a:r>
              <a:rPr lang="el-GR" altLang="el-GR" sz="2800" dirty="0"/>
              <a:t>   </a:t>
            </a:r>
            <a:r>
              <a:rPr lang="en-GB" altLang="el-GR" sz="2800" dirty="0"/>
              <a:t>{ΑΔ}</a:t>
            </a:r>
            <a:br>
              <a:rPr lang="en-GB" altLang="el-GR" sz="2800" dirty="0"/>
            </a:br>
            <a:r>
              <a:rPr lang="en-GB" altLang="el-GR" sz="2800" dirty="0"/>
              <a:t> {ΒΑ}   {ΒΓ}</a:t>
            </a:r>
            <a:r>
              <a:rPr lang="el-GR" altLang="el-GR" sz="2800" dirty="0"/>
              <a:t>  </a:t>
            </a:r>
            <a:r>
              <a:rPr lang="en-US" altLang="el-GR" sz="2800" dirty="0"/>
              <a:t> </a:t>
            </a:r>
            <a:r>
              <a:rPr lang="en-GB" altLang="el-GR" sz="2800" dirty="0"/>
              <a:t>{ΒΔ} </a:t>
            </a:r>
            <a:br>
              <a:rPr lang="en-GB" altLang="el-GR" sz="2800" dirty="0"/>
            </a:br>
            <a:r>
              <a:rPr lang="en-GB" altLang="el-GR" sz="2800" dirty="0"/>
              <a:t> {ΓΑ}</a:t>
            </a:r>
            <a:r>
              <a:rPr lang="el-GR" altLang="el-GR" sz="2800" dirty="0"/>
              <a:t>   </a:t>
            </a:r>
            <a:r>
              <a:rPr lang="en-GB" altLang="el-GR" sz="2800" dirty="0"/>
              <a:t>{ΓΒ}   {ΓΔ}</a:t>
            </a:r>
            <a:br>
              <a:rPr lang="en-GB" altLang="el-GR" sz="2800" dirty="0"/>
            </a:br>
            <a:r>
              <a:rPr lang="el-GR" altLang="el-GR" sz="2800" dirty="0"/>
              <a:t> </a:t>
            </a:r>
            <a:r>
              <a:rPr lang="en-GB" altLang="el-GR" sz="2800" dirty="0"/>
              <a:t>{ΔΑ}</a:t>
            </a:r>
            <a:r>
              <a:rPr lang="el-GR" altLang="el-GR" sz="2800" dirty="0"/>
              <a:t> </a:t>
            </a:r>
            <a:r>
              <a:rPr lang="en-GB" altLang="el-GR" sz="2800" dirty="0"/>
              <a:t> </a:t>
            </a:r>
            <a:r>
              <a:rPr lang="el-GR" altLang="el-GR" sz="2800" dirty="0"/>
              <a:t> </a:t>
            </a:r>
            <a:r>
              <a:rPr lang="en-GB" altLang="el-GR" sz="2800" dirty="0"/>
              <a:t>{ΔΒ}</a:t>
            </a:r>
            <a:r>
              <a:rPr lang="el-GR" altLang="el-GR" sz="2800" dirty="0"/>
              <a:t>   </a:t>
            </a:r>
            <a:r>
              <a:rPr lang="en-GB" altLang="el-GR" sz="2800" dirty="0"/>
              <a:t>{ΔΓ}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68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Απλή τυχαία</a:t>
            </a:r>
            <a:r>
              <a:rPr lang="en-GB" dirty="0" smtClean="0"/>
              <a:t> </a:t>
            </a:r>
            <a:r>
              <a:rPr lang="en-GB" dirty="0"/>
              <a:t>δειγματοληψία με ταυτόχρονη λήψη στοιχείων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l-GR" sz="2800" dirty="0" smtClean="0"/>
              <a:t>Από </a:t>
            </a:r>
            <a:r>
              <a:rPr lang="el-GR" altLang="el-GR" sz="2800" dirty="0" smtClean="0"/>
              <a:t>έναν</a:t>
            </a:r>
            <a:r>
              <a:rPr lang="en-GB" altLang="el-GR" sz="2800" dirty="0" smtClean="0"/>
              <a:t> </a:t>
            </a:r>
            <a:r>
              <a:rPr lang="el-GR" altLang="el-GR" sz="2800" dirty="0"/>
              <a:t>πεπερασμένο</a:t>
            </a:r>
            <a:r>
              <a:rPr lang="en-GB" altLang="el-GR" sz="2800" dirty="0"/>
              <a:t> </a:t>
            </a:r>
            <a:r>
              <a:rPr lang="el-GR" altLang="el-GR" sz="2800" dirty="0" smtClean="0"/>
              <a:t>πληθυσμό</a:t>
            </a:r>
            <a:r>
              <a:rPr lang="en-GB" altLang="el-GR" sz="2800" dirty="0" smtClean="0"/>
              <a:t> </a:t>
            </a:r>
            <a:r>
              <a:rPr lang="el-GR" altLang="el-GR" sz="2800" dirty="0"/>
              <a:t>Ν </a:t>
            </a:r>
            <a:r>
              <a:rPr lang="el-GR" altLang="el-GR" sz="2800" dirty="0" smtClean="0"/>
              <a:t>στοιχείων</a:t>
            </a:r>
            <a:r>
              <a:rPr lang="en-GB" altLang="el-GR" sz="2800" dirty="0" smtClean="0"/>
              <a:t> </a:t>
            </a:r>
            <a:r>
              <a:rPr lang="el-GR" altLang="el-GR" sz="2800" dirty="0" smtClean="0"/>
              <a:t>παίρνουμε</a:t>
            </a:r>
            <a:r>
              <a:rPr lang="en-GB" altLang="el-GR" sz="2800" dirty="0" smtClean="0"/>
              <a:t> </a:t>
            </a:r>
            <a:r>
              <a:rPr lang="el-GR" altLang="el-GR" sz="2800" dirty="0" smtClean="0"/>
              <a:t>με</a:t>
            </a:r>
            <a:r>
              <a:rPr lang="en-GB" altLang="el-GR" sz="2800" dirty="0" smtClean="0"/>
              <a:t> «</a:t>
            </a:r>
            <a:r>
              <a:rPr lang="el-GR" altLang="el-GR" sz="2800" dirty="0"/>
              <a:t>κ</a:t>
            </a:r>
            <a:r>
              <a:rPr lang="el-GR" altLang="el-GR" sz="2800" dirty="0" smtClean="0"/>
              <a:t>λήρωση</a:t>
            </a:r>
            <a:r>
              <a:rPr lang="en-GB" altLang="el-GR" sz="2800" dirty="0" smtClean="0"/>
              <a:t>» n </a:t>
            </a:r>
            <a:r>
              <a:rPr lang="el-GR" altLang="el-GR" sz="2800" dirty="0" smtClean="0"/>
              <a:t>στοιχεία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και </a:t>
            </a:r>
            <a:r>
              <a:rPr lang="en-GB" altLang="el-GR" sz="2800" dirty="0" smtClean="0"/>
              <a:t>μας </a:t>
            </a:r>
            <a:r>
              <a:rPr lang="en-GB" altLang="el-GR" sz="2800" dirty="0"/>
              <a:t>ενδιαφέρει το ποια στοιχεία είναι στο δείγμα και όχι η σειρά </a:t>
            </a:r>
            <a:r>
              <a:rPr lang="en-GB" altLang="el-GR" sz="2800" dirty="0" smtClean="0"/>
              <a:t>εμφάνισης</a:t>
            </a:r>
            <a:endParaRPr lang="el-GR" altLang="el-GR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91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Απλή τυχαία</a:t>
            </a:r>
            <a:r>
              <a:rPr lang="en-GB" dirty="0"/>
              <a:t> </a:t>
            </a:r>
            <a:r>
              <a:rPr lang="el-GR" dirty="0" smtClean="0"/>
              <a:t>δειγματοληψία</a:t>
            </a:r>
            <a:r>
              <a:rPr lang="en-GB" dirty="0" smtClean="0"/>
              <a:t> </a:t>
            </a:r>
            <a:r>
              <a:rPr lang="en-GB" dirty="0"/>
              <a:t>με ταυτόχρονη λήψη </a:t>
            </a:r>
            <a:r>
              <a:rPr lang="en-GB" dirty="0" smtClean="0"/>
              <a:t>στοιχείων</a:t>
            </a:r>
            <a:r>
              <a:rPr lang="el-GR" dirty="0" smtClean="0"/>
              <a:t>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 smtClean="0"/>
              <a:t>Σε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2 </a:t>
            </a:r>
            <a:r>
              <a:rPr lang="el-GR" altLang="el-GR" sz="2800" dirty="0" smtClean="0"/>
              <a:t>λήψεις</a:t>
            </a:r>
            <a:r>
              <a:rPr lang="en-GB" altLang="el-GR" sz="2800" dirty="0" smtClean="0"/>
              <a:t>, </a:t>
            </a:r>
            <a:r>
              <a:rPr lang="el-GR" altLang="el-GR" sz="2800" dirty="0" smtClean="0"/>
              <a:t>το</a:t>
            </a:r>
            <a:r>
              <a:rPr lang="en-GB" altLang="el-GR" sz="2800" dirty="0" smtClean="0"/>
              <a:t> </a:t>
            </a:r>
            <a:r>
              <a:rPr lang="el-GR" altLang="el-GR" sz="2800" dirty="0" smtClean="0"/>
              <a:t>πλήθος</a:t>
            </a:r>
            <a:r>
              <a:rPr lang="en-GB" altLang="el-GR" sz="2800" dirty="0" smtClean="0"/>
              <a:t> </a:t>
            </a:r>
            <a:r>
              <a:rPr lang="el-GR" altLang="el-GR" sz="2800" dirty="0" smtClean="0"/>
              <a:t>των</a:t>
            </a:r>
            <a:r>
              <a:rPr lang="en-GB" altLang="el-GR" sz="2800" dirty="0" smtClean="0"/>
              <a:t> </a:t>
            </a:r>
            <a:r>
              <a:rPr lang="el-GR" altLang="el-GR" sz="2800" dirty="0"/>
              <a:t>δ</a:t>
            </a:r>
            <a:r>
              <a:rPr lang="el-GR" altLang="el-GR" sz="2800" dirty="0" smtClean="0"/>
              <a:t>υνατών</a:t>
            </a:r>
            <a:r>
              <a:rPr lang="en-GB" altLang="el-GR" sz="2800" dirty="0" smtClean="0"/>
              <a:t> </a:t>
            </a:r>
            <a:r>
              <a:rPr lang="el-GR" altLang="el-GR" sz="2800" dirty="0" smtClean="0"/>
              <a:t>αποτελεσμάτων</a:t>
            </a:r>
            <a:r>
              <a:rPr lang="en-GB" altLang="el-GR" sz="2800" dirty="0" smtClean="0"/>
              <a:t> </a:t>
            </a:r>
            <a:r>
              <a:rPr lang="el-GR" altLang="el-GR" sz="2800" dirty="0" smtClean="0"/>
              <a:t>είναι:</a:t>
            </a:r>
          </a:p>
          <a:p>
            <a:endParaRPr lang="el-GR" altLang="el-GR" sz="2800" dirty="0"/>
          </a:p>
          <a:p>
            <a:r>
              <a:rPr lang="el-GR" altLang="el-GR" sz="2800" dirty="0" smtClean="0"/>
              <a:t>Σε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n </a:t>
            </a:r>
            <a:r>
              <a:rPr lang="el-GR" altLang="el-GR" sz="2800" dirty="0" smtClean="0"/>
              <a:t>λήψεις</a:t>
            </a:r>
            <a:r>
              <a:rPr lang="en-GB" altLang="el-GR" sz="2800" dirty="0" smtClean="0"/>
              <a:t> </a:t>
            </a:r>
            <a:r>
              <a:rPr lang="el-GR" altLang="el-GR" sz="2800" dirty="0" smtClean="0"/>
              <a:t>το</a:t>
            </a:r>
            <a:r>
              <a:rPr lang="en-GB" altLang="el-GR" sz="2800" dirty="0" smtClean="0"/>
              <a:t> πλ</a:t>
            </a:r>
            <a:r>
              <a:rPr lang="el-GR" altLang="el-GR" sz="2800" dirty="0" smtClean="0"/>
              <a:t>ήθος</a:t>
            </a:r>
            <a:r>
              <a:rPr lang="en-GB" altLang="el-GR" sz="2800" dirty="0" smtClean="0"/>
              <a:t> τ</a:t>
            </a:r>
            <a:r>
              <a:rPr lang="el-GR" altLang="el-GR" sz="2800" dirty="0" smtClean="0"/>
              <a:t>ων</a:t>
            </a:r>
            <a:r>
              <a:rPr lang="en-GB" altLang="el-GR" sz="2800" dirty="0" smtClean="0"/>
              <a:t> </a:t>
            </a:r>
            <a:r>
              <a:rPr lang="el-GR" altLang="el-GR" sz="2800" dirty="0" smtClean="0"/>
              <a:t>δυνατών</a:t>
            </a:r>
            <a:r>
              <a:rPr lang="en-GB" altLang="el-GR" sz="2800" dirty="0" smtClean="0"/>
              <a:t> </a:t>
            </a:r>
            <a:r>
              <a:rPr lang="el-GR" altLang="el-GR" sz="2800" dirty="0" smtClean="0"/>
              <a:t>αποτελεσμάτων</a:t>
            </a:r>
            <a:r>
              <a:rPr lang="en-GB" altLang="el-GR" sz="2800" dirty="0" smtClean="0"/>
              <a:t> </a:t>
            </a:r>
            <a:r>
              <a:rPr lang="el-GR" altLang="el-GR" sz="2800" dirty="0" smtClean="0"/>
              <a:t>είναι:</a:t>
            </a:r>
          </a:p>
          <a:p>
            <a:pPr marL="0" indent="0">
              <a:buNone/>
            </a:pPr>
            <a:endParaRPr lang="el-GR" altLang="el-GR" sz="2800" dirty="0" smtClean="0"/>
          </a:p>
          <a:p>
            <a:pPr marL="0" indent="0">
              <a:buNone/>
            </a:pPr>
            <a:r>
              <a:rPr lang="en-US" altLang="el-GR" sz="2800" b="1" dirty="0"/>
              <a:t> </a:t>
            </a:r>
            <a:r>
              <a:rPr lang="en-US" altLang="el-GR" sz="2800" dirty="0" smtClean="0"/>
              <a:t>(</a:t>
            </a:r>
            <a:r>
              <a:rPr lang="el-GR" altLang="el-GR" sz="2800" dirty="0" smtClean="0"/>
              <a:t>Όσοι </a:t>
            </a:r>
            <a:r>
              <a:rPr lang="el-GR" altLang="el-GR" sz="2800" dirty="0"/>
              <a:t>οι συνδυασμοί των Ν στοιχείων </a:t>
            </a:r>
            <a:r>
              <a:rPr lang="el-GR" altLang="el-GR" sz="2800" dirty="0" smtClean="0"/>
              <a:t>ανά </a:t>
            </a:r>
            <a:r>
              <a:rPr lang="en-US" altLang="el-GR" sz="2800" dirty="0" smtClean="0"/>
              <a:t>n)</a:t>
            </a:r>
            <a:endParaRPr lang="el-GR" altLang="el-GR" sz="2800" dirty="0" smtClean="0"/>
          </a:p>
          <a:p>
            <a:pPr marL="0" indent="0">
              <a:buNone/>
            </a:pPr>
            <a:endParaRPr lang="el-GR" altLang="el-GR" sz="2800" dirty="0" smtClean="0"/>
          </a:p>
          <a:p>
            <a:pPr marL="0" indent="0">
              <a:buNone/>
            </a:pPr>
            <a:r>
              <a:rPr lang="en-GB" altLang="el-GR" sz="2800" dirty="0" smtClean="0"/>
              <a:t> </a:t>
            </a:r>
            <a:endParaRPr lang="en-GB" altLang="el-GR" sz="2800" dirty="0"/>
          </a:p>
          <a:p>
            <a:endParaRPr lang="el-GR" altLang="el-GR" sz="2800" dirty="0" smtClean="0"/>
          </a:p>
          <a:p>
            <a:pPr marL="0" indent="0">
              <a:buNone/>
            </a:pPr>
            <a:r>
              <a:rPr lang="en-GB" altLang="el-GR" sz="2800" dirty="0" smtClean="0"/>
              <a:t> </a:t>
            </a:r>
            <a:endParaRPr lang="el-GR" altLang="el-GR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49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390177"/>
              </p:ext>
            </p:extLst>
          </p:nvPr>
        </p:nvGraphicFramePr>
        <p:xfrm>
          <a:off x="3635897" y="2209428"/>
          <a:ext cx="1944216" cy="830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40" name="Equation" r:id="rId3" imgW="698197" imgH="393529" progId="Equation.3">
                  <p:embed/>
                </p:oleObj>
              </mc:Choice>
              <mc:Fallback>
                <p:oleObj name="Equation" r:id="rId3" imgW="69819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7" y="2209428"/>
                        <a:ext cx="1944216" cy="830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159804"/>
              </p:ext>
            </p:extLst>
          </p:nvPr>
        </p:nvGraphicFramePr>
        <p:xfrm>
          <a:off x="2267744" y="3674836"/>
          <a:ext cx="5229620" cy="795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41" name="Equation" r:id="rId5" imgW="2755900" imgH="419100" progId="Equation.3">
                  <p:embed/>
                </p:oleObj>
              </mc:Choice>
              <mc:Fallback>
                <p:oleObj name="Equation" r:id="rId5" imgW="2755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674836"/>
                        <a:ext cx="5229620" cy="795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73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sz="2800" dirty="0"/>
              <a:t>Παρουσίαση βασικών εννοιών από τη Θεωρία των Πιθανοτήτων</a:t>
            </a:r>
            <a:r>
              <a:rPr lang="en-US" sz="2800" dirty="0"/>
              <a:t> </a:t>
            </a:r>
            <a:endParaRPr lang="el-GR" sz="2800" dirty="0"/>
          </a:p>
          <a:p>
            <a:pPr mar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Απλή τυχαία</a:t>
            </a:r>
            <a:r>
              <a:rPr lang="en-GB" dirty="0"/>
              <a:t> </a:t>
            </a:r>
            <a:r>
              <a:rPr lang="el-GR" dirty="0"/>
              <a:t>δειγματοληψία</a:t>
            </a:r>
            <a:r>
              <a:rPr lang="en-GB" dirty="0"/>
              <a:t> </a:t>
            </a:r>
            <a:r>
              <a:rPr lang="el-GR" dirty="0" smtClean="0"/>
              <a:t>με ταυτόχρονη λήψη στοιχείων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Η</a:t>
            </a:r>
            <a:r>
              <a:rPr lang="en-GB" altLang="el-GR" sz="2800" dirty="0" smtClean="0"/>
              <a:t> </a:t>
            </a:r>
            <a:r>
              <a:rPr lang="el-GR" altLang="el-GR" sz="2800" dirty="0" smtClean="0"/>
              <a:t>πιθανότητα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για το καθένα από αυτά </a:t>
            </a:r>
            <a:r>
              <a:rPr lang="el-GR" altLang="el-GR" sz="2800" dirty="0" smtClean="0"/>
              <a:t>ισούται με:</a:t>
            </a:r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r>
              <a:rPr lang="el-GR" altLang="el-GR" sz="2800" dirty="0" smtClean="0"/>
              <a:t>Δηλαδή:</a:t>
            </a:r>
          </a:p>
          <a:p>
            <a:pPr marL="0" indent="0">
              <a:buNone/>
            </a:pPr>
            <a:endParaRPr lang="el-GR" altLang="el-GR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50</a:t>
            </a:fld>
            <a:endParaRPr lang="el-GR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791442"/>
              </p:ext>
            </p:extLst>
          </p:nvPr>
        </p:nvGraphicFramePr>
        <p:xfrm>
          <a:off x="3563888" y="1987488"/>
          <a:ext cx="1524314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54" name="Equation" r:id="rId3" imgW="609336" imgH="431613" progId="Equation.3">
                  <p:embed/>
                </p:oleObj>
              </mc:Choice>
              <mc:Fallback>
                <p:oleObj name="Equation" r:id="rId3" imgW="6093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987488"/>
                        <a:ext cx="1524314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745160"/>
              </p:ext>
            </p:extLst>
          </p:nvPr>
        </p:nvGraphicFramePr>
        <p:xfrm>
          <a:off x="2987824" y="3721596"/>
          <a:ext cx="2988295" cy="559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55" r:id="rId5" imgW="1104900" imgH="203200" progId="Equation.DSMT4">
                  <p:embed/>
                </p:oleObj>
              </mc:Choice>
              <mc:Fallback>
                <p:oleObj r:id="rId5" imgW="1104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721596"/>
                        <a:ext cx="2988295" cy="559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5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Απλή τυχαία</a:t>
            </a:r>
            <a:r>
              <a:rPr lang="en-GB" dirty="0"/>
              <a:t> </a:t>
            </a:r>
            <a:r>
              <a:rPr lang="el-GR" dirty="0"/>
              <a:t>δειγματοληψία</a:t>
            </a:r>
            <a:r>
              <a:rPr lang="en-GB" dirty="0"/>
              <a:t> </a:t>
            </a:r>
            <a:r>
              <a:rPr lang="el-GR" dirty="0"/>
              <a:t>με ταυτόχρονη λήψη </a:t>
            </a:r>
            <a:r>
              <a:rPr lang="el-GR" dirty="0" smtClean="0"/>
              <a:t>στοιχείων 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Παράδειγμα:</a:t>
            </a:r>
          </a:p>
          <a:p>
            <a:pPr>
              <a:spcBef>
                <a:spcPts val="800"/>
              </a:spcBef>
              <a:buClr>
                <a:srgbClr val="000000"/>
              </a:buClr>
              <a:buNone/>
            </a:pPr>
            <a:r>
              <a:rPr lang="en-GB" altLang="el-GR" sz="2800" dirty="0"/>
              <a:t>Aπό </a:t>
            </a:r>
            <a:r>
              <a:rPr lang="el-GR" altLang="el-GR" sz="2800" dirty="0" smtClean="0"/>
              <a:t>έναν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πληθυσμό 4 στοιχείων, των Α,Β,Γ και Δ, </a:t>
            </a:r>
            <a:r>
              <a:rPr lang="en-GB" altLang="el-GR" sz="2800" dirty="0" smtClean="0"/>
              <a:t>θα</a:t>
            </a:r>
            <a:r>
              <a:rPr lang="el-GR" altLang="el-GR" sz="2800" dirty="0" smtClean="0"/>
              <a:t> </a:t>
            </a:r>
            <a:r>
              <a:rPr lang="en-GB" altLang="el-GR" sz="2800" dirty="0" smtClean="0"/>
              <a:t>π</a:t>
            </a:r>
            <a:r>
              <a:rPr lang="el-GR" altLang="el-GR" sz="2800" dirty="0" smtClean="0"/>
              <a:t>άρουμε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δείγμα 2 στοιχείων ταυτόχρονα (η </a:t>
            </a:r>
            <a:r>
              <a:rPr lang="en-GB" altLang="el-GR" sz="2800" dirty="0" smtClean="0"/>
              <a:t>σειρά</a:t>
            </a:r>
            <a:r>
              <a:rPr lang="el-GR" altLang="el-GR" sz="2800" dirty="0" smtClean="0"/>
              <a:t> εμφάνισης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δεν έχει σημασία). </a:t>
            </a:r>
            <a:endParaRPr lang="el-GR" altLang="el-GR" sz="2800" dirty="0"/>
          </a:p>
          <a:p>
            <a:pPr>
              <a:spcBef>
                <a:spcPts val="800"/>
              </a:spcBef>
              <a:buClr>
                <a:srgbClr val="000000"/>
              </a:buClr>
              <a:buNone/>
            </a:pPr>
            <a:r>
              <a:rPr lang="el-GR" altLang="el-GR" sz="2800" dirty="0"/>
              <a:t>  </a:t>
            </a:r>
            <a:r>
              <a:rPr lang="en-GB" altLang="el-GR" sz="2800" dirty="0"/>
              <a:t>Τα </a:t>
            </a:r>
            <a:r>
              <a:rPr lang="el-GR" altLang="el-GR" sz="2800" dirty="0" smtClean="0"/>
              <a:t>δυνατά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αποτελέσματα είναι:</a:t>
            </a:r>
            <a:br>
              <a:rPr lang="en-GB" altLang="el-GR" sz="2800" dirty="0"/>
            </a:br>
            <a:r>
              <a:rPr lang="en-GB" altLang="el-GR" sz="2800" dirty="0"/>
              <a:t>  {ΑΒ}</a:t>
            </a:r>
            <a:r>
              <a:rPr lang="el-GR" altLang="el-GR" sz="2800" dirty="0"/>
              <a:t> </a:t>
            </a:r>
            <a:r>
              <a:rPr lang="en-US" altLang="el-GR" sz="2800" dirty="0"/>
              <a:t> </a:t>
            </a:r>
            <a:r>
              <a:rPr lang="en-GB" altLang="el-GR" sz="2800" dirty="0"/>
              <a:t>{ΑΓ}</a:t>
            </a:r>
            <a:r>
              <a:rPr lang="el-GR" altLang="el-GR" sz="2800" dirty="0"/>
              <a:t> </a:t>
            </a:r>
            <a:r>
              <a:rPr lang="en-US" altLang="el-GR" sz="2800" dirty="0"/>
              <a:t> </a:t>
            </a:r>
            <a:r>
              <a:rPr lang="en-GB" altLang="el-GR" sz="2800" dirty="0"/>
              <a:t>{ΑΔ}</a:t>
            </a:r>
            <a:br>
              <a:rPr lang="en-GB" altLang="el-GR" sz="2800" dirty="0"/>
            </a:br>
            <a:r>
              <a:rPr lang="en-GB" altLang="el-GR" sz="2800" dirty="0"/>
              <a:t>  {ΒΓ}</a:t>
            </a:r>
            <a:r>
              <a:rPr lang="el-GR" altLang="el-GR" sz="2800" dirty="0"/>
              <a:t> </a:t>
            </a:r>
            <a:r>
              <a:rPr lang="en-US" altLang="el-GR" sz="2800" dirty="0"/>
              <a:t> </a:t>
            </a:r>
            <a:r>
              <a:rPr lang="en-GB" altLang="el-GR" sz="2800" dirty="0"/>
              <a:t>{ΒΔ}  {ΓΔ}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79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8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800" dirty="0"/>
              <a:t>Σε ένα κουτί περιέχονται 5 προϊόντα από τα οποία τα δύο είναι </a:t>
            </a:r>
            <a:r>
              <a:rPr lang="el-GR" altLang="el-GR" sz="2800" dirty="0" smtClean="0"/>
              <a:t>ελαττωματικά</a:t>
            </a:r>
            <a:endParaRPr lang="el-GR" altLang="el-GR" sz="2800" dirty="0"/>
          </a:p>
          <a:p>
            <a:pPr>
              <a:lnSpc>
                <a:spcPct val="90000"/>
              </a:lnSpc>
            </a:pPr>
            <a:r>
              <a:rPr lang="el-GR" altLang="el-GR" sz="2800" dirty="0"/>
              <a:t> Παίρνουμε διαδοχικά δύο προϊόντα από το κουτί με </a:t>
            </a:r>
            <a:r>
              <a:rPr lang="el-GR" altLang="el-GR" sz="2800" dirty="0" err="1" smtClean="0"/>
              <a:t>επανάθεση</a:t>
            </a:r>
            <a:endParaRPr lang="el-GR" altLang="el-GR" sz="2800" dirty="0"/>
          </a:p>
          <a:p>
            <a:pPr>
              <a:lnSpc>
                <a:spcPct val="90000"/>
              </a:lnSpc>
            </a:pPr>
            <a:r>
              <a:rPr lang="el-GR" altLang="el-GR" sz="2800" dirty="0"/>
              <a:t>Να βρεθεί η πιθανότητα να πάρουμε ένα ελαττωματικό (Ε) προϊόν και ένα καλό (Κ) αν η σειρά εμφάνισης δεν έχει σημασία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16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8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Λύση:</a:t>
            </a:r>
          </a:p>
          <a:p>
            <a:pPr marL="0" indent="0">
              <a:buNone/>
            </a:pPr>
            <a:r>
              <a:rPr lang="el-GR" altLang="el-GR" sz="2800" dirty="0" smtClean="0"/>
              <a:t>Το </a:t>
            </a:r>
            <a:r>
              <a:rPr lang="el-GR" altLang="el-GR" sz="2800" dirty="0"/>
              <a:t>πλήθος των δυνατών δειγμάτων είναι ίσο </a:t>
            </a:r>
            <a:r>
              <a:rPr lang="el-GR" altLang="el-GR" sz="2800" dirty="0" smtClean="0"/>
              <a:t>με:</a:t>
            </a:r>
            <a:endParaRPr lang="el-GR" altLang="el-GR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53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085234"/>
              </p:ext>
            </p:extLst>
          </p:nvPr>
        </p:nvGraphicFramePr>
        <p:xfrm>
          <a:off x="3347864" y="2497460"/>
          <a:ext cx="1368871" cy="5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61" name="Equation" r:id="rId3" imgW="494870" imgH="203024" progId="Equation.3">
                  <p:embed/>
                </p:oleObj>
              </mc:Choice>
              <mc:Fallback>
                <p:oleObj name="Equation" r:id="rId3" imgW="494870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497460"/>
                        <a:ext cx="1368871" cy="5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8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7850" indent="-577850">
              <a:buNone/>
            </a:pPr>
            <a:r>
              <a:rPr lang="el-GR" altLang="el-GR" sz="2800" dirty="0" smtClean="0"/>
              <a:t>Εμάς </a:t>
            </a:r>
            <a:r>
              <a:rPr lang="el-GR" altLang="el-GR" sz="2800" dirty="0"/>
              <a:t>μας ενδιαφέρει το ενδεχόμενο να </a:t>
            </a:r>
            <a:r>
              <a:rPr lang="el-GR" altLang="el-GR" sz="2800" dirty="0" smtClean="0"/>
              <a:t>πάρουμε:</a:t>
            </a:r>
          </a:p>
          <a:p>
            <a:r>
              <a:rPr lang="el-GR" altLang="el-GR" sz="2400" dirty="0" smtClean="0"/>
              <a:t>είτε </a:t>
            </a:r>
            <a:r>
              <a:rPr lang="el-GR" altLang="el-GR" sz="2400" dirty="0"/>
              <a:t>στην πρώτη λήψη καλό (Κ) και στη </a:t>
            </a:r>
            <a:r>
              <a:rPr lang="el-GR" altLang="el-GR" sz="2400" dirty="0" smtClean="0"/>
              <a:t>δεύτερη </a:t>
            </a:r>
            <a:r>
              <a:rPr lang="el-GR" altLang="el-GR" sz="2400" dirty="0"/>
              <a:t>ελαττωματικό (Ε)-αυτό μπορεί να πραγματοποιηθεί με 2Χ3=6 </a:t>
            </a:r>
            <a:r>
              <a:rPr lang="el-GR" altLang="el-GR" sz="2400" dirty="0" smtClean="0"/>
              <a:t>τρόπους</a:t>
            </a:r>
          </a:p>
          <a:p>
            <a:r>
              <a:rPr lang="el-GR" altLang="el-GR" sz="2400" dirty="0" smtClean="0"/>
              <a:t>είτε </a:t>
            </a:r>
            <a:r>
              <a:rPr lang="el-GR" altLang="el-GR" sz="2400" dirty="0"/>
              <a:t>στην πρώτη λήψη Ε και στη δεύτερη Κ και αυτό ομοίως μπορεί να πραγματοποιηθεί με 6 </a:t>
            </a:r>
            <a:r>
              <a:rPr lang="el-GR" altLang="el-GR" sz="2400" dirty="0" smtClean="0"/>
              <a:t>τρόπους</a:t>
            </a:r>
          </a:p>
          <a:p>
            <a:endParaRPr lang="el-GR" altLang="el-GR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55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8 </a:t>
            </a:r>
            <a:r>
              <a:rPr lang="el-GR" dirty="0" smtClean="0"/>
              <a:t>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Η σειρά εμφάνισης δεν έχει σημασία και έτσι  το ενδεχόμενο που μας ενδιαφέρει μπορεί να πραγματοποιηθεί με </a:t>
            </a:r>
            <a:r>
              <a:rPr lang="el-GR" altLang="el-GR" sz="2800"/>
              <a:t>12 </a:t>
            </a:r>
            <a:r>
              <a:rPr lang="el-GR" altLang="el-GR" sz="2800" smtClean="0"/>
              <a:t>τρόπους </a:t>
            </a:r>
            <a:endParaRPr lang="el-GR" altLang="el-GR" sz="2800" dirty="0"/>
          </a:p>
          <a:p>
            <a:r>
              <a:rPr lang="el-GR" altLang="el-GR" sz="2800" dirty="0"/>
              <a:t>Άρα η ζητούμενη πιθανότητα ισούται με </a:t>
            </a:r>
            <a:r>
              <a:rPr lang="el-GR" altLang="el-GR" sz="2800" dirty="0" smtClean="0"/>
              <a:t>12/25</a:t>
            </a:r>
          </a:p>
          <a:p>
            <a:r>
              <a:rPr lang="el-GR" altLang="el-GR" sz="2800" dirty="0"/>
              <a:t>Η πιθανότητα αυτή μπορεί να προσδιοριστεί επίσης </a:t>
            </a:r>
            <a:r>
              <a:rPr lang="el-GR" altLang="el-GR" sz="2800" dirty="0" smtClean="0"/>
              <a:t>από </a:t>
            </a:r>
            <a:r>
              <a:rPr lang="el-GR" altLang="el-GR" sz="2800" dirty="0"/>
              <a:t>το ακόλουθο δέντρο </a:t>
            </a:r>
            <a:r>
              <a:rPr lang="el-GR" altLang="el-GR" sz="2800" dirty="0" smtClean="0"/>
              <a:t>πιθανοτήτων</a:t>
            </a: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56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Δένδρο πιθανοτήτων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56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8 </a:t>
            </a:r>
            <a:r>
              <a:rPr lang="el-GR" dirty="0" smtClean="0"/>
              <a:t>(5)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7175"/>
            <a:ext cx="4536504" cy="30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Μωυσιάδης Ν. 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Χατζηπαντελής (1999) Ανάλυση δεδομένων με τη βοήθεια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	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στατιστικών 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πακέτων : SPSS 7.5, Excel 97, S-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dirty="0" smtClean="0"/>
              <a:t>M.R</a:t>
            </a:r>
            <a:r>
              <a:rPr lang="el-GR" sz="1400" dirty="0"/>
              <a:t>. </a:t>
            </a:r>
            <a:r>
              <a:rPr lang="el-GR" sz="1400" dirty="0" err="1"/>
              <a:t>Spiegel</a:t>
            </a:r>
            <a:r>
              <a:rPr lang="el-GR" sz="1400" dirty="0"/>
              <a:t>: Πιθανότητες και Στατιστική (</a:t>
            </a:r>
            <a:r>
              <a:rPr lang="el-GR" sz="1400" dirty="0" err="1"/>
              <a:t>Schaum’s</a:t>
            </a:r>
            <a:r>
              <a:rPr lang="el-GR" sz="1400" dirty="0"/>
              <a:t> </a:t>
            </a:r>
            <a:r>
              <a:rPr lang="el-GR" sz="1400" dirty="0" err="1"/>
              <a:t>Outline</a:t>
            </a:r>
            <a:r>
              <a:rPr lang="el-GR" sz="1400" dirty="0"/>
              <a:t> </a:t>
            </a:r>
            <a:r>
              <a:rPr lang="el-GR" sz="1400" dirty="0" err="1"/>
              <a:t>Series</a:t>
            </a:r>
            <a:r>
              <a:rPr lang="el-GR" sz="1400" dirty="0"/>
              <a:t>), ελληνική μετάφραση Αθήνα, ΕΣΠΙ 1977 </a:t>
            </a:r>
          </a:p>
        </p:txBody>
      </p:sp>
    </p:spTree>
    <p:extLst>
      <p:ext uri="{BB962C8B-B14F-4D97-AF65-F5344CB8AC3E}">
        <p14:creationId xmlns:p14="http://schemas.microsoft.com/office/powerpoint/2010/main" val="4967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l-GR" sz="900" dirty="0" smtClean="0">
                <a:solidFill>
                  <a:schemeClr val="bg1"/>
                </a:solidFill>
              </a:rPr>
              <a:t>7,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58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Γεράσιμος Μελετίου.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Βιομετρία - Γεωργικός Πειραματισμός.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://eclass.teiep.gr/courses/TEXG118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Δεσμευμένη ή υπό συνθήκη πιθανότητα</a:t>
            </a:r>
          </a:p>
          <a:p>
            <a:r>
              <a:rPr lang="el-GR" sz="2800" dirty="0" smtClean="0"/>
              <a:t>Το θεώρημα του πολλαπλασιασμού</a:t>
            </a:r>
          </a:p>
          <a:p>
            <a:r>
              <a:rPr lang="el-GR" sz="2800" dirty="0" smtClean="0"/>
              <a:t>Στοχαστική ανεξαρτησία</a:t>
            </a:r>
          </a:p>
          <a:p>
            <a:r>
              <a:rPr lang="el-GR" sz="2800" dirty="0" smtClean="0"/>
              <a:t>Ανεξάρτητα και ασυμβίβαστα ενδεχόμενα</a:t>
            </a:r>
          </a:p>
          <a:p>
            <a:r>
              <a:rPr lang="el-GR" sz="2800" dirty="0" smtClean="0"/>
              <a:t>Δειγματοληψία</a:t>
            </a:r>
          </a:p>
          <a:p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Δημήτριος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l-GR" sz="900" dirty="0" smtClean="0">
                <a:solidFill>
                  <a:schemeClr val="bg1"/>
                </a:solidFill>
              </a:rPr>
              <a:t>7,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61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l-GR" sz="900" dirty="0" smtClean="0">
                <a:solidFill>
                  <a:schemeClr val="bg1"/>
                </a:solidFill>
              </a:rPr>
              <a:t>7,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62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Δεσμευμένη ή υπό συνθήκη </a:t>
            </a:r>
            <a:r>
              <a:rPr lang="el-GR" dirty="0"/>
              <a:t>π</a:t>
            </a:r>
            <a:r>
              <a:rPr lang="el-GR" dirty="0" smtClean="0"/>
              <a:t>ιθανότητα 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smtClean="0"/>
              <a:t>Δεσμευμένη </a:t>
            </a:r>
            <a:r>
              <a:rPr lang="el-GR" sz="2800" dirty="0"/>
              <a:t>ή υπό συνθήκη πιθανότητα </a:t>
            </a:r>
            <a:r>
              <a:rPr lang="el-GR" altLang="el-GR" sz="2800" dirty="0" smtClean="0"/>
              <a:t>είναι </a:t>
            </a:r>
            <a:r>
              <a:rPr lang="el-GR" altLang="el-GR" sz="2800" dirty="0"/>
              <a:t>η πιθανότητα του ενδεχομένου Α </a:t>
            </a:r>
            <a:r>
              <a:rPr lang="el-GR" altLang="el-GR" sz="2800" dirty="0" smtClean="0"/>
              <a:t>δεδομένου </a:t>
            </a:r>
            <a:r>
              <a:rPr lang="el-GR" altLang="el-GR" sz="2800" dirty="0"/>
              <a:t>ότι το Β έχει </a:t>
            </a:r>
            <a:r>
              <a:rPr lang="el-GR" altLang="el-GR" sz="2800" dirty="0" smtClean="0"/>
              <a:t>συμβεί</a:t>
            </a:r>
          </a:p>
          <a:p>
            <a:r>
              <a:rPr lang="el-GR" sz="2800" dirty="0"/>
              <a:t>Πιθανότητα του Α </a:t>
            </a:r>
            <a:r>
              <a:rPr lang="el-GR" sz="2800" dirty="0" smtClean="0"/>
              <a:t>υπό </a:t>
            </a:r>
            <a:r>
              <a:rPr lang="el-GR" sz="2800" dirty="0"/>
              <a:t>συνθήκη </a:t>
            </a:r>
            <a:r>
              <a:rPr lang="el-GR" sz="2800" dirty="0" smtClean="0"/>
              <a:t>Β:</a:t>
            </a:r>
          </a:p>
          <a:p>
            <a:pPr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293869"/>
              </p:ext>
            </p:extLst>
          </p:nvPr>
        </p:nvGraphicFramePr>
        <p:xfrm>
          <a:off x="899592" y="3349386"/>
          <a:ext cx="3888432" cy="876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7" r:id="rId3" imgW="491489" imgH="419086" progId="">
                  <p:embed/>
                </p:oleObj>
              </mc:Choice>
              <mc:Fallback>
                <p:oleObj r:id="rId3" imgW="491489" imgH="4190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349386"/>
                        <a:ext cx="3888432" cy="876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Δεσμευμένη ή υπό συνθήκη πιθανότητα (σχηματικά)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Δεσμευμένη ή υπό συνθήκη πιθανότητα </a:t>
            </a:r>
            <a:r>
              <a:rPr lang="el-GR" dirty="0" smtClean="0"/>
              <a:t>(2)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32" y="1195539"/>
            <a:ext cx="5004536" cy="308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Δεσμευμένη ή υπό συνθήκη πιθανότητα (3) 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Η</a:t>
            </a:r>
            <a:r>
              <a:rPr lang="el-GR" sz="2800" b="1" dirty="0" smtClean="0"/>
              <a:t> </a:t>
            </a:r>
            <a:r>
              <a:rPr lang="el-GR" sz="2800" dirty="0" smtClean="0"/>
              <a:t>Δεσμευμένη πιθανότητα ικανοποιεί τα δύο αξιώματα της πιθανότητας:</a:t>
            </a:r>
            <a:endParaRPr lang="el-GR" altLang="el-GR" sz="2800" dirty="0" smtClean="0"/>
          </a:p>
          <a:p>
            <a:pPr marL="457200" indent="-457200">
              <a:spcBef>
                <a:spcPts val="700"/>
              </a:spcBef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l-GR" sz="2400" dirty="0" smtClean="0"/>
              <a:t>Γ</a:t>
            </a:r>
            <a:r>
              <a:rPr lang="el-GR" altLang="el-GR" sz="2400" dirty="0" err="1" smtClean="0"/>
              <a:t>ια</a:t>
            </a:r>
            <a:r>
              <a:rPr lang="en-GB" altLang="el-GR" sz="2400" dirty="0" smtClean="0"/>
              <a:t> </a:t>
            </a:r>
            <a:r>
              <a:rPr lang="en-GB" altLang="el-GR" sz="2400" dirty="0"/>
              <a:t>κάθε ενδεχόμενο Α </a:t>
            </a:r>
            <a:r>
              <a:rPr lang="el-GR" altLang="el-GR" sz="2400" dirty="0" smtClean="0"/>
              <a:t>ισχύει:</a:t>
            </a:r>
          </a:p>
          <a:p>
            <a:pPr marL="457200" indent="-457200">
              <a:spcBef>
                <a:spcPts val="700"/>
              </a:spcBef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l-GR" altLang="el-GR" sz="2400" dirty="0"/>
          </a:p>
          <a:p>
            <a:pPr marL="457200" indent="-457200">
              <a:spcBef>
                <a:spcPts val="700"/>
              </a:spcBef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altLang="el-GR" sz="2400" dirty="0" smtClean="0"/>
              <a:t>Αν Α</a:t>
            </a:r>
            <a:r>
              <a:rPr lang="el-GR" altLang="el-GR" sz="2400" baseline="-25000" dirty="0" smtClean="0"/>
              <a:t>1</a:t>
            </a:r>
            <a:r>
              <a:rPr lang="el-GR" altLang="el-GR" sz="2400" dirty="0" smtClean="0"/>
              <a:t> και Α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ασυμβίβαστα, ισχύει:</a:t>
            </a:r>
          </a:p>
          <a:p>
            <a:pPr marL="0" indent="0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l-GR" altLang="el-GR" sz="2400" dirty="0" smtClean="0"/>
          </a:p>
          <a:p>
            <a:pPr marL="457200" indent="-457200">
              <a:spcBef>
                <a:spcPts val="700"/>
              </a:spcBef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l-GR" altLang="el-GR" sz="2400" dirty="0"/>
          </a:p>
          <a:p>
            <a:pPr marL="457200" indent="-457200">
              <a:spcBef>
                <a:spcPts val="700"/>
              </a:spcBef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l-GR" altLang="el-GR" sz="2400" dirty="0" smtClean="0"/>
          </a:p>
          <a:p>
            <a:pPr marL="0" indent="0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altLang="el-GR" sz="2400" dirty="0"/>
              <a:t>	</a:t>
            </a:r>
            <a:endParaRPr lang="el-GR" altLang="el-GR" sz="2400" dirty="0" smtClean="0"/>
          </a:p>
          <a:p>
            <a:pPr marL="457200" indent="-457200">
              <a:spcBef>
                <a:spcPts val="700"/>
              </a:spcBef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l-GR" altLang="el-GR" sz="2400" dirty="0"/>
          </a:p>
          <a:p>
            <a:pPr marL="457200" indent="-457200">
              <a:spcBef>
                <a:spcPts val="700"/>
              </a:spcBef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l-GR" altLang="el-GR" sz="2400" dirty="0" smtClean="0"/>
          </a:p>
          <a:p>
            <a:pPr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l-GR" sz="2400" dirty="0"/>
          </a:p>
          <a:p>
            <a:pPr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67049"/>
              </p:ext>
            </p:extLst>
          </p:nvPr>
        </p:nvGraphicFramePr>
        <p:xfrm>
          <a:off x="971600" y="2785492"/>
          <a:ext cx="3096344" cy="418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2" r:id="rId3" imgW="491191" imgH="203075" progId="">
                  <p:embed/>
                </p:oleObj>
              </mc:Choice>
              <mc:Fallback>
                <p:oleObj r:id="rId3" imgW="491191" imgH="2030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785492"/>
                        <a:ext cx="3096344" cy="418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925593"/>
              </p:ext>
            </p:extLst>
          </p:nvPr>
        </p:nvGraphicFramePr>
        <p:xfrm>
          <a:off x="971600" y="3721596"/>
          <a:ext cx="4464496" cy="386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3" name="Εξίσωση" r:id="rId5" imgW="2311400" imgH="215900" progId="Equation.3">
                  <p:embed/>
                </p:oleObj>
              </mc:Choice>
              <mc:Fallback>
                <p:oleObj name="Εξίσωση" r:id="rId5" imgW="2311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721596"/>
                        <a:ext cx="4464496" cy="386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69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3215</TotalTime>
  <Words>1817</Words>
  <Application>Microsoft Office PowerPoint</Application>
  <PresentationFormat>Προβολή στην οθόνη (16:10)</PresentationFormat>
  <Paragraphs>312</Paragraphs>
  <Slides>63</Slides>
  <Notes>13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63</vt:i4>
      </vt:variant>
    </vt:vector>
  </HeadingPairs>
  <TitlesOfParts>
    <vt:vector size="75" baseType="lpstr">
      <vt:lpstr>Arial Unicode MS</vt:lpstr>
      <vt:lpstr>Arial</vt:lpstr>
      <vt:lpstr>Calibri</vt:lpstr>
      <vt:lpstr>Calibri Light</vt:lpstr>
      <vt:lpstr>Symbol</vt:lpstr>
      <vt:lpstr>Times New Roman</vt:lpstr>
      <vt:lpstr>Θέμα του Office</vt:lpstr>
      <vt:lpstr>Προσαρμοσμένη σχεδίαση</vt:lpstr>
      <vt:lpstr>Εξίσωση</vt:lpstr>
      <vt:lpstr>Equation</vt:lpstr>
      <vt:lpstr>Microsoft Equation 3.0</vt:lpstr>
      <vt:lpstr>Equation.DSMT4</vt:lpstr>
      <vt:lpstr>Βιομετρία - Γεωργικός Πειραματισμός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Δεσμευμένη ή υπό συνθήκη πιθανότητα </vt:lpstr>
      <vt:lpstr>Δεσμευμένη ή υπό συνθήκη πιθανότητα (2)</vt:lpstr>
      <vt:lpstr>Δεσμευμένη ή υπό συνθήκη πιθανότητα (3) </vt:lpstr>
      <vt:lpstr>Δεσμευμένη ή υπό συνθήκη πιθανότητα (4) </vt:lpstr>
      <vt:lpstr>Παράδειγμα 1</vt:lpstr>
      <vt:lpstr>Παράδειγμα 1 (2)</vt:lpstr>
      <vt:lpstr>Παράδειγμα 2</vt:lpstr>
      <vt:lpstr>Παράδειγμα 2 (2)</vt:lpstr>
      <vt:lpstr>Το θεώρημα του πολλαπλασιασμού</vt:lpstr>
      <vt:lpstr>Παράδειγμα 3</vt:lpstr>
      <vt:lpstr>Παράδειγμα 3 (2)</vt:lpstr>
      <vt:lpstr>Παράδειγμα 3 (3)</vt:lpstr>
      <vt:lpstr>Παράδειγμα 3 (4)</vt:lpstr>
      <vt:lpstr>Παράδειγμα 3 (5)</vt:lpstr>
      <vt:lpstr>Παράδειγμα 3 (6)</vt:lpstr>
      <vt:lpstr>Παράδειγμα 3 (7)</vt:lpstr>
      <vt:lpstr>Παράδειγμα 3 (8)</vt:lpstr>
      <vt:lpstr>Στοχαστική ανεξαρτησία</vt:lpstr>
      <vt:lpstr>Στοχαστική ανεξαρτησία (2)</vt:lpstr>
      <vt:lpstr>Παράδειγμα 4</vt:lpstr>
      <vt:lpstr>Παράδειγμα 4 (2)</vt:lpstr>
      <vt:lpstr>Παράδειγμα 4 (3)</vt:lpstr>
      <vt:lpstr>Στατικά ανεξάρτητα ενδεχόμενα</vt:lpstr>
      <vt:lpstr>Παράδειγμα 5</vt:lpstr>
      <vt:lpstr>Παράδειγμα 5 (2)</vt:lpstr>
      <vt:lpstr>Παράδειγμα 5 (3)</vt:lpstr>
      <vt:lpstr>Παράδειγμα 5 (4)</vt:lpstr>
      <vt:lpstr>Παράδειγμα 5 (5)</vt:lpstr>
      <vt:lpstr>Ανεξάρτητα &amp; ασυμβίβαστα ενδεχόμενα</vt:lpstr>
      <vt:lpstr>Ανεξάρτητα &amp; ασυμβίβαστα ενδεχόμενα (2)</vt:lpstr>
      <vt:lpstr>Ανεξάρτητα &amp; ασυμβίβαστα ενδεχόμενα (3)</vt:lpstr>
      <vt:lpstr>Παράδειγμα 6</vt:lpstr>
      <vt:lpstr>Παράδειγμα 6 (2)</vt:lpstr>
      <vt:lpstr>Παράδειγμα 6 (3)</vt:lpstr>
      <vt:lpstr>Δειγματοληψία</vt:lpstr>
      <vt:lpstr>Δειγματοληψία με επανάθεση</vt:lpstr>
      <vt:lpstr>Δειγματοληψία με επανάθεση (2)</vt:lpstr>
      <vt:lpstr>Δειγματοληψία με επανάθεση (3)</vt:lpstr>
      <vt:lpstr>Δειγματοληψία χωρίς επανάθεση</vt:lpstr>
      <vt:lpstr>Δειγματοληψία χωρίς επανάθεση (2)</vt:lpstr>
      <vt:lpstr>Δειγματοληψία χωρίς επανάθεση (3)</vt:lpstr>
      <vt:lpstr>Απλή τυχαία δειγματοληψία με ταυτόχρονη λήψη στοιχείων </vt:lpstr>
      <vt:lpstr>Απλή τυχαία δειγματοληψία με ταυτόχρονη λήψη στοιχείων (2)</vt:lpstr>
      <vt:lpstr>Απλή τυχαία δειγματοληψία με ταυτόχρονη λήψη στοιχείων (3)</vt:lpstr>
      <vt:lpstr>Απλή τυχαία δειγματοληψία με ταυτόχρονη λήψη στοιχείων (4)</vt:lpstr>
      <vt:lpstr>Παράδειγμα 8</vt:lpstr>
      <vt:lpstr>Παράδειγμα 8 (2)</vt:lpstr>
      <vt:lpstr>Παράδειγμα 8 (3)</vt:lpstr>
      <vt:lpstr>Παράδειγμα 8 (4)</vt:lpstr>
      <vt:lpstr>Παράδειγμα 8 (5)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dimitris</cp:lastModifiedBy>
  <cp:revision>1204</cp:revision>
  <dcterms:created xsi:type="dcterms:W3CDTF">2012-09-06T09:03:05Z</dcterms:created>
  <dcterms:modified xsi:type="dcterms:W3CDTF">2015-12-11T13:06:55Z</dcterms:modified>
</cp:coreProperties>
</file>