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9" r:id="rId3"/>
    <p:sldId id="257" r:id="rId4"/>
    <p:sldId id="259" r:id="rId5"/>
    <p:sldId id="261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5" r:id="rId15"/>
    <p:sldId id="306" r:id="rId16"/>
    <p:sldId id="307" r:id="rId17"/>
    <p:sldId id="295" r:id="rId18"/>
    <p:sldId id="308" r:id="rId19"/>
    <p:sldId id="292" r:id="rId20"/>
    <p:sldId id="293" r:id="rId21"/>
    <p:sldId id="280" r:id="rId22"/>
  </p:sldIdLst>
  <p:sldSz cx="9144000" cy="5715000" type="screen16x10"/>
  <p:notesSz cx="6858000" cy="9144000"/>
  <p:custDataLst>
    <p:tags r:id="rId2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432" y="-7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-57951"/>
            <a:ext cx="9113344" cy="5078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900" dirty="0" smtClean="0">
                <a:solidFill>
                  <a:schemeClr val="bg1"/>
                </a:solidFill>
              </a:rPr>
              <a:t>Μείγματα, κολλοειδή, επιφανειακά φαινόμενα, προσρόφηση-ανταλλαγή ιόντων, Τμήμα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Γεωργική Χημεία</a:t>
            </a:r>
            <a:r>
              <a:rPr lang="el-GR" sz="1000" b="1" baseline="0" dirty="0" smtClean="0">
                <a:solidFill>
                  <a:schemeClr val="bg1"/>
                </a:solidFill>
              </a:rPr>
              <a:t>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&lt;Γενικές αρχές χημείας, άτομα και μόρια&gt;, &lt;Τμήμα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&gt;,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0" y="-57951"/>
            <a:ext cx="9113344" cy="5078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900" dirty="0" smtClean="0">
                <a:solidFill>
                  <a:schemeClr val="bg1"/>
                </a:solidFill>
              </a:rPr>
              <a:t>Μείγματα, κολλοειδή, επιφανειακά φαινόμενα, προσρόφηση-ανταλλαγή ιόντων, Τμήμα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jpg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Γεωργική Χημεία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7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Μείγματα, κολλοειδή, επιφανειακά φαινόμενα, προσρόφηση-ανταλλαγή ιόντων</a:t>
            </a:r>
            <a:endParaRPr lang="en-US" sz="2800" b="1" dirty="0" smtClean="0"/>
          </a:p>
          <a:p>
            <a:r>
              <a:rPr lang="el-GR" sz="2800" dirty="0" smtClean="0"/>
              <a:t>Γεώργιος 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8"/>
          <p:cNvSpPr txBox="1">
            <a:spLocks/>
          </p:cNvSpPr>
          <p:nvPr/>
        </p:nvSpPr>
        <p:spPr>
          <a:xfrm>
            <a:off x="457200" y="697260"/>
            <a:ext cx="8229600" cy="44078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H</a:t>
            </a:r>
            <a:r>
              <a:rPr lang="en-US" baseline="-25000" dirty="0" smtClean="0"/>
              <a:t>3</a:t>
            </a:r>
            <a:r>
              <a:rPr lang="en-US" dirty="0" smtClean="0"/>
              <a:t>PO</a:t>
            </a:r>
            <a:r>
              <a:rPr lang="en-US" baseline="-25000" dirty="0" smtClean="0"/>
              <a:t>4</a:t>
            </a:r>
            <a:r>
              <a:rPr lang="en-US" dirty="0" smtClean="0"/>
              <a:t>	    H</a:t>
            </a:r>
            <a:r>
              <a:rPr lang="en-US" baseline="-25000" dirty="0" smtClean="0"/>
              <a:t>3</a:t>
            </a:r>
            <a:r>
              <a:rPr lang="en-US" dirty="0" smtClean="0"/>
              <a:t>O</a:t>
            </a:r>
            <a:r>
              <a:rPr lang="en-US" baseline="30000" dirty="0" smtClean="0"/>
              <a:t>+</a:t>
            </a:r>
            <a:r>
              <a:rPr lang="en-US" dirty="0" smtClean="0"/>
              <a:t> + H</a:t>
            </a:r>
            <a:r>
              <a:rPr lang="en-US" baseline="-25000" dirty="0" smtClean="0"/>
              <a:t>2</a:t>
            </a:r>
            <a:r>
              <a:rPr lang="en-US" dirty="0" smtClean="0"/>
              <a:t>PO</a:t>
            </a:r>
            <a:r>
              <a:rPr lang="en-US" baseline="-25000" dirty="0" smtClean="0"/>
              <a:t>4</a:t>
            </a:r>
            <a:r>
              <a:rPr lang="en-US" baseline="30000" dirty="0" smtClean="0"/>
              <a:t>-              </a:t>
            </a:r>
            <a:r>
              <a:rPr lang="en-US" dirty="0" smtClean="0"/>
              <a:t>H</a:t>
            </a:r>
            <a:r>
              <a:rPr lang="en-US" baseline="-25000" dirty="0" smtClean="0"/>
              <a:t>3</a:t>
            </a:r>
            <a:r>
              <a:rPr lang="en-US" dirty="0" smtClean="0"/>
              <a:t>O</a:t>
            </a:r>
            <a:r>
              <a:rPr lang="en-US" baseline="30000" dirty="0"/>
              <a:t>+</a:t>
            </a:r>
            <a:r>
              <a:rPr lang="en-US" dirty="0"/>
              <a:t> + </a:t>
            </a:r>
            <a:r>
              <a:rPr lang="en-US" dirty="0" smtClean="0"/>
              <a:t>HPO</a:t>
            </a:r>
            <a:r>
              <a:rPr lang="en-US" baseline="-25000" dirty="0" smtClean="0"/>
              <a:t>4</a:t>
            </a:r>
            <a:r>
              <a:rPr lang="en-US" baseline="30000" dirty="0" smtClean="0"/>
              <a:t>2-</a:t>
            </a:r>
          </a:p>
          <a:p>
            <a:endParaRPr lang="en-US" baseline="30000" dirty="0"/>
          </a:p>
          <a:p>
            <a:endParaRPr lang="en-US" baseline="30000" dirty="0" smtClean="0"/>
          </a:p>
          <a:p>
            <a:r>
              <a:rPr lang="en-US" dirty="0"/>
              <a:t>H</a:t>
            </a:r>
            <a:r>
              <a:rPr lang="en-US" baseline="-25000" dirty="0"/>
              <a:t>3</a:t>
            </a:r>
            <a:r>
              <a:rPr lang="en-US" dirty="0"/>
              <a:t>O</a:t>
            </a:r>
            <a:r>
              <a:rPr lang="en-US" baseline="30000" dirty="0"/>
              <a:t>+</a:t>
            </a:r>
            <a:r>
              <a:rPr lang="en-US" dirty="0"/>
              <a:t> + </a:t>
            </a:r>
            <a:r>
              <a:rPr lang="en-US" dirty="0" smtClean="0"/>
              <a:t>HPO</a:t>
            </a:r>
            <a:r>
              <a:rPr lang="en-US" baseline="-25000" dirty="0" smtClean="0"/>
              <a:t>4</a:t>
            </a:r>
            <a:r>
              <a:rPr lang="en-US" baseline="30000" dirty="0" smtClean="0"/>
              <a:t>2-              </a:t>
            </a:r>
            <a:r>
              <a:rPr lang="en-US" dirty="0" smtClean="0"/>
              <a:t>H</a:t>
            </a:r>
            <a:r>
              <a:rPr lang="en-US" baseline="-25000" dirty="0" smtClean="0"/>
              <a:t>3</a:t>
            </a:r>
            <a:r>
              <a:rPr lang="en-US" dirty="0" smtClean="0"/>
              <a:t>O</a:t>
            </a:r>
            <a:r>
              <a:rPr lang="en-US" baseline="30000" dirty="0"/>
              <a:t>+</a:t>
            </a:r>
            <a:r>
              <a:rPr lang="en-US" dirty="0"/>
              <a:t> +</a:t>
            </a:r>
            <a:r>
              <a:rPr lang="en-US" baseline="30000" dirty="0" smtClean="0"/>
              <a:t> </a:t>
            </a:r>
            <a:r>
              <a:rPr lang="en-US" dirty="0" smtClean="0"/>
              <a:t>PO</a:t>
            </a:r>
            <a:r>
              <a:rPr lang="en-US" baseline="-25000" dirty="0" smtClean="0"/>
              <a:t>4</a:t>
            </a:r>
            <a:r>
              <a:rPr lang="en-US" baseline="30000" dirty="0" smtClean="0"/>
              <a:t>3- </a:t>
            </a:r>
            <a:endParaRPr lang="en-US" dirty="0"/>
          </a:p>
        </p:txBody>
      </p:sp>
      <p:sp>
        <p:nvSpPr>
          <p:cNvPr id="4" name="Ορθογώνιο 3"/>
          <p:cNvSpPr/>
          <p:nvPr/>
        </p:nvSpPr>
        <p:spPr>
          <a:xfrm>
            <a:off x="2019345" y="625252"/>
            <a:ext cx="4764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H</a:t>
            </a:r>
            <a:r>
              <a:rPr lang="en-US" sz="1400" baseline="-25000" dirty="0" smtClean="0"/>
              <a:t>2</a:t>
            </a:r>
            <a:r>
              <a:rPr lang="en-US" sz="1400" dirty="0" smtClean="0"/>
              <a:t>O</a:t>
            </a:r>
            <a:endParaRPr lang="el-GR" sz="1600" dirty="0"/>
          </a:p>
        </p:txBody>
      </p:sp>
      <p:cxnSp>
        <p:nvCxnSpPr>
          <p:cNvPr id="5" name="Ευθύγραμμο βέλος σύνδεσης 4"/>
          <p:cNvCxnSpPr/>
          <p:nvPr/>
        </p:nvCxnSpPr>
        <p:spPr>
          <a:xfrm>
            <a:off x="2051720" y="962291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Ευθύγραμμο βέλος σύνδεσης 5"/>
          <p:cNvCxnSpPr/>
          <p:nvPr/>
        </p:nvCxnSpPr>
        <p:spPr>
          <a:xfrm flipH="1">
            <a:off x="2043336" y="1057300"/>
            <a:ext cx="6564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Ορθογώνιο 6"/>
          <p:cNvSpPr/>
          <p:nvPr/>
        </p:nvSpPr>
        <p:spPr>
          <a:xfrm>
            <a:off x="5148064" y="615379"/>
            <a:ext cx="4764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H</a:t>
            </a:r>
            <a:r>
              <a:rPr lang="en-US" sz="1400" baseline="-25000" dirty="0" smtClean="0"/>
              <a:t>2</a:t>
            </a:r>
            <a:r>
              <a:rPr lang="en-US" sz="1400" dirty="0" smtClean="0"/>
              <a:t>O</a:t>
            </a:r>
            <a:endParaRPr lang="el-GR" sz="1600" dirty="0"/>
          </a:p>
        </p:txBody>
      </p:sp>
      <p:cxnSp>
        <p:nvCxnSpPr>
          <p:cNvPr id="8" name="Ευθύγραμμο βέλος σύνδεσης 7"/>
          <p:cNvCxnSpPr/>
          <p:nvPr/>
        </p:nvCxnSpPr>
        <p:spPr>
          <a:xfrm>
            <a:off x="5180439" y="952418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ύγραμμο βέλος σύνδεσης 8"/>
          <p:cNvCxnSpPr/>
          <p:nvPr/>
        </p:nvCxnSpPr>
        <p:spPr>
          <a:xfrm flipH="1">
            <a:off x="5172055" y="1047427"/>
            <a:ext cx="6564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257551" y="1129308"/>
            <a:ext cx="1306337" cy="79208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 smtClean="0"/>
              <a:t>K</a:t>
            </a:r>
            <a:r>
              <a:rPr lang="en-US" baseline="-25000" dirty="0" smtClean="0"/>
              <a:t>a1</a:t>
            </a:r>
            <a:r>
              <a:rPr lang="en-US" dirty="0" smtClean="0"/>
              <a:t>=10</a:t>
            </a:r>
            <a:r>
              <a:rPr lang="en-US" baseline="30000" dirty="0" smtClean="0"/>
              <a:t>-3</a:t>
            </a:r>
            <a:r>
              <a:rPr lang="en-US" dirty="0" smtClean="0"/>
              <a:t> M</a:t>
            </a:r>
            <a:endParaRPr lang="el-GR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5137871" y="1129308"/>
            <a:ext cx="1306337" cy="79208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 smtClean="0"/>
              <a:t>K</a:t>
            </a:r>
            <a:r>
              <a:rPr lang="en-US" baseline="-25000" dirty="0" smtClean="0"/>
              <a:t>a2</a:t>
            </a:r>
            <a:r>
              <a:rPr lang="en-US" dirty="0" smtClean="0"/>
              <a:t>=10</a:t>
            </a:r>
            <a:r>
              <a:rPr lang="en-US" baseline="30000" dirty="0" smtClean="0"/>
              <a:t>-7</a:t>
            </a:r>
            <a:r>
              <a:rPr lang="en-US" dirty="0" smtClean="0"/>
              <a:t> M</a:t>
            </a:r>
            <a:endParaRPr lang="el-GR" dirty="0" smtClean="0"/>
          </a:p>
        </p:txBody>
      </p:sp>
      <p:sp>
        <p:nvSpPr>
          <p:cNvPr id="12" name="Ορθογώνιο 11"/>
          <p:cNvSpPr/>
          <p:nvPr/>
        </p:nvSpPr>
        <p:spPr>
          <a:xfrm>
            <a:off x="3211669" y="1993404"/>
            <a:ext cx="4764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H</a:t>
            </a:r>
            <a:r>
              <a:rPr lang="en-US" sz="1400" baseline="-25000" dirty="0" smtClean="0"/>
              <a:t>2</a:t>
            </a:r>
            <a:r>
              <a:rPr lang="en-US" sz="1400" dirty="0" smtClean="0"/>
              <a:t>O</a:t>
            </a:r>
            <a:endParaRPr lang="el-GR" sz="1600" dirty="0"/>
          </a:p>
        </p:txBody>
      </p:sp>
      <p:cxnSp>
        <p:nvCxnSpPr>
          <p:cNvPr id="13" name="Ευθύγραμμο βέλος σύνδεσης 12"/>
          <p:cNvCxnSpPr/>
          <p:nvPr/>
        </p:nvCxnSpPr>
        <p:spPr>
          <a:xfrm>
            <a:off x="3244044" y="2330443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Ευθύγραμμο βέλος σύνδεσης 13"/>
          <p:cNvCxnSpPr/>
          <p:nvPr/>
        </p:nvCxnSpPr>
        <p:spPr>
          <a:xfrm flipH="1">
            <a:off x="3235660" y="2425452"/>
            <a:ext cx="6564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944291" y="2425452"/>
            <a:ext cx="1306337" cy="79208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 smtClean="0"/>
              <a:t>K</a:t>
            </a:r>
            <a:r>
              <a:rPr lang="en-US" baseline="-25000" dirty="0" smtClean="0"/>
              <a:t>a3</a:t>
            </a:r>
            <a:r>
              <a:rPr lang="en-US" dirty="0" smtClean="0"/>
              <a:t>=10</a:t>
            </a:r>
            <a:r>
              <a:rPr lang="en-US" baseline="30000" dirty="0" smtClean="0"/>
              <a:t>-10</a:t>
            </a:r>
            <a:r>
              <a:rPr lang="en-US" dirty="0" smtClean="0"/>
              <a:t> M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226554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8"/>
          <p:cNvSpPr txBox="1">
            <a:spLocks/>
          </p:cNvSpPr>
          <p:nvPr/>
        </p:nvSpPr>
        <p:spPr>
          <a:xfrm>
            <a:off x="457200" y="697260"/>
            <a:ext cx="8229600" cy="44078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CaO</a:t>
            </a:r>
            <a:r>
              <a:rPr lang="en-US" dirty="0" smtClean="0"/>
              <a:t> + H</a:t>
            </a:r>
            <a:r>
              <a:rPr lang="en-US" baseline="-25000" dirty="0" smtClean="0"/>
              <a:t>2</a:t>
            </a:r>
            <a:r>
              <a:rPr lang="en-US" dirty="0" smtClean="0"/>
              <a:t>O → Ca(OH)</a:t>
            </a:r>
            <a:r>
              <a:rPr lang="en-US" baseline="-25000" dirty="0" smtClean="0"/>
              <a:t>2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      Ca</a:t>
            </a:r>
            <a:r>
              <a:rPr lang="en-US" baseline="30000" dirty="0" smtClean="0"/>
              <a:t>2+</a:t>
            </a:r>
            <a:r>
              <a:rPr lang="en-US" dirty="0" smtClean="0"/>
              <a:t> +2OH</a:t>
            </a:r>
            <a:r>
              <a:rPr lang="en-US" baseline="30000" dirty="0" smtClean="0"/>
              <a:t>-</a:t>
            </a:r>
          </a:p>
          <a:p>
            <a:pPr marL="0" indent="0">
              <a:buNone/>
            </a:pPr>
            <a:endParaRPr lang="en-US" baseline="30000" dirty="0"/>
          </a:p>
          <a:p>
            <a:pPr marL="0" indent="0">
              <a:buNone/>
            </a:pPr>
            <a:r>
              <a:rPr lang="en-US" dirty="0" smtClean="0"/>
              <a:t>BOH → B</a:t>
            </a:r>
            <a:r>
              <a:rPr lang="en-US" baseline="30000" dirty="0" smtClean="0"/>
              <a:t>+</a:t>
            </a:r>
            <a:r>
              <a:rPr lang="en-US" dirty="0" smtClean="0"/>
              <a:t> + </a:t>
            </a:r>
            <a:r>
              <a:rPr lang="en-US" dirty="0"/>
              <a:t>OH</a:t>
            </a:r>
            <a:r>
              <a:rPr lang="en-US" baseline="30000" dirty="0"/>
              <a:t>-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Ευθύγραμμο βέλος σύνδεσης 4"/>
          <p:cNvCxnSpPr/>
          <p:nvPr/>
        </p:nvCxnSpPr>
        <p:spPr>
          <a:xfrm>
            <a:off x="3779912" y="1273324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5830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8"/>
          <p:cNvSpPr txBox="1">
            <a:spLocks/>
          </p:cNvSpPr>
          <p:nvPr/>
        </p:nvSpPr>
        <p:spPr>
          <a:xfrm>
            <a:off x="457200" y="697260"/>
            <a:ext cx="8229600" cy="44078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 smtClean="0"/>
              <a:t>Βάση + οξύ </a:t>
            </a:r>
            <a:r>
              <a:rPr lang="en-US" dirty="0" smtClean="0"/>
              <a:t>→</a:t>
            </a:r>
            <a:r>
              <a:rPr lang="el-GR" dirty="0" smtClean="0"/>
              <a:t> άλας + νερό</a:t>
            </a:r>
          </a:p>
          <a:p>
            <a:endParaRPr lang="el-GR" dirty="0"/>
          </a:p>
          <a:p>
            <a:r>
              <a:rPr lang="el-GR" dirty="0" err="1" smtClean="0"/>
              <a:t>ΝαΟΗ</a:t>
            </a:r>
            <a:r>
              <a:rPr lang="el-GR" dirty="0" smtClean="0"/>
              <a:t> + </a:t>
            </a:r>
            <a:r>
              <a:rPr lang="en-US" dirty="0" err="1" smtClean="0"/>
              <a:t>HCl</a:t>
            </a:r>
            <a:r>
              <a:rPr lang="en-US" dirty="0" smtClean="0"/>
              <a:t> </a:t>
            </a:r>
            <a:r>
              <a:rPr lang="en-US" dirty="0"/>
              <a:t>→</a:t>
            </a:r>
            <a:r>
              <a:rPr lang="el-GR" dirty="0"/>
              <a:t> </a:t>
            </a:r>
            <a:r>
              <a:rPr lang="en-US" dirty="0" err="1" smtClean="0"/>
              <a:t>NaCl</a:t>
            </a:r>
            <a:r>
              <a:rPr lang="en-US" dirty="0" smtClean="0"/>
              <a:t> + 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</a:p>
          <a:p>
            <a:r>
              <a:rPr lang="en-US" dirty="0" smtClean="0"/>
              <a:t>Na</a:t>
            </a:r>
            <a:r>
              <a:rPr lang="en-US" baseline="30000" dirty="0" smtClean="0"/>
              <a:t>+</a:t>
            </a:r>
            <a:r>
              <a:rPr lang="en-US" dirty="0" smtClean="0"/>
              <a:t> + OH</a:t>
            </a:r>
            <a:r>
              <a:rPr lang="en-US" baseline="30000" dirty="0" smtClean="0"/>
              <a:t>-</a:t>
            </a:r>
            <a:r>
              <a:rPr lang="en-US" dirty="0" smtClean="0"/>
              <a:t> + H</a:t>
            </a:r>
            <a:r>
              <a:rPr lang="en-US" baseline="30000" dirty="0" smtClean="0"/>
              <a:t>+</a:t>
            </a:r>
            <a:r>
              <a:rPr lang="en-US" dirty="0" smtClean="0"/>
              <a:t> + Cl</a:t>
            </a:r>
            <a:r>
              <a:rPr lang="en-US" baseline="30000" dirty="0" smtClean="0"/>
              <a:t>- </a:t>
            </a:r>
            <a:r>
              <a:rPr lang="en-US" dirty="0"/>
              <a:t>→</a:t>
            </a:r>
            <a:r>
              <a:rPr lang="el-GR" dirty="0"/>
              <a:t> </a:t>
            </a: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O + Na</a:t>
            </a:r>
            <a:r>
              <a:rPr lang="en-US" baseline="30000" dirty="0" smtClean="0"/>
              <a:t>+</a:t>
            </a:r>
            <a:r>
              <a:rPr lang="en-US" dirty="0" smtClean="0"/>
              <a:t> +</a:t>
            </a:r>
            <a:r>
              <a:rPr lang="en-US" dirty="0"/>
              <a:t> Cl</a:t>
            </a:r>
            <a:r>
              <a:rPr lang="en-US" baseline="30000" dirty="0"/>
              <a:t>- </a:t>
            </a:r>
            <a:endParaRPr lang="en-US" dirty="0"/>
          </a:p>
          <a:p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1077557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8"/>
          <p:cNvSpPr txBox="1">
            <a:spLocks/>
          </p:cNvSpPr>
          <p:nvPr/>
        </p:nvSpPr>
        <p:spPr>
          <a:xfrm>
            <a:off x="457200" y="697260"/>
            <a:ext cx="8229600" cy="44078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 err="1" smtClean="0"/>
              <a:t>ΝαΟΗ</a:t>
            </a:r>
            <a:r>
              <a:rPr lang="el-GR" dirty="0" smtClean="0"/>
              <a:t> + </a:t>
            </a:r>
            <a:r>
              <a:rPr lang="en-US" dirty="0" err="1" smtClean="0"/>
              <a:t>HCl</a:t>
            </a:r>
            <a:r>
              <a:rPr lang="en-US" dirty="0" smtClean="0"/>
              <a:t> </a:t>
            </a:r>
            <a:r>
              <a:rPr lang="en-US" dirty="0"/>
              <a:t>→</a:t>
            </a:r>
            <a:r>
              <a:rPr lang="el-GR" dirty="0"/>
              <a:t> </a:t>
            </a:r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dirty="0"/>
              <a:t>O + Na</a:t>
            </a:r>
            <a:r>
              <a:rPr lang="en-US" baseline="30000" dirty="0"/>
              <a:t>+</a:t>
            </a:r>
            <a:r>
              <a:rPr lang="en-US" dirty="0"/>
              <a:t> + Cl</a:t>
            </a:r>
            <a:r>
              <a:rPr lang="en-US" baseline="30000" dirty="0"/>
              <a:t>- </a:t>
            </a:r>
            <a:endParaRPr lang="en-US" dirty="0"/>
          </a:p>
          <a:p>
            <a:r>
              <a:rPr lang="en-US" dirty="0" smtClean="0"/>
              <a:t>0,1 M	x; M</a:t>
            </a:r>
          </a:p>
          <a:p>
            <a:r>
              <a:rPr lang="en-US" dirty="0" smtClean="0"/>
              <a:t>O,1 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27984" y="1561356"/>
            <a:ext cx="3312368" cy="115212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2400" dirty="0" smtClean="0"/>
              <a:t>V</a:t>
            </a:r>
            <a:r>
              <a:rPr lang="el-GR" sz="2400" baseline="-25000" dirty="0" err="1" smtClean="0"/>
              <a:t>οξ</a:t>
            </a:r>
            <a:r>
              <a:rPr lang="el-GR" sz="2400" dirty="0" smtClean="0"/>
              <a:t> </a:t>
            </a:r>
            <a:r>
              <a:rPr lang="en-US" sz="2400" dirty="0" smtClean="0"/>
              <a:t>C</a:t>
            </a:r>
            <a:r>
              <a:rPr lang="el-GR" sz="2400" baseline="-25000" dirty="0" err="1" smtClean="0"/>
              <a:t>οξ</a:t>
            </a:r>
            <a:r>
              <a:rPr lang="el-GR" sz="2400" dirty="0" smtClean="0"/>
              <a:t> = </a:t>
            </a:r>
            <a:r>
              <a:rPr lang="en-US" sz="2400" dirty="0" err="1" smtClean="0"/>
              <a:t>mol</a:t>
            </a:r>
            <a:r>
              <a:rPr lang="en-US" sz="2400" dirty="0" smtClean="0"/>
              <a:t> </a:t>
            </a:r>
            <a:r>
              <a:rPr lang="el-GR" sz="2400" dirty="0" smtClean="0"/>
              <a:t>οξέως</a:t>
            </a:r>
          </a:p>
          <a:p>
            <a:r>
              <a:rPr lang="en-US" sz="2400" dirty="0" smtClean="0"/>
              <a:t>V</a:t>
            </a:r>
            <a:r>
              <a:rPr lang="el-GR" sz="2400" baseline="-25000" dirty="0" smtClean="0"/>
              <a:t>β</a:t>
            </a:r>
            <a:r>
              <a:rPr lang="el-GR" sz="2400" dirty="0" smtClean="0"/>
              <a:t> </a:t>
            </a:r>
            <a:r>
              <a:rPr lang="en-US" sz="2400" dirty="0" smtClean="0"/>
              <a:t>C</a:t>
            </a:r>
            <a:r>
              <a:rPr lang="el-GR" sz="2400" baseline="-25000" dirty="0" smtClean="0"/>
              <a:t>β</a:t>
            </a:r>
            <a:r>
              <a:rPr lang="el-GR" sz="2400" dirty="0" smtClean="0"/>
              <a:t> </a:t>
            </a:r>
            <a:r>
              <a:rPr lang="el-GR" sz="2400" dirty="0"/>
              <a:t>= </a:t>
            </a:r>
            <a:r>
              <a:rPr lang="en-US" sz="2400" dirty="0" err="1"/>
              <a:t>mol</a:t>
            </a:r>
            <a:r>
              <a:rPr lang="en-US" sz="2400" dirty="0"/>
              <a:t> </a:t>
            </a:r>
            <a:r>
              <a:rPr lang="el-GR" sz="2400" dirty="0" smtClean="0"/>
              <a:t>βάσης</a:t>
            </a:r>
            <a:endParaRPr lang="el-GR" sz="2400" dirty="0"/>
          </a:p>
          <a:p>
            <a:endParaRPr lang="el-GR" sz="2400" dirty="0" smtClean="0"/>
          </a:p>
        </p:txBody>
      </p:sp>
      <p:sp>
        <p:nvSpPr>
          <p:cNvPr id="5" name="Ορθογώνιο 4"/>
          <p:cNvSpPr/>
          <p:nvPr/>
        </p:nvSpPr>
        <p:spPr>
          <a:xfrm>
            <a:off x="827584" y="3550295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/>
              <a:t>V</a:t>
            </a:r>
            <a:r>
              <a:rPr lang="el-GR" sz="2800" baseline="-25000" dirty="0" err="1"/>
              <a:t>οξ</a:t>
            </a:r>
            <a:r>
              <a:rPr lang="el-GR" sz="2800" dirty="0"/>
              <a:t> </a:t>
            </a:r>
            <a:r>
              <a:rPr lang="en-US" sz="2800" dirty="0"/>
              <a:t>C</a:t>
            </a:r>
            <a:r>
              <a:rPr lang="el-GR" sz="2800" baseline="-25000" dirty="0" err="1"/>
              <a:t>οξ</a:t>
            </a:r>
            <a:r>
              <a:rPr lang="el-GR" sz="2800" dirty="0"/>
              <a:t> = </a:t>
            </a:r>
            <a:r>
              <a:rPr lang="en-US" sz="2800" dirty="0" smtClean="0"/>
              <a:t>V</a:t>
            </a:r>
            <a:r>
              <a:rPr lang="el-GR" sz="2800" baseline="-25000" dirty="0"/>
              <a:t>β</a:t>
            </a:r>
            <a:r>
              <a:rPr lang="el-GR" sz="2800" dirty="0"/>
              <a:t> </a:t>
            </a:r>
            <a:r>
              <a:rPr lang="en-US" sz="2800" dirty="0"/>
              <a:t>C</a:t>
            </a:r>
            <a:r>
              <a:rPr lang="el-GR" sz="2800" baseline="-25000" dirty="0" smtClean="0"/>
              <a:t>β</a:t>
            </a:r>
          </a:p>
          <a:p>
            <a:r>
              <a:rPr lang="el-GR" sz="2800" dirty="0" smtClean="0"/>
              <a:t>20 </a:t>
            </a:r>
            <a:r>
              <a:rPr lang="en-US" sz="2800" dirty="0" smtClean="0"/>
              <a:t>mL </a:t>
            </a:r>
            <a:r>
              <a:rPr lang="en-US" sz="2800" dirty="0"/>
              <a:t>C</a:t>
            </a:r>
            <a:r>
              <a:rPr lang="el-GR" sz="2800" baseline="-25000" dirty="0" err="1"/>
              <a:t>οξ</a:t>
            </a:r>
            <a:r>
              <a:rPr lang="el-GR" sz="2800" dirty="0"/>
              <a:t> = </a:t>
            </a:r>
            <a:r>
              <a:rPr lang="en-US" sz="2800" dirty="0" smtClean="0"/>
              <a:t>25</a:t>
            </a:r>
            <a:r>
              <a:rPr lang="en-US" sz="2800" dirty="0"/>
              <a:t> mL </a:t>
            </a:r>
            <a:r>
              <a:rPr lang="en-US" sz="2800" dirty="0" smtClean="0"/>
              <a:t> 0,1 M</a:t>
            </a:r>
          </a:p>
          <a:p>
            <a:r>
              <a:rPr lang="en-US" sz="2800" dirty="0"/>
              <a:t>C</a:t>
            </a:r>
            <a:r>
              <a:rPr lang="el-GR" sz="2800" baseline="-25000" dirty="0" err="1"/>
              <a:t>οξ</a:t>
            </a:r>
            <a:r>
              <a:rPr lang="el-GR" sz="2800" dirty="0"/>
              <a:t> </a:t>
            </a:r>
            <a:r>
              <a:rPr lang="el-GR" sz="2800" dirty="0" smtClean="0"/>
              <a:t>=</a:t>
            </a:r>
            <a:r>
              <a:rPr lang="en-US" sz="2800" dirty="0" smtClean="0"/>
              <a:t> 0,125 M</a:t>
            </a:r>
            <a:endParaRPr lang="el-GR" sz="2800" dirty="0"/>
          </a:p>
        </p:txBody>
      </p:sp>
      <p:sp>
        <p:nvSpPr>
          <p:cNvPr id="6" name="Ορθογώνιο 5"/>
          <p:cNvSpPr/>
          <p:nvPr/>
        </p:nvSpPr>
        <p:spPr>
          <a:xfrm>
            <a:off x="755576" y="2577306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2800" dirty="0" smtClean="0"/>
              <a:t>25 </a:t>
            </a:r>
            <a:r>
              <a:rPr lang="en-US" sz="2800" dirty="0" smtClean="0"/>
              <a:t>mL </a:t>
            </a:r>
            <a:r>
              <a:rPr lang="el-GR" sz="2800" dirty="0" smtClean="0"/>
              <a:t>βάσης</a:t>
            </a:r>
          </a:p>
          <a:p>
            <a:r>
              <a:rPr lang="el-GR" sz="2800" dirty="0" smtClean="0"/>
              <a:t>20 </a:t>
            </a:r>
            <a:r>
              <a:rPr lang="en-US" sz="2800" dirty="0" smtClean="0"/>
              <a:t>mL </a:t>
            </a:r>
            <a:r>
              <a:rPr lang="el-GR" sz="2800" dirty="0" smtClean="0"/>
              <a:t>οξέως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1193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8"/>
          <p:cNvSpPr txBox="1">
            <a:spLocks/>
          </p:cNvSpPr>
          <p:nvPr/>
        </p:nvSpPr>
        <p:spPr>
          <a:xfrm>
            <a:off x="457200" y="697260"/>
            <a:ext cx="8229600" cy="44078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r>
              <a:rPr lang="en-US" dirty="0"/>
              <a:t> </a:t>
            </a:r>
            <a:r>
              <a:rPr lang="en-US" dirty="0" smtClean="0"/>
              <a:t>→ 2H</a:t>
            </a:r>
            <a:r>
              <a:rPr lang="en-US" baseline="-25000" dirty="0" smtClean="0"/>
              <a:t>3</a:t>
            </a:r>
            <a:r>
              <a:rPr lang="en-US" dirty="0" smtClean="0"/>
              <a:t>O+ + SO</a:t>
            </a:r>
            <a:r>
              <a:rPr lang="en-US" baseline="-25000" dirty="0" smtClean="0"/>
              <a:t>4</a:t>
            </a:r>
            <a:r>
              <a:rPr lang="en-US" baseline="30000" dirty="0" smtClean="0"/>
              <a:t>2-</a:t>
            </a:r>
            <a:r>
              <a:rPr lang="en-US" dirty="0" smtClean="0"/>
              <a:t>   </a:t>
            </a:r>
          </a:p>
          <a:p>
            <a:pPr marL="0" indent="0">
              <a:buNone/>
            </a:pPr>
            <a:r>
              <a:rPr lang="en-US" dirty="0" smtClean="0"/>
              <a:t>     1M 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2H</a:t>
            </a:r>
            <a:r>
              <a:rPr lang="en-US" baseline="30000" dirty="0" smtClean="0"/>
              <a:t>-</a:t>
            </a:r>
            <a:r>
              <a:rPr lang="en-US" dirty="0" smtClean="0"/>
              <a:t> + SO</a:t>
            </a:r>
            <a:r>
              <a:rPr lang="en-US" baseline="-25000" dirty="0" smtClean="0"/>
              <a:t>4</a:t>
            </a:r>
            <a:r>
              <a:rPr lang="en-US" baseline="30000" dirty="0" smtClean="0"/>
              <a:t>2-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l-GR" dirty="0" smtClean="0"/>
              <a:t>Αριθμός ισοδυνάμων =</a:t>
            </a:r>
          </a:p>
          <a:p>
            <a:pPr marL="0" indent="0">
              <a:buNone/>
            </a:pPr>
            <a:r>
              <a:rPr lang="el-GR" dirty="0"/>
              <a:t>	</a:t>
            </a:r>
            <a:r>
              <a:rPr lang="el-GR" dirty="0" smtClean="0"/>
              <a:t>Ν = </a:t>
            </a:r>
            <a:r>
              <a:rPr lang="en-US" dirty="0" smtClean="0"/>
              <a:t>n x M	2N</a:t>
            </a:r>
            <a:r>
              <a:rPr lang="en-US" baseline="-25000" dirty="0" smtClean="0"/>
              <a:t>H2SO4 </a:t>
            </a:r>
            <a:r>
              <a:rPr lang="en-US" dirty="0" smtClean="0"/>
              <a:t>=1 M </a:t>
            </a:r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dirty="0"/>
              <a:t>SO</a:t>
            </a:r>
            <a:r>
              <a:rPr lang="en-US" baseline="-25000" dirty="0"/>
              <a:t>4</a:t>
            </a:r>
            <a:endParaRPr lang="el-GR" dirty="0"/>
          </a:p>
        </p:txBody>
      </p:sp>
      <p:sp>
        <p:nvSpPr>
          <p:cNvPr id="5" name="Ορθογώνιο 4"/>
          <p:cNvSpPr/>
          <p:nvPr/>
        </p:nvSpPr>
        <p:spPr>
          <a:xfrm>
            <a:off x="4499992" y="2439533"/>
            <a:ext cx="14391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ιόντα </a:t>
            </a:r>
            <a:r>
              <a:rPr lang="el-GR" dirty="0" smtClean="0"/>
              <a:t>Η</a:t>
            </a:r>
          </a:p>
          <a:p>
            <a:r>
              <a:rPr lang="el-GR" dirty="0" smtClean="0"/>
              <a:t>μόριο </a:t>
            </a:r>
            <a:r>
              <a:rPr lang="el-GR" dirty="0"/>
              <a:t>οξέως</a:t>
            </a:r>
            <a:r>
              <a:rPr lang="en-US" dirty="0"/>
              <a:t>  </a:t>
            </a:r>
          </a:p>
        </p:txBody>
      </p:sp>
      <p:sp>
        <p:nvSpPr>
          <p:cNvPr id="6" name="Ορθογώνιο 5"/>
          <p:cNvSpPr/>
          <p:nvPr/>
        </p:nvSpPr>
        <p:spPr>
          <a:xfrm>
            <a:off x="5796136" y="2560176"/>
            <a:ext cx="2304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x</a:t>
            </a:r>
            <a:r>
              <a:rPr lang="el-GR" dirty="0" smtClean="0"/>
              <a:t> τον αριθμό </a:t>
            </a:r>
            <a:r>
              <a:rPr lang="en-US" dirty="0" err="1" smtClean="0"/>
              <a:t>mol</a:t>
            </a:r>
            <a:r>
              <a:rPr lang="en-US" dirty="0" smtClean="0"/>
              <a:t>/ML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454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8"/>
          <p:cNvSpPr txBox="1">
            <a:spLocks/>
          </p:cNvSpPr>
          <p:nvPr/>
        </p:nvSpPr>
        <p:spPr>
          <a:xfrm>
            <a:off x="457200" y="697260"/>
            <a:ext cx="8229600" cy="44078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r>
              <a:rPr lang="en-US" dirty="0"/>
              <a:t> </a:t>
            </a:r>
            <a:r>
              <a:rPr lang="en-US" dirty="0" smtClean="0"/>
              <a:t>+ 2NaOH→ Na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 </a:t>
            </a:r>
            <a:r>
              <a:rPr lang="en-US" dirty="0" smtClean="0"/>
              <a:t>+2H</a:t>
            </a:r>
            <a:r>
              <a:rPr lang="en-US" baseline="-25000" dirty="0" smtClean="0"/>
              <a:t>2</a:t>
            </a:r>
            <a:r>
              <a:rPr lang="en-US" dirty="0" smtClean="0"/>
              <a:t>O </a:t>
            </a:r>
          </a:p>
          <a:p>
            <a:pPr marL="0" indent="0">
              <a:buNone/>
            </a:pPr>
            <a:r>
              <a:rPr lang="en-US" dirty="0" smtClean="0"/>
              <a:t>1 </a:t>
            </a:r>
            <a:r>
              <a:rPr lang="en-US" dirty="0" err="1" smtClean="0"/>
              <a:t>mol</a:t>
            </a:r>
            <a:r>
              <a:rPr lang="en-US" dirty="0" smtClean="0"/>
              <a:t>	2mol </a:t>
            </a:r>
          </a:p>
          <a:p>
            <a:pPr marL="0" indent="0">
              <a:buNone/>
            </a:pPr>
            <a:r>
              <a:rPr lang="en-US" dirty="0" smtClean="0"/>
              <a:t>1 M		2M</a:t>
            </a:r>
          </a:p>
          <a:p>
            <a:pPr marL="0" indent="0">
              <a:buNone/>
            </a:pPr>
            <a:r>
              <a:rPr lang="en-US" dirty="0" smtClean="0"/>
              <a:t>2N 		2N </a:t>
            </a:r>
          </a:p>
          <a:p>
            <a:pPr marL="0" indent="0">
              <a:buNone/>
            </a:pPr>
            <a:r>
              <a:rPr lang="en-US" dirty="0" smtClean="0"/>
              <a:t>1 N		1N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747752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 smtClean="0"/>
              <a:t>Σελίδες</a:t>
            </a:r>
            <a:r>
              <a:rPr lang="el-GR" sz="1400" dirty="0"/>
              <a:t>: 182-191</a:t>
            </a:r>
            <a:r>
              <a:rPr lang="el-GR" sz="1400" dirty="0" smtClean="0"/>
              <a:t>*, 107-114#, διάλεξη, 44-48</a:t>
            </a:r>
            <a:r>
              <a:rPr lang="el-GR" sz="1400" dirty="0"/>
              <a:t>^</a:t>
            </a:r>
          </a:p>
          <a:p>
            <a:r>
              <a:rPr lang="el-GR" sz="1400" dirty="0" smtClean="0"/>
              <a:t>*</a:t>
            </a:r>
            <a:r>
              <a:rPr lang="el-GR" sz="1400" dirty="0"/>
              <a:t>Από </a:t>
            </a:r>
            <a:r>
              <a:rPr lang="el-GR" sz="1400" dirty="0" err="1"/>
              <a:t>Λάλια</a:t>
            </a:r>
            <a:r>
              <a:rPr lang="el-GR" sz="1400" dirty="0"/>
              <a:t>-</a:t>
            </a:r>
            <a:r>
              <a:rPr lang="el-GR" sz="1400" dirty="0" err="1"/>
              <a:t>Καντούρη</a:t>
            </a:r>
            <a:r>
              <a:rPr lang="el-GR" sz="1400" dirty="0"/>
              <a:t> Μ., Παπαστεφάνου Σ.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: </a:t>
            </a:r>
            <a:r>
              <a:rPr lang="el-GR" sz="1400" i="1" dirty="0"/>
              <a:t>Αρχές και Εργαστηριακές Ασκήσεις, </a:t>
            </a:r>
            <a:r>
              <a:rPr lang="el-GR" sz="1400" dirty="0"/>
              <a:t>2</a:t>
            </a:r>
            <a:r>
              <a:rPr lang="el-GR" sz="1400" baseline="30000" dirty="0"/>
              <a:t>η</a:t>
            </a:r>
            <a:r>
              <a:rPr lang="el-GR" sz="1400" dirty="0"/>
              <a:t> έκδοση,  Εκδόσεις Ζήτη, </a:t>
            </a:r>
            <a:r>
              <a:rPr lang="el-GR" sz="1400" dirty="0" err="1"/>
              <a:t>Θεσασαλονίκη</a:t>
            </a:r>
            <a:r>
              <a:rPr lang="el-GR" sz="1400" dirty="0"/>
              <a:t>, 2012.</a:t>
            </a:r>
          </a:p>
          <a:p>
            <a:r>
              <a:rPr lang="el-GR" sz="1400" dirty="0"/>
              <a:t>#Από </a:t>
            </a:r>
            <a:r>
              <a:rPr lang="el-GR" sz="1400" dirty="0" err="1"/>
              <a:t>Ταμουτσίδη</a:t>
            </a:r>
            <a:r>
              <a:rPr lang="el-GR" sz="1400" dirty="0"/>
              <a:t> </a:t>
            </a:r>
            <a:r>
              <a:rPr lang="el-GR" sz="1400" dirty="0" err="1"/>
              <a:t>Ευστ</a:t>
            </a:r>
            <a:r>
              <a:rPr lang="el-GR" sz="1400" dirty="0"/>
              <a:t>. </a:t>
            </a:r>
            <a:r>
              <a:rPr lang="el-GR" sz="1400" i="1" dirty="0"/>
              <a:t>Γεωργική Χημεία</a:t>
            </a:r>
            <a:r>
              <a:rPr lang="el-GR" sz="1400" dirty="0"/>
              <a:t>, Β έκδοση, Εκδόσεις Γράμμα, Θεσσαλονίκη, 2008.</a:t>
            </a:r>
          </a:p>
          <a:p>
            <a:r>
              <a:rPr lang="el-GR" sz="1400" dirty="0"/>
              <a:t>!Από Ξένου ΚΔ, Ξένου Ε.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Μακεδονικές Εκδόσεις, </a:t>
            </a:r>
            <a:r>
              <a:rPr lang="el-GR" sz="1400" dirty="0" err="1"/>
              <a:t>Θεσασαλονίκη</a:t>
            </a:r>
            <a:r>
              <a:rPr lang="el-GR" sz="1400" dirty="0"/>
              <a:t>, 2009.</a:t>
            </a:r>
          </a:p>
          <a:p>
            <a:r>
              <a:rPr lang="el-GR" sz="1400" dirty="0"/>
              <a:t>^Από Σημειώσεις Γεωργικής Χημείας, της Δρ. </a:t>
            </a:r>
            <a:r>
              <a:rPr lang="el-GR" sz="1400" dirty="0" err="1"/>
              <a:t>Κιτσιούλη</a:t>
            </a:r>
            <a:r>
              <a:rPr lang="el-GR" sz="1400" dirty="0"/>
              <a:t> Ειρήνης. </a:t>
            </a:r>
            <a:r>
              <a:rPr lang="el-GR" sz="1400" b="1" i="1" dirty="0"/>
              <a:t>Αυτό αφορά μόνον φοιτητές μεγαλύτερων εξαμήνων από το πρώην Τμήμα Φυτικής Παραγωγής.</a:t>
            </a:r>
            <a:endParaRPr lang="el-GR" sz="1400" dirty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68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Γεωργική Χημεία.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http://eclass.teiep.gr/courses/DEMO118/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9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Γεωργική Χημεία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7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400" dirty="0"/>
              <a:t>Μείγματα, κολλοειδή, επιφανειακά φαινόμενα, προσρόφηση-ανταλλαγή ιόντων</a:t>
            </a:r>
            <a:endParaRPr lang="en-US" sz="2400" dirty="0" smtClean="0"/>
          </a:p>
          <a:p>
            <a:pPr algn="l"/>
            <a:endParaRPr lang="en-US" sz="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</a:t>
            </a: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</a:t>
            </a:r>
            <a:r>
              <a:rPr lang="el-GR" sz="2900" dirty="0" smtClean="0"/>
              <a:t>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Μείγματα, κολλοειδή, επιφανειακά φαινόμενα, προσρόφηση-ανταλλαγή ιόντων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Σκοπός της ενότητας είναι οι φοιτητές να διδαχθούν έννοιες σχετικές με τα μείγματα και τα κολλοειδή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8"/>
          <p:cNvSpPr txBox="1">
            <a:spLocks/>
          </p:cNvSpPr>
          <p:nvPr/>
        </p:nvSpPr>
        <p:spPr>
          <a:xfrm>
            <a:off x="457200" y="697260"/>
            <a:ext cx="8229600" cy="44078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 smtClean="0"/>
              <a:t>Η</a:t>
            </a:r>
            <a:r>
              <a:rPr lang="en-US" dirty="0" smtClean="0"/>
              <a:t>NO</a:t>
            </a:r>
            <a:r>
              <a:rPr lang="en-US" baseline="-25000" dirty="0" smtClean="0"/>
              <a:t>3</a:t>
            </a:r>
            <a:r>
              <a:rPr lang="el-GR" dirty="0" smtClean="0"/>
              <a:t> </a:t>
            </a:r>
            <a:r>
              <a:rPr lang="en-US" dirty="0" smtClean="0"/>
              <a:t>    		H</a:t>
            </a:r>
            <a:r>
              <a:rPr lang="en-US" baseline="30000" dirty="0" smtClean="0"/>
              <a:t>+</a:t>
            </a:r>
            <a:r>
              <a:rPr lang="en-US" dirty="0" smtClean="0"/>
              <a:t> </a:t>
            </a:r>
            <a:r>
              <a:rPr lang="el-GR" dirty="0" smtClean="0"/>
              <a:t>  </a:t>
            </a:r>
            <a:r>
              <a:rPr lang="en-US" dirty="0" smtClean="0"/>
              <a:t>+ </a:t>
            </a:r>
            <a:r>
              <a:rPr lang="el-GR" dirty="0" smtClean="0"/>
              <a:t>  </a:t>
            </a:r>
            <a:r>
              <a:rPr lang="en-US" dirty="0" smtClean="0"/>
              <a:t>NO</a:t>
            </a:r>
            <a:r>
              <a:rPr lang="en-US" baseline="-25000" dirty="0" smtClean="0"/>
              <a:t>3</a:t>
            </a:r>
            <a:r>
              <a:rPr lang="en-US" baseline="30000" dirty="0" smtClean="0"/>
              <a:t>-</a:t>
            </a:r>
            <a:endParaRPr lang="el-GR" baseline="30000" dirty="0" smtClean="0"/>
          </a:p>
          <a:p>
            <a:endParaRPr lang="el-GR" baseline="30000" dirty="0"/>
          </a:p>
          <a:p>
            <a:endParaRPr lang="el-GR" baseline="30000" dirty="0" smtClean="0"/>
          </a:p>
          <a:p>
            <a:r>
              <a:rPr lang="en-US" dirty="0"/>
              <a:t>H</a:t>
            </a:r>
            <a:r>
              <a:rPr lang="en-US" baseline="30000" dirty="0"/>
              <a:t>+</a:t>
            </a:r>
            <a:r>
              <a:rPr lang="en-US" dirty="0"/>
              <a:t> </a:t>
            </a:r>
            <a:r>
              <a:rPr lang="el-GR" dirty="0"/>
              <a:t>  </a:t>
            </a:r>
            <a:r>
              <a:rPr lang="en-US" dirty="0" smtClean="0"/>
              <a:t>+</a:t>
            </a:r>
            <a:r>
              <a:rPr lang="el-GR" dirty="0" smtClean="0"/>
              <a:t> </a:t>
            </a: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l-GR" dirty="0" smtClean="0"/>
              <a:t>	 </a:t>
            </a:r>
            <a:r>
              <a:rPr lang="en-US" sz="3600" dirty="0" smtClean="0"/>
              <a:t>H</a:t>
            </a:r>
            <a:r>
              <a:rPr lang="el-GR" sz="3600" baseline="-25000" dirty="0" smtClean="0"/>
              <a:t>3</a:t>
            </a:r>
            <a:r>
              <a:rPr lang="en-US" sz="3600" dirty="0" smtClean="0"/>
              <a:t>O</a:t>
            </a:r>
            <a:r>
              <a:rPr lang="el-GR" sz="3600" baseline="30000" dirty="0" smtClean="0"/>
              <a:t>+</a:t>
            </a:r>
            <a:endParaRPr lang="el-GR" sz="4000" baseline="30000" dirty="0"/>
          </a:p>
          <a:p>
            <a:endParaRPr lang="el-GR" sz="3600" dirty="0"/>
          </a:p>
          <a:p>
            <a:endParaRPr lang="el-GR" baseline="30000" dirty="0"/>
          </a:p>
        </p:txBody>
      </p:sp>
      <p:sp>
        <p:nvSpPr>
          <p:cNvPr id="5" name="Ορθογώνιο 4"/>
          <p:cNvSpPr/>
          <p:nvPr/>
        </p:nvSpPr>
        <p:spPr>
          <a:xfrm>
            <a:off x="2267744" y="697260"/>
            <a:ext cx="4764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H</a:t>
            </a:r>
            <a:r>
              <a:rPr lang="en-US" sz="1400" baseline="-25000" dirty="0" smtClean="0"/>
              <a:t>2</a:t>
            </a:r>
            <a:r>
              <a:rPr lang="en-US" sz="1400" dirty="0" smtClean="0"/>
              <a:t>O</a:t>
            </a:r>
            <a:endParaRPr lang="el-GR" sz="1600" dirty="0"/>
          </a:p>
        </p:txBody>
      </p:sp>
      <p:cxnSp>
        <p:nvCxnSpPr>
          <p:cNvPr id="6" name="Ευθύγραμμο βέλος σύνδεσης 5"/>
          <p:cNvCxnSpPr/>
          <p:nvPr/>
        </p:nvCxnSpPr>
        <p:spPr>
          <a:xfrm>
            <a:off x="2372127" y="1034299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Ορθογώνιο 9"/>
          <p:cNvSpPr/>
          <p:nvPr/>
        </p:nvSpPr>
        <p:spPr>
          <a:xfrm>
            <a:off x="2915816" y="1129308"/>
            <a:ext cx="13681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 smtClean="0"/>
              <a:t>Ιόν υδρογόνου</a:t>
            </a:r>
            <a:endParaRPr lang="el-GR" sz="1600" dirty="0"/>
          </a:p>
        </p:txBody>
      </p:sp>
      <p:sp>
        <p:nvSpPr>
          <p:cNvPr id="11" name="Ορθογώνιο 10"/>
          <p:cNvSpPr/>
          <p:nvPr/>
        </p:nvSpPr>
        <p:spPr>
          <a:xfrm>
            <a:off x="4139952" y="1129308"/>
            <a:ext cx="10801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 smtClean="0"/>
              <a:t>Νιτρική ρίζα</a:t>
            </a:r>
            <a:endParaRPr lang="el-GR" sz="1600" dirty="0"/>
          </a:p>
        </p:txBody>
      </p:sp>
      <p:sp>
        <p:nvSpPr>
          <p:cNvPr id="12" name="Ορθογώνιο 11"/>
          <p:cNvSpPr/>
          <p:nvPr/>
        </p:nvSpPr>
        <p:spPr>
          <a:xfrm>
            <a:off x="3211072" y="2901198"/>
            <a:ext cx="13681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 err="1" smtClean="0"/>
              <a:t>οξώνιο</a:t>
            </a:r>
            <a:endParaRPr lang="el-GR" sz="1600" dirty="0"/>
          </a:p>
        </p:txBody>
      </p:sp>
      <p:cxnSp>
        <p:nvCxnSpPr>
          <p:cNvPr id="13" name="Ευθύγραμμο βέλος σύνδεσης 12"/>
          <p:cNvCxnSpPr/>
          <p:nvPr/>
        </p:nvCxnSpPr>
        <p:spPr>
          <a:xfrm>
            <a:off x="2607496" y="242545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1849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2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179"/>
          <a:stretch/>
        </p:blipFill>
        <p:spPr>
          <a:xfrm>
            <a:off x="0" y="2901198"/>
            <a:ext cx="9144000" cy="157825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ubtitle 8"/>
          <p:cNvSpPr txBox="1">
            <a:spLocks/>
          </p:cNvSpPr>
          <p:nvPr/>
        </p:nvSpPr>
        <p:spPr>
          <a:xfrm>
            <a:off x="457200" y="697260"/>
            <a:ext cx="8229600" cy="44078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HCl</a:t>
            </a:r>
            <a:r>
              <a:rPr lang="en-US" dirty="0" smtClean="0"/>
              <a:t> + H</a:t>
            </a:r>
            <a:r>
              <a:rPr lang="en-US" baseline="-25000" dirty="0" smtClean="0"/>
              <a:t>2</a:t>
            </a:r>
            <a:r>
              <a:rPr lang="en-US" dirty="0" smtClean="0"/>
              <a:t>O → H</a:t>
            </a:r>
            <a:r>
              <a:rPr lang="en-US" baseline="-25000" dirty="0" smtClean="0"/>
              <a:t>3</a:t>
            </a:r>
            <a:r>
              <a:rPr lang="en-US" dirty="0" smtClean="0"/>
              <a:t>O</a:t>
            </a:r>
            <a:r>
              <a:rPr lang="en-US" baseline="30000" dirty="0" smtClean="0"/>
              <a:t>+</a:t>
            </a:r>
            <a:r>
              <a:rPr lang="en-US" dirty="0" smtClean="0"/>
              <a:t> + Cl</a:t>
            </a:r>
            <a:r>
              <a:rPr lang="en-US" baseline="30000" dirty="0" smtClean="0"/>
              <a:t>-</a:t>
            </a:r>
          </a:p>
          <a:p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r>
              <a:rPr lang="en-US" dirty="0" smtClean="0"/>
              <a:t> + 2H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dirty="0"/>
              <a:t> </a:t>
            </a:r>
            <a:r>
              <a:rPr lang="en-US" dirty="0" smtClean="0"/>
              <a:t>→ 2</a:t>
            </a:r>
            <a:r>
              <a:rPr lang="en-US" dirty="0"/>
              <a:t> H</a:t>
            </a:r>
            <a:r>
              <a:rPr lang="en-US" baseline="-25000" dirty="0"/>
              <a:t>3</a:t>
            </a:r>
            <a:r>
              <a:rPr lang="en-US" dirty="0"/>
              <a:t>O</a:t>
            </a:r>
            <a:r>
              <a:rPr lang="en-US" dirty="0" smtClean="0"/>
              <a:t>+ + SO</a:t>
            </a:r>
            <a:r>
              <a:rPr lang="en-US" baseline="-25000" dirty="0" smtClean="0"/>
              <a:t>4</a:t>
            </a:r>
            <a:r>
              <a:rPr lang="en-US" baseline="30000" dirty="0" smtClean="0"/>
              <a:t>2-</a:t>
            </a:r>
          </a:p>
          <a:p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r>
              <a:rPr lang="en-US" dirty="0"/>
              <a:t> → </a:t>
            </a:r>
            <a:r>
              <a:rPr lang="en-US" dirty="0" smtClean="0"/>
              <a:t>2H</a:t>
            </a:r>
            <a:r>
              <a:rPr lang="en-US" baseline="30000" dirty="0" smtClean="0"/>
              <a:t>+</a:t>
            </a:r>
            <a:r>
              <a:rPr lang="en-US" dirty="0" smtClean="0"/>
              <a:t> + SO</a:t>
            </a:r>
            <a:r>
              <a:rPr lang="en-US" baseline="-25000" dirty="0" smtClean="0"/>
              <a:t>4</a:t>
            </a:r>
            <a:r>
              <a:rPr lang="en-US" baseline="30000" dirty="0" smtClean="0"/>
              <a:t>2-</a:t>
            </a:r>
          </a:p>
          <a:p>
            <a:endParaRPr lang="en-US" baseline="30000" dirty="0"/>
          </a:p>
          <a:p>
            <a:endParaRPr lang="en-US" baseline="30000" dirty="0" smtClean="0"/>
          </a:p>
          <a:p>
            <a:endParaRPr lang="en-US" baseline="30000" dirty="0"/>
          </a:p>
          <a:p>
            <a:r>
              <a:rPr lang="en-US" baseline="30000" dirty="0" smtClean="0"/>
              <a:t> 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2303116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3"/>
          <p:cNvPicPr>
            <a:picLocks noGrp="1" noChangeAspect="1"/>
          </p:cNvPicPr>
          <p:nvPr isPhoto="1"/>
        </p:nvPicPr>
        <p:blipFill rotWithShape="1"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87"/>
          <a:stretch/>
        </p:blipFill>
        <p:spPr>
          <a:xfrm>
            <a:off x="-72" y="3877022"/>
            <a:ext cx="9144000" cy="114071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ubtitle 8"/>
          <p:cNvSpPr txBox="1">
            <a:spLocks/>
          </p:cNvSpPr>
          <p:nvPr/>
        </p:nvSpPr>
        <p:spPr>
          <a:xfrm>
            <a:off x="457200" y="697260"/>
            <a:ext cx="8229600" cy="44078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dirty="0"/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7413476"/>
              </p:ext>
            </p:extLst>
          </p:nvPr>
        </p:nvGraphicFramePr>
        <p:xfrm>
          <a:off x="1619672" y="2408610"/>
          <a:ext cx="5537200" cy="109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Εξίσωση" r:id="rId4" imgW="2311200" imgH="457200" progId="Equation.3">
                  <p:embed/>
                </p:oleObj>
              </mc:Choice>
              <mc:Fallback>
                <p:oleObj name="Εξίσωση" r:id="rId4" imgW="2311200" imgH="457200" progId="Equation.3">
                  <p:embed/>
                  <p:pic>
                    <p:nvPicPr>
                      <p:cNvPr id="0" name="Αντικείμενο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2408610"/>
                        <a:ext cx="5537200" cy="1096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Εικόνα 4" descr="Σχέδιο2"/>
          <p:cNvPicPr>
            <a:picLocks noGrp="1" noChangeAspect="1"/>
          </p:cNvPicPr>
          <p:nvPr isPhoto="1"/>
        </p:nvPicPr>
        <p:blipFill rotWithShape="1">
          <a:blip r:embed="rId6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179"/>
          <a:stretch/>
        </p:blipFill>
        <p:spPr>
          <a:xfrm>
            <a:off x="0" y="625252"/>
            <a:ext cx="9144000" cy="1578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4189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8"/>
          <p:cNvSpPr txBox="1">
            <a:spLocks/>
          </p:cNvSpPr>
          <p:nvPr/>
        </p:nvSpPr>
        <p:spPr>
          <a:xfrm>
            <a:off x="457200" y="697260"/>
            <a:ext cx="8229600" cy="44078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CH</a:t>
            </a:r>
            <a:r>
              <a:rPr lang="en-US" baseline="-25000" dirty="0" smtClean="0"/>
              <a:t>3</a:t>
            </a:r>
            <a:r>
              <a:rPr lang="en-US" dirty="0" smtClean="0"/>
              <a:t>COOH	H</a:t>
            </a:r>
            <a:r>
              <a:rPr lang="en-US" baseline="-25000" dirty="0" smtClean="0"/>
              <a:t>3</a:t>
            </a:r>
            <a:r>
              <a:rPr lang="en-US" dirty="0" smtClean="0"/>
              <a:t>O</a:t>
            </a:r>
            <a:r>
              <a:rPr lang="en-US" baseline="30000" dirty="0" smtClean="0"/>
              <a:t>+</a:t>
            </a:r>
            <a:r>
              <a:rPr lang="en-US" dirty="0" smtClean="0"/>
              <a:t> + CH</a:t>
            </a:r>
            <a:r>
              <a:rPr lang="en-US" baseline="-25000" dirty="0" smtClean="0"/>
              <a:t>3</a:t>
            </a:r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6" name="Ορθογώνιο 5"/>
          <p:cNvSpPr/>
          <p:nvPr/>
        </p:nvSpPr>
        <p:spPr>
          <a:xfrm>
            <a:off x="2595409" y="625252"/>
            <a:ext cx="4764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H</a:t>
            </a:r>
            <a:r>
              <a:rPr lang="en-US" sz="1400" baseline="-25000" dirty="0" smtClean="0"/>
              <a:t>2</a:t>
            </a:r>
            <a:r>
              <a:rPr lang="en-US" sz="1400" dirty="0" smtClean="0"/>
              <a:t>O</a:t>
            </a:r>
            <a:endParaRPr lang="el-GR" sz="1600" dirty="0"/>
          </a:p>
        </p:txBody>
      </p:sp>
      <p:cxnSp>
        <p:nvCxnSpPr>
          <p:cNvPr id="7" name="Ευθύγραμμο βέλος σύνδεσης 6"/>
          <p:cNvCxnSpPr/>
          <p:nvPr/>
        </p:nvCxnSpPr>
        <p:spPr>
          <a:xfrm>
            <a:off x="2627784" y="962291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Ευθύγραμμο βέλος σύνδεσης 7"/>
          <p:cNvCxnSpPr/>
          <p:nvPr/>
        </p:nvCxnSpPr>
        <p:spPr>
          <a:xfrm flipH="1">
            <a:off x="2619400" y="1057300"/>
            <a:ext cx="6564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εία γραμμή σύνδεσης 10"/>
          <p:cNvCxnSpPr/>
          <p:nvPr/>
        </p:nvCxnSpPr>
        <p:spPr>
          <a:xfrm flipV="1">
            <a:off x="5364088" y="707132"/>
            <a:ext cx="144016" cy="1440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Ευθεία γραμμή σύνδεσης 11"/>
          <p:cNvCxnSpPr/>
          <p:nvPr/>
        </p:nvCxnSpPr>
        <p:spPr>
          <a:xfrm flipV="1">
            <a:off x="5372472" y="789013"/>
            <a:ext cx="144016" cy="144016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Ευθεία γραμμή σύνδεσης 13"/>
          <p:cNvCxnSpPr/>
          <p:nvPr/>
        </p:nvCxnSpPr>
        <p:spPr>
          <a:xfrm>
            <a:off x="5372472" y="1073578"/>
            <a:ext cx="207640" cy="1398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Ευθεία γραμμή σύνδεσης 14"/>
          <p:cNvCxnSpPr/>
          <p:nvPr/>
        </p:nvCxnSpPr>
        <p:spPr>
          <a:xfrm>
            <a:off x="5380856" y="983314"/>
            <a:ext cx="199256" cy="115887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Ορθογώνιο 21"/>
          <p:cNvSpPr/>
          <p:nvPr/>
        </p:nvSpPr>
        <p:spPr>
          <a:xfrm>
            <a:off x="5482976" y="337220"/>
            <a:ext cx="4571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O</a:t>
            </a:r>
            <a:endParaRPr lang="el-GR" sz="3200" dirty="0"/>
          </a:p>
        </p:txBody>
      </p:sp>
      <p:sp>
        <p:nvSpPr>
          <p:cNvPr id="23" name="Ορθογώνιο 22"/>
          <p:cNvSpPr/>
          <p:nvPr/>
        </p:nvSpPr>
        <p:spPr>
          <a:xfrm>
            <a:off x="5482976" y="913284"/>
            <a:ext cx="4571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O</a:t>
            </a:r>
            <a:endParaRPr lang="el-GR" sz="3200" dirty="0"/>
          </a:p>
        </p:txBody>
      </p:sp>
      <p:cxnSp>
        <p:nvCxnSpPr>
          <p:cNvPr id="25" name="Ευθεία γραμμή σύνδεσης 24"/>
          <p:cNvCxnSpPr/>
          <p:nvPr/>
        </p:nvCxnSpPr>
        <p:spPr>
          <a:xfrm>
            <a:off x="5880708" y="861021"/>
            <a:ext cx="14401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Έλλειψη 26"/>
          <p:cNvSpPr/>
          <p:nvPr/>
        </p:nvSpPr>
        <p:spPr>
          <a:xfrm>
            <a:off x="5796136" y="779140"/>
            <a:ext cx="288032" cy="15388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8" name="TextBox 27"/>
          <p:cNvSpPr txBox="1"/>
          <p:nvPr/>
        </p:nvSpPr>
        <p:spPr>
          <a:xfrm>
            <a:off x="827584" y="1345332"/>
            <a:ext cx="1656184" cy="115212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 smtClean="0"/>
              <a:t>0,1-x ≈ 0,1M</a:t>
            </a:r>
          </a:p>
          <a:p>
            <a:r>
              <a:rPr lang="en-US" dirty="0" smtClean="0"/>
              <a:t>0,1000-0,0022</a:t>
            </a:r>
          </a:p>
          <a:p>
            <a:r>
              <a:rPr lang="en-US" dirty="0" err="1" smtClean="0"/>
              <a:t>Ka</a:t>
            </a:r>
            <a:r>
              <a:rPr lang="en-US" dirty="0" smtClean="0"/>
              <a:t>=5x10</a:t>
            </a:r>
            <a:r>
              <a:rPr lang="en-US" baseline="30000" dirty="0" smtClean="0"/>
              <a:t>-5</a:t>
            </a:r>
            <a:r>
              <a:rPr lang="en-US" dirty="0" smtClean="0"/>
              <a:t> M</a:t>
            </a:r>
            <a:endParaRPr lang="el-GR" dirty="0" smtClean="0"/>
          </a:p>
        </p:txBody>
      </p:sp>
      <p:sp>
        <p:nvSpPr>
          <p:cNvPr id="29" name="TextBox 28"/>
          <p:cNvSpPr txBox="1"/>
          <p:nvPr/>
        </p:nvSpPr>
        <p:spPr>
          <a:xfrm>
            <a:off x="3059832" y="1345332"/>
            <a:ext cx="1656184" cy="115212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 smtClean="0"/>
              <a:t>X M</a:t>
            </a:r>
            <a:endParaRPr lang="el-GR" dirty="0" smtClean="0"/>
          </a:p>
        </p:txBody>
      </p:sp>
      <p:sp>
        <p:nvSpPr>
          <p:cNvPr id="30" name="TextBox 29"/>
          <p:cNvSpPr txBox="1"/>
          <p:nvPr/>
        </p:nvSpPr>
        <p:spPr>
          <a:xfrm>
            <a:off x="5148064" y="1345332"/>
            <a:ext cx="1656184" cy="115212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 smtClean="0"/>
              <a:t>X M</a:t>
            </a:r>
            <a:endParaRPr lang="el-GR" dirty="0" smtClean="0"/>
          </a:p>
        </p:txBody>
      </p:sp>
      <p:graphicFrame>
        <p:nvGraphicFramePr>
          <p:cNvPr id="31" name="Αντικείμενο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2078364"/>
              </p:ext>
            </p:extLst>
          </p:nvPr>
        </p:nvGraphicFramePr>
        <p:xfrm>
          <a:off x="491026" y="2497460"/>
          <a:ext cx="6570663" cy="2773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Εξίσωση" r:id="rId3" imgW="2743200" imgH="1155600" progId="Equation.3">
                  <p:embed/>
                </p:oleObj>
              </mc:Choice>
              <mc:Fallback>
                <p:oleObj name="Εξίσωση" r:id="rId3" imgW="2743200" imgH="1155600" progId="Equation.3">
                  <p:embed/>
                  <p:pic>
                    <p:nvPicPr>
                      <p:cNvPr id="0" name="Αντικείμενο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026" y="2497460"/>
                        <a:ext cx="6570663" cy="2773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481912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1318</TotalTime>
  <Words>626</Words>
  <Application>Microsoft Office PowerPoint</Application>
  <PresentationFormat>Προβολή στην οθόνη (16:10)</PresentationFormat>
  <Paragraphs>133</Paragraphs>
  <Slides>21</Slides>
  <Notes>11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3" baseType="lpstr">
      <vt:lpstr>Θέμα του Office</vt:lpstr>
      <vt:lpstr>Εξίσωση</vt:lpstr>
      <vt:lpstr>Γεωργική Χημεία</vt:lpstr>
      <vt:lpstr>Παρουσίαση του PowerPoint</vt:lpstr>
      <vt:lpstr>Άδειες Χρήσης</vt:lpstr>
      <vt:lpstr>Χρηματοδότηση</vt:lpstr>
      <vt:lpstr>Σκοποί ενότητας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172</cp:revision>
  <dcterms:created xsi:type="dcterms:W3CDTF">2012-09-06T09:03:05Z</dcterms:created>
  <dcterms:modified xsi:type="dcterms:W3CDTF">2015-10-25T15:34:21Z</dcterms:modified>
</cp:coreProperties>
</file>