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295" r:id="rId18"/>
    <p:sldId id="308" r:id="rId19"/>
    <p:sldId id="292" r:id="rId20"/>
    <p:sldId id="293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43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5078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Μείγματα, κολλοειδή, επιφανειακά φαινόμενα, προσρόφηση-ανταλλαγή ιόντων,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5078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Μείγματα, κολλοειδή, επιφανειακά φαινόμενα, προσρόφηση-ανταλλαγή ιόντων,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Μείγματα, κολλοειδή, επιφανειακά φαινόμενα, προσρόφηση-ανταλλαγή ιόντων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	   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             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/>
              <a:t>+</a:t>
            </a:r>
            <a:r>
              <a:rPr lang="en-US" dirty="0"/>
              <a:t> + </a:t>
            </a: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+ </a:t>
            </a: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             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/>
              <a:t>+</a:t>
            </a:r>
            <a:r>
              <a:rPr lang="en-US" dirty="0"/>
              <a:t> +</a:t>
            </a:r>
            <a:r>
              <a:rPr lang="en-US" baseline="30000" dirty="0" smtClean="0"/>
              <a:t> 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2019345" y="625252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051720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2043336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5148064" y="615379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5180439" y="95241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5172055" y="1047427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7551" y="1129308"/>
            <a:ext cx="1306337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a1</a:t>
            </a:r>
            <a:r>
              <a:rPr lang="en-US" dirty="0" smtClean="0"/>
              <a:t>=10</a:t>
            </a:r>
            <a:r>
              <a:rPr lang="en-US" baseline="30000" dirty="0" smtClean="0"/>
              <a:t>-3</a:t>
            </a:r>
            <a:r>
              <a:rPr lang="en-US" dirty="0" smtClean="0"/>
              <a:t> M</a:t>
            </a:r>
            <a:endParaRPr lang="el-G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37871" y="1129308"/>
            <a:ext cx="1306337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a2</a:t>
            </a:r>
            <a:r>
              <a:rPr lang="en-US" dirty="0" smtClean="0"/>
              <a:t>=10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l-GR" dirty="0" smtClean="0"/>
          </a:p>
        </p:txBody>
      </p:sp>
      <p:sp>
        <p:nvSpPr>
          <p:cNvPr id="12" name="Ορθογώνιο 11"/>
          <p:cNvSpPr/>
          <p:nvPr/>
        </p:nvSpPr>
        <p:spPr>
          <a:xfrm>
            <a:off x="3211669" y="1993404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3244044" y="233044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H="1">
            <a:off x="3235660" y="2425452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4291" y="2425452"/>
            <a:ext cx="1306337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a3</a:t>
            </a:r>
            <a:r>
              <a:rPr lang="en-US" dirty="0" smtClean="0"/>
              <a:t>=10</a:t>
            </a:r>
            <a:r>
              <a:rPr lang="en-US" baseline="30000" dirty="0" smtClean="0"/>
              <a:t>-10</a:t>
            </a:r>
            <a:r>
              <a:rPr lang="en-US" dirty="0" smtClean="0"/>
              <a:t> M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2655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CaO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→ Ca(OH)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Ca</a:t>
            </a:r>
            <a:r>
              <a:rPr lang="en-US" baseline="30000" dirty="0" smtClean="0"/>
              <a:t>2+</a:t>
            </a:r>
            <a:r>
              <a:rPr lang="en-US" dirty="0" smtClean="0"/>
              <a:t> +2OH</a:t>
            </a:r>
            <a:r>
              <a:rPr lang="en-US" baseline="30000" dirty="0" smtClean="0"/>
              <a:t>-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BOH → B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/>
              <a:t>OH</a:t>
            </a:r>
            <a:r>
              <a:rPr lang="en-US" baseline="30000" dirty="0"/>
              <a:t>-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779912" y="12733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3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Βάση + οξύ </a:t>
            </a:r>
            <a:r>
              <a:rPr lang="en-US" dirty="0" smtClean="0"/>
              <a:t>→</a:t>
            </a:r>
            <a:r>
              <a:rPr lang="el-GR" dirty="0" smtClean="0"/>
              <a:t> άλας + νερό</a:t>
            </a:r>
          </a:p>
          <a:p>
            <a:endParaRPr lang="el-GR" dirty="0"/>
          </a:p>
          <a:p>
            <a:r>
              <a:rPr lang="el-GR" dirty="0" err="1" smtClean="0"/>
              <a:t>ΝαΟΗ</a:t>
            </a:r>
            <a:r>
              <a:rPr lang="el-GR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l-GR" dirty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+ OH</a:t>
            </a:r>
            <a:r>
              <a:rPr lang="en-US" baseline="30000" dirty="0" smtClean="0"/>
              <a:t>-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r>
              <a:rPr lang="en-US" dirty="0" smtClean="0"/>
              <a:t> + Cl</a:t>
            </a:r>
            <a:r>
              <a:rPr lang="en-US" baseline="30000" dirty="0" smtClean="0"/>
              <a:t>- </a:t>
            </a:r>
            <a:r>
              <a:rPr lang="en-US" dirty="0"/>
              <a:t>→</a:t>
            </a:r>
            <a:r>
              <a:rPr lang="el-GR" dirty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Na</a:t>
            </a:r>
            <a:r>
              <a:rPr lang="en-US" baseline="30000" dirty="0" smtClean="0"/>
              <a:t>+</a:t>
            </a:r>
            <a:r>
              <a:rPr lang="en-US" dirty="0" smtClean="0"/>
              <a:t> +</a:t>
            </a:r>
            <a:r>
              <a:rPr lang="en-US" dirty="0"/>
              <a:t> Cl</a:t>
            </a:r>
            <a:r>
              <a:rPr lang="en-US" baseline="30000" dirty="0"/>
              <a:t>- </a:t>
            </a:r>
            <a:endParaRPr lang="en-US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7755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err="1" smtClean="0"/>
              <a:t>ΝαΟΗ</a:t>
            </a:r>
            <a:r>
              <a:rPr lang="el-GR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+ Na</a:t>
            </a:r>
            <a:r>
              <a:rPr lang="en-US" baseline="30000" dirty="0"/>
              <a:t>+</a:t>
            </a:r>
            <a:r>
              <a:rPr lang="en-US" dirty="0"/>
              <a:t> + Cl</a:t>
            </a:r>
            <a:r>
              <a:rPr lang="en-US" baseline="30000" dirty="0"/>
              <a:t>- </a:t>
            </a:r>
            <a:endParaRPr lang="en-US" dirty="0"/>
          </a:p>
          <a:p>
            <a:r>
              <a:rPr lang="en-US" dirty="0" smtClean="0"/>
              <a:t>0,1 M	x; M</a:t>
            </a:r>
          </a:p>
          <a:p>
            <a:r>
              <a:rPr lang="en-US" dirty="0" smtClean="0"/>
              <a:t>O,1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1561356"/>
            <a:ext cx="3312368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/>
              <a:t>V</a:t>
            </a:r>
            <a:r>
              <a:rPr lang="el-GR" sz="2400" baseline="-25000" dirty="0" err="1" smtClean="0"/>
              <a:t>οξ</a:t>
            </a:r>
            <a:r>
              <a:rPr lang="el-GR" sz="2400" dirty="0" smtClean="0"/>
              <a:t> </a:t>
            </a:r>
            <a:r>
              <a:rPr lang="en-US" sz="2400" dirty="0" smtClean="0"/>
              <a:t>C</a:t>
            </a:r>
            <a:r>
              <a:rPr lang="el-GR" sz="2400" baseline="-25000" dirty="0" err="1" smtClean="0"/>
              <a:t>οξ</a:t>
            </a:r>
            <a:r>
              <a:rPr lang="el-GR" sz="2400" dirty="0" smtClean="0"/>
              <a:t> = </a:t>
            </a:r>
            <a:r>
              <a:rPr lang="en-US" sz="2400" dirty="0" err="1" smtClean="0"/>
              <a:t>mol</a:t>
            </a:r>
            <a:r>
              <a:rPr lang="en-US" sz="2400" dirty="0" smtClean="0"/>
              <a:t> </a:t>
            </a:r>
            <a:r>
              <a:rPr lang="el-GR" sz="2400" dirty="0" smtClean="0"/>
              <a:t>οξέως</a:t>
            </a:r>
          </a:p>
          <a:p>
            <a:r>
              <a:rPr lang="en-US" sz="2400" dirty="0" smtClean="0"/>
              <a:t>V</a:t>
            </a:r>
            <a:r>
              <a:rPr lang="el-GR" sz="2400" baseline="-25000" dirty="0" smtClean="0"/>
              <a:t>β</a:t>
            </a:r>
            <a:r>
              <a:rPr lang="el-GR" sz="2400" dirty="0" smtClean="0"/>
              <a:t> </a:t>
            </a:r>
            <a:r>
              <a:rPr lang="en-US" sz="2400" dirty="0" smtClean="0"/>
              <a:t>C</a:t>
            </a:r>
            <a:r>
              <a:rPr lang="el-GR" sz="2400" baseline="-25000" dirty="0" smtClean="0"/>
              <a:t>β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n-US" sz="2400" dirty="0" err="1"/>
              <a:t>mol</a:t>
            </a:r>
            <a:r>
              <a:rPr lang="en-US" sz="2400" dirty="0"/>
              <a:t> </a:t>
            </a:r>
            <a:r>
              <a:rPr lang="el-GR" sz="2400" dirty="0" smtClean="0"/>
              <a:t>βάσης</a:t>
            </a:r>
            <a:endParaRPr lang="el-GR" sz="2400" dirty="0"/>
          </a:p>
          <a:p>
            <a:endParaRPr lang="el-GR" sz="2400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827584" y="355029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V</a:t>
            </a:r>
            <a:r>
              <a:rPr lang="el-GR" sz="2800" baseline="-25000" dirty="0" err="1"/>
              <a:t>οξ</a:t>
            </a:r>
            <a:r>
              <a:rPr lang="el-GR" sz="2800" dirty="0"/>
              <a:t> </a:t>
            </a:r>
            <a:r>
              <a:rPr lang="en-US" sz="2800" dirty="0"/>
              <a:t>C</a:t>
            </a:r>
            <a:r>
              <a:rPr lang="el-GR" sz="2800" baseline="-25000" dirty="0" err="1"/>
              <a:t>οξ</a:t>
            </a:r>
            <a:r>
              <a:rPr lang="el-GR" sz="2800" dirty="0"/>
              <a:t> = </a:t>
            </a:r>
            <a:r>
              <a:rPr lang="en-US" sz="2800" dirty="0" smtClean="0"/>
              <a:t>V</a:t>
            </a:r>
            <a:r>
              <a:rPr lang="el-GR" sz="2800" baseline="-25000" dirty="0"/>
              <a:t>β</a:t>
            </a:r>
            <a:r>
              <a:rPr lang="el-GR" sz="2800" dirty="0"/>
              <a:t> </a:t>
            </a:r>
            <a:r>
              <a:rPr lang="en-US" sz="2800" dirty="0"/>
              <a:t>C</a:t>
            </a:r>
            <a:r>
              <a:rPr lang="el-GR" sz="2800" baseline="-25000" dirty="0" smtClean="0"/>
              <a:t>β</a:t>
            </a:r>
          </a:p>
          <a:p>
            <a:r>
              <a:rPr lang="el-GR" sz="2800" dirty="0" smtClean="0"/>
              <a:t>20 </a:t>
            </a:r>
            <a:r>
              <a:rPr lang="en-US" sz="2800" dirty="0" smtClean="0"/>
              <a:t>mL </a:t>
            </a:r>
            <a:r>
              <a:rPr lang="en-US" sz="2800" dirty="0"/>
              <a:t>C</a:t>
            </a:r>
            <a:r>
              <a:rPr lang="el-GR" sz="2800" baseline="-25000" dirty="0" err="1"/>
              <a:t>οξ</a:t>
            </a:r>
            <a:r>
              <a:rPr lang="el-GR" sz="2800" dirty="0"/>
              <a:t> = </a:t>
            </a:r>
            <a:r>
              <a:rPr lang="en-US" sz="2800" dirty="0" smtClean="0"/>
              <a:t>25</a:t>
            </a:r>
            <a:r>
              <a:rPr lang="en-US" sz="2800" dirty="0"/>
              <a:t> mL </a:t>
            </a:r>
            <a:r>
              <a:rPr lang="en-US" sz="2800" dirty="0" smtClean="0"/>
              <a:t> 0,1 M</a:t>
            </a:r>
          </a:p>
          <a:p>
            <a:r>
              <a:rPr lang="en-US" sz="2800" dirty="0"/>
              <a:t>C</a:t>
            </a:r>
            <a:r>
              <a:rPr lang="el-GR" sz="2800" baseline="-25000" dirty="0" err="1"/>
              <a:t>οξ</a:t>
            </a:r>
            <a:r>
              <a:rPr lang="el-GR" sz="2800" dirty="0"/>
              <a:t> </a:t>
            </a:r>
            <a:r>
              <a:rPr lang="el-GR" sz="2800" dirty="0" smtClean="0"/>
              <a:t>=</a:t>
            </a:r>
            <a:r>
              <a:rPr lang="en-US" sz="2800" dirty="0" smtClean="0"/>
              <a:t> 0,125 M</a:t>
            </a:r>
            <a:endParaRPr lang="el-GR" sz="2800" dirty="0"/>
          </a:p>
        </p:txBody>
      </p:sp>
      <p:sp>
        <p:nvSpPr>
          <p:cNvPr id="6" name="Ορθογώνιο 5"/>
          <p:cNvSpPr/>
          <p:nvPr/>
        </p:nvSpPr>
        <p:spPr>
          <a:xfrm>
            <a:off x="755576" y="25773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dirty="0" smtClean="0"/>
              <a:t>25 </a:t>
            </a:r>
            <a:r>
              <a:rPr lang="en-US" sz="2800" dirty="0" smtClean="0"/>
              <a:t>mL </a:t>
            </a:r>
            <a:r>
              <a:rPr lang="el-GR" sz="2800" dirty="0" smtClean="0"/>
              <a:t>βάσης</a:t>
            </a:r>
          </a:p>
          <a:p>
            <a:r>
              <a:rPr lang="el-GR" sz="2800" dirty="0" smtClean="0"/>
              <a:t>20 </a:t>
            </a:r>
            <a:r>
              <a:rPr lang="en-US" sz="2800" dirty="0" smtClean="0"/>
              <a:t>mL </a:t>
            </a:r>
            <a:r>
              <a:rPr lang="el-GR" sz="2800" dirty="0" smtClean="0"/>
              <a:t>οξέως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1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/>
              <a:t> </a:t>
            </a:r>
            <a:r>
              <a:rPr lang="en-US" dirty="0" smtClean="0"/>
              <a:t>→ 2H</a:t>
            </a:r>
            <a:r>
              <a:rPr lang="en-US" baseline="-25000" dirty="0" smtClean="0"/>
              <a:t>3</a:t>
            </a:r>
            <a:r>
              <a:rPr lang="en-US" dirty="0" smtClean="0"/>
              <a:t>O+ 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  1M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2H</a:t>
            </a:r>
            <a:r>
              <a:rPr lang="en-US" baseline="30000" dirty="0" smtClean="0"/>
              <a:t>-</a:t>
            </a:r>
            <a:r>
              <a:rPr lang="en-US" dirty="0" smtClean="0"/>
              <a:t> 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Αριθμός ισοδυνάμων =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Ν = </a:t>
            </a:r>
            <a:r>
              <a:rPr lang="en-US" dirty="0" smtClean="0"/>
              <a:t>n x M	2N</a:t>
            </a:r>
            <a:r>
              <a:rPr lang="en-US" baseline="-25000" dirty="0" smtClean="0"/>
              <a:t>H2SO4 </a:t>
            </a:r>
            <a:r>
              <a:rPr lang="en-US" dirty="0" smtClean="0"/>
              <a:t>=1 M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499992" y="2439533"/>
            <a:ext cx="143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ιόντα </a:t>
            </a:r>
            <a:r>
              <a:rPr lang="el-GR" dirty="0" smtClean="0"/>
              <a:t>Η</a:t>
            </a:r>
          </a:p>
          <a:p>
            <a:r>
              <a:rPr lang="el-GR" dirty="0" smtClean="0"/>
              <a:t>μόριο </a:t>
            </a:r>
            <a:r>
              <a:rPr lang="el-GR" dirty="0"/>
              <a:t>οξέως</a:t>
            </a:r>
            <a:r>
              <a:rPr lang="en-US" dirty="0"/>
              <a:t> 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796136" y="256017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</a:t>
            </a:r>
            <a:r>
              <a:rPr lang="el-GR" dirty="0" smtClean="0"/>
              <a:t> τον αριθμό </a:t>
            </a:r>
            <a:r>
              <a:rPr lang="en-US" dirty="0" err="1" smtClean="0"/>
              <a:t>mol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5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/>
              <a:t> </a:t>
            </a:r>
            <a:r>
              <a:rPr lang="en-US" dirty="0" smtClean="0"/>
              <a:t>+ 2NaOH→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+2H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	2mol </a:t>
            </a:r>
          </a:p>
          <a:p>
            <a:pPr marL="0" indent="0">
              <a:buNone/>
            </a:pPr>
            <a:r>
              <a:rPr lang="en-US" dirty="0" smtClean="0"/>
              <a:t>1 M		2M</a:t>
            </a:r>
          </a:p>
          <a:p>
            <a:pPr marL="0" indent="0">
              <a:buNone/>
            </a:pPr>
            <a:r>
              <a:rPr lang="en-US" dirty="0" smtClean="0"/>
              <a:t>2N 		2N </a:t>
            </a:r>
          </a:p>
          <a:p>
            <a:pPr marL="0" indent="0">
              <a:buNone/>
            </a:pPr>
            <a:r>
              <a:rPr lang="en-US" dirty="0" smtClean="0"/>
              <a:t>1 N		1N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77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182-191</a:t>
            </a:r>
            <a:r>
              <a:rPr lang="el-GR" sz="1400" dirty="0" smtClean="0"/>
              <a:t>*, 107-114#, διάλεξη, 44-48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Μείγματα, κολλοειδή, επιφανειακά φαινόμενα, προσρόφηση-ανταλλαγή ιόντων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Μείγματα, κολλοειδή, επιφανειακά φαινόμενα, προσρόφηση-ανταλλαγή ιόντων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της ενότητας είναι οι φοιτητές να διδαχθούν έννοιες σχετικές με τα μείγματα και τα κολλοειδή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l-GR" dirty="0" smtClean="0"/>
              <a:t> </a:t>
            </a:r>
            <a:r>
              <a:rPr lang="en-US" dirty="0" smtClean="0"/>
              <a:t>    		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+ </a:t>
            </a:r>
            <a:r>
              <a:rPr lang="el-GR" dirty="0" smtClean="0"/>
              <a:t>  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l-GR" baseline="30000" dirty="0" smtClean="0"/>
          </a:p>
          <a:p>
            <a:endParaRPr lang="el-GR" baseline="30000" dirty="0"/>
          </a:p>
          <a:p>
            <a:endParaRPr lang="el-GR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/>
              <a:t>  </a:t>
            </a:r>
            <a:r>
              <a:rPr lang="en-US" dirty="0" smtClean="0"/>
              <a:t>+</a:t>
            </a:r>
            <a:r>
              <a:rPr lang="el-GR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	 </a:t>
            </a:r>
            <a:r>
              <a:rPr lang="en-US" sz="3600" dirty="0" smtClean="0"/>
              <a:t>H</a:t>
            </a:r>
            <a:r>
              <a:rPr lang="el-GR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l-GR" sz="3600" baseline="30000" dirty="0" smtClean="0"/>
              <a:t>+</a:t>
            </a:r>
            <a:endParaRPr lang="el-GR" sz="4000" baseline="30000" dirty="0"/>
          </a:p>
          <a:p>
            <a:endParaRPr lang="el-GR" sz="3600" dirty="0"/>
          </a:p>
          <a:p>
            <a:endParaRPr lang="el-GR" baseline="30000" dirty="0"/>
          </a:p>
        </p:txBody>
      </p:sp>
      <p:sp>
        <p:nvSpPr>
          <p:cNvPr id="5" name="Ορθογώνιο 4"/>
          <p:cNvSpPr/>
          <p:nvPr/>
        </p:nvSpPr>
        <p:spPr>
          <a:xfrm>
            <a:off x="2267744" y="697260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372127" y="103429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915816" y="1129308"/>
            <a:ext cx="1368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Ιόν υδρογόνου</a:t>
            </a:r>
            <a:endParaRPr lang="el-GR" sz="1600" dirty="0"/>
          </a:p>
        </p:txBody>
      </p:sp>
      <p:sp>
        <p:nvSpPr>
          <p:cNvPr id="11" name="Ορθογώνιο 10"/>
          <p:cNvSpPr/>
          <p:nvPr/>
        </p:nvSpPr>
        <p:spPr>
          <a:xfrm>
            <a:off x="4139952" y="112930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Νιτρική ρίζα</a:t>
            </a:r>
            <a:endParaRPr lang="el-GR" sz="1600" dirty="0"/>
          </a:p>
        </p:txBody>
      </p:sp>
      <p:sp>
        <p:nvSpPr>
          <p:cNvPr id="12" name="Ορθογώνιο 11"/>
          <p:cNvSpPr/>
          <p:nvPr/>
        </p:nvSpPr>
        <p:spPr>
          <a:xfrm>
            <a:off x="3211072" y="2901198"/>
            <a:ext cx="1368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 smtClean="0"/>
              <a:t>οξώνιο</a:t>
            </a:r>
            <a:endParaRPr lang="el-GR" sz="160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2607496" y="24254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4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9"/>
          <a:stretch/>
        </p:blipFill>
        <p:spPr>
          <a:xfrm>
            <a:off x="0" y="2901198"/>
            <a:ext cx="9144000" cy="1578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→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Cl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/>
              <a:t> </a:t>
            </a:r>
            <a:r>
              <a:rPr lang="en-US" dirty="0" smtClean="0"/>
              <a:t>→ 2</a:t>
            </a:r>
            <a:r>
              <a:rPr lang="en-US" dirty="0"/>
              <a:t>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dirty="0" smtClean="0"/>
              <a:t>+ 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/>
              <a:t> → </a:t>
            </a:r>
            <a:r>
              <a:rPr lang="en-US" dirty="0" smtClean="0"/>
              <a:t>2H</a:t>
            </a:r>
            <a:r>
              <a:rPr lang="en-US" baseline="30000" dirty="0" smtClean="0"/>
              <a:t>+</a:t>
            </a:r>
            <a:r>
              <a:rPr lang="en-US" dirty="0" smtClean="0"/>
              <a:t> 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0311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7"/>
          <a:stretch/>
        </p:blipFill>
        <p:spPr>
          <a:xfrm>
            <a:off x="-72" y="3877022"/>
            <a:ext cx="9144000" cy="1140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3476"/>
              </p:ext>
            </p:extLst>
          </p:nvPr>
        </p:nvGraphicFramePr>
        <p:xfrm>
          <a:off x="1619672" y="2408610"/>
          <a:ext cx="55372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Εξίσωση" r:id="rId4" imgW="2311200" imgH="457200" progId="Equation.3">
                  <p:embed/>
                </p:oleObj>
              </mc:Choice>
              <mc:Fallback>
                <p:oleObj name="Εξίσωση" r:id="rId4" imgW="2311200" imgH="457200" progId="Equation.3">
                  <p:embed/>
                  <p:pic>
                    <p:nvPicPr>
                      <p:cNvPr id="0" name="Αντικείμενο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08610"/>
                        <a:ext cx="55372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 descr="Σχέδιο2"/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9"/>
          <a:stretch/>
        </p:blipFill>
        <p:spPr>
          <a:xfrm>
            <a:off x="0" y="625252"/>
            <a:ext cx="9144000" cy="157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18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	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2595409" y="625252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627784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H="1">
            <a:off x="2619400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5364088" y="70713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V="1">
            <a:off x="5372472" y="789013"/>
            <a:ext cx="144016" cy="14401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5372472" y="1073578"/>
            <a:ext cx="207640" cy="1398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5380856" y="983314"/>
            <a:ext cx="199256" cy="11588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5482976" y="337220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</a:t>
            </a:r>
            <a:endParaRPr lang="el-GR" sz="3200" dirty="0"/>
          </a:p>
        </p:txBody>
      </p:sp>
      <p:sp>
        <p:nvSpPr>
          <p:cNvPr id="23" name="Ορθογώνιο 22"/>
          <p:cNvSpPr/>
          <p:nvPr/>
        </p:nvSpPr>
        <p:spPr>
          <a:xfrm>
            <a:off x="5482976" y="913284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</a:t>
            </a:r>
            <a:endParaRPr lang="el-GR" sz="3200" dirty="0"/>
          </a:p>
        </p:txBody>
      </p:sp>
      <p:cxnSp>
        <p:nvCxnSpPr>
          <p:cNvPr id="25" name="Ευθεία γραμμή σύνδεσης 24"/>
          <p:cNvCxnSpPr/>
          <p:nvPr/>
        </p:nvCxnSpPr>
        <p:spPr>
          <a:xfrm>
            <a:off x="5880708" y="861021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Έλλειψη 26"/>
          <p:cNvSpPr/>
          <p:nvPr/>
        </p:nvSpPr>
        <p:spPr>
          <a:xfrm>
            <a:off x="5796136" y="779140"/>
            <a:ext cx="288032" cy="1538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827584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0,1-x ≈ 0,1M</a:t>
            </a:r>
          </a:p>
          <a:p>
            <a:r>
              <a:rPr lang="en-US" dirty="0" smtClean="0"/>
              <a:t>0,1000-0,0022</a:t>
            </a:r>
          </a:p>
          <a:p>
            <a:r>
              <a:rPr lang="en-US" dirty="0" err="1" smtClean="0"/>
              <a:t>Ka</a:t>
            </a:r>
            <a:r>
              <a:rPr lang="en-US" dirty="0" smtClean="0"/>
              <a:t>=5x10</a:t>
            </a:r>
            <a:r>
              <a:rPr lang="en-US" baseline="30000" dirty="0" smtClean="0"/>
              <a:t>-5</a:t>
            </a:r>
            <a:r>
              <a:rPr lang="en-US" dirty="0" smtClean="0"/>
              <a:t> M</a:t>
            </a:r>
            <a:endParaRPr lang="el-GR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059832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X M</a:t>
            </a:r>
            <a:endParaRPr lang="el-GR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148064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X M</a:t>
            </a:r>
            <a:endParaRPr lang="el-GR" dirty="0" smtClean="0"/>
          </a:p>
        </p:txBody>
      </p:sp>
      <p:graphicFrame>
        <p:nvGraphicFramePr>
          <p:cNvPr id="31" name="Αντικείμενο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78364"/>
              </p:ext>
            </p:extLst>
          </p:nvPr>
        </p:nvGraphicFramePr>
        <p:xfrm>
          <a:off x="491026" y="2497460"/>
          <a:ext cx="6570663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Εξίσωση" r:id="rId3" imgW="2743200" imgH="1155600" progId="Equation.3">
                  <p:embed/>
                </p:oleObj>
              </mc:Choice>
              <mc:Fallback>
                <p:oleObj name="Εξίσωση" r:id="rId3" imgW="2743200" imgH="1155600" progId="Equation.3">
                  <p:embed/>
                  <p:pic>
                    <p:nvPicPr>
                      <p:cNvPr id="0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26" y="2497460"/>
                        <a:ext cx="6570663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19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1318</TotalTime>
  <Words>626</Words>
  <Application>Microsoft Office PowerPoint</Application>
  <PresentationFormat>Προβολή στην οθόνη (16:10)</PresentationFormat>
  <Paragraphs>133</Paragraphs>
  <Slides>21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Θέμα του Office</vt:lpstr>
      <vt:lpstr>Εξίσωση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172</cp:revision>
  <dcterms:created xsi:type="dcterms:W3CDTF">2012-09-06T09:03:05Z</dcterms:created>
  <dcterms:modified xsi:type="dcterms:W3CDTF">2015-10-25T15:34:21Z</dcterms:modified>
</cp:coreProperties>
</file>