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9" r:id="rId3"/>
    <p:sldId id="257" r:id="rId4"/>
    <p:sldId id="259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4" r:id="rId13"/>
    <p:sldId id="305" r:id="rId14"/>
    <p:sldId id="307" r:id="rId15"/>
    <p:sldId id="290" r:id="rId16"/>
    <p:sldId id="295" r:id="rId17"/>
    <p:sldId id="291" r:id="rId18"/>
    <p:sldId id="292" r:id="rId19"/>
    <p:sldId id="293" r:id="rId20"/>
    <p:sldId id="280" r:id="rId21"/>
  </p:sldIdLst>
  <p:sldSz cx="9144000" cy="5715000" type="screen16x10"/>
  <p:notesSz cx="6858000" cy="9144000"/>
  <p:custDataLst>
    <p:tags r:id="rId24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 varScale="1">
        <p:scale>
          <a:sx n="89" d="100"/>
          <a:sy n="89" d="100"/>
        </p:scale>
        <p:origin x="978" y="9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25/11/2015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25/11/2015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FF397BEF-4C29-4659-92F8-AB8CD270E7E0}" type="slidenum">
              <a:rPr lang="en-US" altLang="el-GR" sz="1200" baseline="0"/>
              <a:pPr/>
              <a:t>10</a:t>
            </a:fld>
            <a:endParaRPr lang="en-US" altLang="el-GR" sz="1200" baseline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FB48C107-FF97-4B2D-A56D-5382A0276100}" type="slidenum">
              <a:rPr lang="en-US" altLang="el-GR" sz="1200" baseline="0"/>
              <a:pPr/>
              <a:t>11</a:t>
            </a:fld>
            <a:endParaRPr lang="en-US" altLang="el-GR" sz="1200" baseline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D2A9030C-9EC7-4BE5-949E-F10AA0A9BE8E}" type="slidenum">
              <a:rPr lang="en-US" altLang="el-GR" sz="1200" baseline="0"/>
              <a:pPr/>
              <a:t>12</a:t>
            </a:fld>
            <a:endParaRPr lang="en-US" altLang="el-GR" sz="1200" baseline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1BCFDCD7-8969-4FD6-83AE-20E26129C599}" type="slidenum">
              <a:rPr lang="en-US" altLang="el-GR" sz="1200" baseline="0"/>
              <a:pPr/>
              <a:t>13</a:t>
            </a:fld>
            <a:endParaRPr lang="en-US" altLang="el-GR" sz="1200" baseline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BBF8145E-CC3C-4F21-971F-5C97B96215D0}" type="slidenum">
              <a:rPr lang="en-US" altLang="el-GR" sz="1200" baseline="0"/>
              <a:pPr/>
              <a:t>5</a:t>
            </a:fld>
            <a:endParaRPr lang="en-US" altLang="el-GR" sz="1200" baseline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A39C4A66-357F-40F0-AB66-FDB46D7416E5}" type="slidenum">
              <a:rPr lang="en-US" altLang="el-GR" sz="1200" baseline="0"/>
              <a:pPr/>
              <a:t>6</a:t>
            </a:fld>
            <a:endParaRPr lang="en-US" altLang="el-GR" sz="1200" baseline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30109C4E-1538-43D9-930E-3E96AEA65EEB}" type="slidenum">
              <a:rPr lang="en-US" altLang="el-GR" sz="1200" baseline="0"/>
              <a:pPr/>
              <a:t>7</a:t>
            </a:fld>
            <a:endParaRPr lang="en-US" altLang="el-GR" sz="1200" baseline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4F6713E2-8984-4A21-BDCF-0BA4DA59367A}" type="slidenum">
              <a:rPr lang="en-US" altLang="el-GR" sz="1200" baseline="0"/>
              <a:pPr/>
              <a:t>8</a:t>
            </a:fld>
            <a:endParaRPr lang="en-US" altLang="el-GR" sz="1200" baseline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826C826A-3E7B-4D82-8414-F77B62D0DBBE}" type="slidenum">
              <a:rPr lang="en-US" altLang="el-GR" sz="1200" baseline="0"/>
              <a:pPr/>
              <a:t>9</a:t>
            </a:fld>
            <a:endParaRPr lang="en-US" altLang="el-GR" sz="1200" baseline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>
              <a:defRPr baseline="0"/>
            </a:lvl1pPr>
          </a:lstStyle>
          <a:p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l-GR" dirty="0"/>
          </a:p>
        </p:txBody>
      </p:sp>
      <p:sp>
        <p:nvSpPr>
          <p:cNvPr id="4" name="Ορθογώνιο 3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498" y="-57951"/>
            <a:ext cx="9140502" cy="253914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Λοιμώδη Νοσήματα</a:t>
            </a:r>
            <a:r>
              <a:rPr lang="el-GR" sz="700" b="1" baseline="0" dirty="0" smtClean="0">
                <a:solidFill>
                  <a:schemeClr val="bg1"/>
                </a:solidFill>
              </a:rPr>
              <a:t> – Υ</a:t>
            </a:r>
            <a:r>
              <a:rPr lang="el-GR" sz="700" b="1" dirty="0" smtClean="0">
                <a:solidFill>
                  <a:schemeClr val="bg1"/>
                </a:solidFill>
              </a:rPr>
              <a:t>γιεινή Αγροτικών Ζώων </a:t>
            </a:r>
            <a:r>
              <a:rPr lang="el-GR" sz="700" b="1" dirty="0" smtClean="0">
                <a:solidFill>
                  <a:schemeClr val="bg1"/>
                </a:solidFill>
              </a:rPr>
              <a:t>–</a:t>
            </a:r>
            <a:r>
              <a:rPr lang="en-US" sz="700" baseline="0" dirty="0" smtClean="0">
                <a:solidFill>
                  <a:schemeClr val="bg1"/>
                </a:solidFill>
              </a:rPr>
              <a:t> </a:t>
            </a:r>
            <a:r>
              <a:rPr lang="el-GR" sz="700" baseline="0" dirty="0" smtClean="0">
                <a:solidFill>
                  <a:schemeClr val="bg1"/>
                </a:solidFill>
              </a:rPr>
              <a:t>Σχολή Τεχνολογίας Γεωπονίας, </a:t>
            </a:r>
            <a:r>
              <a:rPr lang="el-GR" sz="700" dirty="0" smtClean="0">
                <a:solidFill>
                  <a:schemeClr val="bg1"/>
                </a:solidFill>
              </a:rPr>
              <a:t>Τμήμα Ζωικής Παραγωγής,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6" name="Εικόνα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53914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Λοιμώδη Νοσήματα</a:t>
            </a:r>
            <a:r>
              <a:rPr lang="el-GR" sz="700" b="1" baseline="0" dirty="0" smtClean="0">
                <a:solidFill>
                  <a:schemeClr val="bg1"/>
                </a:solidFill>
              </a:rPr>
              <a:t> – Υ</a:t>
            </a:r>
            <a:r>
              <a:rPr lang="el-GR" sz="700" b="1" dirty="0" smtClean="0">
                <a:solidFill>
                  <a:schemeClr val="bg1"/>
                </a:solidFill>
              </a:rPr>
              <a:t>γιεινή Αγροτικών Ζώων </a:t>
            </a:r>
            <a:r>
              <a:rPr lang="el-GR" sz="700" b="1" dirty="0" smtClean="0">
                <a:solidFill>
                  <a:schemeClr val="bg1"/>
                </a:solidFill>
              </a:rPr>
              <a:t>–</a:t>
            </a:r>
            <a:r>
              <a:rPr lang="en-US" sz="700" baseline="0" dirty="0" smtClean="0">
                <a:solidFill>
                  <a:schemeClr val="bg1"/>
                </a:solidFill>
              </a:rPr>
              <a:t> </a:t>
            </a:r>
            <a:r>
              <a:rPr lang="el-GR" sz="700" baseline="0" dirty="0" smtClean="0">
                <a:solidFill>
                  <a:schemeClr val="bg1"/>
                </a:solidFill>
              </a:rPr>
              <a:t>Σχολή Τεχνολογίας Γεωπονίας, </a:t>
            </a:r>
            <a:r>
              <a:rPr lang="el-GR" sz="700" dirty="0" smtClean="0">
                <a:solidFill>
                  <a:schemeClr val="bg1"/>
                </a:solidFill>
              </a:rPr>
              <a:t>Τμήμα Ζωικής Παραγωγής, ΤΕΙ ΗΠΕΙΡΟΥ </a:t>
            </a:r>
            <a:r>
              <a:rPr lang="el-GR" sz="7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Λοιμώδη Νοσήματα – Υγιεινή Αγροτικών Ζώων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3194798"/>
            <a:ext cx="8352928" cy="1464947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3</a:t>
            </a:r>
            <a:r>
              <a:rPr lang="en-US" sz="2800" dirty="0" smtClean="0"/>
              <a:t> </a:t>
            </a:r>
            <a:r>
              <a:rPr lang="el-GR" sz="2800" dirty="0" smtClean="0"/>
              <a:t>: </a:t>
            </a:r>
            <a:r>
              <a:rPr lang="en-US" sz="2800" dirty="0" smtClean="0"/>
              <a:t> </a:t>
            </a:r>
            <a:r>
              <a:rPr lang="el-GR" sz="2800" b="1" dirty="0" smtClean="0"/>
              <a:t>ΟΙ ΚΙΝΔΥΝΟΙ ΤΗΣ ΧΡΗΣΗΣ ΑΝΤΙΜΙΚΡΟΒΙΑΚΩΝ ΠΑΡΑΓΟΝΤΩΝ</a:t>
            </a:r>
          </a:p>
          <a:p>
            <a:pPr algn="l"/>
            <a:r>
              <a:rPr lang="el-GR" sz="2800" dirty="0" smtClean="0"/>
              <a:t>Ιωάννης Σκούφος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5"/>
          <a:srcRect t="-11106" b="11106"/>
          <a:stretch/>
        </p:blipFill>
        <p:spPr>
          <a:xfrm>
            <a:off x="642158" y="193204"/>
            <a:ext cx="905506" cy="11453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63688" y="335245"/>
            <a:ext cx="3240360" cy="10201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lnSpc>
                <a:spcPts val="2600"/>
              </a:lnSpc>
            </a:pPr>
            <a:r>
              <a:rPr lang="el-GR" sz="2000" dirty="0" smtClean="0"/>
              <a:t>Ελληνική Δημοκρατία</a:t>
            </a:r>
          </a:p>
          <a:p>
            <a:pPr>
              <a:lnSpc>
                <a:spcPts val="2600"/>
              </a:lnSpc>
            </a:pPr>
            <a:r>
              <a:rPr lang="el-GR" sz="2000" dirty="0" smtClean="0"/>
              <a:t>Τεχνολογικό Εκπαιδευτικό Ίδρυμα Ηπείρου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>
            <a:spLocks noGrp="1"/>
          </p:cNvSpPr>
          <p:nvPr>
            <p:ph type="ctrTitle"/>
          </p:nvPr>
        </p:nvSpPr>
        <p:spPr>
          <a:xfrm>
            <a:off x="688032" y="265212"/>
            <a:ext cx="7772400" cy="864981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Αυξητικοί Παράγοντες</a:t>
            </a:r>
            <a:endParaRPr lang="el-GR" sz="2800" dirty="0"/>
          </a:p>
        </p:txBody>
      </p:sp>
      <p:sp>
        <p:nvSpPr>
          <p:cNvPr id="2" name="Ορθογώνιο 1"/>
          <p:cNvSpPr/>
          <p:nvPr/>
        </p:nvSpPr>
        <p:spPr>
          <a:xfrm>
            <a:off x="899592" y="1705372"/>
            <a:ext cx="71287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latin typeface="Arial,Bold"/>
              </a:rPr>
              <a:t>Υπολογισμός εξοικονόμησης πρώτων υλών και παραγωγής </a:t>
            </a:r>
            <a:r>
              <a:rPr lang="el-GR" b="1" dirty="0" smtClean="0">
                <a:latin typeface="Arial,Bold"/>
              </a:rPr>
              <a:t>λυμάτων από </a:t>
            </a:r>
            <a:r>
              <a:rPr lang="el-GR" b="1" dirty="0">
                <a:latin typeface="Arial,Bold"/>
              </a:rPr>
              <a:t>τη χρήση αυξητικών παραγόντων (1986-1996</a:t>
            </a:r>
            <a:r>
              <a:rPr lang="el-GR" b="1" dirty="0" smtClean="0">
                <a:latin typeface="Arial,Bold"/>
              </a:rPr>
              <a:t>)</a:t>
            </a:r>
          </a:p>
          <a:p>
            <a:endParaRPr lang="el-GR" b="1" dirty="0">
              <a:latin typeface="Arial,Bold"/>
            </a:endParaRPr>
          </a:p>
          <a:p>
            <a:r>
              <a:rPr lang="el-GR" dirty="0">
                <a:latin typeface="Arial" panose="020B0604020202020204" pitchFamily="34" charset="0"/>
              </a:rPr>
              <a:t>Μείωση κατανάλωσης τροφής (τόνοι) </a:t>
            </a:r>
            <a:r>
              <a:rPr lang="el-GR" dirty="0" smtClean="0">
                <a:latin typeface="Arial" panose="020B0604020202020204" pitchFamily="34" charset="0"/>
              </a:rPr>
              <a:t>                  1.995.000</a:t>
            </a:r>
            <a:endParaRPr lang="el-GR" dirty="0">
              <a:latin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</a:rPr>
              <a:t>Μείωση κατανάλωσης πρωτεΐνης (τόνοι) </a:t>
            </a:r>
            <a:r>
              <a:rPr lang="el-GR" dirty="0" smtClean="0">
                <a:latin typeface="Arial" panose="020B0604020202020204" pitchFamily="34" charset="0"/>
              </a:rPr>
              <a:t>                780.000</a:t>
            </a:r>
            <a:endParaRPr lang="el-GR" dirty="0">
              <a:latin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</a:rPr>
              <a:t>Μείωση κατανάλωσης νερού (λίτρα) </a:t>
            </a:r>
            <a:r>
              <a:rPr lang="el-GR" dirty="0" smtClean="0">
                <a:latin typeface="Arial" panose="020B0604020202020204" pitchFamily="34" charset="0"/>
              </a:rPr>
              <a:t>             4.610.130.000</a:t>
            </a:r>
            <a:endParaRPr lang="el-GR" dirty="0">
              <a:latin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</a:rPr>
              <a:t>Μείωση παραγωγής λυμάτων (λίτρα) </a:t>
            </a:r>
            <a:r>
              <a:rPr lang="el-GR" dirty="0" smtClean="0">
                <a:latin typeface="Arial" panose="020B0604020202020204" pitchFamily="34" charset="0"/>
              </a:rPr>
              <a:t>           5.034.050.000</a:t>
            </a:r>
            <a:endParaRPr lang="el-GR" dirty="0">
              <a:latin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</a:rPr>
              <a:t>Μείωση απέκκρισης αζώτου (τόνοι) </a:t>
            </a:r>
            <a:r>
              <a:rPr lang="el-GR" dirty="0" smtClean="0">
                <a:latin typeface="Arial" panose="020B0604020202020204" pitchFamily="34" charset="0"/>
              </a:rPr>
              <a:t>                        122.000</a:t>
            </a:r>
            <a:endParaRPr lang="el-GR" dirty="0">
              <a:latin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</a:rPr>
              <a:t>Μείωση απέκκρισης φωσφόρου (τόνοι) </a:t>
            </a:r>
            <a:r>
              <a:rPr lang="el-GR" dirty="0" smtClean="0">
                <a:latin typeface="Arial" panose="020B0604020202020204" pitchFamily="34" charset="0"/>
              </a:rPr>
              <a:t>                    14.000</a:t>
            </a:r>
            <a:endParaRPr lang="el-G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02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Υπότιτλος 3"/>
          <p:cNvSpPr>
            <a:spLocks noGrp="1"/>
          </p:cNvSpPr>
          <p:nvPr>
            <p:ph type="subTitle" idx="1"/>
          </p:nvPr>
        </p:nvSpPr>
        <p:spPr>
          <a:xfrm>
            <a:off x="326876" y="1120403"/>
            <a:ext cx="8494712" cy="4104455"/>
          </a:xfrm>
        </p:spPr>
        <p:txBody>
          <a:bodyPr>
            <a:noAutofit/>
          </a:bodyPr>
          <a:lstStyle/>
          <a:p>
            <a:pPr algn="l"/>
            <a:r>
              <a:rPr lang="el-GR" sz="2000" dirty="0"/>
              <a:t>Οι συνέπειες από την απόσυρση των αυξητικών παραγόντων μπορούν να</a:t>
            </a:r>
          </a:p>
          <a:p>
            <a:pPr algn="l"/>
            <a:r>
              <a:rPr lang="el-GR" sz="2000" dirty="0" smtClean="0"/>
              <a:t>συνοψιστούν: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2000" dirty="0" smtClean="0"/>
              <a:t>Μειωμένη </a:t>
            </a:r>
            <a:r>
              <a:rPr lang="el-GR" sz="2000" dirty="0"/>
              <a:t>παραγωγικότητα.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2000" dirty="0" smtClean="0"/>
              <a:t>Αύξηση </a:t>
            </a:r>
            <a:r>
              <a:rPr lang="el-GR" sz="2000" dirty="0"/>
              <a:t>της ποσοστιαίας τροφής που </a:t>
            </a:r>
            <a:r>
              <a:rPr lang="el-GR" sz="2000" dirty="0" smtClean="0"/>
              <a:t>απαιτείται ανά ζώο </a:t>
            </a:r>
            <a:r>
              <a:rPr lang="el-GR" sz="2000" dirty="0"/>
              <a:t>των ίδιων κιλών.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2000" dirty="0" smtClean="0"/>
              <a:t>Αυξημένες </a:t>
            </a:r>
            <a:r>
              <a:rPr lang="el-GR" sz="2000" dirty="0"/>
              <a:t>εισαγωγές </a:t>
            </a:r>
            <a:r>
              <a:rPr lang="el-GR" sz="2000" dirty="0" smtClean="0"/>
              <a:t>κρέατος.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2000" dirty="0"/>
              <a:t>Αυξημένες ανάγκες κατανάλωσης νερού, άρα ταχύτερη εξάντληση </a:t>
            </a:r>
            <a:r>
              <a:rPr lang="el-GR" sz="2000" dirty="0" smtClean="0"/>
              <a:t>των αποθεμάτων.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2000" dirty="0" smtClean="0"/>
              <a:t>Αυξημένη </a:t>
            </a:r>
            <a:r>
              <a:rPr lang="el-GR" sz="2000" dirty="0"/>
              <a:t>χρήση κλασικών καυσίμων και μεταφορικών για τη διακίνηση της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2000" dirty="0" smtClean="0"/>
              <a:t>Τροφής, λυμάτων και του αυξημένου αριθμού ζώων</a:t>
            </a:r>
            <a:r>
              <a:rPr lang="el-GR" sz="2000" dirty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2000" dirty="0" smtClean="0"/>
              <a:t>Αυξημένες </a:t>
            </a:r>
            <a:r>
              <a:rPr lang="el-GR" sz="2000" dirty="0"/>
              <a:t>εκτάσεις εναπόθεσης της κοπριάς.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2000" dirty="0" smtClean="0"/>
              <a:t>Αυξημένες </a:t>
            </a:r>
            <a:r>
              <a:rPr lang="el-GR" sz="2000" dirty="0"/>
              <a:t>εισαγωγές πρωτεϊνικών πηγών.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2000" dirty="0" smtClean="0"/>
              <a:t>Αυξημένη </a:t>
            </a:r>
            <a:r>
              <a:rPr lang="el-GR" sz="2000" dirty="0"/>
              <a:t>ρύπανση του περιβάλλοντος.</a:t>
            </a:r>
          </a:p>
        </p:txBody>
      </p:sp>
      <p:sp>
        <p:nvSpPr>
          <p:cNvPr id="5" name="Τίτλος 1"/>
          <p:cNvSpPr txBox="1">
            <a:spLocks/>
          </p:cNvSpPr>
          <p:nvPr/>
        </p:nvSpPr>
        <p:spPr>
          <a:xfrm>
            <a:off x="688032" y="265212"/>
            <a:ext cx="7772400" cy="8649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dirty="0" smtClean="0"/>
              <a:t>Αυξητικοί Παράγοντες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23161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688032" y="265212"/>
            <a:ext cx="7772400" cy="8649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dirty="0" smtClean="0"/>
              <a:t>Αυξητικοί Παράγοντες</a:t>
            </a:r>
            <a:endParaRPr lang="el-GR" sz="280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Η ασφάλεια χορήγησης αυξητικών παραγόντων είναι νομοθετημένη </a:t>
            </a:r>
            <a:r>
              <a:rPr lang="el-GR" sz="2000" dirty="0" smtClean="0"/>
              <a:t>και περιέχεται </a:t>
            </a:r>
            <a:r>
              <a:rPr lang="el-GR" sz="2000" dirty="0"/>
              <a:t>στους φακέλους έγκρισης του προϊόντος. Η </a:t>
            </a:r>
            <a:r>
              <a:rPr lang="el-GR" sz="2000" dirty="0" smtClean="0"/>
              <a:t>μικροβιολογική ασφάλεια </a:t>
            </a:r>
            <a:r>
              <a:rPr lang="el-GR" sz="2000" dirty="0"/>
              <a:t>ελέγχεται σε τρεις </a:t>
            </a:r>
            <a:r>
              <a:rPr lang="el-GR" sz="2000" dirty="0" smtClean="0"/>
              <a:t>περιοχές:</a:t>
            </a:r>
            <a:endParaRPr lang="el-GR" sz="2000" dirty="0"/>
          </a:p>
          <a:p>
            <a:pPr marL="571500" indent="-571500">
              <a:buFont typeface="+mj-lt"/>
              <a:buAutoNum type="romanLcPeriod"/>
            </a:pPr>
            <a:r>
              <a:rPr lang="el-GR" sz="2000" dirty="0" smtClean="0"/>
              <a:t>Επιλογή </a:t>
            </a:r>
            <a:r>
              <a:rPr lang="el-GR" sz="2000" dirty="0"/>
              <a:t>ανθεκτικότητας στα αντιβιοτικά στη χλωρίδα του εντέρου.</a:t>
            </a:r>
          </a:p>
          <a:p>
            <a:pPr marL="571500" indent="-571500">
              <a:buFont typeface="+mj-lt"/>
              <a:buAutoNum type="romanLcPeriod"/>
            </a:pPr>
            <a:r>
              <a:rPr lang="el-GR" sz="2000" dirty="0" smtClean="0"/>
              <a:t>Επίδραση </a:t>
            </a:r>
            <a:r>
              <a:rPr lang="el-GR" sz="2000" dirty="0"/>
              <a:t>στην απέκκριση εντερικών παθογόνων από τα ζώα.</a:t>
            </a:r>
          </a:p>
          <a:p>
            <a:pPr marL="571500" indent="-571500">
              <a:buFont typeface="+mj-lt"/>
              <a:buAutoNum type="romanLcPeriod"/>
            </a:pPr>
            <a:r>
              <a:rPr lang="el-GR" sz="2000" dirty="0" smtClean="0"/>
              <a:t>Κατάλοιπα </a:t>
            </a:r>
            <a:r>
              <a:rPr lang="el-GR" sz="2000" dirty="0"/>
              <a:t>στο κρέας και η επίδρασή τους στο εντερικό σωλήνα </a:t>
            </a:r>
            <a:r>
              <a:rPr lang="el-GR" sz="2000" dirty="0" smtClean="0"/>
              <a:t>του ανθρώπου</a:t>
            </a:r>
            <a:r>
              <a:rPr lang="el-G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140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 txBox="1">
            <a:spLocks/>
          </p:cNvSpPr>
          <p:nvPr/>
        </p:nvSpPr>
        <p:spPr>
          <a:xfrm>
            <a:off x="688032" y="265212"/>
            <a:ext cx="7772400" cy="8649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dirty="0" smtClean="0"/>
              <a:t>Αυξητικοί Παράγοντες</a:t>
            </a:r>
            <a:endParaRPr lang="el-GR" sz="2800" dirty="0"/>
          </a:p>
        </p:txBody>
      </p:sp>
      <p:sp>
        <p:nvSpPr>
          <p:cNvPr id="2" name="Υπότιτλος 1"/>
          <p:cNvSpPr>
            <a:spLocks noGrp="1"/>
          </p:cNvSpPr>
          <p:nvPr>
            <p:ph type="subTitle" idx="1"/>
          </p:nvPr>
        </p:nvSpPr>
        <p:spPr>
          <a:xfrm>
            <a:off x="541784" y="1489348"/>
            <a:ext cx="8064896" cy="3960440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2000" b="1" dirty="0"/>
              <a:t>Επιλογή ανθεκτικότητας στα </a:t>
            </a:r>
            <a:r>
              <a:rPr lang="el-GR" sz="2000" b="1" dirty="0" smtClean="0"/>
              <a:t>αντιβιοτικά</a:t>
            </a:r>
          </a:p>
          <a:p>
            <a:pPr algn="l"/>
            <a:r>
              <a:rPr lang="el-GR" sz="2000" dirty="0"/>
              <a:t>Η δόση των αυξητικών παραγόντων είναι 10 έως 100 φορές μικρότερη από τη θεραπευτική δόση (</a:t>
            </a:r>
            <a:r>
              <a:rPr lang="el-GR" sz="2000" dirty="0" err="1"/>
              <a:t>Corpet</a:t>
            </a:r>
            <a:r>
              <a:rPr lang="el-GR" sz="2000" dirty="0"/>
              <a:t> 1996), έχοντας ελάχιστη πίεση για επιλογή ανθεκτικών στελεχών βακτηρίων στο έντερο</a:t>
            </a:r>
            <a:r>
              <a:rPr lang="el-GR" sz="2000" dirty="0" smtClean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2000" b="1" dirty="0"/>
              <a:t>Επίδραση στην απέκκριση εντερικών </a:t>
            </a:r>
            <a:r>
              <a:rPr lang="el-GR" sz="2000" b="1" dirty="0" smtClean="0"/>
              <a:t>παθογόνων.</a:t>
            </a:r>
          </a:p>
          <a:p>
            <a:pPr algn="l"/>
            <a:r>
              <a:rPr lang="el-GR" sz="2000" dirty="0"/>
              <a:t>Κανένας αυξητικός παράγοντας δε θεωρείται ικανός να προκαλέσει αύξηση </a:t>
            </a:r>
            <a:r>
              <a:rPr lang="el-GR" sz="2000" dirty="0" smtClean="0"/>
              <a:t>της απέκκρισης </a:t>
            </a:r>
            <a:r>
              <a:rPr lang="el-GR" sz="2000" dirty="0"/>
              <a:t>παθογόνων μικροβίων ώστε να επιμολυνθεί η τροφική αλυσίδα (</a:t>
            </a:r>
            <a:r>
              <a:rPr lang="el-GR" sz="2000" dirty="0" err="1" smtClean="0"/>
              <a:t>Hinton</a:t>
            </a:r>
            <a:r>
              <a:rPr lang="el-GR" sz="2000" dirty="0"/>
              <a:t> </a:t>
            </a:r>
            <a:r>
              <a:rPr lang="en-US" sz="2000" dirty="0" smtClean="0"/>
              <a:t>1985</a:t>
            </a:r>
            <a:r>
              <a:rPr lang="en-US" sz="2000" dirty="0"/>
              <a:t>, </a:t>
            </a:r>
            <a:r>
              <a:rPr lang="en-US" sz="2000" dirty="0" err="1"/>
              <a:t>Ungemaeh</a:t>
            </a:r>
            <a:r>
              <a:rPr lang="en-US" sz="2000" dirty="0"/>
              <a:t> 1995</a:t>
            </a:r>
            <a:r>
              <a:rPr lang="en-US" sz="2000" dirty="0" smtClean="0"/>
              <a:t>).</a:t>
            </a:r>
            <a:endParaRPr lang="el-GR" sz="20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2000" b="1" dirty="0" smtClean="0"/>
              <a:t>Κατάλοιπα στο κρέας.</a:t>
            </a:r>
          </a:p>
          <a:p>
            <a:pPr algn="l"/>
            <a:r>
              <a:rPr lang="el-GR" sz="2000" dirty="0"/>
              <a:t>Ο</a:t>
            </a:r>
            <a:r>
              <a:rPr lang="el-GR" sz="2000" dirty="0" smtClean="0"/>
              <a:t>ι </a:t>
            </a:r>
            <a:r>
              <a:rPr lang="el-GR" sz="2000" dirty="0"/>
              <a:t>αυξητικοί παράγοντες που </a:t>
            </a:r>
            <a:r>
              <a:rPr lang="el-GR" sz="2000" dirty="0" smtClean="0"/>
              <a:t>χορηγούνται σήμερα </a:t>
            </a:r>
            <a:r>
              <a:rPr lang="el-GR" sz="2000" dirty="0"/>
              <a:t>στην τροφή των </a:t>
            </a:r>
            <a:r>
              <a:rPr lang="el-GR" sz="2000" dirty="0" smtClean="0"/>
              <a:t>παραγωγικών ζώων </a:t>
            </a:r>
            <a:r>
              <a:rPr lang="el-GR" sz="2000" dirty="0"/>
              <a:t>δεν </a:t>
            </a:r>
            <a:r>
              <a:rPr lang="el-GR" sz="2000" dirty="0" smtClean="0"/>
              <a:t>εγκαταλείπουν κατάλοιπα </a:t>
            </a:r>
            <a:r>
              <a:rPr lang="el-GR" sz="2000" dirty="0"/>
              <a:t>στο κρέας.</a:t>
            </a:r>
            <a:endParaRPr lang="el-G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68262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  <p:sp>
        <p:nvSpPr>
          <p:cNvPr id="5" name="Θέση αριθμού διαφάνειας 3"/>
          <p:cNvSpPr txBox="1">
            <a:spLocks/>
          </p:cNvSpPr>
          <p:nvPr/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  <p:sp>
        <p:nvSpPr>
          <p:cNvPr id="6" name="Τίτλος 1"/>
          <p:cNvSpPr txBox="1">
            <a:spLocks/>
          </p:cNvSpPr>
          <p:nvPr/>
        </p:nvSpPr>
        <p:spPr>
          <a:xfrm>
            <a:off x="251520" y="228865"/>
            <a:ext cx="864096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dirty="0"/>
              <a:t>Κίνδυνοι του ανθρώπου από τη χρήση </a:t>
            </a:r>
            <a:r>
              <a:rPr lang="el-GR" sz="2800" dirty="0" err="1"/>
              <a:t>αντιμικροβιακών</a:t>
            </a:r>
            <a:r>
              <a:rPr lang="el-GR" sz="2800" dirty="0"/>
              <a:t> στα ζώα</a:t>
            </a:r>
          </a:p>
        </p:txBody>
      </p:sp>
      <p:sp>
        <p:nvSpPr>
          <p:cNvPr id="7" name="Υπότιτλος 2"/>
          <p:cNvSpPr txBox="1">
            <a:spLocks/>
          </p:cNvSpPr>
          <p:nvPr/>
        </p:nvSpPr>
        <p:spPr>
          <a:xfrm>
            <a:off x="467544" y="1548760"/>
            <a:ext cx="8424936" cy="3353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000" dirty="0" smtClean="0"/>
              <a:t>Έκθεση των εργαζομένων κατά τη χρήση των </a:t>
            </a:r>
            <a:r>
              <a:rPr lang="el-GR" sz="2000" dirty="0" err="1" smtClean="0"/>
              <a:t>αντιμικροβιακών</a:t>
            </a:r>
            <a:r>
              <a:rPr lang="el-GR" sz="2000" dirty="0" smtClean="0"/>
              <a:t>.</a:t>
            </a:r>
          </a:p>
          <a:p>
            <a:r>
              <a:rPr lang="el-GR" sz="2000" dirty="0"/>
              <a:t>Κατάλοιπα </a:t>
            </a:r>
            <a:r>
              <a:rPr lang="el-GR" sz="2000" dirty="0" err="1"/>
              <a:t>αντιμικροβιακών</a:t>
            </a:r>
            <a:r>
              <a:rPr lang="el-GR" sz="2000" dirty="0"/>
              <a:t> ουσιών στο </a:t>
            </a:r>
            <a:r>
              <a:rPr lang="el-GR" sz="2000" dirty="0" smtClean="0"/>
              <a:t>κρέας.</a:t>
            </a:r>
          </a:p>
          <a:p>
            <a:r>
              <a:rPr lang="el-GR" sz="2000" dirty="0"/>
              <a:t>Επιλογή παθογόνων που προκαλούν </a:t>
            </a:r>
            <a:r>
              <a:rPr lang="el-GR" sz="2000" dirty="0" err="1" smtClean="0"/>
              <a:t>ζωονόσους</a:t>
            </a:r>
            <a:r>
              <a:rPr lang="el-GR" sz="2000" dirty="0" smtClean="0"/>
              <a:t>.</a:t>
            </a:r>
          </a:p>
          <a:p>
            <a:r>
              <a:rPr lang="el-GR" sz="2000" dirty="0" smtClean="0"/>
              <a:t>Μεταφορά </a:t>
            </a:r>
            <a:r>
              <a:rPr lang="el-GR" sz="2000" dirty="0" err="1"/>
              <a:t>μικροβιοαντοχής</a:t>
            </a:r>
            <a:r>
              <a:rPr lang="el-GR" sz="2000" dirty="0"/>
              <a:t> από βακτήρια ανθεκτικά </a:t>
            </a:r>
            <a:r>
              <a:rPr lang="el-GR" sz="2000" dirty="0" smtClean="0"/>
              <a:t>στα </a:t>
            </a:r>
            <a:r>
              <a:rPr lang="el-GR" sz="2000" dirty="0" err="1" smtClean="0"/>
              <a:t>αντιμικροβιακά</a:t>
            </a:r>
            <a:r>
              <a:rPr lang="el-GR" sz="2000" dirty="0" smtClean="0"/>
              <a:t> </a:t>
            </a:r>
            <a:r>
              <a:rPr lang="el-GR" sz="2000" dirty="0"/>
              <a:t>από τα ζώα για τον άνθρωπο</a:t>
            </a:r>
            <a:r>
              <a:rPr lang="el-GR" sz="2000" dirty="0" smtClean="0"/>
              <a:t>.</a:t>
            </a:r>
          </a:p>
          <a:p>
            <a:r>
              <a:rPr lang="el-GR" sz="2000" dirty="0"/>
              <a:t>Μεταφορά ανθεκτικότητας από τη φυσιολογική χλωρίδα </a:t>
            </a:r>
            <a:r>
              <a:rPr lang="el-GR" sz="2000" dirty="0" smtClean="0"/>
              <a:t>του εντέρου </a:t>
            </a:r>
            <a:r>
              <a:rPr lang="el-GR" sz="2000" dirty="0"/>
              <a:t>στα παθογόνα του </a:t>
            </a:r>
            <a:r>
              <a:rPr lang="el-GR" sz="2000" dirty="0" smtClean="0"/>
              <a:t>ανθρώπου.</a:t>
            </a:r>
          </a:p>
          <a:p>
            <a:r>
              <a:rPr lang="el-GR" sz="2000" dirty="0"/>
              <a:t>Μεταφορά παθογόνων μικροοργανισμών από τα ζώα </a:t>
            </a:r>
            <a:r>
              <a:rPr lang="el-GR" sz="2000" dirty="0" smtClean="0"/>
              <a:t>στον άνθρωπο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735039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489348"/>
            <a:ext cx="8496944" cy="3420756"/>
          </a:xfrm>
        </p:spPr>
        <p:txBody>
          <a:bodyPr>
            <a:noAutofit/>
          </a:bodyPr>
          <a:lstStyle/>
          <a:p>
            <a:pPr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</a:pPr>
            <a:r>
              <a:rPr lang="el-GR" sz="1200" dirty="0" smtClean="0">
                <a:solidFill>
                  <a:prstClr val="white">
                    <a:lumMod val="50000"/>
                  </a:prstClr>
                </a:solidFill>
                <a:ea typeface="Arial Unicode MS"/>
                <a:cs typeface="Times New Roman" pitchFamily="18" charset="0"/>
              </a:rPr>
              <a:t>Λοιμώδη Νοσήματα και Υγιεινή των Ζώων. Γιάννης Σκούφος, Άρτα 2004</a:t>
            </a:r>
            <a:endParaRPr lang="el-GR" sz="12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16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17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8328280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Σκούφος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Ι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ωάννης. Λοιμώδη Νοσήματα- Υγιεινή Αγροτικών Ζώων.</a:t>
            </a: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Τεχνολογικό Ίδρυμα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Ηπείρου. Διαθέσιμο από: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eclass.teiep.gr/courses/TEXG1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25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Πρόδρομος </a:t>
            </a:r>
            <a:r>
              <a:rPr lang="el-GR" sz="2900" b="1" dirty="0" err="1" smtClean="0"/>
              <a:t>Σακάλογλου</a:t>
            </a:r>
            <a:r>
              <a:rPr lang="el-GR" sz="2900" b="1" dirty="0" smtClean="0"/>
              <a:t> 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1345332"/>
            <a:ext cx="8208912" cy="3240360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Ζωικής Παραγωγής</a:t>
            </a:r>
          </a:p>
          <a:p>
            <a:pPr algn="l"/>
            <a:r>
              <a:rPr lang="el-GR" b="1" dirty="0" smtClean="0"/>
              <a:t>Λοιμώδη Νοσήματα – Υγιεινή Αγροτικών Ζώων</a:t>
            </a:r>
            <a:endParaRPr lang="en-US" b="1" dirty="0" smtClean="0"/>
          </a:p>
          <a:p>
            <a:r>
              <a:rPr lang="el-GR" sz="2800" b="1" dirty="0" smtClean="0"/>
              <a:t>Ενότητα 3:</a:t>
            </a:r>
            <a:r>
              <a:rPr lang="en-US" sz="2800" dirty="0" smtClean="0"/>
              <a:t> </a:t>
            </a:r>
            <a:r>
              <a:rPr lang="el-GR" sz="2400" dirty="0"/>
              <a:t>ΟΙ ΚΙΝΔΥΝΟΙ ΤΗΣ ΧΡΗΣΗΣ ΑΝΤΙΜΙΚΡΟΒΙΑΚΩΝ ΠΑΡΑΓΟΝΤΩΝ</a:t>
            </a:r>
          </a:p>
          <a:p>
            <a:pPr algn="l"/>
            <a:endParaRPr lang="en-US" sz="2000" dirty="0" smtClean="0"/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Ιωάννης Σκούφος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Αναπληρωτής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l-GR" b="1" dirty="0"/>
              <a:t>ΟΙ ΚΙΝΔΥΝΟΙ ΤΗΣ ΧΡΗΣΗΣ ΑΝΤΙΜΙΚΡΟΒΙΑΚΩΝ ΠΑΡΑΓΟΝΤΩΝ</a:t>
            </a:r>
          </a:p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>
          <a:xfrm>
            <a:off x="683568" y="265212"/>
            <a:ext cx="7772400" cy="1080119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Εισαγωγ</a:t>
            </a:r>
            <a:r>
              <a:rPr lang="el-GR" sz="2800" dirty="0"/>
              <a:t>ή</a:t>
            </a:r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>
          <a:xfrm>
            <a:off x="683568" y="1345331"/>
            <a:ext cx="7776864" cy="3600401"/>
          </a:xfrm>
        </p:spPr>
        <p:txBody>
          <a:bodyPr>
            <a:normAutofit/>
          </a:bodyPr>
          <a:lstStyle/>
          <a:p>
            <a:pPr algn="l"/>
            <a:r>
              <a:rPr lang="el-GR" sz="2000" dirty="0"/>
              <a:t>Τα πλεονεκτήματα της </a:t>
            </a:r>
            <a:r>
              <a:rPr lang="el-GR" sz="2000" dirty="0" smtClean="0"/>
              <a:t>χρήσης αυξητικών παραγόντων </a:t>
            </a:r>
            <a:r>
              <a:rPr lang="el-GR" sz="2000" dirty="0"/>
              <a:t>στη θεραπευτική των </a:t>
            </a:r>
            <a:r>
              <a:rPr lang="el-GR" sz="2000" dirty="0" smtClean="0"/>
              <a:t>ζώων: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l-GR" sz="2000" dirty="0" smtClean="0"/>
              <a:t>Δεν </a:t>
            </a:r>
            <a:r>
              <a:rPr lang="el-GR" sz="2000" dirty="0"/>
              <a:t>αφήνουν κατάλοιπα </a:t>
            </a:r>
            <a:r>
              <a:rPr lang="el-GR" sz="2000" dirty="0" smtClean="0"/>
              <a:t>στο κρέας </a:t>
            </a:r>
            <a:r>
              <a:rPr lang="el-GR" sz="2000" dirty="0"/>
              <a:t>όταν τηρηθούν οι χρόνοι </a:t>
            </a:r>
            <a:r>
              <a:rPr lang="el-GR" sz="2000" dirty="0" smtClean="0"/>
              <a:t>αναμονής.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l-GR" sz="2000" dirty="0" smtClean="0"/>
              <a:t>Δεν συμβάλλουν </a:t>
            </a:r>
            <a:r>
              <a:rPr lang="el-GR" sz="2000" dirty="0"/>
              <a:t>στην ύπαρξη ανθεκτικών στελεχών της σαλμονέλας που είναι η </a:t>
            </a:r>
            <a:r>
              <a:rPr lang="el-GR" sz="2000" dirty="0" smtClean="0"/>
              <a:t>πλέον επικίνδυνη </a:t>
            </a:r>
            <a:r>
              <a:rPr lang="el-GR" sz="2000" dirty="0" err="1"/>
              <a:t>τροφογενής</a:t>
            </a:r>
            <a:r>
              <a:rPr lang="el-GR" sz="2000" dirty="0"/>
              <a:t> λοίμωξη του </a:t>
            </a:r>
            <a:r>
              <a:rPr lang="el-GR" sz="2000" dirty="0" smtClean="0"/>
              <a:t>ανθρώπου.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l-GR" sz="2000" dirty="0" smtClean="0"/>
              <a:t>Ευεργετική επίδραση στους </a:t>
            </a:r>
            <a:r>
              <a:rPr lang="el-GR" sz="2000" dirty="0"/>
              <a:t>ρυθμούς ανάπτυξης των παραγωγικών </a:t>
            </a:r>
            <a:r>
              <a:rPr lang="el-GR" sz="2000" dirty="0" smtClean="0"/>
              <a:t>ζώων.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l-GR" sz="2000" dirty="0" smtClean="0"/>
              <a:t>Η χρήση τους </a:t>
            </a:r>
            <a:r>
              <a:rPr lang="el-GR" sz="2000" dirty="0"/>
              <a:t>συνετέλεσε στη μείωση του ρυθμού χορήγησης </a:t>
            </a:r>
            <a:r>
              <a:rPr lang="el-GR" sz="2000" dirty="0" err="1"/>
              <a:t>αντιμικροβιακών</a:t>
            </a:r>
            <a:r>
              <a:rPr lang="el-GR" sz="2000" dirty="0"/>
              <a:t> ουσιών </a:t>
            </a:r>
            <a:r>
              <a:rPr lang="el-GR" sz="2000" dirty="0" smtClean="0"/>
              <a:t>για θεραπευτικούς </a:t>
            </a:r>
            <a:r>
              <a:rPr lang="el-GR" sz="2000" dirty="0"/>
              <a:t>σκοπούς.</a:t>
            </a:r>
            <a:endParaRPr lang="el-GR" sz="2000" dirty="0" smtClean="0"/>
          </a:p>
          <a:p>
            <a:pPr algn="l"/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43685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561356"/>
            <a:ext cx="7776864" cy="3137644"/>
          </a:xfrm>
        </p:spPr>
        <p:txBody>
          <a:bodyPr>
            <a:noAutofit/>
          </a:bodyPr>
          <a:lstStyle/>
          <a:p>
            <a:pPr algn="l"/>
            <a:r>
              <a:rPr lang="el-GR" sz="2000" dirty="0"/>
              <a:t>Οι </a:t>
            </a:r>
            <a:r>
              <a:rPr lang="el-GR" sz="2000" dirty="0" smtClean="0"/>
              <a:t>κίνδυνοι </a:t>
            </a:r>
            <a:r>
              <a:rPr lang="el-GR" sz="2000" dirty="0"/>
              <a:t>της </a:t>
            </a:r>
            <a:r>
              <a:rPr lang="el-GR" sz="2000" dirty="0" smtClean="0"/>
              <a:t>χρήσης αυξητικών παραγόντων:</a:t>
            </a:r>
          </a:p>
          <a:p>
            <a:pPr algn="l"/>
            <a:endParaRPr lang="el-GR" sz="20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2000" dirty="0" smtClean="0"/>
              <a:t>Παρουσία καταλοίπων στα </a:t>
            </a:r>
            <a:r>
              <a:rPr lang="el-GR" sz="2000" dirty="0" err="1" smtClean="0"/>
              <a:t>ζωοκομικά</a:t>
            </a:r>
            <a:r>
              <a:rPr lang="el-GR" sz="2000" dirty="0" smtClean="0"/>
              <a:t> προϊόντα (~2,5% πανευρωπαϊκά)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2000" dirty="0" smtClean="0"/>
              <a:t>κίνδυνος εισαγωγής </a:t>
            </a:r>
            <a:r>
              <a:rPr lang="el-GR" sz="2000" dirty="0"/>
              <a:t>στην εντερική χλωρίδα του ανθρώπου ανθεκτικών στελεχών μικροβίων.</a:t>
            </a:r>
          </a:p>
        </p:txBody>
      </p:sp>
      <p:sp>
        <p:nvSpPr>
          <p:cNvPr id="4" name="Τίτλος 6"/>
          <p:cNvSpPr>
            <a:spLocks noGrp="1"/>
          </p:cNvSpPr>
          <p:nvPr>
            <p:ph type="ctrTitle"/>
          </p:nvPr>
        </p:nvSpPr>
        <p:spPr>
          <a:xfrm>
            <a:off x="683568" y="265212"/>
            <a:ext cx="7772400" cy="1080119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Εισαγωγ</a:t>
            </a:r>
            <a:r>
              <a:rPr lang="el-GR" sz="2800" dirty="0"/>
              <a:t>ή</a:t>
            </a:r>
          </a:p>
        </p:txBody>
      </p:sp>
    </p:spTree>
    <p:extLst>
      <p:ext uri="{BB962C8B-B14F-4D97-AF65-F5344CB8AC3E}">
        <p14:creationId xmlns:p14="http://schemas.microsoft.com/office/powerpoint/2010/main" val="275928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3080" y="1345331"/>
            <a:ext cx="7992888" cy="3744416"/>
          </a:xfrm>
        </p:spPr>
        <p:txBody>
          <a:bodyPr>
            <a:noAutofit/>
          </a:bodyPr>
          <a:lstStyle/>
          <a:p>
            <a:pPr algn="l"/>
            <a:endParaRPr lang="el-GR" sz="2000" dirty="0" smtClean="0"/>
          </a:p>
          <a:p>
            <a:pPr algn="l"/>
            <a:r>
              <a:rPr lang="el-GR" sz="2000" b="1" dirty="0" smtClean="0"/>
              <a:t>α) Περιστασιακή νόσος</a:t>
            </a:r>
            <a:r>
              <a:rPr lang="en-US" sz="2000" b="1" dirty="0" smtClean="0"/>
              <a:t>. </a:t>
            </a:r>
            <a:r>
              <a:rPr lang="el-GR" sz="2000" dirty="0" smtClean="0"/>
              <a:t>Οι </a:t>
            </a:r>
            <a:r>
              <a:rPr lang="el-GR" sz="2000" dirty="0"/>
              <a:t>περιστασιακές μολύνσεις είναι μεμονωμένες και είναι </a:t>
            </a:r>
            <a:r>
              <a:rPr lang="el-GR" sz="2000" dirty="0" smtClean="0"/>
              <a:t>αποτέλεσμα τραυματισμών</a:t>
            </a:r>
            <a:r>
              <a:rPr lang="el-GR" sz="2000" dirty="0"/>
              <a:t>, επιλόχειων φλεγμονών, μαστίτιδας ή λύσεων συνεχείας </a:t>
            </a:r>
            <a:r>
              <a:rPr lang="el-GR" sz="2000" dirty="0" smtClean="0"/>
              <a:t>του δέρματος.</a:t>
            </a:r>
            <a:endParaRPr lang="en-US" sz="2000" dirty="0" smtClean="0"/>
          </a:p>
          <a:p>
            <a:pPr algn="l"/>
            <a:r>
              <a:rPr lang="el-GR" sz="2000" b="1" dirty="0"/>
              <a:t>β) Λοιμώδη </a:t>
            </a:r>
            <a:r>
              <a:rPr lang="el-GR" sz="2000" b="1" dirty="0" smtClean="0"/>
              <a:t>νοσήματα</a:t>
            </a:r>
            <a:r>
              <a:rPr lang="en-US" sz="2000" b="1" dirty="0" smtClean="0"/>
              <a:t>. </a:t>
            </a:r>
            <a:r>
              <a:rPr lang="el-GR" sz="2000" dirty="0" smtClean="0"/>
              <a:t>Νοσήματα </a:t>
            </a:r>
            <a:r>
              <a:rPr lang="el-GR" sz="2000" dirty="0"/>
              <a:t>που οφείλονται αποκλειστικά σε παθογόνους </a:t>
            </a:r>
            <a:r>
              <a:rPr lang="el-GR" sz="2000" dirty="0" smtClean="0"/>
              <a:t>μικροοργανισμούς</a:t>
            </a:r>
            <a:r>
              <a:rPr lang="en-US" sz="2000" dirty="0" smtClean="0"/>
              <a:t> </a:t>
            </a:r>
            <a:r>
              <a:rPr lang="el-GR" sz="2000" dirty="0" smtClean="0"/>
              <a:t>μεταδίδονται </a:t>
            </a:r>
            <a:r>
              <a:rPr lang="el-GR" sz="2000" dirty="0"/>
              <a:t>ταχύτατα μεταξύ των πληθυσμών, άρα η αντιμετώπισή τους πρέπει </a:t>
            </a:r>
            <a:r>
              <a:rPr lang="el-GR" sz="2000" dirty="0" smtClean="0"/>
              <a:t>να</a:t>
            </a:r>
            <a:r>
              <a:rPr lang="en-US" sz="2000" dirty="0" smtClean="0"/>
              <a:t> </a:t>
            </a:r>
            <a:r>
              <a:rPr lang="el-GR" sz="2000" dirty="0" smtClean="0"/>
              <a:t>είναι </a:t>
            </a:r>
            <a:r>
              <a:rPr lang="el-GR" sz="2000" dirty="0"/>
              <a:t>άμεση και να περιλαμβάνει </a:t>
            </a:r>
            <a:r>
              <a:rPr lang="el-GR" sz="2000" dirty="0" err="1"/>
              <a:t>εμβολιακά</a:t>
            </a:r>
            <a:r>
              <a:rPr lang="el-GR" sz="2000" dirty="0"/>
              <a:t> προγράμματα, την ενίσχυση </a:t>
            </a:r>
            <a:r>
              <a:rPr lang="el-GR" sz="2000" dirty="0" smtClean="0"/>
              <a:t>της</a:t>
            </a:r>
            <a:r>
              <a:rPr lang="en-US" sz="2000" dirty="0" smtClean="0"/>
              <a:t> </a:t>
            </a:r>
            <a:r>
              <a:rPr lang="el-GR" sz="2000" dirty="0" smtClean="0"/>
              <a:t>ανοσολογικής </a:t>
            </a:r>
            <a:r>
              <a:rPr lang="el-GR" sz="2000" dirty="0"/>
              <a:t>απάντησης έναντι του συγκεκριμένου παράγοντα, </a:t>
            </a:r>
            <a:r>
              <a:rPr lang="el-GR" sz="2000" dirty="0" smtClean="0"/>
              <a:t>τη</a:t>
            </a:r>
            <a:r>
              <a:rPr lang="en-US" sz="2000" dirty="0" smtClean="0"/>
              <a:t> </a:t>
            </a:r>
            <a:r>
              <a:rPr lang="el-GR" sz="2000" dirty="0" smtClean="0"/>
              <a:t>χρήση</a:t>
            </a:r>
            <a:r>
              <a:rPr lang="en-US" sz="2000" dirty="0"/>
              <a:t> </a:t>
            </a:r>
            <a:r>
              <a:rPr lang="el-GR" sz="2000" dirty="0" smtClean="0"/>
              <a:t>αντιβιοτικών </a:t>
            </a:r>
            <a:r>
              <a:rPr lang="el-GR" sz="2000" dirty="0"/>
              <a:t>και τη διαφοροποίηση της διαχείρισης </a:t>
            </a:r>
            <a:r>
              <a:rPr lang="el-GR" sz="2000" dirty="0" smtClean="0"/>
              <a:t>της</a:t>
            </a:r>
            <a:r>
              <a:rPr lang="en-US" sz="2000" dirty="0" smtClean="0"/>
              <a:t> </a:t>
            </a:r>
            <a:r>
              <a:rPr lang="el-GR" sz="2000" dirty="0" smtClean="0"/>
              <a:t>εκτροφής </a:t>
            </a:r>
            <a:r>
              <a:rPr lang="el-GR" sz="2000" dirty="0"/>
              <a:t>για την </a:t>
            </a:r>
            <a:r>
              <a:rPr lang="el-GR" sz="2000" dirty="0" smtClean="0"/>
              <a:t>πρόληψη</a:t>
            </a:r>
            <a:r>
              <a:rPr lang="en-US" sz="2000" dirty="0" smtClean="0"/>
              <a:t> </a:t>
            </a:r>
            <a:r>
              <a:rPr lang="el-GR" sz="2000" dirty="0" smtClean="0"/>
              <a:t>της </a:t>
            </a:r>
            <a:r>
              <a:rPr lang="el-GR" sz="2000" dirty="0"/>
              <a:t>μετάδοσης.</a:t>
            </a:r>
            <a:endParaRPr lang="el-GR" sz="2000" dirty="0" smtClean="0"/>
          </a:p>
          <a:p>
            <a:pPr algn="l"/>
            <a:endParaRPr lang="el-GR" sz="2000" dirty="0"/>
          </a:p>
        </p:txBody>
      </p:sp>
      <p:sp>
        <p:nvSpPr>
          <p:cNvPr id="5" name="Τίτλος 6"/>
          <p:cNvSpPr txBox="1">
            <a:spLocks/>
          </p:cNvSpPr>
          <p:nvPr/>
        </p:nvSpPr>
        <p:spPr>
          <a:xfrm>
            <a:off x="683568" y="265212"/>
            <a:ext cx="7772400" cy="10801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dirty="0"/>
              <a:t>Οι κυριότεροι λόγοι χρησιμοποίησης αντιβιοτικών στα παραγωγικά ζώα</a:t>
            </a:r>
          </a:p>
        </p:txBody>
      </p:sp>
    </p:spTree>
    <p:extLst>
      <p:ext uri="{BB962C8B-B14F-4D97-AF65-F5344CB8AC3E}">
        <p14:creationId xmlns:p14="http://schemas.microsoft.com/office/powerpoint/2010/main" val="378153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57300" y="1777380"/>
            <a:ext cx="8424936" cy="3312367"/>
          </a:xfrm>
        </p:spPr>
        <p:txBody>
          <a:bodyPr>
            <a:noAutofit/>
          </a:bodyPr>
          <a:lstStyle/>
          <a:p>
            <a:pPr algn="l"/>
            <a:r>
              <a:rPr lang="el-GR" sz="2000" b="1" dirty="0"/>
              <a:t>γ) Πρόληψη και έλεγχος λοιμωδών </a:t>
            </a:r>
            <a:r>
              <a:rPr lang="el-GR" sz="2000" b="1" dirty="0" smtClean="0"/>
              <a:t>νοσημάτων</a:t>
            </a:r>
            <a:r>
              <a:rPr lang="en-US" sz="2000" b="1" dirty="0" smtClean="0"/>
              <a:t>. </a:t>
            </a:r>
            <a:r>
              <a:rPr lang="el-GR" sz="2000" dirty="0"/>
              <a:t>Η </a:t>
            </a:r>
            <a:r>
              <a:rPr lang="el-GR" sz="2000" dirty="0" err="1"/>
              <a:t>αντιμικροβιακή</a:t>
            </a:r>
            <a:r>
              <a:rPr lang="el-GR" sz="2000" dirty="0"/>
              <a:t> </a:t>
            </a:r>
            <a:r>
              <a:rPr lang="el-GR" sz="2000" dirty="0" smtClean="0"/>
              <a:t>αγωγή</a:t>
            </a:r>
            <a:r>
              <a:rPr lang="en-US" sz="2000" dirty="0" smtClean="0"/>
              <a:t> </a:t>
            </a:r>
            <a:r>
              <a:rPr lang="el-GR" sz="2000" dirty="0" smtClean="0"/>
              <a:t>χορηγείται </a:t>
            </a:r>
            <a:r>
              <a:rPr lang="el-GR" sz="2000" dirty="0"/>
              <a:t>σε συγκεντρώσεις της δραστικής </a:t>
            </a:r>
            <a:r>
              <a:rPr lang="el-GR" sz="2000" dirty="0" smtClean="0"/>
              <a:t>ουσίας</a:t>
            </a:r>
            <a:r>
              <a:rPr lang="en-US" sz="2000" dirty="0" smtClean="0"/>
              <a:t> </a:t>
            </a:r>
            <a:r>
              <a:rPr lang="el-GR" sz="2000" dirty="0" smtClean="0"/>
              <a:t>χαμηλότερες των</a:t>
            </a:r>
            <a:r>
              <a:rPr lang="en-US" sz="2000" dirty="0" smtClean="0"/>
              <a:t> </a:t>
            </a:r>
            <a:r>
              <a:rPr lang="el-GR" sz="2000" dirty="0" smtClean="0"/>
              <a:t>θεραπευτικών </a:t>
            </a:r>
            <a:r>
              <a:rPr lang="el-GR" sz="2000" dirty="0"/>
              <a:t>συγκεντρώσεων όταν τα ζώα είναι υγιή </a:t>
            </a:r>
            <a:r>
              <a:rPr lang="el-GR" sz="2000" dirty="0" smtClean="0"/>
              <a:t>αλλά</a:t>
            </a:r>
            <a:r>
              <a:rPr lang="en-US" sz="2000" dirty="0" smtClean="0"/>
              <a:t> </a:t>
            </a:r>
            <a:r>
              <a:rPr lang="el-GR" sz="2000" dirty="0" smtClean="0"/>
              <a:t>μολυσμένα </a:t>
            </a:r>
            <a:r>
              <a:rPr lang="el-GR" sz="2000" dirty="0"/>
              <a:t>ή ακολουθείται διαφορετική προσέγγιση όταν τα ζώα </a:t>
            </a:r>
            <a:r>
              <a:rPr lang="el-GR" sz="2000" dirty="0" smtClean="0"/>
              <a:t>είναι</a:t>
            </a:r>
            <a:r>
              <a:rPr lang="en-US" sz="2000" dirty="0" smtClean="0"/>
              <a:t> </a:t>
            </a:r>
            <a:r>
              <a:rPr lang="el-GR" sz="2000" dirty="0" smtClean="0"/>
              <a:t>προσβεβλημένα </a:t>
            </a:r>
            <a:r>
              <a:rPr lang="el-GR" sz="2000" dirty="0"/>
              <a:t>και εμφανίζουν κλινικά συμπτώματα. Τότε η θεραπεία γίνεται με </a:t>
            </a:r>
            <a:r>
              <a:rPr lang="el-GR" sz="2000" dirty="0" smtClean="0"/>
              <a:t>τη</a:t>
            </a:r>
            <a:r>
              <a:rPr lang="en-US" sz="2000" dirty="0" smtClean="0"/>
              <a:t> </a:t>
            </a:r>
            <a:r>
              <a:rPr lang="el-GR" sz="2000" dirty="0" smtClean="0"/>
              <a:t>χρήση </a:t>
            </a:r>
            <a:r>
              <a:rPr lang="el-GR" sz="2000" dirty="0"/>
              <a:t>φαρμακευτικών σκευασμάτων στην τροφή ή το </a:t>
            </a:r>
            <a:r>
              <a:rPr lang="el-GR" sz="2000" dirty="0" smtClean="0"/>
              <a:t>νερό</a:t>
            </a:r>
            <a:r>
              <a:rPr lang="el-GR" sz="2000" dirty="0"/>
              <a:t>.</a:t>
            </a:r>
          </a:p>
        </p:txBody>
      </p:sp>
      <p:sp>
        <p:nvSpPr>
          <p:cNvPr id="5" name="Τίτλος 6"/>
          <p:cNvSpPr txBox="1">
            <a:spLocks/>
          </p:cNvSpPr>
          <p:nvPr/>
        </p:nvSpPr>
        <p:spPr>
          <a:xfrm>
            <a:off x="683568" y="265212"/>
            <a:ext cx="7772400" cy="10801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dirty="0"/>
              <a:t>Οι κυριότεροι λόγοι χρησιμοποίησης αντιβιοτικών στα παραγωγικά ζώα</a:t>
            </a:r>
          </a:p>
        </p:txBody>
      </p:sp>
    </p:spTree>
    <p:extLst>
      <p:ext uri="{BB962C8B-B14F-4D97-AF65-F5344CB8AC3E}">
        <p14:creationId xmlns:p14="http://schemas.microsoft.com/office/powerpoint/2010/main" val="51894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>
            <a:spLocks noGrp="1"/>
          </p:cNvSpPr>
          <p:nvPr>
            <p:ph type="ctrTitle"/>
          </p:nvPr>
        </p:nvSpPr>
        <p:spPr>
          <a:xfrm>
            <a:off x="688032" y="265212"/>
            <a:ext cx="7772400" cy="864981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Αυξητικοί Παράγοντες</a:t>
            </a:r>
            <a:endParaRPr lang="el-GR" sz="28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25760" y="1993404"/>
            <a:ext cx="8496944" cy="2088232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2000" dirty="0"/>
              <a:t>Οι αυξητικοί παράγοντες είναι φαρμακευτικές ουσίες που χορηγούμενες </a:t>
            </a:r>
            <a:r>
              <a:rPr lang="el-GR" sz="2000" dirty="0" smtClean="0"/>
              <a:t>μέσω τροφής </a:t>
            </a:r>
            <a:r>
              <a:rPr lang="el-GR" sz="2000" dirty="0"/>
              <a:t>των ζώων δημιουργούν συνθήκες στο γαστρεντερικό σωλήνα </a:t>
            </a:r>
            <a:r>
              <a:rPr lang="el-GR" sz="2000" dirty="0" smtClean="0"/>
              <a:t>που βελτιώνουν </a:t>
            </a:r>
            <a:r>
              <a:rPr lang="el-GR" sz="2000" dirty="0"/>
              <a:t>τη διαδικασία της πέψης με αποτέλεσμα την αύξηση του </a:t>
            </a:r>
            <a:r>
              <a:rPr lang="el-GR" sz="2000" dirty="0" smtClean="0"/>
              <a:t>ρυθμού ανάπτυξης</a:t>
            </a:r>
            <a:r>
              <a:rPr lang="el-GR" sz="2000" dirty="0"/>
              <a:t>, τη βελτίωση του δείκτη μετατρεψιμότητας της τροφής λόγω </a:t>
            </a:r>
            <a:r>
              <a:rPr lang="el-GR" sz="2000" dirty="0" smtClean="0"/>
              <a:t>της καλύτερης </a:t>
            </a:r>
            <a:r>
              <a:rPr lang="el-GR" sz="2000" dirty="0"/>
              <a:t>αφομοίωσης της πρωτεΐνης και διατήρησης της ενέργειας.</a:t>
            </a:r>
          </a:p>
        </p:txBody>
      </p:sp>
    </p:spTree>
    <p:extLst>
      <p:ext uri="{BB962C8B-B14F-4D97-AF65-F5344CB8AC3E}">
        <p14:creationId xmlns:p14="http://schemas.microsoft.com/office/powerpoint/2010/main" val="94684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2431</TotalTime>
  <Words>1010</Words>
  <Application>Microsoft Office PowerPoint</Application>
  <PresentationFormat>Προβολή στην οθόνη (16:10)</PresentationFormat>
  <Paragraphs>129</Paragraphs>
  <Slides>20</Slides>
  <Notes>19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7" baseType="lpstr">
      <vt:lpstr>Arial</vt:lpstr>
      <vt:lpstr>Arial Unicode MS</vt:lpstr>
      <vt:lpstr>Arial,Bold</vt:lpstr>
      <vt:lpstr>Calibri</vt:lpstr>
      <vt:lpstr>MS PGothic</vt:lpstr>
      <vt:lpstr>Times New Roman</vt:lpstr>
      <vt:lpstr>Θέμα του Office</vt:lpstr>
      <vt:lpstr>Λοιμώδη Νοσήματα – Υγιεινή Αγροτικών Ζώων</vt:lpstr>
      <vt:lpstr>Παρουσίαση του PowerPoint</vt:lpstr>
      <vt:lpstr>Άδειες Χρήσης</vt:lpstr>
      <vt:lpstr>Χρηματοδότηση</vt:lpstr>
      <vt:lpstr>Εισαγωγή</vt:lpstr>
      <vt:lpstr>Εισαγωγή</vt:lpstr>
      <vt:lpstr>Παρουσίαση του PowerPoint</vt:lpstr>
      <vt:lpstr>Παρουσίαση του PowerPoint</vt:lpstr>
      <vt:lpstr>Αυξητικοί Παράγοντες</vt:lpstr>
      <vt:lpstr>Αυξητικοί Παράγοντες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Βιβλιογραφία</vt:lpstr>
      <vt:lpstr>Διατήρηση Σημειωμάτων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Makis Sakaloglou</cp:lastModifiedBy>
  <cp:revision>236</cp:revision>
  <dcterms:created xsi:type="dcterms:W3CDTF">2012-09-06T09:03:05Z</dcterms:created>
  <dcterms:modified xsi:type="dcterms:W3CDTF">2015-11-25T10:58:48Z</dcterms:modified>
</cp:coreProperties>
</file>