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9" r:id="rId3"/>
    <p:sldId id="257" r:id="rId4"/>
    <p:sldId id="259" r:id="rId5"/>
    <p:sldId id="261" r:id="rId6"/>
    <p:sldId id="262" r:id="rId7"/>
    <p:sldId id="343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2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36" r:id="rId24"/>
    <p:sldId id="417" r:id="rId25"/>
    <p:sldId id="430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37" r:id="rId36"/>
    <p:sldId id="438" r:id="rId37"/>
    <p:sldId id="290" r:id="rId38"/>
    <p:sldId id="400" r:id="rId39"/>
    <p:sldId id="351" r:id="rId40"/>
    <p:sldId id="442" r:id="rId41"/>
    <p:sldId id="292" r:id="rId42"/>
    <p:sldId id="293" r:id="rId43"/>
    <p:sldId id="294" r:id="rId44"/>
    <p:sldId id="295" r:id="rId45"/>
    <p:sldId id="280" r:id="rId46"/>
  </p:sldIdLst>
  <p:sldSz cx="9144000" cy="5715000" type="screen16x10"/>
  <p:notesSz cx="6858000" cy="9144000"/>
  <p:custDataLst>
    <p:tags r:id="rId4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5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1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04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5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5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5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5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5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gr/documents/psychiatry/20.3-GR-2009-24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rt.gr/edu/node/17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guide.org/articles/schizophrenia/schizophrenia-signs-types-and-causes.htm" TargetMode="External"/><Relationship Id="rId3" Type="http://schemas.openxmlformats.org/officeDocument/2006/relationships/hyperlink" Target="http://www.encephalos.gr/full/47-1-01g.htm" TargetMode="External"/><Relationship Id="rId7" Type="http://schemas.openxmlformats.org/officeDocument/2006/relationships/hyperlink" Target="http://psychcentral.com/disorders/schizophrenia" TargetMode="External"/><Relationship Id="rId12" Type="http://schemas.openxmlformats.org/officeDocument/2006/relationships/hyperlink" Target="https://www.youtube.com/watch?v=VtBQx06eVYw" TargetMode="External"/><Relationship Id="rId2" Type="http://schemas.openxmlformats.org/officeDocument/2006/relationships/hyperlink" Target="http://www.psychiatry-pulse.gr/yliko/arie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mh.nih.gov/health/topics/schizophrenia/index.shtml" TargetMode="External"/><Relationship Id="rId11" Type="http://schemas.openxmlformats.org/officeDocument/2006/relationships/hyperlink" Target="https://www.youtube.com/watch?v=dcS9SCM5Phs" TargetMode="External"/><Relationship Id="rId5" Type="http://schemas.openxmlformats.org/officeDocument/2006/relationships/hyperlink" Target="http://www.encephalos.gr/pdf/49-3-04g.pdf" TargetMode="External"/><Relationship Id="rId10" Type="http://schemas.openxmlformats.org/officeDocument/2006/relationships/hyperlink" Target="https://www.pinterest.com/schizlife/schizophrenia-artwork/" TargetMode="External"/><Relationship Id="rId4" Type="http://schemas.openxmlformats.org/officeDocument/2006/relationships/hyperlink" Target="http://cbt.edu.gr/arxeia/therapeia_sxizofreneias.pdf" TargetMode="External"/><Relationship Id="rId9" Type="http://schemas.openxmlformats.org/officeDocument/2006/relationships/hyperlink" Target="http://www.nyu.edu/classes/keefer/EvergreenEnergy/coop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Σχιζοφρένεια</a:t>
            </a:r>
          </a:p>
          <a:p>
            <a:endParaRPr lang="el-GR" sz="2800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(2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Από την εμφάνιση της διαταραχής και έπειτα, η </a:t>
            </a:r>
            <a:r>
              <a:rPr lang="el-GR" sz="2800" b="1" dirty="0" smtClean="0"/>
              <a:t>κοινωνική και επαγγελματική </a:t>
            </a:r>
            <a:r>
              <a:rPr lang="el-GR" sz="2800" dirty="0" smtClean="0"/>
              <a:t>λειτουργικότητα του ατόμου παρουσιάζει </a:t>
            </a:r>
            <a:r>
              <a:rPr lang="el-GR" sz="2800" b="1" dirty="0" smtClean="0"/>
              <a:t>έκπτωση</a:t>
            </a:r>
            <a:br>
              <a:rPr lang="el-GR" sz="2800" b="1" dirty="0" smtClean="0"/>
            </a:br>
            <a:endParaRPr lang="el-GR" sz="2800" b="1" dirty="0" smtClean="0"/>
          </a:p>
          <a:p>
            <a:r>
              <a:rPr lang="el-GR" sz="2800" dirty="0" smtClean="0"/>
              <a:t>Υπάρχουν ενδείξεις της διαταραχής για </a:t>
            </a:r>
            <a:r>
              <a:rPr lang="el-GR" sz="2800" b="1" dirty="0" smtClean="0"/>
              <a:t>τουλάχιστον 6 μήνες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8583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35719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(3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25000" lnSpcReduction="20000"/>
          </a:bodyPr>
          <a:lstStyle/>
          <a:p>
            <a:pPr marL="268288" indent="-268288"/>
            <a:r>
              <a:rPr lang="el-GR" sz="11200" dirty="0" smtClean="0"/>
              <a:t>1. </a:t>
            </a:r>
            <a:r>
              <a:rPr lang="el-GR" sz="11200" b="1" dirty="0" smtClean="0"/>
              <a:t>Παραληρητικές ιδέες</a:t>
            </a:r>
            <a:r>
              <a:rPr lang="el-GR" sz="11200" dirty="0" smtClean="0"/>
              <a:t>:</a:t>
            </a:r>
            <a:br>
              <a:rPr lang="el-GR" sz="11200" dirty="0" smtClean="0"/>
            </a:br>
            <a:r>
              <a:rPr lang="el-GR" sz="11200" u="sng" dirty="0" smtClean="0"/>
              <a:t>Λανθασμένο σύστημα αντιλήψεων</a:t>
            </a:r>
            <a:r>
              <a:rPr lang="el-GR" sz="11200" dirty="0" smtClean="0"/>
              <a:t>, με παράλογο περιεχόμενο που το άτομο διατηρεί με μεγάλη βεβαιότητα για την ορθότητά του</a:t>
            </a:r>
            <a:br>
              <a:rPr lang="el-GR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u="sng" dirty="0" smtClean="0"/>
              <a:t>Παραδείγματα</a:t>
            </a:r>
            <a:r>
              <a:rPr lang="el-GR" sz="11200" dirty="0" smtClean="0"/>
              <a:t>:</a:t>
            </a:r>
            <a:br>
              <a:rPr lang="el-GR" sz="11200" dirty="0" smtClean="0"/>
            </a:br>
            <a:r>
              <a:rPr lang="el-GR" sz="11200" dirty="0" smtClean="0"/>
              <a:t>Μπορεί να πιστεύει ότι:</a:t>
            </a:r>
            <a:br>
              <a:rPr lang="el-GR" sz="11200" dirty="0" smtClean="0"/>
            </a:br>
            <a:r>
              <a:rPr lang="el-GR" sz="11200" dirty="0" smtClean="0"/>
              <a:t>● Κάποια εξωτερική πηγή έχει τοποθετήσει στο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>    </a:t>
            </a:r>
            <a:r>
              <a:rPr lang="el-GR" sz="11200" dirty="0" smtClean="0"/>
              <a:t>μυαλό του σκέψεις που δεν είναι δικές του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/>
              <a:t>● Οι σκέψεις του μεταδίδονται ή εκπέμπονται και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>    </a:t>
            </a:r>
            <a:r>
              <a:rPr lang="el-GR" sz="11200" dirty="0" smtClean="0"/>
              <a:t>όλοι τις γνωρίζουν</a:t>
            </a:r>
            <a:r>
              <a:rPr lang="el-GR" sz="9600" dirty="0" smtClean="0"/>
              <a:t/>
            </a:r>
            <a:br>
              <a:rPr lang="el-GR" sz="96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112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(4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2. </a:t>
            </a:r>
            <a:r>
              <a:rPr lang="el-GR" sz="2800" b="1" dirty="0" smtClean="0"/>
              <a:t>Ψευδαισθήσεις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n-US" sz="2800" dirty="0" smtClean="0"/>
              <a:t>    </a:t>
            </a:r>
            <a:r>
              <a:rPr lang="el-GR" sz="2800" dirty="0" smtClean="0"/>
              <a:t>Αισθητηριακές </a:t>
            </a:r>
            <a:r>
              <a:rPr lang="el-GR" sz="2800" dirty="0"/>
              <a:t>εμπειρίες </a:t>
            </a:r>
            <a:r>
              <a:rPr lang="el-GR" sz="2800" dirty="0" smtClean="0"/>
              <a:t>(ακουστικές</a:t>
            </a:r>
            <a:r>
              <a:rPr lang="el-GR" sz="2800" dirty="0"/>
              <a:t>, οπτικές, 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l-GR" sz="2800" dirty="0" smtClean="0"/>
              <a:t>οσφρητικές) που εμφανίζονται </a:t>
            </a:r>
            <a:r>
              <a:rPr lang="el-GR" sz="2800" u="sng" dirty="0" smtClean="0"/>
              <a:t>χωρίς να υπάρχουν 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dirty="0" smtClean="0"/>
              <a:t>    </a:t>
            </a:r>
            <a:r>
              <a:rPr lang="el-GR" sz="2800" dirty="0" smtClean="0"/>
              <a:t>σχετικά ερεθίσματα </a:t>
            </a:r>
          </a:p>
          <a:p>
            <a:pPr marL="0" indent="0"/>
            <a:r>
              <a:rPr lang="en-US" sz="2800" dirty="0" smtClean="0"/>
              <a:t>  </a:t>
            </a:r>
            <a:r>
              <a:rPr lang="el-GR" sz="2800" dirty="0" smtClean="0"/>
              <a:t>Μπορεί να συνιστούν </a:t>
            </a:r>
            <a:r>
              <a:rPr lang="el-GR" sz="2800" u="sng" dirty="0" smtClean="0"/>
              <a:t>πολύ τρομακτικές εμπειρίες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n-US" sz="2800" dirty="0" smtClean="0"/>
              <a:t>    </a:t>
            </a:r>
            <a:r>
              <a:rPr lang="el-GR" sz="2800" dirty="0" smtClean="0"/>
              <a:t>π.χ. διατάζουν, επιπλήττουν, χλευάζουν, επιβάλλουν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l-GR" sz="2800" dirty="0" smtClean="0"/>
              <a:t>παράξενες πράξεις </a:t>
            </a:r>
            <a:endParaRPr lang="en-US" sz="2800" dirty="0" smtClean="0"/>
          </a:p>
          <a:p>
            <a:pPr marL="0" indent="0"/>
            <a:r>
              <a:rPr lang="en-US" sz="2800" dirty="0" smtClean="0"/>
              <a:t> </a:t>
            </a:r>
            <a:r>
              <a:rPr lang="el-GR" sz="2800" dirty="0" smtClean="0"/>
              <a:t>Οι ακουστικές ψευδαισθήσεις συνοδεύονται από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l-GR" sz="2800" dirty="0" smtClean="0"/>
              <a:t>ενεργοποίηση της περιοχής </a:t>
            </a:r>
            <a:r>
              <a:rPr lang="en-US" sz="2800" dirty="0" err="1" smtClean="0"/>
              <a:t>Broca</a:t>
            </a:r>
            <a:r>
              <a:rPr lang="en-US" sz="2800" dirty="0" smtClean="0"/>
              <a:t> (</a:t>
            </a:r>
            <a:r>
              <a:rPr lang="el-GR" sz="2800" dirty="0" smtClean="0"/>
              <a:t>παραγωγή λόγου)</a:t>
            </a:r>
          </a:p>
        </p:txBody>
      </p:sp>
    </p:spTree>
    <p:extLst>
      <p:ext uri="{BB962C8B-B14F-4D97-AF65-F5344CB8AC3E}">
        <p14:creationId xmlns:p14="http://schemas.microsoft.com/office/powerpoint/2010/main" val="181234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</a:t>
            </a:r>
            <a:r>
              <a:rPr lang="en-US" dirty="0" smtClean="0"/>
              <a:t>5</a:t>
            </a:r>
            <a:r>
              <a:rPr lang="el-GR" dirty="0" smtClean="0"/>
              <a:t>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5100" dirty="0" smtClean="0"/>
              <a:t>3</a:t>
            </a:r>
            <a:r>
              <a:rPr lang="el-GR" sz="4500" dirty="0" smtClean="0"/>
              <a:t>. </a:t>
            </a:r>
            <a:r>
              <a:rPr lang="el-GR" sz="4500" b="1" dirty="0" smtClean="0"/>
              <a:t>Αποδιοργανωμένος λόγος</a:t>
            </a:r>
            <a:r>
              <a:rPr lang="el-GR" sz="45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500" dirty="0" smtClean="0"/>
              <a:t>Εκφράζονται ιδέες που αλλάζουν γρήγορα και </a:t>
            </a:r>
            <a:r>
              <a:rPr lang="el-GR" sz="4500" u="sng" dirty="0" smtClean="0"/>
              <a:t>χωρίς ειρμό</a:t>
            </a:r>
            <a:r>
              <a:rPr lang="el-GR" sz="4500" dirty="0" smtClean="0"/>
              <a:t> και αφορούν ασύνδετα θέματα</a:t>
            </a:r>
            <a:br>
              <a:rPr lang="el-GR" sz="4500" dirty="0" smtClean="0"/>
            </a:br>
            <a:r>
              <a:rPr lang="el-GR" sz="4500" dirty="0" smtClean="0"/>
              <a:t>Ασυναρτησία, </a:t>
            </a:r>
            <a:r>
              <a:rPr lang="el-GR" sz="4500" dirty="0" err="1" smtClean="0"/>
              <a:t>χάλαση</a:t>
            </a:r>
            <a:r>
              <a:rPr lang="el-GR" sz="4500" dirty="0" smtClean="0"/>
              <a:t> ειρμού, </a:t>
            </a:r>
            <a:r>
              <a:rPr lang="el-GR" sz="4500" dirty="0" err="1" smtClean="0"/>
              <a:t>νεολεξίες</a:t>
            </a:r>
            <a:r>
              <a:rPr lang="el-GR" sz="4500" dirty="0" smtClean="0"/>
              <a:t> </a:t>
            </a:r>
            <a:br>
              <a:rPr lang="el-GR" sz="4500" dirty="0" smtClean="0"/>
            </a:br>
            <a:r>
              <a:rPr lang="el-GR" sz="4600" dirty="0" smtClean="0"/>
              <a:t/>
            </a:r>
            <a:br>
              <a:rPr lang="el-GR" sz="4600" dirty="0" smtClean="0"/>
            </a:br>
            <a:r>
              <a:rPr lang="el-GR" dirty="0" smtClean="0"/>
              <a:t>π.χ. «</a:t>
            </a:r>
            <a:r>
              <a:rPr lang="el-GR" i="1" dirty="0" smtClean="0"/>
              <a:t>Τα φάρμακα μού κάνουν </a:t>
            </a:r>
            <a:r>
              <a:rPr lang="el-GR" i="1" dirty="0" err="1" smtClean="0"/>
              <a:t>φωτοαστρολογικό</a:t>
            </a:r>
            <a:r>
              <a:rPr lang="el-GR" i="1" dirty="0" smtClean="0"/>
              <a:t> πόλεμο, με αστρικές υποβολές, που επηρεάζουν το πεπτικό μου σύστημα. Δε μού φτιάχνουν τον εγκέφαλο που μου έχουν χαλάσει οι συγχωριανοί μου</a:t>
            </a:r>
            <a:r>
              <a:rPr lang="el-GR" dirty="0" smtClean="0"/>
              <a:t>»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4500" dirty="0" smtClean="0"/>
              <a:t>Αντικατοπτρίζουν τις δυσκολίες στην οργάνωση της σκέψης και την αδυναμία συγκέντρωσης </a:t>
            </a:r>
            <a:endParaRPr lang="el-GR" sz="4500" dirty="0"/>
          </a:p>
        </p:txBody>
      </p:sp>
    </p:spTree>
    <p:extLst>
      <p:ext uri="{BB962C8B-B14F-4D97-AF65-F5344CB8AC3E}">
        <p14:creationId xmlns:p14="http://schemas.microsoft.com/office/powerpoint/2010/main" val="428266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35719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</a:t>
            </a:r>
            <a:r>
              <a:rPr lang="en-US" dirty="0" smtClean="0"/>
              <a:t>6</a:t>
            </a:r>
            <a:r>
              <a:rPr lang="el-GR" dirty="0" smtClean="0"/>
              <a:t>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Autofit/>
          </a:bodyPr>
          <a:lstStyle/>
          <a:p>
            <a:r>
              <a:rPr lang="el-GR" dirty="0" smtClean="0"/>
              <a:t>4</a:t>
            </a:r>
            <a:r>
              <a:rPr lang="el-GR" sz="2800" dirty="0" smtClean="0"/>
              <a:t>. </a:t>
            </a:r>
            <a:r>
              <a:rPr lang="el-GR" sz="2800" b="1" dirty="0" smtClean="0"/>
              <a:t>Έντονα αποδιοργανωμένη συμπεριφορά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Συμπεριφορά  ανάρμοστη για την περίσταση ή μη αποτελεσματική για την επίτευξη στόχων. </a:t>
            </a:r>
            <a:br>
              <a:rPr lang="el-GR" sz="2800" dirty="0" smtClean="0"/>
            </a:br>
            <a:r>
              <a:rPr lang="el-GR" sz="2800" dirty="0" smtClean="0"/>
              <a:t>Συνοδεύεται από συγκεκριμένες κινητικές διαταραχές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l-GR" sz="2800" dirty="0" err="1" smtClean="0"/>
              <a:t>Παιδικόμορφη</a:t>
            </a:r>
            <a:r>
              <a:rPr lang="el-GR" sz="2800" dirty="0" smtClean="0"/>
              <a:t> συμπεριφορά, ανάρμοστη σεξουαλική συμπεριφορά, παραμέληση σωματικής υγιεινής</a:t>
            </a:r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645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</a:t>
            </a:r>
            <a:r>
              <a:rPr lang="en-US" dirty="0" smtClean="0"/>
              <a:t>7</a:t>
            </a:r>
            <a:r>
              <a:rPr lang="el-GR" dirty="0" smtClean="0"/>
              <a:t>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u="sng" dirty="0" smtClean="0"/>
              <a:t>Άκαμπτη στάση </a:t>
            </a:r>
            <a:r>
              <a:rPr lang="el-GR" sz="2800" dirty="0" smtClean="0"/>
              <a:t>σώματος, </a:t>
            </a:r>
            <a:r>
              <a:rPr lang="el-GR" sz="2800" u="sng" dirty="0" smtClean="0"/>
              <a:t>μανιερισμοί</a:t>
            </a:r>
            <a:r>
              <a:rPr lang="el-GR" sz="2800" dirty="0" smtClean="0"/>
              <a:t>, υπερδραστηριότητα (</a:t>
            </a:r>
            <a:r>
              <a:rPr lang="el-GR" sz="2800" dirty="0" err="1" smtClean="0"/>
              <a:t>ακαθισία</a:t>
            </a:r>
            <a:r>
              <a:rPr lang="el-GR" sz="2800" dirty="0" smtClean="0"/>
              <a:t>), γκριμάτσες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 smtClean="0"/>
          </a:p>
          <a:p>
            <a:r>
              <a:rPr lang="el-GR" sz="2800" u="sng" dirty="0" smtClean="0"/>
              <a:t>Κατατονία</a:t>
            </a:r>
            <a:r>
              <a:rPr lang="el-GR" sz="2800" dirty="0" smtClean="0"/>
              <a:t>: κατάδηλη έκπτωση κινητικών λειτουργιών ή αύξηση μυϊκής ακαμψίας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7862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</a:t>
            </a:r>
            <a:r>
              <a:rPr lang="en-US" dirty="0" smtClean="0"/>
              <a:t>8</a:t>
            </a:r>
            <a:r>
              <a:rPr lang="el-GR" dirty="0" smtClean="0"/>
              <a:t>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25000" lnSpcReduction="20000"/>
          </a:bodyPr>
          <a:lstStyle/>
          <a:p>
            <a:pPr marL="268288" indent="0">
              <a:buNone/>
            </a:pPr>
            <a:r>
              <a:rPr lang="el-GR" sz="11200" b="1" dirty="0" smtClean="0"/>
              <a:t>5. Αρνητικά συμπτώματα:</a:t>
            </a:r>
            <a:br>
              <a:rPr lang="el-GR" sz="11200" b="1" dirty="0" smtClean="0"/>
            </a:br>
            <a:r>
              <a:rPr lang="el-GR" sz="11200" dirty="0" smtClean="0"/>
              <a:t>Αναφέρονται σε ικανότητες που απουσιάζουν στα άτομα με σχιζοφρένεια (τα θετικά παρουσιάζονται περισσότερο στα άτομα αυτά)</a:t>
            </a:r>
            <a:br>
              <a:rPr lang="el-GR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/>
              <a:t> </a:t>
            </a:r>
            <a:r>
              <a:rPr lang="el-GR" sz="11200" dirty="0" smtClean="0">
                <a:sym typeface="Wingdings 2"/>
              </a:rPr>
              <a:t> </a:t>
            </a:r>
            <a:r>
              <a:rPr lang="el-GR" sz="11200" dirty="0" err="1" smtClean="0"/>
              <a:t>Συμπεριφορικά</a:t>
            </a:r>
            <a:r>
              <a:rPr lang="el-GR" sz="11200" dirty="0" smtClean="0"/>
              <a:t> ελλείμματα (συναισθηματική και </a:t>
            </a:r>
            <a:br>
              <a:rPr lang="el-GR" sz="11200" dirty="0" smtClean="0"/>
            </a:br>
            <a:r>
              <a:rPr lang="el-GR" sz="11200" dirty="0" smtClean="0">
                <a:sym typeface="Wingdings 2"/>
              </a:rPr>
              <a:t>     </a:t>
            </a:r>
            <a:r>
              <a:rPr lang="el-GR" sz="11200" dirty="0" smtClean="0"/>
              <a:t>κοινωνική απόσυρση)- απάθεια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>
                <a:sym typeface="Wingdings 2"/>
              </a:rPr>
              <a:t>  Α</a:t>
            </a:r>
            <a:r>
              <a:rPr lang="el-GR" sz="11200" dirty="0" smtClean="0"/>
              <a:t>βουλία (έλλειψη ενδιαφερόντων)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>
                <a:sym typeface="Wingdings 2"/>
              </a:rPr>
              <a:t>  </a:t>
            </a:r>
            <a:r>
              <a:rPr lang="el-GR" sz="11200" dirty="0" err="1" smtClean="0">
                <a:sym typeface="Wingdings 2"/>
              </a:rPr>
              <a:t>Α</a:t>
            </a:r>
            <a:r>
              <a:rPr lang="el-GR" sz="11200" dirty="0" err="1" smtClean="0"/>
              <a:t>λογία</a:t>
            </a:r>
            <a:r>
              <a:rPr lang="el-GR" sz="11200" dirty="0" smtClean="0"/>
              <a:t> (φτωχό περιεχόμενο λόγου)</a:t>
            </a:r>
            <a:br>
              <a:rPr lang="el-GR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5900" dirty="0" smtClean="0"/>
              <a:t/>
            </a:r>
            <a:br>
              <a:rPr lang="el-GR" sz="5900" dirty="0" smtClean="0"/>
            </a:br>
            <a:endParaRPr lang="el-GR" sz="5900" dirty="0"/>
          </a:p>
        </p:txBody>
      </p:sp>
    </p:spTree>
    <p:extLst>
      <p:ext uri="{BB962C8B-B14F-4D97-AF65-F5344CB8AC3E}">
        <p14:creationId xmlns:p14="http://schemas.microsoft.com/office/powerpoint/2010/main" val="116228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</a:t>
            </a:r>
            <a:r>
              <a:rPr lang="en-US" dirty="0" smtClean="0"/>
              <a:t>9</a:t>
            </a:r>
            <a:r>
              <a:rPr lang="el-GR" dirty="0" smtClean="0"/>
              <a:t> από</a:t>
            </a:r>
            <a:r>
              <a:rPr lang="en-US" dirty="0" smtClean="0"/>
              <a:t> 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92500"/>
          </a:bodyPr>
          <a:lstStyle/>
          <a:p>
            <a:pPr marL="452438" indent="-452438">
              <a:lnSpc>
                <a:spcPct val="110000"/>
              </a:lnSpc>
              <a:buNone/>
            </a:pPr>
            <a:r>
              <a:rPr lang="el-GR" sz="2800" dirty="0" smtClean="0"/>
              <a:t>5. </a:t>
            </a:r>
            <a:r>
              <a:rPr lang="el-GR" sz="2800" b="1" dirty="0" smtClean="0"/>
              <a:t>Αρνητικά συμπτώματα (συνέχεια)</a:t>
            </a:r>
            <a:br>
              <a:rPr lang="el-GR" sz="2800" b="1" dirty="0" smtClean="0"/>
            </a:br>
            <a:r>
              <a:rPr lang="el-GR" sz="2800" dirty="0" smtClean="0">
                <a:sym typeface="Wingdings 2"/>
              </a:rPr>
              <a:t>  </a:t>
            </a:r>
            <a:r>
              <a:rPr lang="el-GR" sz="2800" u="sng" dirty="0" err="1" smtClean="0"/>
              <a:t>Ανηδονία</a:t>
            </a:r>
            <a:r>
              <a:rPr lang="el-GR" sz="2800" dirty="0" smtClean="0"/>
              <a:t> (ελαττωμένη άντληση ευχαρίστησης)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 </a:t>
            </a:r>
            <a:r>
              <a:rPr lang="el-GR" sz="2800" u="sng" dirty="0" smtClean="0">
                <a:sym typeface="Wingdings 2"/>
              </a:rPr>
              <a:t>Ε</a:t>
            </a:r>
            <a:r>
              <a:rPr lang="el-GR" sz="2800" u="sng" dirty="0" smtClean="0"/>
              <a:t>πίπεδο συναίσθημα </a:t>
            </a:r>
            <a:r>
              <a:rPr lang="el-GR" sz="2800" dirty="0" smtClean="0"/>
              <a:t>(σχεδόν κανένα ερέθισμα δεν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l-GR" sz="2800" dirty="0" smtClean="0"/>
              <a:t>μπορεί να πυροδοτήσει συναισθηματική έκφραση)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 </a:t>
            </a:r>
            <a:r>
              <a:rPr lang="el-GR" sz="2800" u="sng" dirty="0" smtClean="0">
                <a:sym typeface="Wingdings 2"/>
              </a:rPr>
              <a:t>Π</a:t>
            </a:r>
            <a:r>
              <a:rPr lang="el-GR" sz="2800" u="sng" dirty="0" smtClean="0"/>
              <a:t>ροβλήματα </a:t>
            </a:r>
            <a:r>
              <a:rPr lang="el-GR" sz="2800" dirty="0" smtClean="0"/>
              <a:t>στη διαπροσωπική </a:t>
            </a:r>
            <a:r>
              <a:rPr lang="el-GR" sz="2800" u="sng" dirty="0" smtClean="0"/>
              <a:t>λειτουργικότητα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  </a:t>
            </a:r>
            <a:r>
              <a:rPr lang="en-US" sz="2800" dirty="0" smtClean="0"/>
              <a:t>   </a:t>
            </a:r>
            <a:r>
              <a:rPr lang="el-GR" sz="2800" dirty="0" smtClean="0"/>
              <a:t>(σοβαρή έκπτωση – η πρώτη που παρουσιάζεται,   </a:t>
            </a:r>
            <a:r>
              <a:rPr lang="en-US" sz="2800" dirty="0" smtClean="0"/>
              <a:t>  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l-GR" sz="2800" dirty="0" smtClean="0"/>
              <a:t>ακόμη και από την παιδική ηλικία)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7022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(1 από 5)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800" b="1" dirty="0" smtClean="0"/>
              <a:t>Α. Βιολογικοί παράγοντες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l-GR" sz="4100" b="1" dirty="0" smtClean="0"/>
              <a:t/>
            </a:r>
            <a:br>
              <a:rPr lang="el-GR" sz="4100" b="1" dirty="0" smtClean="0"/>
            </a:br>
            <a:r>
              <a:rPr lang="el-GR" dirty="0" smtClean="0"/>
              <a:t>1. </a:t>
            </a:r>
            <a:r>
              <a:rPr lang="el-GR" sz="3300" b="1" dirty="0" smtClean="0"/>
              <a:t>Γενετικοί παράγοντες</a:t>
            </a:r>
            <a:r>
              <a:rPr lang="el-GR" sz="3300" dirty="0" smtClean="0"/>
              <a:t>:</a:t>
            </a:r>
          </a:p>
          <a:p>
            <a:pPr marL="538163" indent="-269875">
              <a:buFont typeface="Wingdings" panose="05000000000000000000" pitchFamily="2" charset="2"/>
              <a:buChar char="ü"/>
            </a:pPr>
            <a:r>
              <a:rPr lang="el-GR" sz="3300" dirty="0" smtClean="0"/>
              <a:t>Υπάρχει γενετική συνισταμένη της διαταραχής</a:t>
            </a:r>
          </a:p>
          <a:p>
            <a:pPr marL="538163" indent="-269875">
              <a:buFont typeface="Wingdings" panose="05000000000000000000" pitchFamily="2" charset="2"/>
              <a:buChar char="ü"/>
            </a:pPr>
            <a:r>
              <a:rPr lang="el-GR" sz="3300" dirty="0" smtClean="0"/>
              <a:t>Μελέτες οικογενειών: όσο πιο στενά είναι κάποιος γενετικά συνδεδεμένος με το άτομο με σχιζοφρένεια, τόσο μεγαλύτερη και η πιθανότητα να αναπτύξει τη διαταραχή </a:t>
            </a:r>
          </a:p>
          <a:p>
            <a:pPr marL="538163" indent="-269875">
              <a:buFont typeface="Wingdings" panose="05000000000000000000" pitchFamily="2" charset="2"/>
              <a:buChar char="ü"/>
            </a:pPr>
            <a:r>
              <a:rPr lang="el-GR" sz="3300" dirty="0" err="1" smtClean="0"/>
              <a:t>Μονοζυγωτές</a:t>
            </a:r>
            <a:r>
              <a:rPr lang="el-GR" sz="3300" dirty="0" smtClean="0"/>
              <a:t> δίδυμοι : 48% κίνδυνος εμφάνισης</a:t>
            </a:r>
            <a:br>
              <a:rPr lang="el-GR" sz="3300" dirty="0" smtClean="0"/>
            </a:br>
            <a:r>
              <a:rPr lang="el-GR" sz="3300" dirty="0" err="1" smtClean="0"/>
              <a:t>Διζυγωτές</a:t>
            </a:r>
            <a:r>
              <a:rPr lang="el-GR" sz="3300" dirty="0" smtClean="0"/>
              <a:t> δίδυμοι        : 17% κίνδυνος εμφάνισης 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217942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(2 από 5)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2.</a:t>
            </a:r>
            <a:r>
              <a:rPr lang="el-GR" sz="2800" dirty="0" smtClean="0"/>
              <a:t> </a:t>
            </a:r>
            <a:r>
              <a:rPr lang="el-GR" sz="2800" b="1" dirty="0" smtClean="0"/>
              <a:t>Παράγοντες του Προγεννητικού &amp; </a:t>
            </a:r>
            <a:r>
              <a:rPr lang="el-GR" sz="2800" b="1" dirty="0" err="1" smtClean="0"/>
              <a:t>Περιγεννητικού</a:t>
            </a:r>
            <a:r>
              <a:rPr lang="el-GR" sz="2800" b="1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</a:t>
            </a:r>
            <a:r>
              <a:rPr lang="el-GR" sz="2800" b="1" dirty="0" smtClean="0"/>
              <a:t>περιβάλλοντος </a:t>
            </a:r>
            <a:br>
              <a:rPr lang="el-GR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</a:t>
            </a:r>
            <a:r>
              <a:rPr lang="el-GR" sz="2800" dirty="0" smtClean="0"/>
              <a:t>Στοιχεία δείχνουν ότι μπορεί να επηρεάσουν τα 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l-GR" sz="2800" dirty="0" smtClean="0"/>
              <a:t>ποσοστά συμφωνίας στους </a:t>
            </a:r>
            <a:r>
              <a:rPr lang="el-GR" sz="2800" dirty="0" err="1" smtClean="0"/>
              <a:t>μονοζυγώτες</a:t>
            </a:r>
            <a:r>
              <a:rPr lang="el-GR" sz="2800" dirty="0" smtClean="0"/>
              <a:t> διδύμους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b="1" dirty="0" smtClean="0"/>
              <a:t>Έρευνες</a:t>
            </a:r>
            <a:r>
              <a:rPr lang="el-GR" sz="2800" dirty="0" smtClean="0"/>
              <a:t>: μια γρίπη της μητέρας κατά το 2ο τρίμηνο της εγκυμοσύνης σχετίζεται με την αύξηση του κινδύνου εμφάνισης της σχιζοφρένειας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3446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Σχιζοφρένεια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85733"/>
            <a:ext cx="8229600" cy="57150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(3 από 5)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smtClean="0"/>
              <a:t>3. Βιοχημικοί παράγοντες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Ευρήματα ερευνών συνέστησαν την «υπόθεση της </a:t>
            </a:r>
            <a:r>
              <a:rPr lang="el-GR" sz="2800" dirty="0" err="1" smtClean="0"/>
              <a:t>ντοπαμίνης</a:t>
            </a:r>
            <a:r>
              <a:rPr lang="el-GR" sz="2800" dirty="0" smtClean="0"/>
              <a:t>», δηλ. ότι η σχιζοφρένεια σχετίζεται με την υπερδραστηριότητα της </a:t>
            </a:r>
            <a:r>
              <a:rPr lang="el-GR" sz="2800" dirty="0" err="1" smtClean="0"/>
              <a:t>ντοπαμινικής</a:t>
            </a:r>
            <a:r>
              <a:rPr lang="el-GR" sz="2800" dirty="0" smtClean="0"/>
              <a:t> δραστηριότητας</a:t>
            </a:r>
          </a:p>
          <a:p>
            <a:pPr indent="-160338">
              <a:buNone/>
            </a:pPr>
            <a:r>
              <a:rPr lang="el-GR" sz="2800" dirty="0" smtClean="0">
                <a:sym typeface="Wingdings 2"/>
              </a:rPr>
              <a:t> </a:t>
            </a:r>
            <a:r>
              <a:rPr lang="el-GR" sz="2400" dirty="0" smtClean="0"/>
              <a:t>Σημαντικά στοιχεία καταδεικνύουν ότι αυτή η </a:t>
            </a:r>
            <a:br>
              <a:rPr lang="el-GR" sz="2400" dirty="0" smtClean="0"/>
            </a:br>
            <a:r>
              <a:rPr lang="el-GR" sz="2400" dirty="0" smtClean="0"/>
              <a:t>   υπόθεση είναι </a:t>
            </a:r>
            <a:r>
              <a:rPr lang="el-GR" sz="2400" b="1" dirty="0" smtClean="0"/>
              <a:t>ανεπαρκής</a:t>
            </a:r>
          </a:p>
          <a:p>
            <a:pPr indent="-160338">
              <a:buNone/>
            </a:pPr>
            <a:r>
              <a:rPr lang="el-GR" sz="2400" dirty="0" smtClean="0">
                <a:sym typeface="Wingdings 2"/>
              </a:rPr>
              <a:t> </a:t>
            </a:r>
            <a:r>
              <a:rPr lang="el-GR" sz="2400" dirty="0" smtClean="0"/>
              <a:t>Η έρευνα </a:t>
            </a:r>
            <a:r>
              <a:rPr lang="el-GR" sz="2400" b="1" dirty="0" smtClean="0"/>
              <a:t>ενοχοποιεί άλλους νευροδιαβιβαστές</a:t>
            </a:r>
            <a:r>
              <a:rPr lang="el-GR" sz="2400" dirty="0" smtClean="0"/>
              <a:t>. Ενδέχεται </a:t>
            </a:r>
            <a:br>
              <a:rPr lang="el-GR" sz="2400" dirty="0" smtClean="0"/>
            </a:br>
            <a:r>
              <a:rPr lang="el-GR" sz="2400" dirty="0" smtClean="0"/>
              <a:t>  στη διαταραχή να εμπλέκεται η αλληλεπίδραση μιας </a:t>
            </a:r>
            <a:br>
              <a:rPr lang="el-GR" sz="2400" dirty="0" smtClean="0"/>
            </a:br>
            <a:r>
              <a:rPr lang="el-GR" sz="2400" dirty="0" smtClean="0"/>
              <a:t>  ομάδας από διαφορετικά βιοχημικά στοιχεία 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4125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(4 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4. </a:t>
            </a:r>
            <a:r>
              <a:rPr lang="el-GR" sz="2800" b="1" dirty="0" smtClean="0"/>
              <a:t>Παράγοντες σχετικοί με την ανατομία του </a:t>
            </a:r>
            <a:br>
              <a:rPr lang="el-GR" sz="2800" b="1" dirty="0" smtClean="0"/>
            </a:br>
            <a:r>
              <a:rPr lang="el-GR" sz="2800" b="1" dirty="0" smtClean="0"/>
              <a:t>    εγκεφάλου</a:t>
            </a:r>
            <a:br>
              <a:rPr lang="el-GR" sz="2800" b="1" dirty="0" smtClean="0"/>
            </a:br>
            <a:r>
              <a:rPr lang="el-GR" sz="2800" b="1" dirty="0" smtClean="0"/>
              <a:t>    </a:t>
            </a:r>
            <a:r>
              <a:rPr lang="el-GR" sz="2800" dirty="0" smtClean="0"/>
              <a:t>Πρώτες παρατηρήσεις: διόγκωση στις κοιλίες    </a:t>
            </a:r>
            <a:br>
              <a:rPr lang="el-GR" sz="2800" dirty="0" smtClean="0"/>
            </a:br>
            <a:r>
              <a:rPr lang="el-GR" sz="2800" dirty="0" smtClean="0"/>
              <a:t>    (κοιλότητες γεμάτες με εγκεφαλονωτιαίο υγρό, που </a:t>
            </a:r>
            <a:br>
              <a:rPr lang="el-GR" sz="2800" dirty="0" smtClean="0"/>
            </a:br>
            <a:r>
              <a:rPr lang="el-GR" sz="2800" dirty="0" smtClean="0"/>
              <a:t>    βρίσκονται στο κέντρο του εγκεφάλου) </a:t>
            </a:r>
            <a:br>
              <a:rPr lang="el-GR" sz="2800" dirty="0" smtClean="0"/>
            </a:br>
            <a:r>
              <a:rPr lang="el-GR" sz="2800" dirty="0" smtClean="0"/>
              <a:t>    (πιθανή προγεννητική αναπτυξιακή ανωμαλία;)</a:t>
            </a:r>
            <a:br>
              <a:rPr lang="el-GR" sz="2800" dirty="0" smtClean="0"/>
            </a:b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04914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(5 από 5)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000" b="1" dirty="0" smtClean="0"/>
              <a:t>4. Παράγοντες σχετικοί με την ανατομία του </a:t>
            </a:r>
            <a:br>
              <a:rPr lang="el-GR" sz="3000" b="1" dirty="0" smtClean="0"/>
            </a:br>
            <a:r>
              <a:rPr lang="el-GR" sz="3000" b="1" dirty="0" smtClean="0"/>
              <a:t>    εγκεφάλου </a:t>
            </a:r>
          </a:p>
          <a:p>
            <a:pPr>
              <a:buNone/>
            </a:pPr>
            <a:r>
              <a:rPr lang="el-GR" sz="3000" dirty="0" smtClean="0">
                <a:sym typeface="Wingdings 2"/>
              </a:rPr>
              <a:t> </a:t>
            </a:r>
            <a:r>
              <a:rPr lang="el-GR" sz="3000" dirty="0" smtClean="0"/>
              <a:t>Σύγχρονες </a:t>
            </a:r>
            <a:r>
              <a:rPr lang="el-GR" sz="3000" dirty="0" err="1" smtClean="0"/>
              <a:t>νευροαπεικονιστικές</a:t>
            </a:r>
            <a:r>
              <a:rPr lang="el-GR" sz="3000" dirty="0" smtClean="0"/>
              <a:t> μελέτες: σταδιακή </a:t>
            </a:r>
            <a:r>
              <a:rPr lang="el-GR" sz="3000" u="sng" dirty="0" smtClean="0"/>
              <a:t>απώλεια εγκεφαλικού ιστού </a:t>
            </a:r>
            <a:r>
              <a:rPr lang="el-GR" sz="3000" dirty="0" smtClean="0"/>
              <a:t>που ξεκινά από το βρεγματικό λοβό και περικλείει μεγάλο μέρος του εγκεφάλου </a:t>
            </a:r>
          </a:p>
          <a:p>
            <a:pPr>
              <a:buNone/>
            </a:pPr>
            <a:endParaRPr lang="el-GR" sz="3000" dirty="0" smtClean="0"/>
          </a:p>
          <a:p>
            <a:pPr>
              <a:buNone/>
            </a:pPr>
            <a:r>
              <a:rPr lang="el-GR" sz="3000" dirty="0" smtClean="0">
                <a:sym typeface="Wingdings 2"/>
              </a:rPr>
              <a:t> </a:t>
            </a:r>
            <a:r>
              <a:rPr lang="el-GR" sz="3000" dirty="0" smtClean="0"/>
              <a:t>Σαφής </a:t>
            </a:r>
            <a:r>
              <a:rPr lang="el-GR" sz="3000" u="sng" dirty="0" smtClean="0"/>
              <a:t>σχέση μεταξύ βιολογικών μεταβολών </a:t>
            </a:r>
            <a:r>
              <a:rPr lang="el-GR" sz="3000" dirty="0" smtClean="0"/>
              <a:t>στον εγκέφαλο και την εξέλιξη της σχιζοφρένειας </a:t>
            </a:r>
          </a:p>
          <a:p>
            <a:endParaRPr lang="el-GR" sz="3500" dirty="0"/>
          </a:p>
        </p:txBody>
      </p:sp>
    </p:spTree>
    <p:extLst>
      <p:ext uri="{BB962C8B-B14F-4D97-AF65-F5344CB8AC3E}">
        <p14:creationId xmlns:p14="http://schemas.microsoft.com/office/powerpoint/2010/main" val="1580154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357191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Νευροαπεικονιστικά</a:t>
            </a:r>
            <a:r>
              <a:rPr lang="el-GR" dirty="0" smtClean="0"/>
              <a:t> δεδομένα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071550"/>
            <a:ext cx="3445386" cy="22145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71550"/>
            <a:ext cx="3500462" cy="21904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500442"/>
            <a:ext cx="2441079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798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714360"/>
            <a:ext cx="8229600" cy="642942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Προβληματισμός </a:t>
            </a:r>
            <a:br>
              <a:rPr lang="el-GR" sz="3600" dirty="0" smtClean="0"/>
            </a:br>
            <a:r>
              <a:rPr lang="el-GR" sz="3600" dirty="0" smtClean="0"/>
              <a:t>για τη βιολογική αιτιολογία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6"/>
            <a:ext cx="8229600" cy="3176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 smtClean="0"/>
              <a:t>Αν υπάρχει γενετική ή </a:t>
            </a:r>
            <a:r>
              <a:rPr lang="el-GR" sz="2800" dirty="0" err="1" smtClean="0"/>
              <a:t>περιγεννητική</a:t>
            </a:r>
            <a:r>
              <a:rPr lang="el-GR" sz="2800" dirty="0" smtClean="0"/>
              <a:t> ή ανατομική βλάβη γιατί η διαταραχή εμφανίζεται, συνήθως, στην εφηβεία ή στις αρχές της ενήλικης ζωής;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72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42922"/>
            <a:ext cx="8229600" cy="285752"/>
          </a:xfrm>
        </p:spPr>
        <p:txBody>
          <a:bodyPr>
            <a:no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/>
              <a:t>Πιθανές ερμηνείες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85864"/>
            <a:ext cx="8329642" cy="400052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11200" dirty="0" smtClean="0"/>
              <a:t>1. Ο </a:t>
            </a:r>
            <a:r>
              <a:rPr lang="el-GR" sz="11200" u="sng" dirty="0" smtClean="0"/>
              <a:t>προμετωπιαίος λοβός </a:t>
            </a:r>
            <a:r>
              <a:rPr lang="el-GR" sz="11200" dirty="0" smtClean="0"/>
              <a:t>είναι μια περιοχή που </a:t>
            </a:r>
            <a:br>
              <a:rPr lang="el-GR" sz="11200" dirty="0" smtClean="0"/>
            </a:br>
            <a:r>
              <a:rPr lang="el-GR" sz="11200" dirty="0" smtClean="0"/>
              <a:t>     </a:t>
            </a:r>
            <a:r>
              <a:rPr lang="el-GR" sz="11200" u="sng" dirty="0" smtClean="0"/>
              <a:t>ωριμάζει αργά</a:t>
            </a:r>
            <a:r>
              <a:rPr lang="el-GR" sz="11200" dirty="0" smtClean="0"/>
              <a:t>, συνήθως στην εφηβεία ή στις αρχές </a:t>
            </a:r>
            <a:br>
              <a:rPr lang="el-GR" sz="11200" dirty="0" smtClean="0"/>
            </a:br>
            <a:r>
              <a:rPr lang="el-GR" sz="11200" dirty="0" smtClean="0"/>
              <a:t>     της ενήλικης ζωής</a:t>
            </a:r>
            <a:br>
              <a:rPr lang="el-GR" sz="11200" dirty="0" smtClean="0"/>
            </a:br>
            <a:r>
              <a:rPr lang="el-GR" sz="11200" dirty="0" smtClean="0"/>
              <a:t>2. Η δραστηριότητα της </a:t>
            </a:r>
            <a:r>
              <a:rPr lang="el-GR" sz="11200" u="sng" dirty="0" err="1" smtClean="0"/>
              <a:t>ντοπαμίνης</a:t>
            </a:r>
            <a:r>
              <a:rPr lang="el-GR" sz="11200" dirty="0" smtClean="0"/>
              <a:t> κορυφώνεται κατά </a:t>
            </a:r>
            <a:br>
              <a:rPr lang="el-GR" sz="11200" dirty="0" smtClean="0"/>
            </a:br>
            <a:r>
              <a:rPr lang="el-GR" sz="11200" dirty="0" smtClean="0"/>
              <a:t>     την </a:t>
            </a:r>
            <a:r>
              <a:rPr lang="el-GR" sz="11200" u="sng" dirty="0" smtClean="0"/>
              <a:t>εφηβεία</a:t>
            </a: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/>
              <a:t>3. Μπορεί να αντικατοπτρίζει την </a:t>
            </a:r>
            <a:r>
              <a:rPr lang="el-GR" sz="11200" u="sng" dirty="0" smtClean="0"/>
              <a:t>απώλεια συνάψεων </a:t>
            </a:r>
            <a:br>
              <a:rPr lang="el-GR" sz="11200" u="sng" dirty="0" smtClean="0"/>
            </a:br>
            <a:r>
              <a:rPr lang="el-GR" sz="11200" dirty="0" smtClean="0"/>
              <a:t>    λόγω υπερβολικής απώλειας </a:t>
            </a:r>
            <a:r>
              <a:rPr lang="el-GR" sz="11200" dirty="0" err="1" smtClean="0"/>
              <a:t>συναπτικών</a:t>
            </a:r>
            <a:r>
              <a:rPr lang="el-GR" sz="11200" dirty="0" smtClean="0"/>
              <a:t> συνδέσεων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l-GR" sz="8000" dirty="0" smtClean="0"/>
              <a:t>(</a:t>
            </a:r>
            <a:r>
              <a:rPr lang="en-US" sz="8000" dirty="0" err="1" smtClean="0"/>
              <a:t>Kring</a:t>
            </a:r>
            <a:r>
              <a:rPr lang="en-US" sz="8000" dirty="0" smtClean="0"/>
              <a:t> A.M., Davison G.C., Neale J.M., Johnson S.L., 2010)</a:t>
            </a:r>
            <a:endParaRPr lang="el-GR" sz="8000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11200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11200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11200" dirty="0" smtClean="0"/>
          </a:p>
          <a:p>
            <a:endParaRPr lang="el-GR" sz="128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3016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Β (1 από 3)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4100" b="1" dirty="0" smtClean="0"/>
              <a:t>Β. Ψυχολογικοί παράγοντες (Ι)</a:t>
            </a:r>
          </a:p>
          <a:p>
            <a:pPr marL="0" indent="0">
              <a:buNone/>
            </a:pPr>
            <a:r>
              <a:rPr lang="el-GR" sz="3600" u="sng" dirty="0" smtClean="0"/>
              <a:t>Μελέτες</a:t>
            </a:r>
            <a:r>
              <a:rPr lang="el-GR" sz="3600" dirty="0" smtClean="0"/>
              <a:t>: σύγκριση παιδιών των οποίων οι βιολογικές μητέρες έπασχαν από σχιζοφρένεια και τα οποία υιοθετήθηκαν  άλλα από υγιείς οικογένειες κι άλλα από παθολογικές οικογένειες</a:t>
            </a:r>
          </a:p>
          <a:p>
            <a:r>
              <a:rPr lang="el-GR" u="sng" dirty="0" smtClean="0"/>
              <a:t>Παθολογικές οικογένειες</a:t>
            </a:r>
            <a:r>
              <a:rPr lang="el-GR" dirty="0" smtClean="0"/>
              <a:t>: σοβαρές συγκρούσεις, απουσία επικοινωνίας ή χαοτικές σχέσεις </a:t>
            </a:r>
          </a:p>
          <a:p>
            <a:r>
              <a:rPr lang="el-GR" dirty="0" smtClean="0"/>
              <a:t>Τα παιδιά που υιοθετήθηκαν από παθολογικές οικογένειες είχαν αυξημένο κίνδυνο εμφάνισης της σχιζοφρένειας</a:t>
            </a:r>
          </a:p>
          <a:p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34038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Β (2 από 3)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3800" b="1" dirty="0" smtClean="0"/>
              <a:t>Β. Ψυχολογικοί παράγοντες (ΙΙ)</a:t>
            </a:r>
            <a:br>
              <a:rPr lang="el-GR" sz="3800" b="1" dirty="0" smtClean="0"/>
            </a:br>
            <a:r>
              <a:rPr lang="el-GR" sz="3300" dirty="0" smtClean="0"/>
              <a:t>Έρευνες: Συγκεκριμένος τύπος </a:t>
            </a:r>
            <a:r>
              <a:rPr lang="el-GR" sz="3300" u="sng" dirty="0" smtClean="0"/>
              <a:t>αρνητικής επικοινωνίας </a:t>
            </a:r>
            <a:r>
              <a:rPr lang="el-GR" sz="3300" dirty="0" smtClean="0"/>
              <a:t>στις οικογένειες σχετίζεται με υψηλότερα ποσοστά υποτροπών στη σχιζοφρένεια</a:t>
            </a:r>
          </a:p>
          <a:p>
            <a:r>
              <a:rPr lang="el-GR" sz="3300" dirty="0" smtClean="0"/>
              <a:t>Το πρότυπο ονομάζεται </a:t>
            </a:r>
            <a:r>
              <a:rPr lang="el-GR" sz="3300" u="sng" dirty="0" smtClean="0"/>
              <a:t>εκφρασμένο συναίσθημα</a:t>
            </a:r>
            <a:r>
              <a:rPr lang="el-GR" sz="3300" dirty="0" smtClean="0"/>
              <a:t>: περιλαμβάνει συναισθηματική </a:t>
            </a:r>
            <a:r>
              <a:rPr lang="el-GR" sz="3300" dirty="0" err="1" smtClean="0"/>
              <a:t>υπερεμπλοκή</a:t>
            </a:r>
            <a:r>
              <a:rPr lang="el-GR" sz="3300" dirty="0" smtClean="0"/>
              <a:t> και έντονη κριτική της οικογένειας προς τον ασθενή</a:t>
            </a:r>
          </a:p>
          <a:p>
            <a:r>
              <a:rPr lang="el-GR" sz="3300" b="1" dirty="0" smtClean="0"/>
              <a:t>Παράδειγμα</a:t>
            </a:r>
            <a:r>
              <a:rPr lang="el-GR" sz="3300" dirty="0" smtClean="0"/>
              <a:t>: «</a:t>
            </a:r>
            <a:r>
              <a:rPr lang="el-GR" sz="3300" i="1" dirty="0" smtClean="0"/>
              <a:t>Η Κ. συμπεριφέρεται με αυτόν τον τρόπο για να μην κάνει καμία δουλειά στο σπίτι</a:t>
            </a:r>
            <a:r>
              <a:rPr lang="el-GR" sz="3300" dirty="0" smtClean="0"/>
              <a:t>» </a:t>
            </a:r>
          </a:p>
          <a:p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2065988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Αιτιολογία Β (3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Β. Ψυχολογικοί παράγοντες (ΙΙ)</a:t>
            </a:r>
          </a:p>
          <a:p>
            <a:r>
              <a:rPr lang="el-GR" sz="3000" dirty="0" smtClean="0"/>
              <a:t>Αυτά τα αρνητικά επικοινωνιακά πρότυπα συμβάλλουν στην ανάπτυξη της σχιζοφρένειας;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dirty="0" smtClean="0"/>
              <a:t>Μήπως απλά αντανακλούν την αναστάτωση της οικογένειας, όταν υπάρχει ένα μέλος με σχιζοφρένεια;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4123460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Θεραπευτικές παρεμβάσεις (1 από 6)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3000" b="1" dirty="0" smtClean="0"/>
              <a:t>Δυσκολία</a:t>
            </a:r>
            <a:r>
              <a:rPr lang="el-GR" altLang="el-GR" sz="3000" dirty="0" smtClean="0"/>
              <a:t>: κάποιοι ασθενείς με σχιζοφρένεια δεν έχουν επίγνωση της κατάστασής τους  και </a:t>
            </a:r>
            <a:r>
              <a:rPr lang="el-GR" altLang="el-GR" sz="3000" u="sng" dirty="0" smtClean="0"/>
              <a:t>αρνούνται κάθε μορφή θεραπείας </a:t>
            </a:r>
            <a:br>
              <a:rPr lang="el-GR" altLang="el-GR" sz="3000" u="sng" dirty="0" smtClean="0"/>
            </a:br>
            <a:endParaRPr lang="el-GR" altLang="el-GR" sz="3000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sz="3000" b="1" dirty="0" smtClean="0"/>
              <a:t>Φαρμακευτική αγωγή</a:t>
            </a:r>
            <a:r>
              <a:rPr lang="el-GR" altLang="el-GR" sz="3000" dirty="0" smtClean="0"/>
              <a:t>: </a:t>
            </a:r>
            <a:br>
              <a:rPr lang="el-GR" altLang="el-GR" sz="3000" dirty="0" smtClean="0"/>
            </a:br>
            <a:r>
              <a:rPr lang="el-GR" altLang="el-GR" sz="3000" dirty="0" smtClean="0"/>
              <a:t>1. </a:t>
            </a:r>
            <a:r>
              <a:rPr lang="el-GR" altLang="el-GR" sz="3000" b="1" dirty="0" smtClean="0"/>
              <a:t>Παραδοσιακά </a:t>
            </a:r>
            <a:r>
              <a:rPr lang="el-GR" altLang="el-GR" sz="3000" b="1" dirty="0" err="1" smtClean="0"/>
              <a:t>αντιψυχωτικά</a:t>
            </a:r>
            <a:r>
              <a:rPr lang="el-GR" altLang="el-GR" sz="3000" b="1" dirty="0" smtClean="0"/>
              <a:t> φάρμακα</a:t>
            </a:r>
            <a:r>
              <a:rPr lang="el-GR" altLang="el-GR" sz="3000" dirty="0" smtClean="0"/>
              <a:t>:</a:t>
            </a:r>
            <a:br>
              <a:rPr lang="el-GR" altLang="el-GR" sz="3000" dirty="0" smtClean="0"/>
            </a:br>
            <a:r>
              <a:rPr lang="el-GR" altLang="el-GR" sz="3000" dirty="0" smtClean="0"/>
              <a:t>Περιορίζουν τα βασικά ψυχωτικά συμπτώματα, όπως ψευδαισθήσεις, παραληρητικές ιδέες και της επιθετικής συμπεριφοράς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1576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Θεραπευτικές παρεμβάσεις (2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3800" b="1" dirty="0" smtClean="0"/>
              <a:t>Παρενέργειες παραδοσιακών </a:t>
            </a:r>
            <a:r>
              <a:rPr lang="el-GR" altLang="el-GR" sz="3800" b="1" dirty="0" err="1" smtClean="0"/>
              <a:t>αντιψυχωτικών</a:t>
            </a:r>
            <a:r>
              <a:rPr lang="el-GR" altLang="el-GR" sz="3800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3300" dirty="0" smtClean="0"/>
              <a:t>Ζάλη, θολή όραση, νευρικότητα, σεξουαλική δυσλειτουργία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3300" dirty="0" smtClean="0"/>
              <a:t>Συμπτώματα </a:t>
            </a:r>
            <a:r>
              <a:rPr lang="el-GR" altLang="el-GR" sz="3300" u="sng" dirty="0" err="1" smtClean="0"/>
              <a:t>εξωπυραμιδικού</a:t>
            </a:r>
            <a:r>
              <a:rPr lang="el-GR" altLang="el-GR" sz="3300" u="sng" dirty="0" smtClean="0"/>
              <a:t> συνδρόμου </a:t>
            </a:r>
            <a:r>
              <a:rPr lang="el-GR" altLang="el-GR" sz="3300" dirty="0" smtClean="0"/>
              <a:t>(θυμίζουν την εικόνα της νόσου </a:t>
            </a:r>
            <a:r>
              <a:rPr lang="en-US" altLang="el-GR" sz="3300" dirty="0" smtClean="0"/>
              <a:t>Parkinson)</a:t>
            </a:r>
            <a:endParaRPr lang="el-GR" altLang="el-GR" sz="3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3300" dirty="0" smtClean="0"/>
              <a:t>Τρόμος στα δάχτυλα, συρτή βάδιση, σιελόρροια, </a:t>
            </a:r>
            <a:r>
              <a:rPr lang="el-GR" altLang="el-GR" sz="3300" u="sng" dirty="0" smtClean="0"/>
              <a:t>δυστονία</a:t>
            </a:r>
            <a:r>
              <a:rPr lang="el-GR" altLang="el-GR" sz="3300" dirty="0" smtClean="0"/>
              <a:t> (μυϊκή ακαμψία), κύρτωση της πλάτης, στραβή θέση του λαιμού και του σώματος, </a:t>
            </a:r>
            <a:r>
              <a:rPr lang="el-GR" altLang="el-GR" sz="3300" u="sng" dirty="0" err="1" smtClean="0"/>
              <a:t>ακαθησία</a:t>
            </a:r>
            <a:r>
              <a:rPr lang="el-GR" altLang="el-GR" sz="3300" u="sng" dirty="0" smtClean="0"/>
              <a:t> </a:t>
            </a:r>
            <a:r>
              <a:rPr lang="el-GR" altLang="el-GR" sz="3300" dirty="0" smtClean="0"/>
              <a:t>(δυσκολία του ατόμου να παραμείνει ακίνητο)</a:t>
            </a:r>
          </a:p>
          <a:p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971243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Θεραπευτικές παρεμβάσεις (3 από 6)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 dirty="0" smtClean="0"/>
              <a:t>Σε </a:t>
            </a:r>
            <a:r>
              <a:rPr lang="el-GR" altLang="el-GR" sz="2800" u="sng" dirty="0" smtClean="0"/>
              <a:t>ηλικιακά μεγαλύτερους ασθενείς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b="1" dirty="0" smtClean="0"/>
              <a:t>όψιμη δυσκινησία</a:t>
            </a:r>
            <a:r>
              <a:rPr lang="el-GR" altLang="el-GR" sz="2800" dirty="0" smtClean="0"/>
              <a:t> (οι μύες του στόματος κάνουν ακούσιες κινήσεις απομύζησης, πλαταγίσματος των χειλιών και κινήσεις των σιαγόνων)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664385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Θεραπευτικές παρεμβάσεις(4 από 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altLang="el-GR" sz="3300" b="1" dirty="0" smtClean="0"/>
              <a:t>2. Άτυπα </a:t>
            </a:r>
            <a:r>
              <a:rPr lang="el-GR" altLang="el-GR" sz="3300" b="1" dirty="0" err="1" smtClean="0"/>
              <a:t>αντιψυχωτικά</a:t>
            </a:r>
            <a:r>
              <a:rPr lang="el-GR" altLang="el-GR" sz="3300" b="1" dirty="0" smtClean="0"/>
              <a:t> φάρμακα</a:t>
            </a:r>
            <a:r>
              <a:rPr lang="el-GR" altLang="el-GR" sz="3300" dirty="0" smtClean="0"/>
              <a:t>:</a:t>
            </a:r>
            <a:br>
              <a:rPr lang="el-GR" altLang="el-GR" sz="3300" dirty="0" smtClean="0"/>
            </a:br>
            <a:r>
              <a:rPr lang="el-GR" altLang="el-GR" sz="3300" dirty="0" smtClean="0"/>
              <a:t>Προκαλούν λιγότερες παρενέργειες, άλλου τύπου</a:t>
            </a:r>
            <a:br>
              <a:rPr lang="el-GR" altLang="el-GR" sz="3300" dirty="0" smtClean="0"/>
            </a:br>
            <a:r>
              <a:rPr lang="el-GR" altLang="el-GR" sz="3300" dirty="0" smtClean="0"/>
              <a:t> </a:t>
            </a:r>
            <a:br>
              <a:rPr lang="el-GR" altLang="el-GR" sz="3300" dirty="0" smtClean="0"/>
            </a:br>
            <a:r>
              <a:rPr lang="el-GR" altLang="el-GR" sz="3300" dirty="0" smtClean="0"/>
              <a:t>(π.χ. μείωση λευκών αιμοσφαιρίων </a:t>
            </a:r>
            <a:r>
              <a:rPr lang="el-GR" altLang="el-GR" sz="3300" dirty="0" smtClean="0">
                <a:sym typeface="Wingdings 3"/>
              </a:rPr>
              <a:t> καθιστά τους ασθενείς ευάλωτους στις λοιμώξεις Ε</a:t>
            </a:r>
            <a:r>
              <a:rPr lang="el-GR" altLang="el-GR" sz="3300" dirty="0" smtClean="0"/>
              <a:t>μφάνιση διαβήτη τύπου 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z="3300" b="1" dirty="0" smtClean="0"/>
              <a:t>Πρόγραμμα </a:t>
            </a:r>
            <a:r>
              <a:rPr lang="en-US" altLang="el-GR" sz="3300" b="1" dirty="0" smtClean="0"/>
              <a:t>MATRICS</a:t>
            </a:r>
            <a:r>
              <a:rPr lang="el-GR" altLang="el-GR" sz="3300" dirty="0" smtClean="0"/>
              <a:t>: </a:t>
            </a:r>
            <a:r>
              <a:rPr lang="en-US" altLang="el-GR" sz="3300" i="1" dirty="0" smtClean="0"/>
              <a:t>Measurement and Treatment Research to Improve Cognition in Schizophrenia </a:t>
            </a:r>
            <a:r>
              <a:rPr lang="en-US" altLang="el-GR" sz="3300" dirty="0" smtClean="0"/>
              <a:t/>
            </a:r>
            <a:br>
              <a:rPr lang="en-US" altLang="el-GR" sz="3300" dirty="0" smtClean="0"/>
            </a:br>
            <a:r>
              <a:rPr lang="el-GR" altLang="el-GR" sz="3300" dirty="0" smtClean="0"/>
              <a:t>Ανάπτυξη συστοιχίας </a:t>
            </a:r>
            <a:r>
              <a:rPr lang="el-GR" altLang="el-GR" sz="3300" dirty="0" err="1" smtClean="0"/>
              <a:t>νευροψυχολογικών</a:t>
            </a:r>
            <a:r>
              <a:rPr lang="el-GR" altLang="el-GR" sz="3300" dirty="0" smtClean="0"/>
              <a:t> δοκιμασιών για την αξιολόγηση της δραστικότητας των φαρμακευτικών θεραπειών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3365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9"/>
            <a:ext cx="8429684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Θεραπευτικές παρεμβάσεις (5 από 6)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altLang="el-GR" sz="2800" b="1" dirty="0" smtClean="0"/>
              <a:t>Ψυχοκοινωνική στήριξη </a:t>
            </a:r>
            <a:r>
              <a:rPr lang="el-GR" altLang="el-GR" sz="2800" dirty="0" smtClean="0"/>
              <a:t>των ασθενών και των οικογενειών τους για: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α. βελτίωση της ποιότητας της </a:t>
            </a:r>
            <a:r>
              <a:rPr lang="el-GR" altLang="el-GR" sz="2800" u="sng" dirty="0" smtClean="0"/>
              <a:t>επικοινωνίας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β. εκμάθηση </a:t>
            </a:r>
            <a:r>
              <a:rPr lang="el-GR" altLang="el-GR" sz="2800" u="sng" dirty="0" smtClean="0"/>
              <a:t>κοινωνικών δεξιοτήτων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γ. αντιμετώπιση των </a:t>
            </a:r>
            <a:r>
              <a:rPr lang="el-GR" altLang="el-GR" sz="2800" u="sng" dirty="0" smtClean="0"/>
              <a:t>καθημερινών δυσκολιών </a:t>
            </a:r>
          </a:p>
          <a:p>
            <a:pPr marL="0" indent="0">
              <a:buNone/>
            </a:pPr>
            <a:r>
              <a:rPr lang="el-GR" altLang="el-GR" sz="2800" dirty="0" smtClean="0"/>
              <a:t>Προκειμένου  να αποφεύγεται η υποτροπή και να αυξάνονται οι προστατευτικοί παράγοντες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861699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Θεραπευτικές παρεμβάσεις (6 από 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3300" b="1" dirty="0" smtClean="0"/>
              <a:t>Οικογενειακή θεραπεία:</a:t>
            </a:r>
            <a:r>
              <a:rPr lang="el-GR" sz="3300" dirty="0" smtClean="0"/>
              <a:t> στοχεύει στη μείωση του εκφρασμένου συναισθήματος</a:t>
            </a:r>
            <a:br>
              <a:rPr lang="el-GR" sz="3300" dirty="0" smtClean="0"/>
            </a:br>
            <a:r>
              <a:rPr lang="el-GR" sz="3300" dirty="0" smtClean="0"/>
              <a:t/>
            </a:r>
            <a:br>
              <a:rPr lang="el-GR" sz="3300" dirty="0" smtClean="0"/>
            </a:br>
            <a:r>
              <a:rPr lang="el-GR" sz="3300" dirty="0" smtClean="0"/>
              <a:t>Περιλαμβάνει:</a:t>
            </a:r>
          </a:p>
          <a:p>
            <a:pPr marL="0" indent="0">
              <a:buNone/>
            </a:pPr>
            <a:r>
              <a:rPr lang="el-GR" sz="3300" dirty="0" smtClean="0"/>
              <a:t>1. </a:t>
            </a:r>
            <a:r>
              <a:rPr lang="el-GR" sz="3300" u="sng" dirty="0" smtClean="0"/>
              <a:t>Εκπαίδευση της οικογένειας </a:t>
            </a:r>
            <a:r>
              <a:rPr lang="el-GR" sz="3300" dirty="0" smtClean="0"/>
              <a:t>σχετικά με τη </a:t>
            </a:r>
            <a:br>
              <a:rPr lang="el-GR" sz="3300" dirty="0" smtClean="0"/>
            </a:br>
            <a:r>
              <a:rPr lang="el-GR" sz="3300" dirty="0" smtClean="0"/>
              <a:t>    σχιζοφρένεια, τα συμπτώματα, τα γνωστικά </a:t>
            </a:r>
            <a:br>
              <a:rPr lang="el-GR" sz="3300" dirty="0" smtClean="0"/>
            </a:br>
            <a:r>
              <a:rPr lang="el-GR" sz="3300" dirty="0" smtClean="0"/>
              <a:t>    προβλήματα, τις ενδείξεις υποτροπής, τη θεραπεία</a:t>
            </a:r>
          </a:p>
          <a:p>
            <a:pPr marL="0" indent="0">
              <a:buNone/>
            </a:pPr>
            <a:r>
              <a:rPr lang="el-GR" sz="3300" dirty="0" smtClean="0"/>
              <a:t>2. Βοήθεια στην </a:t>
            </a:r>
            <a:r>
              <a:rPr lang="el-GR" sz="3300" u="sng" dirty="0" smtClean="0"/>
              <a:t>αποφυγή της απόδοσης κατηγοριών </a:t>
            </a:r>
          </a:p>
          <a:p>
            <a:pPr marL="0" indent="0">
              <a:buNone/>
            </a:pPr>
            <a:r>
              <a:rPr lang="el-GR" sz="3300" dirty="0" smtClean="0"/>
              <a:t>3. </a:t>
            </a:r>
            <a:r>
              <a:rPr lang="el-GR" sz="3300" u="sng" dirty="0" smtClean="0"/>
              <a:t>Βελτίωση των δεξιοτήτων επίλυσης προβλημάτων </a:t>
            </a:r>
            <a:br>
              <a:rPr lang="el-GR" sz="3300" u="sng" dirty="0" smtClean="0"/>
            </a:br>
            <a:r>
              <a:rPr lang="el-GR" sz="3300" dirty="0" smtClean="0"/>
              <a:t>    στην οικογένεια 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3033853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71484"/>
            <a:ext cx="8229600" cy="428628"/>
          </a:xfrm>
        </p:spPr>
        <p:txBody>
          <a:bodyPr>
            <a:noAutofit/>
          </a:bodyPr>
          <a:lstStyle/>
          <a:p>
            <a:r>
              <a:rPr lang="el-GR" sz="3600" dirty="0" smtClean="0"/>
              <a:t>Διαπρεπείς επιστήμονες &amp; καλλιτέχνες με σχιζοφρένεια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Eduard </a:t>
            </a:r>
            <a:r>
              <a:rPr lang="en-US" sz="1800" dirty="0"/>
              <a:t>Einstein - son of Albert </a:t>
            </a:r>
            <a:r>
              <a:rPr lang="en-US" sz="1800" dirty="0" smtClean="0"/>
              <a:t>Einstein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Will Elliott - Australian </a:t>
            </a:r>
            <a:r>
              <a:rPr lang="en-US" sz="1800" dirty="0" smtClean="0"/>
              <a:t>writer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 err="1"/>
              <a:t>Roky</a:t>
            </a:r>
            <a:r>
              <a:rPr lang="en-US" sz="1800" dirty="0"/>
              <a:t> Erickson - rock musician, founder of The 13th Floor </a:t>
            </a:r>
            <a:r>
              <a:rPr lang="en-US" sz="1800" dirty="0" smtClean="0"/>
              <a:t>Elevators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Zelda Fitzgerald - wife of writer F. Scott Fitzgerald; writer, dancer and </a:t>
            </a:r>
            <a:r>
              <a:rPr lang="en-US" sz="1800" dirty="0" smtClean="0"/>
              <a:t>artist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Vincent van Gogh - visual artist/painter (with schizophrenia and/or </a:t>
            </a:r>
            <a:r>
              <a:rPr lang="en-US" sz="1800" dirty="0" smtClean="0"/>
              <a:t>bipolar)</a:t>
            </a:r>
          </a:p>
          <a:p>
            <a:pPr>
              <a:lnSpc>
                <a:spcPct val="120000"/>
              </a:lnSpc>
            </a:pPr>
            <a:r>
              <a:rPr lang="en-US" sz="1800" dirty="0" err="1"/>
              <a:t>Adèle</a:t>
            </a:r>
            <a:r>
              <a:rPr lang="en-US" sz="1800" dirty="0"/>
              <a:t> Hugo - Daughter of French writer Victor Hugo; her story is told in the film The Story of Adele </a:t>
            </a:r>
            <a:r>
              <a:rPr lang="en-US" sz="1800" dirty="0" smtClean="0"/>
              <a:t>H.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6622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1000133"/>
          </a:xfrm>
        </p:spPr>
        <p:txBody>
          <a:bodyPr>
            <a:noAutofit/>
          </a:bodyPr>
          <a:lstStyle/>
          <a:p>
            <a:r>
              <a:rPr lang="el-GR" sz="3600" dirty="0" smtClean="0"/>
              <a:t>Διαπρεπείς επιστήμονες &amp; καλλιτέχνες με σχιζοφρένεια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Rufus May - clinical psychologist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John Nash - economist/mathematician/Nobel Memorial Prize winner in Economic Sciences in year 1994 (along with John </a:t>
            </a:r>
            <a:r>
              <a:rPr lang="en-US" sz="1800" dirty="0" err="1" smtClean="0"/>
              <a:t>Harsanyi</a:t>
            </a:r>
            <a:r>
              <a:rPr lang="en-US" sz="1800" dirty="0" smtClean="0"/>
              <a:t> and </a:t>
            </a:r>
            <a:r>
              <a:rPr lang="en-US" sz="1800" dirty="0" err="1" smtClean="0"/>
              <a:t>Reinhard</a:t>
            </a:r>
            <a:r>
              <a:rPr lang="en-US" sz="1800" dirty="0" smtClean="0"/>
              <a:t> </a:t>
            </a:r>
            <a:r>
              <a:rPr lang="en-US" sz="1800" dirty="0" err="1" smtClean="0"/>
              <a:t>Selten</a:t>
            </a:r>
            <a:r>
              <a:rPr lang="en-US" sz="1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Mary Todd Lincoln - Wife of Abraham Lincoln and First Lady of the United States</a:t>
            </a:r>
            <a:endParaRPr lang="el-GR" sz="1800" dirty="0" smtClean="0"/>
          </a:p>
          <a:p>
            <a:pPr>
              <a:lnSpc>
                <a:spcPct val="120000"/>
              </a:lnSpc>
            </a:pPr>
            <a:r>
              <a:rPr lang="en-US" sz="1800" dirty="0" err="1" smtClean="0"/>
              <a:t>Elyn</a:t>
            </a:r>
            <a:r>
              <a:rPr lang="en-US" sz="1800" dirty="0" smtClean="0"/>
              <a:t> </a:t>
            </a:r>
            <a:r>
              <a:rPr lang="en-US" sz="1800" dirty="0"/>
              <a:t>Saks - law professor/schizophrenia </a:t>
            </a:r>
            <a:r>
              <a:rPr lang="en-US" sz="1800" dirty="0" smtClean="0"/>
              <a:t>writer/researcher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Wesley Willis - Musician and artist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Brian Wilson - Musician and member of The Beach </a:t>
            </a:r>
            <a:r>
              <a:rPr lang="en-US" sz="1800" dirty="0" smtClean="0"/>
              <a:t>Boys</a:t>
            </a:r>
            <a:r>
              <a:rPr lang="el-GR" sz="1800" dirty="0" smtClean="0"/>
              <a:t>   </a:t>
            </a:r>
          </a:p>
          <a:p>
            <a:pPr>
              <a:lnSpc>
                <a:spcPct val="120000"/>
              </a:lnSpc>
            </a:pPr>
            <a:endParaRPr lang="el-GR" sz="1200" dirty="0"/>
          </a:p>
          <a:p>
            <a:pPr>
              <a:lnSpc>
                <a:spcPct val="120000"/>
              </a:lnSpc>
            </a:pPr>
            <a:endParaRPr lang="en-US" sz="1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7410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21431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785798"/>
            <a:ext cx="8240150" cy="436752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Garrabé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 (2012).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σχιζοφρένεια.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Αθήνα: Κοινός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Τόπος Ψυχιατρικής,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Νευροεπιστημών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&amp; Επιστημών του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Ανθρώπου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Garrabé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 (2011).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σχιζοφρένεια : 100 χρόνια για να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κατανοήσουμε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Κοινός Τόπος Ψυχιατρικής,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Νευροεπιστημών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Επιστημών του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Ανθρώπου.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r>
              <a:rPr lang="el-GR" sz="1400" dirty="0" smtClean="0"/>
              <a:t>.</a:t>
            </a:r>
          </a:p>
          <a:p>
            <a:pPr marL="0" indent="0"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Kingdon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(2011).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Γνωστική θεραπεία της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σχιζοφρένειας.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 : Εκδόσεις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Πατάκη.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Schacter</a:t>
            </a:r>
            <a:r>
              <a:rPr lang="en-US" sz="1400" dirty="0" smtClean="0"/>
              <a:t> D.L., Gilbert D.T., Wegner D..M. (2012). </a:t>
            </a:r>
            <a:r>
              <a:rPr lang="el-GR" sz="1400" dirty="0" smtClean="0"/>
              <a:t>Ψυχολογία. Αθήνα: </a:t>
            </a:r>
            <a:r>
              <a:rPr lang="en-US" sz="1400" dirty="0" smtClean="0"/>
              <a:t>Gutenberg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Tausk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V. (2013).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 τη γένεση της "συσκευής που επιδρά" στη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σχιζοφρένεια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Τρίκαλα :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Επέκεινα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Βαρτζόπουλος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Ι. (2002).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Σχιζοφρένεια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Φαινομενολογική και ψυχαναλυτική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προσέγγιση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Εκδόσεις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Καστανιώτη.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Μαυροειδή, Α.,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(2006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ψυχικής υγείας.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Ένας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οδηγός για τις ψυχικές διαταραχές και την αντιμετώπισή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τους.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Ελληνικά Γράμματα, Αθήνα.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Ρακιντζή, Σ., &amp;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Roder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V. (2009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Ένα γνωσιακό </a:t>
            </a:r>
            <a:r>
              <a:rPr lang="el-GR" sz="1400" i="1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συμπεριφορικό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ομαδικό θεραπευτικό πρόγραμμα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για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τη βελτίωση των γνωστικών και κοινωνικών δεξιοτήτων των ασθενών με σχιζοφρένεια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Ψυχιατρική,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20(3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), 245 - 254.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 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  <a:hlinkClick r:id="rId3"/>
              </a:rPr>
              <a:t>http://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  <a:hlinkClick r:id="rId3"/>
              </a:rPr>
              <a:t>www.psych.gr/documents/psychiatry/20.3-GR-2009-245.pdf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4000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1800" dirty="0" smtClean="0"/>
              <a:t>Ευθυμίου, Κ., &amp; Βλαβιανού, (2007). Γνωστικά ελλείμματα και σχιζοφρένεια: Νεότερα θεωρητικά  </a:t>
            </a:r>
          </a:p>
          <a:p>
            <a:pPr marL="0" indent="0">
              <a:buNone/>
            </a:pPr>
            <a:r>
              <a:rPr lang="el-GR" sz="1800" dirty="0" smtClean="0"/>
              <a:t>     μοντέλα </a:t>
            </a:r>
            <a:r>
              <a:rPr lang="el-GR" sz="1800" dirty="0"/>
              <a:t>για </a:t>
            </a:r>
            <a:r>
              <a:rPr lang="el-GR" sz="1800" dirty="0" smtClean="0"/>
              <a:t>την </a:t>
            </a:r>
            <a:r>
              <a:rPr lang="el-GR" sz="1800" dirty="0"/>
              <a:t>σχιζοφρένεια από τον χώρο της γνωσιακής - συμπεριφοριστικής θεραπείας και η σύνδεσή 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/>
              <a:t> </a:t>
            </a:r>
            <a:r>
              <a:rPr lang="el-GR" sz="1800" dirty="0" smtClean="0"/>
              <a:t>    τους </a:t>
            </a:r>
            <a:r>
              <a:rPr lang="el-GR" sz="1800" dirty="0"/>
              <a:t>με τα </a:t>
            </a:r>
            <a:r>
              <a:rPr lang="el-GR" sz="1800" dirty="0" smtClean="0"/>
              <a:t>ομαδικά προγράμματα </a:t>
            </a:r>
            <a:r>
              <a:rPr lang="el-GR" sz="1800" dirty="0"/>
              <a:t>παρέμβασης στην αποκατάσταση ασθενών με σχιζοφρένεια. </a:t>
            </a:r>
            <a:r>
              <a:rPr lang="el-GR" sz="1800" i="1" dirty="0"/>
              <a:t>Τετράδια </a:t>
            </a:r>
            <a:endParaRPr lang="el-GR" sz="1800" i="1" dirty="0" smtClean="0"/>
          </a:p>
          <a:p>
            <a:pPr marL="0" indent="0">
              <a:buNone/>
            </a:pPr>
            <a:r>
              <a:rPr lang="el-GR" sz="1800" i="1" dirty="0"/>
              <a:t> </a:t>
            </a:r>
            <a:r>
              <a:rPr lang="el-GR" sz="1800" i="1" dirty="0" smtClean="0"/>
              <a:t>    Ψυχιατρικής</a:t>
            </a:r>
            <a:r>
              <a:rPr lang="el-GR" sz="1800" dirty="0"/>
              <a:t>, </a:t>
            </a:r>
            <a:r>
              <a:rPr lang="el-GR" sz="1800" dirty="0" smtClean="0"/>
              <a:t> 97</a:t>
            </a:r>
            <a:r>
              <a:rPr lang="el-GR" sz="1800" dirty="0"/>
              <a:t>, 57-67</a:t>
            </a:r>
            <a:r>
              <a:rPr lang="el-GR" sz="1800" dirty="0" smtClean="0"/>
              <a:t>. (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www.ibrt.gr/edu/node/17</a:t>
            </a:r>
            <a:r>
              <a:rPr lang="el-GR" sz="1800" dirty="0" smtClean="0"/>
              <a:t> )</a:t>
            </a:r>
          </a:p>
          <a:p>
            <a:pPr marL="0" indent="0">
              <a:buNone/>
            </a:pPr>
            <a:r>
              <a:rPr lang="el-GR" sz="1800" dirty="0" err="1"/>
              <a:t>Καγγελάρης</a:t>
            </a:r>
            <a:r>
              <a:rPr lang="el-GR" sz="1800" dirty="0"/>
              <a:t>, </a:t>
            </a:r>
            <a:r>
              <a:rPr lang="el-GR" sz="1800" dirty="0" smtClean="0"/>
              <a:t>Φ. (2015). </a:t>
            </a:r>
            <a:r>
              <a:rPr lang="el-GR" sz="1800" i="1" dirty="0" smtClean="0"/>
              <a:t>Το </a:t>
            </a:r>
            <a:r>
              <a:rPr lang="el-GR" sz="1800" i="1" dirty="0"/>
              <a:t>βλέμμα και το Είναι στην ψύχωση : Η διαδικασία της αποπροσωποποίησης στη </a:t>
            </a:r>
            <a:endParaRPr lang="el-GR" sz="1800" i="1" dirty="0" smtClean="0"/>
          </a:p>
          <a:p>
            <a:pPr marL="0" indent="0">
              <a:buNone/>
            </a:pPr>
            <a:r>
              <a:rPr lang="el-GR" sz="1800" i="1" dirty="0"/>
              <a:t> </a:t>
            </a:r>
            <a:r>
              <a:rPr lang="el-GR" sz="1800" i="1" dirty="0" smtClean="0"/>
              <a:t>    σχιζοφρένεια</a:t>
            </a:r>
            <a:r>
              <a:rPr lang="el-GR" sz="1800" dirty="0" smtClean="0"/>
              <a:t>. Αθήνα </a:t>
            </a:r>
            <a:r>
              <a:rPr lang="el-GR" sz="1800" dirty="0"/>
              <a:t>: </a:t>
            </a:r>
            <a:r>
              <a:rPr lang="el-GR" sz="1800" dirty="0" smtClean="0"/>
              <a:t> Άγκυρα </a:t>
            </a:r>
          </a:p>
          <a:p>
            <a:pPr marL="0" indent="0">
              <a:buNone/>
            </a:pPr>
            <a:r>
              <a:rPr lang="el-GR" sz="1800" dirty="0" smtClean="0"/>
              <a:t>Παπακώστας, Γ. (1994). </a:t>
            </a:r>
            <a:r>
              <a:rPr lang="el-GR" sz="1800" i="1" dirty="0" smtClean="0"/>
              <a:t>Γνωσιακή Ψυχοθεραπεία: Θεωρία και Πράξη.</a:t>
            </a:r>
            <a:r>
              <a:rPr lang="el-GR" sz="1800" dirty="0" smtClean="0"/>
              <a:t> Εκδόσεις Ινστιτούτο Έρευνας της </a:t>
            </a:r>
          </a:p>
          <a:p>
            <a:pPr marL="0" indent="0">
              <a:buNone/>
            </a:pPr>
            <a:r>
              <a:rPr lang="el-GR" sz="1800" dirty="0"/>
              <a:t> </a:t>
            </a:r>
            <a:r>
              <a:rPr lang="el-GR" sz="1800" dirty="0" smtClean="0"/>
              <a:t>    Συμπεριφοράς, Αθήνα.</a:t>
            </a:r>
          </a:p>
          <a:p>
            <a:pPr marL="0" indent="0">
              <a:buNone/>
            </a:pPr>
            <a:r>
              <a:rPr lang="el-GR" sz="1800" dirty="0" smtClean="0"/>
              <a:t>Συλλογικό έργο (2008). </a:t>
            </a:r>
            <a:r>
              <a:rPr lang="el-GR" sz="1800" i="1" dirty="0"/>
              <a:t>Ψυχαναλυτική ψυχοθεραπεία της σχιζοφρένειας </a:t>
            </a:r>
            <a:r>
              <a:rPr lang="el-GR" sz="1800" i="1" dirty="0" smtClean="0"/>
              <a:t>.</a:t>
            </a:r>
            <a:r>
              <a:rPr lang="el-GR" sz="1800" dirty="0" smtClean="0"/>
              <a:t> </a:t>
            </a:r>
            <a:r>
              <a:rPr lang="el-GR" sz="1800" dirty="0"/>
              <a:t>Αθήνα : Εκδόσεις </a:t>
            </a:r>
            <a:r>
              <a:rPr lang="el-GR" sz="1800" dirty="0" smtClean="0"/>
              <a:t>Καστανιώτη.</a:t>
            </a:r>
          </a:p>
          <a:p>
            <a:pPr marL="0" indent="0">
              <a:buNone/>
            </a:pPr>
            <a:r>
              <a:rPr lang="el-GR" sz="1800" dirty="0" err="1"/>
              <a:t>Τσιάντης</a:t>
            </a:r>
            <a:r>
              <a:rPr lang="el-GR" sz="1800" dirty="0"/>
              <a:t>, Ι. (1981). Μεταβολές της επιθετικότητας κατά τη θεραπεία της σχιζοφρένειας. Ιπποκράτης, 9(4): 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/>
              <a:t> </a:t>
            </a:r>
            <a:r>
              <a:rPr lang="el-GR" sz="1800" dirty="0" smtClean="0"/>
              <a:t>    231-241</a:t>
            </a:r>
            <a:r>
              <a:rPr lang="el-GR" sz="1800" dirty="0"/>
              <a:t>. 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endParaRPr lang="el-GR" sz="18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679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8573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57236"/>
            <a:ext cx="8229600" cy="4247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www.psychiatry-pulse.gr/yliko/arieti.pdf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www.encephalos.gr/full/47-1-01g.htm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cbt.edu.gr/arxeia/therapeia_sxizofreneias.pdf</a:t>
            </a:r>
            <a:r>
              <a:rPr lang="el-GR" sz="1400" dirty="0" smtClean="0"/>
              <a:t> (εφαρμογή της γνωσιακής συμπεριφοριστικής θεραπείας στη σχιζοφρένεια)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www.encephalos.gr/pdf/49-3-04g.pdf</a:t>
            </a:r>
            <a:r>
              <a:rPr lang="el-GR" sz="1400" dirty="0"/>
              <a:t> (Η αποτελεσματικότητα μίας παρέμβασης Γνωσιακής Ψυχοθεραπείας (CBT) στην υπολειμματικού τύπου σχιζοφρένεια και η γενίκευση των αποτελεσμάτων της στον </a:t>
            </a:r>
            <a:r>
              <a:rPr lang="el-GR" sz="1400" dirty="0" smtClean="0"/>
              <a:t>χρόνο).</a:t>
            </a:r>
            <a:endParaRPr lang="el-GR" sz="1400" dirty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www.nimh.nih.gov/health/topics/schizophrenia/index.shtml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psychcentral.com/disorders/schizophrenia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www.helpguide.org/articles/schizophrenia/schizophrenia-signs-types-and-causes.htm</a:t>
            </a:r>
            <a:endParaRPr lang="el-GR" sz="1400" dirty="0" smtClean="0"/>
          </a:p>
          <a:p>
            <a:r>
              <a:rPr lang="en-US" sz="1400" dirty="0" smtClean="0">
                <a:hlinkClick r:id="rId9"/>
              </a:rPr>
              <a:t>http://www.nyu.edu/classes/keefer/EvergreenEnergy/cooper.pdf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10"/>
              </a:rPr>
              <a:t>https://www.pinterest.com/schizlife/schizophrenia-artwork/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1"/>
              </a:rPr>
              <a:t>https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www.youtube.com/watch?v=dcS9SCM5Phs</a:t>
            </a:r>
            <a:r>
              <a:rPr lang="el-GR" sz="1400" dirty="0" smtClean="0"/>
              <a:t> (13 λεπτά στο μυαλό ενός σχιζοφρενή) </a:t>
            </a:r>
          </a:p>
          <a:p>
            <a:pPr marL="0" indent="0">
              <a:buNone/>
            </a:pPr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www.youtube.com/watch?v=VtBQx06eVYw</a:t>
            </a:r>
            <a:r>
              <a:rPr lang="el-GR" sz="1400" dirty="0" smtClean="0"/>
              <a:t> (96 νοητικές ασθένειες, άγχος, κατάθλιψη, σχιζοφρένεια)</a:t>
            </a:r>
            <a:endParaRPr lang="en-US" sz="14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 smtClean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642921"/>
            <a:ext cx="8062025" cy="714381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928662" y="1643054"/>
            <a:ext cx="7357651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&lt;Σιαφάκα Βασιλική&gt;.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&lt;Ψυχοπαθολογία Ενηλίκων&gt;.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&lt;Ιωάννινα&gt;,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eclass.teiep.gr/courses/LOGO102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714381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ΣΧΙΖΟΦΡΕΝΕΙΑ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5,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86" y="5401092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ΣΧΙΖΟΦΡΕΝΕΙΑ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5,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642921"/>
            <a:ext cx="8062025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357302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4"/>
            <a:ext cx="8229600" cy="3819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Με την ολοκλήρωση της ενότητας οι φοιτητές να γνωρίζουν : </a:t>
            </a:r>
          </a:p>
          <a:p>
            <a:pPr marL="881063" indent="-525463">
              <a:buFont typeface="Wingdings" panose="05000000000000000000" pitchFamily="2" charset="2"/>
              <a:buChar char="ü"/>
            </a:pPr>
            <a:r>
              <a:rPr lang="el-GR" sz="2800" dirty="0" smtClean="0"/>
              <a:t>τι είναι Σχιζοφρένεια </a:t>
            </a:r>
          </a:p>
          <a:p>
            <a:pPr marL="881063" indent="-525463">
              <a:buFont typeface="Wingdings" panose="05000000000000000000" pitchFamily="2" charset="2"/>
              <a:buChar char="ü"/>
            </a:pPr>
            <a:r>
              <a:rPr lang="el-GR" sz="2800" dirty="0" smtClean="0"/>
              <a:t>ποια τα διαγνωστικά κριτήρια για της διάγνωσή της</a:t>
            </a:r>
          </a:p>
          <a:p>
            <a:pPr marL="881063" indent="-525463">
              <a:buFont typeface="Wingdings" panose="05000000000000000000" pitchFamily="2" charset="2"/>
              <a:buChar char="ü"/>
            </a:pPr>
            <a:r>
              <a:rPr lang="el-GR" sz="2800" dirty="0" smtClean="0"/>
              <a:t>ποια η αιτιολογία της</a:t>
            </a:r>
          </a:p>
          <a:p>
            <a:pPr marL="881063" indent="-525463">
              <a:buFont typeface="Wingdings" panose="05000000000000000000" pitchFamily="2" charset="2"/>
              <a:buChar char="ü"/>
            </a:pPr>
            <a:r>
              <a:rPr lang="el-GR" sz="2800" dirty="0" smtClean="0"/>
              <a:t>ποια είναι η φαρμακευτική και μη φαρμακευτική αντιμετώπιση και η αποτελεσματικότητά τους</a:t>
            </a:r>
          </a:p>
          <a:p>
            <a:pPr marL="881063" indent="-525463">
              <a:buNone/>
            </a:pPr>
            <a:endParaRPr lang="el-GR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sz="2800" dirty="0" smtClean="0"/>
              <a:t>Σχιζοφρένεια: εισαγωγικά</a:t>
            </a:r>
          </a:p>
          <a:p>
            <a:pPr marL="0" indent="0">
              <a:buNone/>
            </a:pPr>
            <a:r>
              <a:rPr lang="el-GR" sz="2800" dirty="0" smtClean="0"/>
              <a:t>2. Διαγνωστικά κριτήρια</a:t>
            </a:r>
          </a:p>
          <a:p>
            <a:pPr marL="0" indent="0">
              <a:buNone/>
            </a:pPr>
            <a:r>
              <a:rPr lang="el-GR" sz="2800" dirty="0" smtClean="0"/>
              <a:t>3. Αιτιολογία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3.1. Βιολογικοί παράγοντες</a:t>
            </a:r>
          </a:p>
          <a:p>
            <a:pPr marL="0" indent="0">
              <a:buNone/>
            </a:pPr>
            <a:r>
              <a:rPr lang="el-GR" sz="2800" dirty="0" smtClean="0"/>
              <a:t>       3.2. Ψυχολογικοί παράγοντες</a:t>
            </a:r>
          </a:p>
          <a:p>
            <a:pPr marL="0" indent="0">
              <a:buNone/>
            </a:pPr>
            <a:r>
              <a:rPr lang="el-GR" sz="2800" dirty="0" smtClean="0"/>
              <a:t>Θεραπευτική αντιμετώπιση</a:t>
            </a:r>
          </a:p>
          <a:p>
            <a:pPr marL="0" indent="0">
              <a:buNone/>
            </a:pPr>
            <a:r>
              <a:rPr lang="el-GR" sz="2800" dirty="0" smtClean="0"/>
              <a:t>      4.1. Φαρμακευτική</a:t>
            </a:r>
          </a:p>
          <a:p>
            <a:pPr marL="0" indent="0">
              <a:buNone/>
            </a:pPr>
            <a:r>
              <a:rPr lang="el-GR" sz="2800" dirty="0" smtClean="0"/>
              <a:t>      4.2. Μη-φαρμακευτική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Σχιζοφρένεια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Σχιζοφρένεια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5900" dirty="0" smtClean="0"/>
              <a:t>Χαρακτηρίζεται από : </a:t>
            </a:r>
            <a:br>
              <a:rPr lang="el-GR" sz="5900" dirty="0" smtClean="0"/>
            </a:br>
            <a:r>
              <a:rPr lang="el-GR" sz="5900" dirty="0" smtClean="0"/>
              <a:t> </a:t>
            </a:r>
            <a:r>
              <a:rPr lang="el-GR" sz="5900" dirty="0" smtClean="0">
                <a:sym typeface="Wingdings 2"/>
              </a:rPr>
              <a:t> </a:t>
            </a:r>
            <a:r>
              <a:rPr lang="el-GR" sz="5900" dirty="0" smtClean="0"/>
              <a:t>έντονη αποδιοργάνωση των βασικών ψυχικών διεργασιών</a:t>
            </a:r>
            <a:br>
              <a:rPr lang="el-GR" sz="5900" dirty="0" smtClean="0"/>
            </a:br>
            <a:r>
              <a:rPr lang="el-GR" sz="5900" dirty="0" smtClean="0">
                <a:sym typeface="Wingdings 2"/>
              </a:rPr>
              <a:t>  </a:t>
            </a:r>
            <a:r>
              <a:rPr lang="el-GR" sz="5900" dirty="0" smtClean="0"/>
              <a:t>στρεβλή αντίληψη της πραγματικότητας</a:t>
            </a:r>
            <a:br>
              <a:rPr lang="el-GR" sz="5900" dirty="0" smtClean="0"/>
            </a:br>
            <a:r>
              <a:rPr lang="el-GR" sz="5900" dirty="0" smtClean="0">
                <a:sym typeface="Wingdings 2"/>
              </a:rPr>
              <a:t>  </a:t>
            </a:r>
            <a:r>
              <a:rPr lang="el-GR" sz="5900" dirty="0" smtClean="0"/>
              <a:t>αλλοιωμένο ή αμβλυμμένο συναίσθημα</a:t>
            </a:r>
            <a:br>
              <a:rPr lang="el-GR" sz="5900" dirty="0" smtClean="0"/>
            </a:br>
            <a:r>
              <a:rPr lang="el-GR" sz="5900" dirty="0" smtClean="0">
                <a:sym typeface="Wingdings 2"/>
              </a:rPr>
              <a:t>  </a:t>
            </a:r>
            <a:r>
              <a:rPr lang="el-GR" sz="5900" dirty="0" smtClean="0"/>
              <a:t>διαταραχή στη σκέψη, την κινητοποίηση </a:t>
            </a:r>
            <a:br>
              <a:rPr lang="el-GR" sz="5900" dirty="0" smtClean="0"/>
            </a:br>
            <a:r>
              <a:rPr lang="el-GR" sz="5900" dirty="0" smtClean="0"/>
              <a:t>      και τη συμπεριφορά </a:t>
            </a:r>
            <a:br>
              <a:rPr lang="el-GR" sz="5900" dirty="0" smtClean="0"/>
            </a:br>
            <a:endParaRPr lang="el-GR" sz="5900" dirty="0" smtClean="0"/>
          </a:p>
          <a:p>
            <a:r>
              <a:rPr lang="el-GR" sz="5900" dirty="0" smtClean="0"/>
              <a:t>Παίρνει διάφορες μορφές και πλήττει ένα ευρύ φάσμα λειτουργιών </a:t>
            </a:r>
            <a:br>
              <a:rPr lang="el-GR" sz="5900" dirty="0" smtClean="0"/>
            </a:br>
            <a:endParaRPr lang="el-GR" sz="5900" dirty="0"/>
          </a:p>
        </p:txBody>
      </p:sp>
    </p:spTree>
    <p:extLst>
      <p:ext uri="{BB962C8B-B14F-4D97-AF65-F5344CB8AC3E}">
        <p14:creationId xmlns:p14="http://schemas.microsoft.com/office/powerpoint/2010/main" val="380899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(1 από </a:t>
            </a:r>
            <a:r>
              <a:rPr lang="en-US" dirty="0" smtClean="0"/>
              <a:t>9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Όταν εμφανίζονται τουλάχιστον </a:t>
            </a:r>
            <a:r>
              <a:rPr lang="el-GR" b="1" dirty="0" smtClean="0"/>
              <a:t>2 ή περισσότερα </a:t>
            </a:r>
            <a:r>
              <a:rPr lang="el-GR" dirty="0" smtClean="0"/>
              <a:t>από τα παρακάτω συμπτώματα κατά τη διάρκεια μιας συνεχούς περιόδου </a:t>
            </a:r>
            <a:r>
              <a:rPr lang="el-GR" b="1" dirty="0" smtClean="0"/>
              <a:t>τουλάχιστον ενός μήνα</a:t>
            </a:r>
            <a:r>
              <a:rPr lang="el-GR" dirty="0" smtClean="0"/>
              <a:t>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1. παραληρητικές ιδέες</a:t>
            </a:r>
            <a:br>
              <a:rPr lang="el-GR" dirty="0" smtClean="0"/>
            </a:br>
            <a:r>
              <a:rPr lang="el-GR" dirty="0" smtClean="0"/>
              <a:t>2. ψευδαισθήσεις</a:t>
            </a:r>
            <a:br>
              <a:rPr lang="el-GR" dirty="0" smtClean="0"/>
            </a:br>
            <a:r>
              <a:rPr lang="el-GR" dirty="0" smtClean="0"/>
              <a:t>3. αποδιοργανωμένος λόγος</a:t>
            </a:r>
            <a:br>
              <a:rPr lang="el-GR" dirty="0" smtClean="0"/>
            </a:br>
            <a:r>
              <a:rPr lang="el-GR" dirty="0" smtClean="0"/>
              <a:t>4. αποδιοργανωμένη ή έντονα κατατονική  </a:t>
            </a:r>
            <a:br>
              <a:rPr lang="el-GR" dirty="0" smtClean="0"/>
            </a:br>
            <a:r>
              <a:rPr lang="el-GR" dirty="0" smtClean="0"/>
              <a:t>     συμπεριφορά</a:t>
            </a:r>
            <a:br>
              <a:rPr lang="el-GR" dirty="0" smtClean="0"/>
            </a:br>
            <a:r>
              <a:rPr lang="el-GR" dirty="0" smtClean="0"/>
              <a:t>5. αρνητικά συμπτώματα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443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2471</TotalTime>
  <Words>1627</Words>
  <Application>Microsoft Office PowerPoint</Application>
  <PresentationFormat>Προβολή στην οθόνη (16:10)</PresentationFormat>
  <Paragraphs>244</Paragraphs>
  <Slides>45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3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Περιεχόμενα ενότητας </vt:lpstr>
      <vt:lpstr>Σχιζοφρένεια</vt:lpstr>
      <vt:lpstr>Σχιζοφρένεια</vt:lpstr>
      <vt:lpstr>Διαγνωστικά κριτήρια (1 από 9) </vt:lpstr>
      <vt:lpstr>Διαγνωστικά κριτήρια (2 από 9) </vt:lpstr>
      <vt:lpstr>Διαγνωστικά κριτήρια (3 από 9) </vt:lpstr>
      <vt:lpstr>Διαγνωστικά κριτήρια (4 από 9) </vt:lpstr>
      <vt:lpstr>Διαγνωστικά κριτήρια (5 από 9) </vt:lpstr>
      <vt:lpstr>Διαγνωστικά κριτήρια (6 από 9) </vt:lpstr>
      <vt:lpstr>Διαγνωστικά κριτήρια (7 από 9) </vt:lpstr>
      <vt:lpstr>Διαγνωστικά κριτήρια (8 από 9) </vt:lpstr>
      <vt:lpstr>Διαγνωστικά κριτήρια (9 από 9) </vt:lpstr>
      <vt:lpstr>Αιτιολογία (1 από 5) </vt:lpstr>
      <vt:lpstr>Αιτιολογία (2 από 5) </vt:lpstr>
      <vt:lpstr>Αιτιολογία (3 από 5) </vt:lpstr>
      <vt:lpstr>Αιτιολογία (4 από 5)</vt:lpstr>
      <vt:lpstr>Αιτιολογία (5 από 5) </vt:lpstr>
      <vt:lpstr>Νευροαπεικονιστικά δεδομένα</vt:lpstr>
      <vt:lpstr>Προβληματισμός  για τη βιολογική αιτιολογία</vt:lpstr>
      <vt:lpstr> Πιθανές ερμηνείες </vt:lpstr>
      <vt:lpstr>Αιτιολογία Β (1 από 3) </vt:lpstr>
      <vt:lpstr>Αιτιολογία Β (2 από 3) </vt:lpstr>
      <vt:lpstr>Αιτιολογία Β (3 από 3)</vt:lpstr>
      <vt:lpstr>Θεραπευτικές παρεμβάσεις (1 από 6) </vt:lpstr>
      <vt:lpstr>Θεραπευτικές παρεμβάσεις (2 από 6)</vt:lpstr>
      <vt:lpstr>Θεραπευτικές παρεμβάσεις (3 από 6)</vt:lpstr>
      <vt:lpstr>Θεραπευτικές παρεμβάσεις(4 από 6) </vt:lpstr>
      <vt:lpstr>Θεραπευτικές παρεμβάσεις (5 από 6)</vt:lpstr>
      <vt:lpstr>Θεραπευτικές παρεμβάσεις (6 από 6) </vt:lpstr>
      <vt:lpstr>Διαπρεπείς επιστήμονες &amp; καλλιτέχνες με σχιζοφρένεια</vt:lpstr>
      <vt:lpstr>Διαπρεπείς επιστήμονες &amp; καλλιτέχνες με σχιζοφρένεια</vt:lpstr>
      <vt:lpstr>Βιβλιογραφία (1 από 2)</vt:lpstr>
      <vt:lpstr>Βιβλιογραφία (2 από 2)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272</cp:revision>
  <dcterms:created xsi:type="dcterms:W3CDTF">2012-09-06T09:03:05Z</dcterms:created>
  <dcterms:modified xsi:type="dcterms:W3CDTF">2015-09-29T08:37:30Z</dcterms:modified>
</cp:coreProperties>
</file>