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3" r:id="rId14"/>
    <p:sldId id="290" r:id="rId15"/>
    <p:sldId id="301" r:id="rId16"/>
    <p:sldId id="291" r:id="rId17"/>
    <p:sldId id="292" r:id="rId18"/>
    <p:sldId id="293" r:id="rId19"/>
    <p:sldId id="294" r:id="rId20"/>
    <p:sldId id="295" r:id="rId21"/>
    <p:sldId id="280" r:id="rId22"/>
  </p:sldIdLst>
  <p:sldSz cx="9144000" cy="5715000" type="screen16x10"/>
  <p:notesSz cx="6858000" cy="9144000"/>
  <p:custDataLst>
    <p:tags r:id="rId2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4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4464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7992888" cy="1460500"/>
          </a:xfrm>
        </p:spPr>
        <p:txBody>
          <a:bodyPr>
            <a:noAutofit/>
          </a:bodyPr>
          <a:lstStyle/>
          <a:p>
            <a:r>
              <a:rPr lang="el-GR" sz="3400" b="1" dirty="0" smtClean="0"/>
              <a:t>Εξωτερικός Έλεγχος: Σκοπός – Αναγκαιότητα - Οφέλη</a:t>
            </a:r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000" dirty="0" smtClean="0"/>
              <a:t>πιστοποιητικά ΟΕΛ</a:t>
            </a:r>
            <a:r>
              <a:rPr lang="en-GB" sz="2000" dirty="0" smtClean="0"/>
              <a:t> (</a:t>
            </a:r>
            <a:r>
              <a:rPr lang="el-GR" sz="2000" dirty="0" smtClean="0"/>
              <a:t>μέχρι 2004):</a:t>
            </a:r>
          </a:p>
          <a:p>
            <a:pPr lvl="1" algn="just">
              <a:defRPr/>
            </a:pPr>
            <a:r>
              <a:rPr lang="el-GR" sz="2000" dirty="0" smtClean="0"/>
              <a:t>"... οι Οικονομικές Καταστάσεις … </a:t>
            </a:r>
            <a:r>
              <a:rPr lang="el-GR" sz="2000" u="sng" dirty="0" smtClean="0"/>
              <a:t>απεικονίζουν</a:t>
            </a:r>
            <a:r>
              <a:rPr lang="el-GR" sz="2000" dirty="0" smtClean="0"/>
              <a:t> … την περιουσιακή διάρθρωση … την οικονομική θέση .… και τα </a:t>
            </a:r>
            <a:r>
              <a:rPr lang="el-GR" sz="2000" dirty="0" err="1" smtClean="0"/>
              <a:t>αποτ</a:t>
            </a:r>
            <a:r>
              <a:rPr lang="el-GR" sz="2000" dirty="0" smtClean="0"/>
              <a:t>/τα χρήσεως … βάση … σχετικών διατάξεων και λογιστικών αρχών«</a:t>
            </a:r>
          </a:p>
          <a:p>
            <a:pPr algn="just">
              <a:defRPr/>
            </a:pPr>
            <a:r>
              <a:rPr lang="el-GR" sz="2000" dirty="0" smtClean="0"/>
              <a:t>άρθρο 42α Ν. 2190 (4η Οδηγία ΕΟΚ):</a:t>
            </a:r>
          </a:p>
          <a:p>
            <a:pPr lvl="1" algn="just">
              <a:defRPr/>
            </a:pPr>
            <a:r>
              <a:rPr lang="el-GR" sz="2000" dirty="0" smtClean="0"/>
              <a:t>"... οι οικονομικές καταστάσεις (πρέπει να) ... </a:t>
            </a:r>
            <a:r>
              <a:rPr lang="el-GR" sz="2000" u="sng" dirty="0" smtClean="0"/>
              <a:t>εμφανίζουν</a:t>
            </a:r>
            <a:r>
              <a:rPr lang="el-GR" sz="2000" dirty="0" smtClean="0"/>
              <a:t> με απόλυτη σαφήνεια την </a:t>
            </a:r>
            <a:r>
              <a:rPr lang="el-GR" sz="2000" b="1" u="sng" dirty="0" smtClean="0"/>
              <a:t>πραγματική εικόνα</a:t>
            </a:r>
            <a:r>
              <a:rPr lang="el-GR" sz="2000" dirty="0" smtClean="0"/>
              <a:t> της </a:t>
            </a:r>
            <a:r>
              <a:rPr lang="el-GR" sz="2000" u="sng" dirty="0" smtClean="0"/>
              <a:t>περιουσιακής διάρθρωσης, </a:t>
            </a:r>
            <a:r>
              <a:rPr lang="el-GR" sz="2000" dirty="0" smtClean="0"/>
              <a:t>της </a:t>
            </a:r>
            <a:r>
              <a:rPr lang="el-GR" sz="2000" u="sng" dirty="0" smtClean="0"/>
              <a:t>χρηματοοικονομικής θέσης</a:t>
            </a:r>
            <a:r>
              <a:rPr lang="el-GR" sz="2000" dirty="0" smtClean="0"/>
              <a:t> και των </a:t>
            </a:r>
            <a:r>
              <a:rPr lang="el-GR" sz="2000" u="sng" dirty="0" smtClean="0"/>
              <a:t>αποτελεσμάτων χρήσης</a:t>
            </a:r>
            <a:r>
              <a:rPr lang="el-GR" sz="2000" dirty="0" smtClean="0"/>
              <a:t>"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el-GR" sz="2200" dirty="0" smtClean="0"/>
              <a:t>Διεθνές Ελεγκτικό Πρότυπο 200.2:</a:t>
            </a:r>
          </a:p>
          <a:p>
            <a:pPr lvl="1" algn="just">
              <a:defRPr/>
            </a:pPr>
            <a:r>
              <a:rPr lang="el-GR" sz="2200" dirty="0" smtClean="0"/>
              <a:t>σκοπός του ελέγχου είναι </a:t>
            </a:r>
            <a:r>
              <a:rPr lang="el-GR" sz="2200" u="sng" dirty="0" smtClean="0"/>
              <a:t>να εκφέρει γνώμη</a:t>
            </a:r>
            <a:r>
              <a:rPr lang="el-GR" sz="2200" dirty="0" smtClean="0"/>
              <a:t> (ο ελεγκτής) εάν οι </a:t>
            </a:r>
            <a:r>
              <a:rPr lang="el-GR" sz="2200" u="sng" dirty="0" smtClean="0"/>
              <a:t>οικονομικές καταστάσεις έχουν καταρτισθεί</a:t>
            </a:r>
            <a:r>
              <a:rPr lang="el-GR" sz="2200" dirty="0" smtClean="0"/>
              <a:t> από κάθε ουσιώδη πλευρά </a:t>
            </a:r>
            <a:r>
              <a:rPr lang="el-GR" sz="2200" u="sng" dirty="0" smtClean="0"/>
              <a:t>σύμφωνα με</a:t>
            </a:r>
            <a:r>
              <a:rPr lang="el-GR" sz="2200" dirty="0" smtClean="0"/>
              <a:t> ένα συγκεκριμένο </a:t>
            </a:r>
            <a:r>
              <a:rPr lang="el-GR" sz="2200" u="sng" dirty="0" smtClean="0"/>
              <a:t>κανονιστικό πλαίσιο</a:t>
            </a:r>
            <a:r>
              <a:rPr lang="el-GR" sz="2200" dirty="0" smtClean="0"/>
              <a:t> </a:t>
            </a:r>
          </a:p>
          <a:p>
            <a:pPr lvl="1" algn="just">
              <a:defRPr/>
            </a:pPr>
            <a:r>
              <a:rPr lang="el-GR" sz="2200" dirty="0" smtClean="0"/>
              <a:t>οι φράσεις που χρησιμοποιούνται για την έκφραση γνώμης είναι «a </a:t>
            </a:r>
            <a:r>
              <a:rPr lang="el-GR" sz="2200" dirty="0" err="1" smtClean="0"/>
              <a:t>true</a:t>
            </a:r>
            <a:r>
              <a:rPr lang="el-GR" sz="2200" dirty="0" smtClean="0"/>
              <a:t> </a:t>
            </a:r>
            <a:r>
              <a:rPr lang="el-GR" sz="2200" dirty="0" err="1" smtClean="0"/>
              <a:t>and</a:t>
            </a:r>
            <a:r>
              <a:rPr lang="el-GR" sz="2200" dirty="0" smtClean="0"/>
              <a:t> </a:t>
            </a:r>
            <a:r>
              <a:rPr lang="el-GR" sz="2200" dirty="0" err="1" smtClean="0"/>
              <a:t>fair</a:t>
            </a:r>
            <a:r>
              <a:rPr lang="el-GR" sz="2200" dirty="0" smtClean="0"/>
              <a:t> </a:t>
            </a:r>
            <a:r>
              <a:rPr lang="el-GR" sz="2200" dirty="0" err="1" smtClean="0"/>
              <a:t>view</a:t>
            </a:r>
            <a:r>
              <a:rPr lang="el-GR" sz="2200" dirty="0" smtClean="0"/>
              <a:t>» ή «</a:t>
            </a:r>
            <a:r>
              <a:rPr lang="el-GR" sz="2200" dirty="0" err="1" smtClean="0"/>
              <a:t>present</a:t>
            </a:r>
            <a:r>
              <a:rPr lang="el-GR" sz="2200" dirty="0" smtClean="0"/>
              <a:t> </a:t>
            </a:r>
            <a:r>
              <a:rPr lang="el-GR" sz="2200" dirty="0" err="1" smtClean="0"/>
              <a:t>fairly</a:t>
            </a:r>
            <a:r>
              <a:rPr lang="el-GR" sz="2200" dirty="0" smtClean="0"/>
              <a:t>, </a:t>
            </a:r>
            <a:r>
              <a:rPr lang="el-GR" sz="2200" dirty="0" err="1" smtClean="0"/>
              <a:t>in</a:t>
            </a:r>
            <a:r>
              <a:rPr lang="el-GR" sz="2200" dirty="0" smtClean="0"/>
              <a:t> </a:t>
            </a:r>
            <a:r>
              <a:rPr lang="el-GR" sz="2200" dirty="0" err="1" smtClean="0"/>
              <a:t>all</a:t>
            </a:r>
            <a:r>
              <a:rPr lang="el-GR" sz="2200" dirty="0" smtClean="0"/>
              <a:t> </a:t>
            </a:r>
            <a:r>
              <a:rPr lang="el-GR" sz="2200" dirty="0" err="1" smtClean="0"/>
              <a:t>material</a:t>
            </a:r>
            <a:r>
              <a:rPr lang="el-GR" sz="2200" dirty="0" smtClean="0"/>
              <a:t> </a:t>
            </a:r>
            <a:r>
              <a:rPr lang="el-GR" sz="2200" dirty="0" err="1" smtClean="0"/>
              <a:t>respects</a:t>
            </a:r>
            <a:r>
              <a:rPr lang="el-GR" sz="2200" dirty="0" smtClean="0"/>
              <a:t>»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sz="2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n-US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8219256" cy="3771636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l-GR" dirty="0" smtClean="0"/>
              <a:t>Άρα, ο γενικός σκοπός του τακτικού Εξωτερικού Ελέγχου ορίζεται ως:</a:t>
            </a:r>
          </a:p>
          <a:p>
            <a:pPr algn="just">
              <a:defRPr/>
            </a:pPr>
            <a:r>
              <a:rPr lang="el-GR" dirty="0" smtClean="0"/>
              <a:t>Η έκφραση γνώμης για το εάν οι </a:t>
            </a:r>
            <a:r>
              <a:rPr lang="el-GR" dirty="0" err="1" smtClean="0"/>
              <a:t>χρημ</a:t>
            </a:r>
            <a:r>
              <a:rPr lang="el-GR" dirty="0" smtClean="0"/>
              <a:t>/</a:t>
            </a:r>
            <a:r>
              <a:rPr lang="el-GR" dirty="0" err="1" smtClean="0"/>
              <a:t>κές</a:t>
            </a:r>
            <a:r>
              <a:rPr lang="el-GR" dirty="0" smtClean="0"/>
              <a:t> καταστάσεις παρουσιάζουν εύλογα την χρηματοοικονομική θέση (Ισολογισμός), τη χρηματοοικονομική επίδοση (Κατάσταση Αποτελεσμάτων) και τις ταμειακές ροές* (ΚΤΡ), σύμφωνα με το εφαρμοζόμενο πλαίσιο χρηματοοικονομικής πληροφόρησης** και τη σχετική νομοθεσία</a:t>
            </a:r>
          </a:p>
          <a:p>
            <a:pPr algn="just">
              <a:defRPr/>
            </a:pPr>
            <a:endParaRPr lang="el-GR" dirty="0" smtClean="0"/>
          </a:p>
          <a:p>
            <a:pPr algn="just">
              <a:buNone/>
              <a:defRPr/>
            </a:pPr>
            <a:endParaRPr lang="el-GR" sz="900" dirty="0" smtClean="0"/>
          </a:p>
          <a:p>
            <a:pPr algn="just">
              <a:buNone/>
              <a:defRPr/>
            </a:pPr>
            <a:r>
              <a:rPr lang="el-GR" sz="3200" dirty="0" smtClean="0"/>
              <a:t>  * </a:t>
            </a:r>
            <a:r>
              <a:rPr lang="el-GR" dirty="0" smtClean="0"/>
              <a:t>όταν καταρτίζεται σχετική κατάσταση</a:t>
            </a:r>
          </a:p>
          <a:p>
            <a:pPr algn="just">
              <a:buNone/>
              <a:defRPr/>
            </a:pPr>
            <a:r>
              <a:rPr lang="el-GR" dirty="0" smtClean="0"/>
              <a:t>** ΔΛΠ ή ΕΓΛΣ/Κ.Ν. 2190, αναλόγως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9308"/>
            <a:ext cx="8229600" cy="3771636"/>
          </a:xfrm>
        </p:spPr>
        <p:txBody>
          <a:bodyPr>
            <a:noAutofit/>
          </a:bodyPr>
          <a:lstStyle/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600" dirty="0" smtClean="0"/>
              <a:t>κρίσιμο ερώτημα:</a:t>
            </a:r>
          </a:p>
          <a:p>
            <a:pPr>
              <a:buClr>
                <a:schemeClr val="bg1">
                  <a:lumMod val="75000"/>
                </a:schemeClr>
              </a:buClr>
              <a:buNone/>
              <a:defRPr/>
            </a:pPr>
            <a:endParaRPr lang="el-GR" sz="2600" b="1" dirty="0" smtClean="0"/>
          </a:p>
          <a:p>
            <a:pPr algn="just">
              <a:defRPr/>
            </a:pPr>
            <a:r>
              <a:rPr lang="el-GR" sz="2600" dirty="0" smtClean="0"/>
              <a:t>περιλαμβάνουν οι οικονομικές καταστάσεις ουσιώδεις παραλείψεις ή σφάλματα που θα μπορούσαν να επηρεάσουν τις οικονομικές αποφάσεις των χρηστών?</a:t>
            </a:r>
          </a:p>
          <a:p>
            <a:pPr>
              <a:lnSpc>
                <a:spcPct val="90000"/>
              </a:lnSpc>
              <a:buNone/>
            </a:pPr>
            <a:endParaRPr lang="en-GB" sz="2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</a:t>
            </a:r>
            <a:r>
              <a:rPr lang="el-GR" sz="1400" dirty="0" err="1" smtClean="0"/>
              <a:t>Χρ.,Ταχυνάκης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841276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smtClean="0"/>
              <a:t> </a:t>
            </a:r>
            <a:r>
              <a:rPr lang="el-GR" sz="1400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</a:t>
            </a:r>
            <a:r>
              <a:rPr lang="el-GR" sz="2800" b="1" dirty="0" smtClean="0"/>
              <a:t>:Εξωτερικός Έλεγχος: Σκοπός – Αναγκαιότητα - Οφέλη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</a:t>
            </a:r>
            <a:r>
              <a:rPr lang="el-GR" sz="2400" dirty="0" smtClean="0"/>
              <a:t>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Σκοπός της ενότητας είναι να παρουσιάσει ποιος είναι ο σκοπός, η αναγκαιότητα και ποια τα οφέλη του εξωτερικού ελέγχου μιας επιχείρησης.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n-US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8147248" cy="37716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2400" dirty="0" smtClean="0"/>
              <a:t>Σκοποί – Αναγκαιότητα – Οφέλη του Εξωτερικού Ελέγχου</a:t>
            </a:r>
            <a:endParaRPr lang="el-GR" sz="2400" dirty="0" smtClean="0">
              <a:cs typeface="Times New Roman" pitchFamily="18" charset="0"/>
            </a:endParaRPr>
          </a:p>
          <a:p>
            <a:pPr marL="0" indent="0" algn="just" defTabSz="669925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Σκοπός του Εξωτερικού Ελέγχου είναι να  εξακριβωθεί από τον Ελεγκτή αν</a:t>
            </a:r>
            <a:r>
              <a:rPr lang="el-GR" sz="2400" dirty="0" smtClean="0"/>
              <a:t> </a:t>
            </a:r>
            <a:r>
              <a:rPr lang="el-GR" sz="2400" dirty="0" smtClean="0">
                <a:cs typeface="Times New Roman" pitchFamily="18" charset="0"/>
              </a:rPr>
              <a:t>οι  λογιστικές καταστάσεις στο σύνολο τους αποδίδουν την πραγματικότητα  (ορθότητα) των Λογιστικών καταστάσεων.</a:t>
            </a:r>
            <a:endParaRPr lang="el-GR" sz="2400" dirty="0" smtClean="0"/>
          </a:p>
          <a:p>
            <a:pPr marL="0" indent="0" algn="just" defTabSz="669925">
              <a:lnSpc>
                <a:spcPct val="80000"/>
              </a:lnSpc>
              <a:buNone/>
            </a:pPr>
            <a:endParaRPr lang="el-GR" sz="2400" dirty="0" smtClean="0"/>
          </a:p>
          <a:p>
            <a:pPr marL="0" indent="0" algn="just" defTabSz="669925">
              <a:lnSpc>
                <a:spcPct val="80000"/>
              </a:lnSpc>
              <a:buNone/>
            </a:pPr>
            <a:r>
              <a:rPr lang="el-GR" sz="2400" dirty="0" smtClean="0"/>
              <a:t>Τα Οφέλη του Εξωτερικού Ελέγχου είναι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0" indent="0" algn="just" defTabSz="669925">
              <a:lnSpc>
                <a:spcPct val="80000"/>
              </a:lnSpc>
              <a:buNone/>
            </a:pPr>
            <a:r>
              <a:rPr lang="el-GR" sz="2400" dirty="0" smtClean="0"/>
              <a:t> 1) Ο Εξωτερικός Έλεγχος </a:t>
            </a:r>
            <a:r>
              <a:rPr lang="el-GR" sz="2400" dirty="0" smtClean="0">
                <a:cs typeface="Times New Roman" pitchFamily="18" charset="0"/>
              </a:rPr>
              <a:t>προσδίνει νομιμότητα στις λογιστικές καταστάσεις της </a:t>
            </a:r>
            <a:r>
              <a:rPr lang="el-GR" sz="2400" dirty="0" smtClean="0"/>
              <a:t> ε</a:t>
            </a:r>
            <a:r>
              <a:rPr lang="el-GR" sz="2400" dirty="0" smtClean="0">
                <a:cs typeface="Times New Roman" pitchFamily="18" charset="0"/>
              </a:rPr>
              <a:t>πιχείρησης</a:t>
            </a:r>
            <a:r>
              <a:rPr lang="el-GR" sz="2400" dirty="0" smtClean="0"/>
              <a:t> </a:t>
            </a:r>
          </a:p>
          <a:p>
            <a:pPr marL="0" indent="0" algn="just">
              <a:buNone/>
            </a:pPr>
            <a:endParaRPr lang="el-GR" sz="24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defTabSz="669925">
              <a:lnSpc>
                <a:spcPct val="80000"/>
              </a:lnSpc>
              <a:buNone/>
            </a:pPr>
            <a:r>
              <a:rPr lang="el-GR" sz="2800" dirty="0" smtClean="0"/>
              <a:t>2) </a:t>
            </a:r>
            <a:r>
              <a:rPr lang="el-GR" sz="2800" dirty="0" smtClean="0">
                <a:cs typeface="Times New Roman" pitchFamily="18" charset="0"/>
              </a:rPr>
              <a:t>Αυξάνεται η εγκυρότητα των δημοσιευμένων λογιστικών καταστάσεων </a:t>
            </a:r>
            <a:endParaRPr lang="el-GR" sz="2800" dirty="0" smtClean="0"/>
          </a:p>
          <a:p>
            <a:pPr marL="0" indent="0" defTabSz="669925">
              <a:lnSpc>
                <a:spcPct val="80000"/>
              </a:lnSpc>
              <a:buNone/>
            </a:pPr>
            <a:r>
              <a:rPr lang="el-GR" sz="2800" dirty="0" smtClean="0"/>
              <a:t>3) Ε</a:t>
            </a:r>
            <a:r>
              <a:rPr lang="el-GR" sz="2800" dirty="0" smtClean="0">
                <a:cs typeface="Times New Roman" pitchFamily="18" charset="0"/>
              </a:rPr>
              <a:t>ίναι μια σημαντική πηγή ενημέρωσης και άντλησης πληροφοριών </a:t>
            </a:r>
            <a:endParaRPr lang="el-GR" sz="2800" dirty="0" smtClean="0"/>
          </a:p>
          <a:p>
            <a:pPr marL="0" indent="0" defTabSz="669925">
              <a:lnSpc>
                <a:spcPct val="80000"/>
              </a:lnSpc>
              <a:buNone/>
            </a:pPr>
            <a:r>
              <a:rPr lang="el-GR" sz="2800" dirty="0" smtClean="0"/>
              <a:t>4) Δ</a:t>
            </a:r>
            <a:r>
              <a:rPr lang="el-GR" sz="2800" dirty="0" smtClean="0">
                <a:cs typeface="Times New Roman" pitchFamily="18" charset="0"/>
              </a:rPr>
              <a:t>ιευκολύνει την διενέργεια του Φορολογικού ελέγχου </a:t>
            </a:r>
            <a:endParaRPr lang="el-GR" sz="2800" dirty="0" smtClean="0"/>
          </a:p>
          <a:p>
            <a:pPr marL="0" indent="0" defTabSz="669925">
              <a:lnSpc>
                <a:spcPct val="80000"/>
              </a:lnSpc>
              <a:buNone/>
            </a:pPr>
            <a:endParaRPr lang="el-GR" sz="2800" dirty="0" smtClean="0"/>
          </a:p>
          <a:p>
            <a:pPr marL="0" indent="0" algn="just" defTabSz="669925">
              <a:lnSpc>
                <a:spcPct val="80000"/>
              </a:lnSpc>
              <a:buNone/>
            </a:pPr>
            <a:r>
              <a:rPr lang="el-GR" sz="2800" dirty="0" smtClean="0">
                <a:cs typeface="Times New Roman" pitchFamily="18" charset="0"/>
              </a:rPr>
              <a:t>Ο εξωτερικός έλεγχος  διέπεται από τις διατάξεις του άρθρου 37 του  Ν. 2190/1920 « περί ανώνυμων εταιρειών » που προδιαγράφουν την έκταση του  ελέγχου και </a:t>
            </a:r>
            <a:r>
              <a:rPr lang="el-GR" sz="2800" dirty="0" smtClean="0"/>
              <a:t>τα</a:t>
            </a:r>
            <a:r>
              <a:rPr lang="el-GR" sz="2800" dirty="0" smtClean="0">
                <a:cs typeface="Times New Roman" pitchFamily="18" charset="0"/>
              </a:rPr>
              <a:t> καθήκοντα των ελεγκτών </a:t>
            </a:r>
            <a:endParaRPr lang="el-GR" sz="2800" dirty="0" smtClean="0"/>
          </a:p>
          <a:p>
            <a:pPr marL="0" indent="0">
              <a:lnSpc>
                <a:spcPct val="90000"/>
              </a:lnSpc>
              <a:buNone/>
            </a:pPr>
            <a:endParaRPr lang="el-GR" sz="28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ΣΚΟΠΟΙ- ΑΝΑΓΚΑΙΟΤΗΤΑ</a:t>
            </a:r>
            <a:r>
              <a:rPr lang="el-GR" sz="3600" dirty="0" smtClean="0">
                <a:cs typeface="Times New Roman" pitchFamily="18" charset="0"/>
              </a:rPr>
              <a:t>  - ΟΦΕΛΗ ΤΟΥ ΕΞΩΤΕΡΙΚΟΥ ΕΛΕΓΧΟΥ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417340"/>
            <a:ext cx="8229600" cy="3771636"/>
          </a:xfrm>
        </p:spPr>
        <p:txBody>
          <a:bodyPr>
            <a:noAutofit/>
          </a:bodyPr>
          <a:lstStyle/>
          <a:p>
            <a:pPr marL="0" indent="0" defTabSz="669925">
              <a:lnSpc>
                <a:spcPct val="80000"/>
              </a:lnSpc>
              <a:buNone/>
            </a:pPr>
            <a:r>
              <a:rPr lang="el-GR" sz="2400" u="sng" dirty="0" smtClean="0"/>
              <a:t>Η</a:t>
            </a:r>
            <a:r>
              <a:rPr lang="el-GR" sz="2400" u="sng" dirty="0" smtClean="0">
                <a:cs typeface="Times New Roman" pitchFamily="18" charset="0"/>
              </a:rPr>
              <a:t> </a:t>
            </a:r>
            <a:r>
              <a:rPr lang="el-GR" sz="2400" u="sng" dirty="0" smtClean="0"/>
              <a:t>Έ</a:t>
            </a:r>
            <a:r>
              <a:rPr lang="el-GR" sz="2400" u="sng" dirty="0" smtClean="0">
                <a:cs typeface="Times New Roman" pitchFamily="18" charset="0"/>
              </a:rPr>
              <a:t>κθεση των ελεγκτών πρέπει να αναφέρει :</a:t>
            </a:r>
            <a:endParaRPr lang="el-GR" sz="2400" dirty="0" smtClean="0">
              <a:cs typeface="Times New Roman" pitchFamily="18" charset="0"/>
            </a:endParaRPr>
          </a:p>
          <a:p>
            <a:pPr marL="0" indent="0" defTabSz="669925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 </a:t>
            </a:r>
            <a:r>
              <a:rPr lang="el-GR" sz="2400" dirty="0" smtClean="0"/>
              <a:t>1) Α</a:t>
            </a:r>
            <a:r>
              <a:rPr lang="el-GR" sz="2400" dirty="0" smtClean="0">
                <a:cs typeface="Times New Roman" pitchFamily="18" charset="0"/>
              </a:rPr>
              <a:t>ν τους δόθηκαν οι πληροφορίες που ήταν απαραίτητες για  την εκτέλεση τους έργου τους </a:t>
            </a:r>
            <a:endParaRPr lang="el-GR" sz="2400" dirty="0" smtClean="0"/>
          </a:p>
          <a:p>
            <a:pPr marL="0" indent="0" defTabSz="669925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 </a:t>
            </a:r>
            <a:r>
              <a:rPr lang="el-GR" sz="2400" dirty="0" smtClean="0"/>
              <a:t>2) Α</a:t>
            </a:r>
            <a:r>
              <a:rPr lang="el-GR" sz="2400" dirty="0" smtClean="0">
                <a:cs typeface="Times New Roman" pitchFamily="18" charset="0"/>
              </a:rPr>
              <a:t>ν τηρείται κανονικά λογαριασμός κόστους παραγωγής  για </a:t>
            </a:r>
            <a:r>
              <a:rPr lang="el-GR" sz="2400" dirty="0" smtClean="0"/>
              <a:t>τις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l-GR" sz="2400" dirty="0" smtClean="0">
                <a:cs typeface="Times New Roman" pitchFamily="18" charset="0"/>
              </a:rPr>
              <a:t>βιομηχανικ</a:t>
            </a:r>
            <a:r>
              <a:rPr lang="el-GR" sz="2400" dirty="0" smtClean="0"/>
              <a:t>ές</a:t>
            </a:r>
            <a:r>
              <a:rPr lang="el-GR" sz="2400" dirty="0" smtClean="0">
                <a:cs typeface="Times New Roman" pitchFamily="18" charset="0"/>
              </a:rPr>
              <a:t> εταιρεί</a:t>
            </a:r>
            <a:r>
              <a:rPr lang="el-GR" sz="2400" dirty="0" smtClean="0"/>
              <a:t>ες</a:t>
            </a:r>
            <a:r>
              <a:rPr lang="el-GR" sz="2400" dirty="0" smtClean="0">
                <a:cs typeface="Times New Roman" pitchFamily="18" charset="0"/>
              </a:rPr>
              <a:t> </a:t>
            </a:r>
          </a:p>
          <a:p>
            <a:pPr marL="0" indent="0" defTabSz="669925">
              <a:lnSpc>
                <a:spcPct val="80000"/>
              </a:lnSpc>
              <a:buNone/>
            </a:pPr>
            <a:r>
              <a:rPr lang="el-GR" sz="2400" dirty="0" smtClean="0">
                <a:cs typeface="Times New Roman" pitchFamily="18" charset="0"/>
              </a:rPr>
              <a:t>  </a:t>
            </a:r>
            <a:r>
              <a:rPr lang="el-GR" sz="2400" dirty="0" smtClean="0"/>
              <a:t>3) Α</a:t>
            </a:r>
            <a:r>
              <a:rPr lang="el-GR" sz="2400" dirty="0" smtClean="0">
                <a:cs typeface="Times New Roman" pitchFamily="18" charset="0"/>
              </a:rPr>
              <a:t>ν έγινε τροποποίηση στη μέθοδο της απογραφής σε σχέση με την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l-GR" sz="2400" dirty="0" smtClean="0">
                <a:cs typeface="Times New Roman" pitchFamily="18" charset="0"/>
              </a:rPr>
              <a:t>προηγούμενη χρήση </a:t>
            </a:r>
          </a:p>
          <a:p>
            <a:pPr marL="0" indent="0" algn="just" defTabSz="669925">
              <a:lnSpc>
                <a:spcPct val="80000"/>
              </a:lnSpc>
              <a:buNone/>
            </a:pPr>
            <a:r>
              <a:rPr lang="el-GR" sz="2400" dirty="0" smtClean="0"/>
              <a:t>Η</a:t>
            </a:r>
            <a:r>
              <a:rPr lang="el-GR" sz="2400" dirty="0" smtClean="0">
                <a:cs typeface="Times New Roman" pitchFamily="18" charset="0"/>
              </a:rPr>
              <a:t> </a:t>
            </a:r>
            <a:r>
              <a:rPr lang="el-GR" sz="2400" dirty="0" smtClean="0"/>
              <a:t>Έ</a:t>
            </a:r>
            <a:r>
              <a:rPr lang="el-GR" sz="2400" dirty="0" smtClean="0">
                <a:cs typeface="Times New Roman" pitchFamily="18" charset="0"/>
              </a:rPr>
              <a:t>κθεση </a:t>
            </a:r>
            <a:r>
              <a:rPr lang="el-GR" sz="2400" dirty="0" smtClean="0"/>
              <a:t>του</a:t>
            </a:r>
            <a:r>
              <a:rPr lang="el-GR" sz="2400" dirty="0" smtClean="0">
                <a:cs typeface="Times New Roman" pitchFamily="18" charset="0"/>
              </a:rPr>
              <a:t> </a:t>
            </a:r>
            <a:r>
              <a:rPr lang="el-GR" sz="2400" dirty="0" smtClean="0"/>
              <a:t>Ε</a:t>
            </a:r>
            <a:r>
              <a:rPr lang="el-GR" sz="2400" dirty="0" smtClean="0">
                <a:cs typeface="Times New Roman" pitchFamily="18" charset="0"/>
              </a:rPr>
              <a:t>ξωτερικ</a:t>
            </a:r>
            <a:r>
              <a:rPr lang="el-GR" sz="2400" dirty="0" smtClean="0"/>
              <a:t>ού</a:t>
            </a:r>
            <a:r>
              <a:rPr lang="el-GR" sz="2400" dirty="0" smtClean="0">
                <a:cs typeface="Times New Roman" pitchFamily="18" charset="0"/>
              </a:rPr>
              <a:t> </a:t>
            </a:r>
            <a:r>
              <a:rPr lang="el-GR" sz="2400" dirty="0" smtClean="0"/>
              <a:t>Ε</a:t>
            </a:r>
            <a:r>
              <a:rPr lang="el-GR" sz="2400" dirty="0" smtClean="0">
                <a:cs typeface="Times New Roman" pitchFamily="18" charset="0"/>
              </a:rPr>
              <a:t>λ</a:t>
            </a:r>
            <a:r>
              <a:rPr lang="el-GR" sz="2400" dirty="0" smtClean="0"/>
              <a:t>έ</a:t>
            </a:r>
            <a:r>
              <a:rPr lang="el-GR" sz="2400" dirty="0" smtClean="0">
                <a:cs typeface="Times New Roman" pitchFamily="18" charset="0"/>
              </a:rPr>
              <a:t>γχο</a:t>
            </a:r>
            <a:r>
              <a:rPr lang="el-GR" sz="2400" dirty="0" smtClean="0"/>
              <a:t>υ των </a:t>
            </a:r>
            <a:r>
              <a:rPr lang="el-GR" sz="2400" dirty="0" smtClean="0">
                <a:cs typeface="Times New Roman" pitchFamily="18" charset="0"/>
              </a:rPr>
              <a:t> ορκωτών λογιστών , σύμφωνα με το άρθρο 43 παρ. 9 του ίδιου νόμου , αποκαλείται « πιστοποιητικό έλεγχου » και δημοσιεύεται μαζί με τον ισολογισμό  </a:t>
            </a:r>
          </a:p>
          <a:p>
            <a:pPr marL="0" indent="0" defTabSz="669925">
              <a:lnSpc>
                <a:spcPct val="80000"/>
              </a:lnSpc>
              <a:buNone/>
            </a:pPr>
            <a:endParaRPr lang="el-GR" sz="2400" dirty="0" smtClean="0"/>
          </a:p>
          <a:p>
            <a:pPr marL="609600" indent="-609600">
              <a:lnSpc>
                <a:spcPct val="90000"/>
              </a:lnSpc>
              <a:buNone/>
            </a:pPr>
            <a:endParaRPr lang="el-GR" sz="24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337220"/>
            <a:ext cx="8229600" cy="952500"/>
          </a:xfrm>
        </p:spPr>
        <p:txBody>
          <a:bodyPr>
            <a:noAutofit/>
          </a:bodyPr>
          <a:lstStyle/>
          <a:p>
            <a:r>
              <a:rPr lang="el-GR" sz="3600" dirty="0" smtClean="0"/>
              <a:t>Εξωτερικός Έλεγχος: Σκοπός – Αναγκαιότητα - Οφέλη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561356"/>
            <a:ext cx="8229600" cy="3240360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2400" dirty="0" smtClean="0"/>
              <a:t>Σκοποί Εξωτερικού Ελέγχου</a:t>
            </a:r>
          </a:p>
          <a:p>
            <a:pPr>
              <a:defRPr/>
            </a:pPr>
            <a:r>
              <a:rPr lang="el-GR" sz="2400" dirty="0" smtClean="0"/>
              <a:t>πρότυπα ΣΟΕΛ (μέχρι 2004):</a:t>
            </a:r>
          </a:p>
          <a:p>
            <a:pPr lvl="1">
              <a:defRPr/>
            </a:pPr>
            <a:r>
              <a:rPr lang="el-GR" sz="2400" dirty="0" smtClean="0"/>
              <a:t>"... αντικειμενικός σκοπός του τακτικού ελέγχου τυγχάνει, κυρίως, </a:t>
            </a:r>
            <a:r>
              <a:rPr lang="el-GR" sz="2400" u="sng" dirty="0" smtClean="0"/>
              <a:t>η </a:t>
            </a:r>
            <a:r>
              <a:rPr lang="el-GR" sz="2400" u="sng" dirty="0" err="1" smtClean="0"/>
              <a:t>πιστοποίησις</a:t>
            </a:r>
            <a:r>
              <a:rPr lang="el-GR" sz="2400" u="sng" dirty="0" smtClean="0"/>
              <a:t> περί της αληθούς εμφανίσεως της περιουσιακής καταστάσεως και των οικονομικών αποτελεσμάτων</a:t>
            </a:r>
            <a:r>
              <a:rPr lang="el-GR" sz="2400" dirty="0" smtClean="0"/>
              <a:t> εις τας υπό της ελεγχομένης οικονομικής μονάδος </a:t>
            </a:r>
            <a:r>
              <a:rPr lang="el-GR" sz="2400" dirty="0" err="1" smtClean="0"/>
              <a:t>συντασσομένας</a:t>
            </a:r>
            <a:r>
              <a:rPr lang="el-GR" sz="2400" dirty="0" smtClean="0"/>
              <a:t> </a:t>
            </a:r>
            <a:r>
              <a:rPr lang="el-GR" sz="2400" dirty="0" err="1" smtClean="0"/>
              <a:t>Οικονομικάς</a:t>
            </a:r>
            <a:r>
              <a:rPr lang="el-GR" sz="2400" dirty="0" smtClean="0"/>
              <a:t> Καταστάσεις".</a:t>
            </a:r>
          </a:p>
          <a:p>
            <a:pPr marL="0" indent="0">
              <a:lnSpc>
                <a:spcPct val="90000"/>
              </a:lnSpc>
              <a:buNone/>
            </a:pPr>
            <a:endParaRPr lang="el-GR" sz="2400" dirty="0" smtClean="0"/>
          </a:p>
          <a:p>
            <a:pPr marL="0" indent="0">
              <a:lnSpc>
                <a:spcPct val="90000"/>
              </a:lnSpc>
              <a:buNone/>
            </a:pP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1347</TotalTime>
  <Words>891</Words>
  <Application>Microsoft Office PowerPoint</Application>
  <PresentationFormat>Προβολή στην οθόνη (16:10)</PresentationFormat>
  <Paragraphs>159</Paragraphs>
  <Slides>21</Slides>
  <Notes>21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2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Εξωτερικός Έλεγχος: Σκοπός – Αναγκαιότητα - Οφέλη</vt:lpstr>
      <vt:lpstr>Εξωτερικός Έλεγχος: Σκοπός – Αναγκαιότητα - Οφέλη</vt:lpstr>
      <vt:lpstr>ΣΚΟΠΟΙ- ΑΝΑΓΚΑΙΟΤΗΤΑ  - ΟΦΕΛΗ ΤΟΥ ΕΞΩΤΕΡΙΚΟΥ ΕΛΕΓΧΟΥ</vt:lpstr>
      <vt:lpstr>Εξωτερικός Έλεγχος: Σκοπός – Αναγκαιότητα - Οφέλη</vt:lpstr>
      <vt:lpstr>Εξωτερικός Έλεγχος: Σκοπός – Αναγκαιότητα - Οφέλη</vt:lpstr>
      <vt:lpstr>Εξωτερικός Έλεγχος: Σκοπός – Αναγκαιότητα - Οφέλη</vt:lpstr>
      <vt:lpstr>Εξωτερικός Έλεγχος: Σκοπός – Αναγκαιότητα - Οφέλη</vt:lpstr>
      <vt:lpstr>Εξωτερικός Έλεγχος: Σκοπός – Αναγκαιότητα - Οφέλη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18</vt:lpstr>
      <vt:lpstr>Διαφάνεια 19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188</cp:revision>
  <dcterms:created xsi:type="dcterms:W3CDTF">2012-09-06T09:03:05Z</dcterms:created>
  <dcterms:modified xsi:type="dcterms:W3CDTF">2015-10-31T19:25:17Z</dcterms:modified>
</cp:coreProperties>
</file>