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9" r:id="rId3"/>
    <p:sldId id="257" r:id="rId4"/>
    <p:sldId id="259" r:id="rId5"/>
    <p:sldId id="261" r:id="rId6"/>
    <p:sldId id="265" r:id="rId7"/>
    <p:sldId id="274" r:id="rId8"/>
    <p:sldId id="296" r:id="rId9"/>
    <p:sldId id="297" r:id="rId10"/>
    <p:sldId id="298" r:id="rId11"/>
    <p:sldId id="299" r:id="rId12"/>
    <p:sldId id="300" r:id="rId13"/>
    <p:sldId id="283" r:id="rId14"/>
    <p:sldId id="290" r:id="rId15"/>
    <p:sldId id="301" r:id="rId16"/>
    <p:sldId id="291" r:id="rId17"/>
    <p:sldId id="292" r:id="rId18"/>
    <p:sldId id="293" r:id="rId19"/>
    <p:sldId id="294" r:id="rId20"/>
    <p:sldId id="295" r:id="rId21"/>
    <p:sldId id="280" r:id="rId22"/>
  </p:sldIdLst>
  <p:sldSz cx="9144000" cy="5715000" type="screen16x10"/>
  <p:notesSz cx="6858000" cy="9144000"/>
  <p:custDataLst>
    <p:tags r:id="rId25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>
        <p:scale>
          <a:sx n="106" d="100"/>
          <a:sy n="106" d="100"/>
        </p:scale>
        <p:origin x="-228" y="42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31/10/2015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31/10/2015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04464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Ελεγκτική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7992888" cy="1460500"/>
          </a:xfrm>
        </p:spPr>
        <p:txBody>
          <a:bodyPr>
            <a:noAutofit/>
          </a:bodyPr>
          <a:lstStyle/>
          <a:p>
            <a:r>
              <a:rPr lang="el-GR" sz="3400" b="1" dirty="0" smtClean="0"/>
              <a:t>Εξωτερικός Έλεγχος: Σκοπός – Αναγκαιότητα - Οφέλη</a:t>
            </a:r>
          </a:p>
          <a:p>
            <a:r>
              <a:rPr lang="el-GR" sz="2800" dirty="0" err="1" smtClean="0"/>
              <a:t>Διακομιχάλης</a:t>
            </a:r>
            <a:r>
              <a:rPr lang="el-GR" sz="2800" dirty="0" smtClean="0"/>
              <a:t> Μιχαήλ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7220"/>
            <a:ext cx="8229600" cy="952500"/>
          </a:xfrm>
        </p:spPr>
        <p:txBody>
          <a:bodyPr>
            <a:noAutofit/>
          </a:bodyPr>
          <a:lstStyle/>
          <a:p>
            <a:r>
              <a:rPr lang="el-GR" sz="3600" dirty="0" smtClean="0"/>
              <a:t>Εξωτερικός Έλεγχος: Σκοπός – Αναγκαιότητα - Οφέλη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l-GR" sz="2000" dirty="0" smtClean="0"/>
              <a:t>πιστοποιητικά ΟΕΛ</a:t>
            </a:r>
            <a:r>
              <a:rPr lang="en-GB" sz="2000" dirty="0" smtClean="0"/>
              <a:t> (</a:t>
            </a:r>
            <a:r>
              <a:rPr lang="el-GR" sz="2000" dirty="0" smtClean="0"/>
              <a:t>μέχρι 2004):</a:t>
            </a:r>
          </a:p>
          <a:p>
            <a:pPr lvl="1" algn="just">
              <a:defRPr/>
            </a:pPr>
            <a:r>
              <a:rPr lang="el-GR" sz="2000" dirty="0" smtClean="0"/>
              <a:t>"... οι Οικονομικές Καταστάσεις … </a:t>
            </a:r>
            <a:r>
              <a:rPr lang="el-GR" sz="2000" u="sng" dirty="0" smtClean="0"/>
              <a:t>απεικονίζουν</a:t>
            </a:r>
            <a:r>
              <a:rPr lang="el-GR" sz="2000" dirty="0" smtClean="0"/>
              <a:t> … την περιουσιακή διάρθρωση … την οικονομική θέση .… και τα </a:t>
            </a:r>
            <a:r>
              <a:rPr lang="el-GR" sz="2000" dirty="0" err="1" smtClean="0"/>
              <a:t>αποτ</a:t>
            </a:r>
            <a:r>
              <a:rPr lang="el-GR" sz="2000" dirty="0" smtClean="0"/>
              <a:t>/τα χρήσεως … βάση … σχετικών διατάξεων και λογιστικών αρχών«</a:t>
            </a:r>
          </a:p>
          <a:p>
            <a:pPr algn="just">
              <a:defRPr/>
            </a:pPr>
            <a:r>
              <a:rPr lang="el-GR" sz="2000" dirty="0" smtClean="0"/>
              <a:t>άρθρο 42α Ν. 2190 (4η Οδηγία ΕΟΚ):</a:t>
            </a:r>
          </a:p>
          <a:p>
            <a:pPr lvl="1" algn="just">
              <a:defRPr/>
            </a:pPr>
            <a:r>
              <a:rPr lang="el-GR" sz="2000" dirty="0" smtClean="0"/>
              <a:t>"... οι οικονομικές καταστάσεις (πρέπει να) ... </a:t>
            </a:r>
            <a:r>
              <a:rPr lang="el-GR" sz="2000" u="sng" dirty="0" smtClean="0"/>
              <a:t>εμφανίζουν</a:t>
            </a:r>
            <a:r>
              <a:rPr lang="el-GR" sz="2000" dirty="0" smtClean="0"/>
              <a:t> με απόλυτη σαφήνεια την </a:t>
            </a:r>
            <a:r>
              <a:rPr lang="el-GR" sz="2000" b="1" u="sng" dirty="0" smtClean="0"/>
              <a:t>πραγματική εικόνα</a:t>
            </a:r>
            <a:r>
              <a:rPr lang="el-GR" sz="2000" dirty="0" smtClean="0"/>
              <a:t> της </a:t>
            </a:r>
            <a:r>
              <a:rPr lang="el-GR" sz="2000" u="sng" dirty="0" smtClean="0"/>
              <a:t>περιουσιακής διάρθρωσης, </a:t>
            </a:r>
            <a:r>
              <a:rPr lang="el-GR" sz="2000" dirty="0" smtClean="0"/>
              <a:t>της </a:t>
            </a:r>
            <a:r>
              <a:rPr lang="el-GR" sz="2000" u="sng" dirty="0" smtClean="0"/>
              <a:t>χρηματοοικονομικής θέσης</a:t>
            </a:r>
            <a:r>
              <a:rPr lang="el-GR" sz="2000" dirty="0" smtClean="0"/>
              <a:t> και των </a:t>
            </a:r>
            <a:r>
              <a:rPr lang="el-GR" sz="2000" u="sng" dirty="0" smtClean="0"/>
              <a:t>αποτελεσμάτων χρήσης</a:t>
            </a:r>
            <a:r>
              <a:rPr lang="el-GR" sz="2000" dirty="0" smtClean="0"/>
              <a:t>"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7220"/>
            <a:ext cx="8229600" cy="952500"/>
          </a:xfrm>
        </p:spPr>
        <p:txBody>
          <a:bodyPr>
            <a:noAutofit/>
          </a:bodyPr>
          <a:lstStyle/>
          <a:p>
            <a:r>
              <a:rPr lang="el-GR" sz="3600" dirty="0" smtClean="0"/>
              <a:t>Εξωτερικός Έλεγχος: Σκοπός – Αναγκαιότητα - Οφέλη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l-GR" sz="2200" dirty="0" smtClean="0"/>
              <a:t>Διεθνές Ελεγκτικό Πρότυπο 200.2:</a:t>
            </a:r>
          </a:p>
          <a:p>
            <a:pPr lvl="1" algn="just">
              <a:defRPr/>
            </a:pPr>
            <a:r>
              <a:rPr lang="el-GR" sz="2200" dirty="0" smtClean="0"/>
              <a:t>σκοπός του ελέγχου είναι </a:t>
            </a:r>
            <a:r>
              <a:rPr lang="el-GR" sz="2200" u="sng" dirty="0" smtClean="0"/>
              <a:t>να εκφέρει γνώμη</a:t>
            </a:r>
            <a:r>
              <a:rPr lang="el-GR" sz="2200" dirty="0" smtClean="0"/>
              <a:t> (ο ελεγκτής) εάν οι </a:t>
            </a:r>
            <a:r>
              <a:rPr lang="el-GR" sz="2200" u="sng" dirty="0" smtClean="0"/>
              <a:t>οικονομικές καταστάσεις έχουν καταρτισθεί</a:t>
            </a:r>
            <a:r>
              <a:rPr lang="el-GR" sz="2200" dirty="0" smtClean="0"/>
              <a:t> από κάθε ουσιώδη πλευρά </a:t>
            </a:r>
            <a:r>
              <a:rPr lang="el-GR" sz="2200" u="sng" dirty="0" smtClean="0"/>
              <a:t>σύμφωνα με</a:t>
            </a:r>
            <a:r>
              <a:rPr lang="el-GR" sz="2200" dirty="0" smtClean="0"/>
              <a:t> ένα συγκεκριμένο </a:t>
            </a:r>
            <a:r>
              <a:rPr lang="el-GR" sz="2200" u="sng" dirty="0" smtClean="0"/>
              <a:t>κανονιστικό πλαίσιο</a:t>
            </a:r>
            <a:r>
              <a:rPr lang="el-GR" sz="2200" dirty="0" smtClean="0"/>
              <a:t> </a:t>
            </a:r>
          </a:p>
          <a:p>
            <a:pPr lvl="1" algn="just">
              <a:defRPr/>
            </a:pPr>
            <a:r>
              <a:rPr lang="el-GR" sz="2200" dirty="0" smtClean="0"/>
              <a:t>οι φράσεις που χρησιμοποιούνται για την έκφραση γνώμης είναι «a </a:t>
            </a:r>
            <a:r>
              <a:rPr lang="el-GR" sz="2200" dirty="0" err="1" smtClean="0"/>
              <a:t>true</a:t>
            </a:r>
            <a:r>
              <a:rPr lang="el-GR" sz="2200" dirty="0" smtClean="0"/>
              <a:t> </a:t>
            </a:r>
            <a:r>
              <a:rPr lang="el-GR" sz="2200" dirty="0" err="1" smtClean="0"/>
              <a:t>and</a:t>
            </a:r>
            <a:r>
              <a:rPr lang="el-GR" sz="2200" dirty="0" smtClean="0"/>
              <a:t> </a:t>
            </a:r>
            <a:r>
              <a:rPr lang="el-GR" sz="2200" dirty="0" err="1" smtClean="0"/>
              <a:t>fair</a:t>
            </a:r>
            <a:r>
              <a:rPr lang="el-GR" sz="2200" dirty="0" smtClean="0"/>
              <a:t> </a:t>
            </a:r>
            <a:r>
              <a:rPr lang="el-GR" sz="2200" dirty="0" err="1" smtClean="0"/>
              <a:t>view</a:t>
            </a:r>
            <a:r>
              <a:rPr lang="el-GR" sz="2200" dirty="0" smtClean="0"/>
              <a:t>» ή «</a:t>
            </a:r>
            <a:r>
              <a:rPr lang="el-GR" sz="2200" dirty="0" err="1" smtClean="0"/>
              <a:t>present</a:t>
            </a:r>
            <a:r>
              <a:rPr lang="el-GR" sz="2200" dirty="0" smtClean="0"/>
              <a:t> </a:t>
            </a:r>
            <a:r>
              <a:rPr lang="el-GR" sz="2200" dirty="0" err="1" smtClean="0"/>
              <a:t>fairly</a:t>
            </a:r>
            <a:r>
              <a:rPr lang="el-GR" sz="2200" dirty="0" smtClean="0"/>
              <a:t>, </a:t>
            </a:r>
            <a:r>
              <a:rPr lang="el-GR" sz="2200" dirty="0" err="1" smtClean="0"/>
              <a:t>in</a:t>
            </a:r>
            <a:r>
              <a:rPr lang="el-GR" sz="2200" dirty="0" smtClean="0"/>
              <a:t> </a:t>
            </a:r>
            <a:r>
              <a:rPr lang="el-GR" sz="2200" dirty="0" err="1" smtClean="0"/>
              <a:t>all</a:t>
            </a:r>
            <a:r>
              <a:rPr lang="el-GR" sz="2200" dirty="0" smtClean="0"/>
              <a:t> </a:t>
            </a:r>
            <a:r>
              <a:rPr lang="el-GR" sz="2200" dirty="0" err="1" smtClean="0"/>
              <a:t>material</a:t>
            </a:r>
            <a:r>
              <a:rPr lang="el-GR" sz="2200" dirty="0" smtClean="0"/>
              <a:t> </a:t>
            </a:r>
            <a:r>
              <a:rPr lang="el-GR" sz="2200" dirty="0" err="1" smtClean="0"/>
              <a:t>respects</a:t>
            </a:r>
            <a:r>
              <a:rPr lang="el-GR" sz="2200" dirty="0" smtClean="0"/>
              <a:t>»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67544" y="337220"/>
            <a:ext cx="8229600" cy="952500"/>
          </a:xfrm>
        </p:spPr>
        <p:txBody>
          <a:bodyPr>
            <a:noAutofit/>
          </a:bodyPr>
          <a:lstStyle/>
          <a:p>
            <a:r>
              <a:rPr lang="el-GR" sz="3600" dirty="0" smtClean="0"/>
              <a:t>Εξωτερικός Έλεγχος: Σκοπός – Αναγκαιότητα - Οφέλη</a:t>
            </a:r>
            <a:endParaRPr lang="en-US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8219256" cy="377163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l-GR" dirty="0" smtClean="0"/>
              <a:t>Άρα, ο γενικός σκοπός του τακτικού Εξωτερικού Ελέγχου ορίζεται ως:</a:t>
            </a:r>
          </a:p>
          <a:p>
            <a:pPr algn="just">
              <a:defRPr/>
            </a:pPr>
            <a:r>
              <a:rPr lang="el-GR" dirty="0" smtClean="0"/>
              <a:t>Η έκφραση γνώμης για το εάν οι </a:t>
            </a:r>
            <a:r>
              <a:rPr lang="el-GR" dirty="0" err="1" smtClean="0"/>
              <a:t>χρημ</a:t>
            </a:r>
            <a:r>
              <a:rPr lang="el-GR" dirty="0" smtClean="0"/>
              <a:t>/</a:t>
            </a:r>
            <a:r>
              <a:rPr lang="el-GR" dirty="0" err="1" smtClean="0"/>
              <a:t>κές</a:t>
            </a:r>
            <a:r>
              <a:rPr lang="el-GR" dirty="0" smtClean="0"/>
              <a:t> καταστάσεις παρουσιάζουν εύλογα την χρηματοοικονομική θέση (Ισολογισμός), τη χρηματοοικονομική επίδοση (Κατάσταση Αποτελεσμάτων) και τις ταμειακές ροές* (ΚΤΡ), σύμφωνα με το εφαρμοζόμενο πλαίσιο χρηματοοικονομικής πληροφόρησης** και τη σχετική νομοθεσία</a:t>
            </a:r>
          </a:p>
          <a:p>
            <a:pPr algn="just">
              <a:defRPr/>
            </a:pPr>
            <a:endParaRPr lang="el-GR" dirty="0" smtClean="0"/>
          </a:p>
          <a:p>
            <a:pPr algn="just">
              <a:buNone/>
              <a:defRPr/>
            </a:pPr>
            <a:endParaRPr lang="el-GR" sz="900" dirty="0" smtClean="0"/>
          </a:p>
          <a:p>
            <a:pPr algn="just">
              <a:buNone/>
              <a:defRPr/>
            </a:pPr>
            <a:r>
              <a:rPr lang="el-GR" sz="3200" dirty="0" smtClean="0"/>
              <a:t>  * </a:t>
            </a:r>
            <a:r>
              <a:rPr lang="el-GR" dirty="0" smtClean="0"/>
              <a:t>όταν καταρτίζεται σχετική κατάσταση</a:t>
            </a:r>
          </a:p>
          <a:p>
            <a:pPr algn="just">
              <a:buNone/>
              <a:defRPr/>
            </a:pPr>
            <a:r>
              <a:rPr lang="el-GR" dirty="0" smtClean="0"/>
              <a:t>** ΔΛΠ ή ΕΓΛΣ/Κ.Ν. 2190, αναλόγως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952500"/>
          </a:xfrm>
        </p:spPr>
        <p:txBody>
          <a:bodyPr>
            <a:noAutofit/>
          </a:bodyPr>
          <a:lstStyle/>
          <a:p>
            <a:r>
              <a:rPr lang="el-GR" sz="3600" dirty="0" smtClean="0"/>
              <a:t>Εξωτερικός Έλεγχος: Σκοπός – Αναγκαιότητα - Οφέλη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9308"/>
            <a:ext cx="8229600" cy="3771636"/>
          </a:xfrm>
        </p:spPr>
        <p:txBody>
          <a:bodyPr>
            <a:noAutofit/>
          </a:bodyPr>
          <a:lstStyle/>
          <a:p>
            <a:pPr>
              <a:buClr>
                <a:schemeClr val="bg1">
                  <a:lumMod val="75000"/>
                </a:schemeClr>
              </a:buClr>
              <a:buNone/>
              <a:defRPr/>
            </a:pPr>
            <a:r>
              <a:rPr lang="el-GR" sz="2600" dirty="0" smtClean="0"/>
              <a:t>κρίσιμο ερώτημα:</a:t>
            </a:r>
          </a:p>
          <a:p>
            <a:pPr>
              <a:buClr>
                <a:schemeClr val="bg1">
                  <a:lumMod val="75000"/>
                </a:schemeClr>
              </a:buClr>
              <a:buNone/>
              <a:defRPr/>
            </a:pPr>
            <a:endParaRPr lang="el-GR" sz="2600" b="1" dirty="0" smtClean="0"/>
          </a:p>
          <a:p>
            <a:pPr algn="just">
              <a:defRPr/>
            </a:pPr>
            <a:r>
              <a:rPr lang="el-GR" sz="2600" dirty="0" smtClean="0"/>
              <a:t>περιλαμβάνουν οι οικονομικές καταστάσεις ουσιώδεις παραλείψεις ή σφάλματα που θα μπορούσαν να επηρεάσουν τις οικονομικές αποφάσεις των χρηστών?</a:t>
            </a:r>
          </a:p>
          <a:p>
            <a:pPr>
              <a:lnSpc>
                <a:spcPct val="90000"/>
              </a:lnSpc>
              <a:buNone/>
            </a:pPr>
            <a:endParaRPr lang="en-GB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766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ΕΛΛΗΝΙΚΗ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Αισιοπούλου</a:t>
            </a:r>
            <a:r>
              <a:rPr lang="el-GR" sz="1400" dirty="0" smtClean="0"/>
              <a:t> Κ. (1980) «Το Σύστημα Εσωτερικού Ελέγχου»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Γρηγοράκου</a:t>
            </a:r>
            <a:r>
              <a:rPr lang="el-GR" sz="1400" dirty="0" smtClean="0"/>
              <a:t> Θ. (1989) «Γενικές Αρχές Ελεγκτικής»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Καζαντζής Χρήστος,  (2006) Ελεγκτική &amp; Εσωτερικός Έλεγχος, Εκδόσεις </a:t>
            </a:r>
            <a:r>
              <a:rPr lang="el-GR" sz="1400" dirty="0" err="1" smtClean="0"/>
              <a:t>Business</a:t>
            </a:r>
            <a:r>
              <a:rPr lang="el-GR" sz="1400" dirty="0" smtClean="0"/>
              <a:t> </a:t>
            </a:r>
            <a:r>
              <a:rPr lang="el-GR" sz="1400" dirty="0" err="1" smtClean="0"/>
              <a:t>plus</a:t>
            </a:r>
            <a:endParaRPr lang="el-GR" sz="1400" dirty="0" smtClean="0"/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Κάντζος</a:t>
            </a:r>
            <a:r>
              <a:rPr lang="el-GR" sz="1400" dirty="0" smtClean="0"/>
              <a:t> Κωνσταντίνος, </a:t>
            </a:r>
            <a:r>
              <a:rPr lang="el-GR" sz="1400" dirty="0" err="1" smtClean="0"/>
              <a:t>Χονδράκη</a:t>
            </a:r>
            <a:r>
              <a:rPr lang="el-GR" sz="1400" dirty="0" smtClean="0"/>
              <a:t> Αθηνά (2006)  «Ελεγκτική - Θεωρία και πρακτική» Εκδόσεις </a:t>
            </a:r>
            <a:r>
              <a:rPr lang="el-GR" sz="1400" dirty="0" err="1" smtClean="0"/>
              <a:t>Σταμούλη</a:t>
            </a:r>
            <a:r>
              <a:rPr lang="el-GR" sz="1400" dirty="0" smtClean="0"/>
              <a:t>,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Κάντζου</a:t>
            </a:r>
            <a:r>
              <a:rPr lang="el-GR" sz="1400" dirty="0" smtClean="0"/>
              <a:t> Κ. (1998) «Ελεγκτική- Θεωρία και Πρακτική»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Καραγιάννη Δ. (1980) «Παραδείγματα εφαρμογής και Ανάλυσης του Γ.Λ.Σ.»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Καραμάνης</a:t>
            </a:r>
            <a:r>
              <a:rPr lang="el-GR" sz="1400" dirty="0" smtClean="0"/>
              <a:t> Κωνσταντίνος, (2008) «Σύγχρονη Ελεγκτική» Εκδόσεις ΟΠΑ,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Νεγκάκης</a:t>
            </a:r>
            <a:r>
              <a:rPr lang="el-GR" sz="1400" dirty="0" smtClean="0"/>
              <a:t> </a:t>
            </a:r>
            <a:r>
              <a:rPr lang="el-GR" sz="1400" dirty="0" err="1" smtClean="0"/>
              <a:t>Χρ.,Ταχυνάκης</a:t>
            </a:r>
            <a:r>
              <a:rPr lang="el-GR" sz="1400" dirty="0" smtClean="0"/>
              <a:t> Παν., (2012)  «Σύγχρονα Θέματα Ελεγκτικής και Εσωτερικού Ελέγχου» , Εκδόσεις Α. Κοντού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Παπά Α. (1990) «Ελεγκτική»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Παπαδάτου Θεοδώρα, (2005) «Εσωτερικός και εξωτερικός έλεγχος ανωνύμων εταιρειών», Εκδόσεις </a:t>
            </a:r>
            <a:r>
              <a:rPr lang="el-GR" sz="1400" dirty="0" err="1" smtClean="0"/>
              <a:t>Σάκουλα</a:t>
            </a:r>
            <a:r>
              <a:rPr lang="el-GR" sz="1400" dirty="0" smtClean="0"/>
              <a:t>, Αθήνα</a:t>
            </a:r>
          </a:p>
          <a:p>
            <a:pPr marL="447675" indent="-447675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 smtClean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52500"/>
          </a:xfrm>
        </p:spPr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841276"/>
            <a:ext cx="8240150" cy="3852804"/>
          </a:xfrm>
        </p:spPr>
        <p:txBody>
          <a:bodyPr>
            <a:noAutofit/>
          </a:bodyPr>
          <a:lstStyle/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ΕΛΛΗΝΙΚΗ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Παπαδοπούλου Ε. (1982) «Φοροδιαφυγή-</a:t>
            </a:r>
            <a:r>
              <a:rPr lang="el-GR" sz="1400" dirty="0" err="1" smtClean="0"/>
              <a:t>Φορολογικ</a:t>
            </a:r>
            <a:r>
              <a:rPr lang="el-GR" sz="1400" dirty="0" smtClean="0"/>
              <a:t>ή Λογιστική- Ελεγκτική»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Σακκκέλη</a:t>
            </a:r>
            <a:r>
              <a:rPr lang="el-GR" sz="1400" dirty="0" smtClean="0"/>
              <a:t> Ε. (1987) «Λογιστική και Ελεγκτική των Εμπορικών Τραπεζών» , Εκδόσεις</a:t>
            </a:r>
            <a:r>
              <a:rPr lang="en-US" sz="1400" smtClean="0"/>
              <a:t> </a:t>
            </a:r>
            <a:r>
              <a:rPr lang="el-GR" sz="1400" smtClean="0"/>
              <a:t>Βρύκους</a:t>
            </a:r>
            <a:r>
              <a:rPr lang="el-GR" sz="1400" dirty="0" smtClean="0"/>
              <a:t>,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Σκόρδου Β. (1987)«Φορολογική Ελεγκτική»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Τερζάκη Γ. (1985) «Φορολογική Ελεγκτική»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Τσακλάγκανου</a:t>
            </a:r>
            <a:r>
              <a:rPr lang="el-GR" sz="1400" dirty="0" smtClean="0"/>
              <a:t> Α. (1994) «Ελεγκτική» Θεσσαλονίκη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Φίλιου Β. (1984) «Η Κοινωνικοοικονομική Λογιστική» , Εκδόσεις ΚΕΠΕ, Αθήνα</a:t>
            </a:r>
            <a:endParaRPr lang="en-US" sz="1400" dirty="0" smtClean="0"/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ΞΕΝΗ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 </a:t>
            </a:r>
            <a:r>
              <a:rPr lang="en-US" sz="1400" dirty="0" smtClean="0"/>
              <a:t>James van Horne “Fundamentals of Financial Management”  N.Y. 1980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err="1" smtClean="0"/>
              <a:t>Meigs</a:t>
            </a:r>
            <a:r>
              <a:rPr lang="en-US" sz="1400" dirty="0" smtClean="0"/>
              <a:t> </a:t>
            </a:r>
            <a:r>
              <a:rPr lang="en-US" sz="1400" dirty="0" err="1" smtClean="0"/>
              <a:t>W.,Larsen</a:t>
            </a:r>
            <a:r>
              <a:rPr lang="en-US" sz="1400" dirty="0" smtClean="0"/>
              <a:t> J., </a:t>
            </a:r>
            <a:r>
              <a:rPr lang="en-US" sz="1400" dirty="0" err="1" smtClean="0"/>
              <a:t>Meigs</a:t>
            </a:r>
            <a:r>
              <a:rPr lang="en-US" sz="1400" dirty="0" smtClean="0"/>
              <a:t> R. , “Principles of Auditing” N.Y. 1985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smtClean="0"/>
              <a:t>Miller m., Bailey L., “GAAS-Guide” N.Y. 1985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err="1" smtClean="0"/>
              <a:t>Ricchiute</a:t>
            </a:r>
            <a:r>
              <a:rPr lang="en-US" sz="1400" dirty="0" smtClean="0"/>
              <a:t> D., “Auditing” N.Y. 1989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smtClean="0"/>
              <a:t>Sawyer L.B., “The Practice of Modern Internal Auditing” N.Y. 1973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smtClean="0"/>
              <a:t>Taylor D., </a:t>
            </a:r>
            <a:r>
              <a:rPr lang="en-US" sz="1400" dirty="0" err="1" smtClean="0"/>
              <a:t>Glezen</a:t>
            </a:r>
            <a:r>
              <a:rPr lang="en-US" sz="1400" dirty="0" smtClean="0"/>
              <a:t> G., “Auditing” N.Y. 1985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smtClean="0"/>
              <a:t>Wallace W.A. “Auditing” N.Y. 1986</a:t>
            </a:r>
            <a:r>
              <a:rPr lang="el-GR" sz="1400" dirty="0" smtClean="0"/>
              <a:t> 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Διακομιχάλης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Μ. (2015). Ελεγκτική.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 smtClean="0"/>
              <a:t>Επεξεργασία: Βαφειάδης Νικόλαος</a:t>
            </a:r>
          </a:p>
          <a:p>
            <a:pPr algn="r"/>
            <a:r>
              <a:rPr lang="el-GR" sz="2900" smtClean="0"/>
              <a:t>Πρέβεζα, 2015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l-GR" sz="3000" b="1" dirty="0" smtClean="0"/>
              <a:t>Ελεγκτική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9</a:t>
            </a:r>
            <a:r>
              <a:rPr lang="el-GR" sz="2800" b="1" dirty="0" smtClean="0"/>
              <a:t>:Εξωτερικός Έλεγχος: Σκοπός – Αναγκαιότητα - Οφέλη</a:t>
            </a:r>
            <a:endParaRPr lang="en-US" sz="2800" dirty="0" smtClean="0"/>
          </a:p>
          <a:p>
            <a:pPr algn="l"/>
            <a:r>
              <a:rPr lang="el-GR" sz="2800" dirty="0" err="1" smtClean="0"/>
              <a:t>Διακομιχάλης</a:t>
            </a:r>
            <a:r>
              <a:rPr lang="el-GR" sz="2800" dirty="0" smtClean="0"/>
              <a:t> Μιχαήλ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Αναπληρωτής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</a:t>
            </a:r>
            <a:r>
              <a:rPr lang="el-GR" sz="2400" dirty="0" smtClean="0"/>
              <a:t>, </a:t>
            </a:r>
            <a:r>
              <a:rPr lang="el-GR" sz="2400" dirty="0" smtClean="0"/>
              <a:t>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buNone/>
            </a:pPr>
            <a:r>
              <a:rPr lang="el-GR" dirty="0" smtClean="0"/>
              <a:t>Σκοπός της ενότητας είναι να παρουσιάσει ποιος είναι ο σκοπός, η αναγκαιότητα και ποια τα οφέλη του εξωτερικού ελέγχου μιας επιχείρησης.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67544" y="337220"/>
            <a:ext cx="8229600" cy="952500"/>
          </a:xfrm>
        </p:spPr>
        <p:txBody>
          <a:bodyPr>
            <a:noAutofit/>
          </a:bodyPr>
          <a:lstStyle/>
          <a:p>
            <a:r>
              <a:rPr lang="el-GR" sz="3600" dirty="0" smtClean="0"/>
              <a:t>Εξωτερικός Έλεγχος: Σκοπός – Αναγκαιότητα - Οφέλη</a:t>
            </a:r>
            <a:endParaRPr lang="en-US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8147248" cy="37716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400" dirty="0" smtClean="0"/>
              <a:t>Σκοποί – Αναγκαιότητα – Οφέλη του Εξωτερικού Ελέγχου</a:t>
            </a:r>
            <a:endParaRPr lang="el-GR" sz="2400" dirty="0" smtClean="0">
              <a:cs typeface="Times New Roman" pitchFamily="18" charset="0"/>
            </a:endParaRPr>
          </a:p>
          <a:p>
            <a:pPr marL="0" indent="0" algn="just" defTabSz="669925">
              <a:lnSpc>
                <a:spcPct val="80000"/>
              </a:lnSpc>
              <a:buNone/>
            </a:pPr>
            <a:r>
              <a:rPr lang="el-GR" sz="2400" dirty="0" smtClean="0">
                <a:cs typeface="Times New Roman" pitchFamily="18" charset="0"/>
              </a:rPr>
              <a:t>Σκοπός του Εξωτερικού Ελέγχου είναι να  εξακριβωθεί από τον Ελεγκτή αν</a:t>
            </a:r>
            <a:r>
              <a:rPr lang="el-GR" sz="2400" dirty="0" smtClean="0"/>
              <a:t> </a:t>
            </a:r>
            <a:r>
              <a:rPr lang="el-GR" sz="2400" dirty="0" smtClean="0">
                <a:cs typeface="Times New Roman" pitchFamily="18" charset="0"/>
              </a:rPr>
              <a:t>οι  λογιστικές καταστάσεις στο σύνολο τους αποδίδουν την πραγματικότητα  (ορθότητα) των Λογιστικών καταστάσεων.</a:t>
            </a:r>
            <a:endParaRPr lang="el-GR" sz="2400" dirty="0" smtClean="0"/>
          </a:p>
          <a:p>
            <a:pPr marL="0" indent="0" algn="just" defTabSz="669925">
              <a:lnSpc>
                <a:spcPct val="80000"/>
              </a:lnSpc>
              <a:buNone/>
            </a:pPr>
            <a:endParaRPr lang="el-GR" sz="2400" dirty="0" smtClean="0"/>
          </a:p>
          <a:p>
            <a:pPr marL="0" indent="0" algn="just" defTabSz="669925">
              <a:lnSpc>
                <a:spcPct val="80000"/>
              </a:lnSpc>
              <a:buNone/>
            </a:pPr>
            <a:r>
              <a:rPr lang="el-GR" sz="2400" dirty="0" smtClean="0"/>
              <a:t>Τα Οφέλη του Εξωτερικού Ελέγχου είναι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pPr marL="0" indent="0" algn="just" defTabSz="669925">
              <a:lnSpc>
                <a:spcPct val="80000"/>
              </a:lnSpc>
              <a:buNone/>
            </a:pPr>
            <a:r>
              <a:rPr lang="el-GR" sz="2400" dirty="0" smtClean="0"/>
              <a:t> 1) Ο Εξωτερικός Έλεγχος </a:t>
            </a:r>
            <a:r>
              <a:rPr lang="el-GR" sz="2400" dirty="0" smtClean="0">
                <a:cs typeface="Times New Roman" pitchFamily="18" charset="0"/>
              </a:rPr>
              <a:t>προσδίνει νομιμότητα στις λογιστικές καταστάσεις της </a:t>
            </a:r>
            <a:r>
              <a:rPr lang="el-GR" sz="2400" dirty="0" smtClean="0"/>
              <a:t> ε</a:t>
            </a:r>
            <a:r>
              <a:rPr lang="el-GR" sz="2400" dirty="0" smtClean="0">
                <a:cs typeface="Times New Roman" pitchFamily="18" charset="0"/>
              </a:rPr>
              <a:t>πιχείρησης</a:t>
            </a:r>
            <a:r>
              <a:rPr lang="el-GR" sz="2400" dirty="0" smtClean="0"/>
              <a:t> </a:t>
            </a:r>
          </a:p>
          <a:p>
            <a:pPr marL="0" indent="0" algn="just">
              <a:buNone/>
            </a:pPr>
            <a:endParaRPr lang="el-GR" sz="2400" b="1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Εξωτερικός Έλεγχος: Σκοπός – Αναγκαιότητα - Οφέλη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defTabSz="669925">
              <a:lnSpc>
                <a:spcPct val="80000"/>
              </a:lnSpc>
              <a:buNone/>
            </a:pPr>
            <a:r>
              <a:rPr lang="el-GR" sz="2800" dirty="0" smtClean="0"/>
              <a:t>2) </a:t>
            </a:r>
            <a:r>
              <a:rPr lang="el-GR" sz="2800" dirty="0" smtClean="0">
                <a:cs typeface="Times New Roman" pitchFamily="18" charset="0"/>
              </a:rPr>
              <a:t>Αυξάνεται η εγκυρότητα των δημοσιευμένων λογιστικών καταστάσεων </a:t>
            </a:r>
            <a:endParaRPr lang="el-GR" sz="2800" dirty="0" smtClean="0"/>
          </a:p>
          <a:p>
            <a:pPr marL="0" indent="0" defTabSz="669925">
              <a:lnSpc>
                <a:spcPct val="80000"/>
              </a:lnSpc>
              <a:buNone/>
            </a:pPr>
            <a:r>
              <a:rPr lang="el-GR" sz="2800" dirty="0" smtClean="0"/>
              <a:t>3) Ε</a:t>
            </a:r>
            <a:r>
              <a:rPr lang="el-GR" sz="2800" dirty="0" smtClean="0">
                <a:cs typeface="Times New Roman" pitchFamily="18" charset="0"/>
              </a:rPr>
              <a:t>ίναι μια σημαντική πηγή ενημέρωσης και άντλησης πληροφοριών </a:t>
            </a:r>
            <a:endParaRPr lang="el-GR" sz="2800" dirty="0" smtClean="0"/>
          </a:p>
          <a:p>
            <a:pPr marL="0" indent="0" defTabSz="669925">
              <a:lnSpc>
                <a:spcPct val="80000"/>
              </a:lnSpc>
              <a:buNone/>
            </a:pPr>
            <a:r>
              <a:rPr lang="el-GR" sz="2800" dirty="0" smtClean="0"/>
              <a:t>4) Δ</a:t>
            </a:r>
            <a:r>
              <a:rPr lang="el-GR" sz="2800" dirty="0" smtClean="0">
                <a:cs typeface="Times New Roman" pitchFamily="18" charset="0"/>
              </a:rPr>
              <a:t>ιευκολύνει την διενέργεια του Φορολογικού ελέγχου </a:t>
            </a:r>
            <a:endParaRPr lang="el-GR" sz="2800" dirty="0" smtClean="0"/>
          </a:p>
          <a:p>
            <a:pPr marL="0" indent="0" defTabSz="669925">
              <a:lnSpc>
                <a:spcPct val="80000"/>
              </a:lnSpc>
              <a:buNone/>
            </a:pPr>
            <a:endParaRPr lang="el-GR" sz="2800" dirty="0" smtClean="0"/>
          </a:p>
          <a:p>
            <a:pPr marL="0" indent="0" algn="just" defTabSz="669925">
              <a:lnSpc>
                <a:spcPct val="80000"/>
              </a:lnSpc>
              <a:buNone/>
            </a:pPr>
            <a:r>
              <a:rPr lang="el-GR" sz="2800" dirty="0" smtClean="0">
                <a:cs typeface="Times New Roman" pitchFamily="18" charset="0"/>
              </a:rPr>
              <a:t>Ο εξωτερικός έλεγχος  διέπεται από τις διατάξεις του άρθρου 37 του  Ν. 2190/1920 « περί ανώνυμων εταιρειών » που προδιαγράφουν την έκταση του  ελέγχου και </a:t>
            </a:r>
            <a:r>
              <a:rPr lang="el-GR" sz="2800" dirty="0" smtClean="0"/>
              <a:t>τα</a:t>
            </a:r>
            <a:r>
              <a:rPr lang="el-GR" sz="2800" dirty="0" smtClean="0">
                <a:cs typeface="Times New Roman" pitchFamily="18" charset="0"/>
              </a:rPr>
              <a:t> καθήκοντα των ελεγκτών </a:t>
            </a:r>
            <a:endParaRPr lang="el-GR" sz="2800" dirty="0" smtClean="0"/>
          </a:p>
          <a:p>
            <a:pPr marL="0" indent="0">
              <a:lnSpc>
                <a:spcPct val="90000"/>
              </a:lnSpc>
              <a:buNone/>
            </a:pPr>
            <a:endParaRPr lang="el-GR" sz="2800" dirty="0">
              <a:latin typeface="+mj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7220"/>
            <a:ext cx="8229600" cy="952500"/>
          </a:xfrm>
        </p:spPr>
        <p:txBody>
          <a:bodyPr>
            <a:noAutofit/>
          </a:bodyPr>
          <a:lstStyle/>
          <a:p>
            <a:r>
              <a:rPr lang="el-GR" sz="3600" dirty="0" smtClean="0"/>
              <a:t>ΣΚΟΠΟΙ- ΑΝΑΓΚΑΙΟΤΗΤΑ</a:t>
            </a:r>
            <a:r>
              <a:rPr lang="el-GR" sz="3600" dirty="0" smtClean="0">
                <a:cs typeface="Times New Roman" pitchFamily="18" charset="0"/>
              </a:rPr>
              <a:t>  - ΟΦΕΛΗ ΤΟΥ ΕΞΩΤΕΡΙΚΟΥ ΕΛΕΓΧΟΥ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17340"/>
            <a:ext cx="8229600" cy="3771636"/>
          </a:xfrm>
        </p:spPr>
        <p:txBody>
          <a:bodyPr>
            <a:noAutofit/>
          </a:bodyPr>
          <a:lstStyle/>
          <a:p>
            <a:pPr marL="0" indent="0" defTabSz="669925">
              <a:lnSpc>
                <a:spcPct val="80000"/>
              </a:lnSpc>
              <a:buNone/>
            </a:pPr>
            <a:r>
              <a:rPr lang="el-GR" sz="2400" u="sng" dirty="0" smtClean="0"/>
              <a:t>Η</a:t>
            </a:r>
            <a:r>
              <a:rPr lang="el-GR" sz="2400" u="sng" dirty="0" smtClean="0">
                <a:cs typeface="Times New Roman" pitchFamily="18" charset="0"/>
              </a:rPr>
              <a:t> </a:t>
            </a:r>
            <a:r>
              <a:rPr lang="el-GR" sz="2400" u="sng" dirty="0" smtClean="0"/>
              <a:t>Έ</a:t>
            </a:r>
            <a:r>
              <a:rPr lang="el-GR" sz="2400" u="sng" dirty="0" smtClean="0">
                <a:cs typeface="Times New Roman" pitchFamily="18" charset="0"/>
              </a:rPr>
              <a:t>κθεση των ελεγκτών πρέπει να αναφέρει :</a:t>
            </a:r>
            <a:endParaRPr lang="el-GR" sz="2400" dirty="0" smtClean="0">
              <a:cs typeface="Times New Roman" pitchFamily="18" charset="0"/>
            </a:endParaRPr>
          </a:p>
          <a:p>
            <a:pPr marL="0" indent="0" defTabSz="669925">
              <a:lnSpc>
                <a:spcPct val="80000"/>
              </a:lnSpc>
              <a:buNone/>
            </a:pPr>
            <a:r>
              <a:rPr lang="el-GR" sz="2400" dirty="0" smtClean="0">
                <a:cs typeface="Times New Roman" pitchFamily="18" charset="0"/>
              </a:rPr>
              <a:t> </a:t>
            </a:r>
            <a:r>
              <a:rPr lang="el-GR" sz="2400" dirty="0" smtClean="0"/>
              <a:t>1) Α</a:t>
            </a:r>
            <a:r>
              <a:rPr lang="el-GR" sz="2400" dirty="0" smtClean="0">
                <a:cs typeface="Times New Roman" pitchFamily="18" charset="0"/>
              </a:rPr>
              <a:t>ν τους δόθηκαν οι πληροφορίες που ήταν απαραίτητες για  την εκτέλεση τους έργου τους </a:t>
            </a:r>
            <a:endParaRPr lang="el-GR" sz="2400" dirty="0" smtClean="0"/>
          </a:p>
          <a:p>
            <a:pPr marL="0" indent="0" defTabSz="669925">
              <a:lnSpc>
                <a:spcPct val="80000"/>
              </a:lnSpc>
              <a:buNone/>
            </a:pPr>
            <a:r>
              <a:rPr lang="el-GR" sz="2400" dirty="0" smtClean="0">
                <a:cs typeface="Times New Roman" pitchFamily="18" charset="0"/>
              </a:rPr>
              <a:t> </a:t>
            </a:r>
            <a:r>
              <a:rPr lang="el-GR" sz="2400" dirty="0" smtClean="0"/>
              <a:t>2) Α</a:t>
            </a:r>
            <a:r>
              <a:rPr lang="el-GR" sz="2400" dirty="0" smtClean="0">
                <a:cs typeface="Times New Roman" pitchFamily="18" charset="0"/>
              </a:rPr>
              <a:t>ν τηρείται κανονικά λογαριασμός κόστους παραγωγής  για </a:t>
            </a:r>
            <a:r>
              <a:rPr lang="el-GR" sz="2400" dirty="0" smtClean="0"/>
              <a:t>τις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l-GR" sz="2400" dirty="0" smtClean="0">
                <a:cs typeface="Times New Roman" pitchFamily="18" charset="0"/>
              </a:rPr>
              <a:t>βιομηχανικ</a:t>
            </a:r>
            <a:r>
              <a:rPr lang="el-GR" sz="2400" dirty="0" smtClean="0"/>
              <a:t>ές</a:t>
            </a:r>
            <a:r>
              <a:rPr lang="el-GR" sz="2400" dirty="0" smtClean="0">
                <a:cs typeface="Times New Roman" pitchFamily="18" charset="0"/>
              </a:rPr>
              <a:t> εταιρεί</a:t>
            </a:r>
            <a:r>
              <a:rPr lang="el-GR" sz="2400" dirty="0" smtClean="0"/>
              <a:t>ες</a:t>
            </a:r>
            <a:r>
              <a:rPr lang="el-GR" sz="2400" dirty="0" smtClean="0">
                <a:cs typeface="Times New Roman" pitchFamily="18" charset="0"/>
              </a:rPr>
              <a:t> </a:t>
            </a:r>
          </a:p>
          <a:p>
            <a:pPr marL="0" indent="0" defTabSz="669925">
              <a:lnSpc>
                <a:spcPct val="80000"/>
              </a:lnSpc>
              <a:buNone/>
            </a:pPr>
            <a:r>
              <a:rPr lang="el-GR" sz="2400" dirty="0" smtClean="0">
                <a:cs typeface="Times New Roman" pitchFamily="18" charset="0"/>
              </a:rPr>
              <a:t>  </a:t>
            </a:r>
            <a:r>
              <a:rPr lang="el-GR" sz="2400" dirty="0" smtClean="0"/>
              <a:t>3) Α</a:t>
            </a:r>
            <a:r>
              <a:rPr lang="el-GR" sz="2400" dirty="0" smtClean="0">
                <a:cs typeface="Times New Roman" pitchFamily="18" charset="0"/>
              </a:rPr>
              <a:t>ν έγινε τροποποίηση στη μέθοδο της απογραφής σε σχέση με την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l-GR" sz="2400" dirty="0" smtClean="0">
                <a:cs typeface="Times New Roman" pitchFamily="18" charset="0"/>
              </a:rPr>
              <a:t>προηγούμενη χρήση </a:t>
            </a:r>
          </a:p>
          <a:p>
            <a:pPr marL="0" indent="0" algn="just" defTabSz="669925">
              <a:lnSpc>
                <a:spcPct val="80000"/>
              </a:lnSpc>
              <a:buNone/>
            </a:pPr>
            <a:r>
              <a:rPr lang="el-GR" sz="2400" dirty="0" smtClean="0"/>
              <a:t>Η</a:t>
            </a:r>
            <a:r>
              <a:rPr lang="el-GR" sz="2400" dirty="0" smtClean="0">
                <a:cs typeface="Times New Roman" pitchFamily="18" charset="0"/>
              </a:rPr>
              <a:t> </a:t>
            </a:r>
            <a:r>
              <a:rPr lang="el-GR" sz="2400" dirty="0" smtClean="0"/>
              <a:t>Έ</a:t>
            </a:r>
            <a:r>
              <a:rPr lang="el-GR" sz="2400" dirty="0" smtClean="0">
                <a:cs typeface="Times New Roman" pitchFamily="18" charset="0"/>
              </a:rPr>
              <a:t>κθεση </a:t>
            </a:r>
            <a:r>
              <a:rPr lang="el-GR" sz="2400" dirty="0" smtClean="0"/>
              <a:t>του</a:t>
            </a:r>
            <a:r>
              <a:rPr lang="el-GR" sz="2400" dirty="0" smtClean="0">
                <a:cs typeface="Times New Roman" pitchFamily="18" charset="0"/>
              </a:rPr>
              <a:t> </a:t>
            </a:r>
            <a:r>
              <a:rPr lang="el-GR" sz="2400" dirty="0" smtClean="0"/>
              <a:t>Ε</a:t>
            </a:r>
            <a:r>
              <a:rPr lang="el-GR" sz="2400" dirty="0" smtClean="0">
                <a:cs typeface="Times New Roman" pitchFamily="18" charset="0"/>
              </a:rPr>
              <a:t>ξωτερικ</a:t>
            </a:r>
            <a:r>
              <a:rPr lang="el-GR" sz="2400" dirty="0" smtClean="0"/>
              <a:t>ού</a:t>
            </a:r>
            <a:r>
              <a:rPr lang="el-GR" sz="2400" dirty="0" smtClean="0">
                <a:cs typeface="Times New Roman" pitchFamily="18" charset="0"/>
              </a:rPr>
              <a:t> </a:t>
            </a:r>
            <a:r>
              <a:rPr lang="el-GR" sz="2400" dirty="0" smtClean="0"/>
              <a:t>Ε</a:t>
            </a:r>
            <a:r>
              <a:rPr lang="el-GR" sz="2400" dirty="0" smtClean="0">
                <a:cs typeface="Times New Roman" pitchFamily="18" charset="0"/>
              </a:rPr>
              <a:t>λ</a:t>
            </a:r>
            <a:r>
              <a:rPr lang="el-GR" sz="2400" dirty="0" smtClean="0"/>
              <a:t>έ</a:t>
            </a:r>
            <a:r>
              <a:rPr lang="el-GR" sz="2400" dirty="0" smtClean="0">
                <a:cs typeface="Times New Roman" pitchFamily="18" charset="0"/>
              </a:rPr>
              <a:t>γχο</a:t>
            </a:r>
            <a:r>
              <a:rPr lang="el-GR" sz="2400" dirty="0" smtClean="0"/>
              <a:t>υ των </a:t>
            </a:r>
            <a:r>
              <a:rPr lang="el-GR" sz="2400" dirty="0" smtClean="0">
                <a:cs typeface="Times New Roman" pitchFamily="18" charset="0"/>
              </a:rPr>
              <a:t> ορκωτών λογιστών , σύμφωνα με το άρθρο 43 παρ. 9 του ίδιου νόμου , αποκαλείται « πιστοποιητικό έλεγχου » και δημοσιεύεται μαζί με τον ισολογισμό  </a:t>
            </a:r>
          </a:p>
          <a:p>
            <a:pPr marL="0" indent="0" defTabSz="669925">
              <a:lnSpc>
                <a:spcPct val="80000"/>
              </a:lnSpc>
              <a:buNone/>
            </a:pPr>
            <a:endParaRPr lang="el-GR" sz="2400" dirty="0" smtClean="0"/>
          </a:p>
          <a:p>
            <a:pPr marL="609600" indent="-609600">
              <a:lnSpc>
                <a:spcPct val="90000"/>
              </a:lnSpc>
              <a:buNone/>
            </a:pPr>
            <a:endParaRPr lang="el-GR" sz="2400" dirty="0">
              <a:latin typeface="+mj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337220"/>
            <a:ext cx="8229600" cy="952500"/>
          </a:xfrm>
        </p:spPr>
        <p:txBody>
          <a:bodyPr>
            <a:noAutofit/>
          </a:bodyPr>
          <a:lstStyle/>
          <a:p>
            <a:r>
              <a:rPr lang="el-GR" sz="3600" dirty="0" smtClean="0"/>
              <a:t>Εξωτερικός Έλεγχος: Σκοπός – Αναγκαιότητα - Οφέλη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561356"/>
            <a:ext cx="8229600" cy="324036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sz="2400" dirty="0" smtClean="0"/>
              <a:t>Σκοποί Εξωτερικού Ελέγχου</a:t>
            </a:r>
          </a:p>
          <a:p>
            <a:pPr>
              <a:defRPr/>
            </a:pPr>
            <a:r>
              <a:rPr lang="el-GR" sz="2400" dirty="0" smtClean="0"/>
              <a:t>πρότυπα ΣΟΕΛ (μέχρι 2004):</a:t>
            </a:r>
          </a:p>
          <a:p>
            <a:pPr lvl="1">
              <a:defRPr/>
            </a:pPr>
            <a:r>
              <a:rPr lang="el-GR" sz="2400" dirty="0" smtClean="0"/>
              <a:t>"... αντικειμενικός σκοπός του τακτικού ελέγχου τυγχάνει, κυρίως, </a:t>
            </a:r>
            <a:r>
              <a:rPr lang="el-GR" sz="2400" u="sng" dirty="0" smtClean="0"/>
              <a:t>η </a:t>
            </a:r>
            <a:r>
              <a:rPr lang="el-GR" sz="2400" u="sng" dirty="0" err="1" smtClean="0"/>
              <a:t>πιστοποίησις</a:t>
            </a:r>
            <a:r>
              <a:rPr lang="el-GR" sz="2400" u="sng" dirty="0" smtClean="0"/>
              <a:t> περί της αληθούς εμφανίσεως της περιουσιακής καταστάσεως και των οικονομικών αποτελεσμάτων</a:t>
            </a:r>
            <a:r>
              <a:rPr lang="el-GR" sz="2400" dirty="0" smtClean="0"/>
              <a:t> εις τας υπό της ελεγχομένης οικονομικής μονάδος </a:t>
            </a:r>
            <a:r>
              <a:rPr lang="el-GR" sz="2400" dirty="0" err="1" smtClean="0"/>
              <a:t>συντασσομένας</a:t>
            </a:r>
            <a:r>
              <a:rPr lang="el-GR" sz="2400" dirty="0" smtClean="0"/>
              <a:t> </a:t>
            </a:r>
            <a:r>
              <a:rPr lang="el-GR" sz="2400" dirty="0" err="1" smtClean="0"/>
              <a:t>Οικονομικάς</a:t>
            </a:r>
            <a:r>
              <a:rPr lang="el-GR" sz="2400" dirty="0" smtClean="0"/>
              <a:t> Καταστάσεις".</a:t>
            </a:r>
          </a:p>
          <a:p>
            <a:pPr marL="0" indent="0">
              <a:lnSpc>
                <a:spcPct val="90000"/>
              </a:lnSpc>
              <a:buNone/>
            </a:pPr>
            <a:endParaRPr lang="el-GR" sz="2400" dirty="0" smtClean="0"/>
          </a:p>
          <a:p>
            <a:pPr marL="0" indent="0">
              <a:lnSpc>
                <a:spcPct val="90000"/>
              </a:lnSpc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1347</TotalTime>
  <Words>891</Words>
  <Application>Microsoft Office PowerPoint</Application>
  <PresentationFormat>Προβολή στην οθόνη (16:10)</PresentationFormat>
  <Paragraphs>159</Paragraphs>
  <Slides>21</Slides>
  <Notes>21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Ελεγκτική</vt:lpstr>
      <vt:lpstr>Διαφάνεια 2</vt:lpstr>
      <vt:lpstr>Άδειες Χρήσης</vt:lpstr>
      <vt:lpstr>Χρηματοδότηση</vt:lpstr>
      <vt:lpstr>Σκοποί  ενότητας</vt:lpstr>
      <vt:lpstr>Εξωτερικός Έλεγχος: Σκοπός – Αναγκαιότητα - Οφέλη</vt:lpstr>
      <vt:lpstr>Εξωτερικός Έλεγχος: Σκοπός – Αναγκαιότητα - Οφέλη</vt:lpstr>
      <vt:lpstr>ΣΚΟΠΟΙ- ΑΝΑΓΚΑΙΟΤΗΤΑ  - ΟΦΕΛΗ ΤΟΥ ΕΞΩΤΕΡΙΚΟΥ ΕΛΕΓΧΟΥ</vt:lpstr>
      <vt:lpstr>Εξωτερικός Έλεγχος: Σκοπός – Αναγκαιότητα - Οφέλη</vt:lpstr>
      <vt:lpstr>Εξωτερικός Έλεγχος: Σκοπός – Αναγκαιότητα - Οφέλη</vt:lpstr>
      <vt:lpstr>Εξωτερικός Έλεγχος: Σκοπός – Αναγκαιότητα - Οφέλη</vt:lpstr>
      <vt:lpstr>Εξωτερικός Έλεγχος: Σκοπός – Αναγκαιότητα - Οφέλη</vt:lpstr>
      <vt:lpstr>Εξωτερικός Έλεγχος: Σκοπός – Αναγκαιότητα - Οφέλη</vt:lpstr>
      <vt:lpstr>Βιβλιογραφία</vt:lpstr>
      <vt:lpstr>Βιβλιογραφία</vt:lpstr>
      <vt:lpstr>Σημείωμα Αναφοράς</vt:lpstr>
      <vt:lpstr>Σημείωμα Αδειοδότησης</vt:lpstr>
      <vt:lpstr>Διαφάνεια 18</vt:lpstr>
      <vt:lpstr>Διαφάνεια 19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188</cp:revision>
  <dcterms:created xsi:type="dcterms:W3CDTF">2012-09-06T09:03:05Z</dcterms:created>
  <dcterms:modified xsi:type="dcterms:W3CDTF">2015-10-31T19:25:17Z</dcterms:modified>
</cp:coreProperties>
</file>