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44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1EB27-F3A4-44AA-BAE6-E3CA92835378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569913-1337-4E6C-A8F4-1875BC80EE3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865678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Επίτομη παιδιατρική, 2010 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Ματσανιώτης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Νικόλαος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Σ.,Καρπάθιος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Θεμιστοκλής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Ε.,Νικολαΐδου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Καρπαθίου Πολυξένη Ιατρικές εκδόσεις  Λίτσας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Σύγχρονη Παιδιατρική 2η έκδοση,2011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Lissauer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T.,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Clayden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G.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Εκδ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Broken Hill Publishers LTD</a:t>
            </a:r>
            <a:endParaRPr lang="el-G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69913-1337-4E6C-A8F4-1875BC80EE36}" type="slidenum">
              <a:rPr lang="el-GR" smtClean="0"/>
              <a:pPr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782262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ΠΑΙΔΙΑΤΡΙΚΗ ,2004  ΒΡΥΩΝΗΣ Γ  </a:t>
            </a:r>
            <a:r>
              <a:rPr lang="el-G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Εκδ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Εφύρα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69913-1337-4E6C-A8F4-1875BC80EE36}" type="slidenum">
              <a:rPr lang="el-GR" smtClean="0"/>
              <a:pPr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8447404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69913-1337-4E6C-A8F4-1875BC80EE36}" type="slidenum">
              <a:rPr lang="el-GR" smtClean="0"/>
              <a:pPr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649758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51795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07656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500162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385048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47408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801965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676208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304649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83334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695763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8556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00548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159933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051642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9931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523401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61B75-9980-4B0D-A53A-E738346B9490}" type="datetimeFigureOut">
              <a:rPr lang="el-GR" smtClean="0"/>
              <a:pPr/>
              <a:t>27/11/2015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D330C50-C076-4B1D-8495-1FAEE50D39C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668070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altLang="el-GR" dirty="0"/>
              <a:t>Ακοή, επικοινωνία, ομιλία </a:t>
            </a:r>
            <a:br>
              <a:rPr lang="el-GR" altLang="el-GR" dirty="0"/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l-GR" altLang="el-GR" dirty="0"/>
              <a:t>Γρίβα Ευαγγελία</a:t>
            </a:r>
          </a:p>
          <a:p>
            <a:r>
              <a:rPr lang="el-GR" altLang="el-GR" dirty="0"/>
              <a:t>Παιδίατρος – </a:t>
            </a:r>
            <a:r>
              <a:rPr lang="el-GR" altLang="el-GR" dirty="0" err="1"/>
              <a:t>Νεογνολόγος</a:t>
            </a:r>
            <a:endParaRPr lang="el-GR" altLang="el-GR" dirty="0"/>
          </a:p>
          <a:p>
            <a:r>
              <a:rPr lang="el-GR" altLang="el-GR" dirty="0"/>
              <a:t>Καθηγήτρια ΤΕΙ Ηπείρου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643479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Ακοή - Επικοινωνία -Ομιλία</a:t>
            </a:r>
            <a:br>
              <a:rPr lang="el-G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l-G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Θέση κειμένου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1 μηνός</a:t>
            </a:r>
            <a:endParaRPr lang="el-GR" b="1" dirty="0"/>
          </a:p>
        </p:txBody>
      </p:sp>
      <p:graphicFrame>
        <p:nvGraphicFramePr>
          <p:cNvPr id="9" name="Θέση περιεχομένου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414301784"/>
              </p:ext>
            </p:extLst>
          </p:nvPr>
        </p:nvGraphicFramePr>
        <p:xfrm>
          <a:off x="2589213" y="2549525"/>
          <a:ext cx="43434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Με έντονο και απότομο θόρυβο ξαφνιάζεται, τινάζεται, ανοιγοκλείνει τα μάτια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Με έντονο, απότομο ή παρατεταμένο ήχο ακινητοποιείται στιγμιαία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Παράγει και άλλους ήχους (π.χ. ευχαρίστησης) εκτός από το κλάμα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Θέση κειμένου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" name="Picture 4" descr="Untitled-2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109" t="8351" r="59696" b="77836"/>
          <a:stretch/>
        </p:blipFill>
        <p:spPr>
          <a:xfrm>
            <a:off x="7845104" y="3241489"/>
            <a:ext cx="3060792" cy="2387416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079495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Ακοή, επικοινωνία, ομιλία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3 μηνών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531736963"/>
              </p:ext>
            </p:extLst>
          </p:nvPr>
        </p:nvGraphicFramePr>
        <p:xfrm>
          <a:off x="2589213" y="2549525"/>
          <a:ext cx="4343400" cy="3383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Ησυχάζει ή χαμογελάει με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τη φωνή οικείου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προσώπου και χωρίς να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το βλέπει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Στρέφει το κεφάλι ή τα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μάτια σε αναζήτηση του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ήχου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Γελάει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Παράγει διαφορετικούς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ήχους για να εκφράσει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πείνα ή πόνο</a:t>
                      </a:r>
                    </a:p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" name="Picture 4" descr="Untitled-2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8018" t="5517" r="3763" b="76065"/>
          <a:stretch/>
        </p:blipFill>
        <p:spPr>
          <a:xfrm>
            <a:off x="7873341" y="3060290"/>
            <a:ext cx="3073130" cy="2853622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64821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Ακοή, επικοινωνία, ομιλία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6 μηνών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3963953"/>
              </p:ext>
            </p:extLst>
          </p:nvPr>
        </p:nvGraphicFramePr>
        <p:xfrm>
          <a:off x="2589213" y="2549525"/>
          <a:ext cx="43434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Γυρνάει αμέσως σε οικεία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φωνή από απόσταση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Εντοπίζει τη πηγή του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ήχου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Διαφοροποιεί τη φιλική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από τη θυμωμένη φωνή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Γλωσσικό παιχνίδι με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απλή ή διπλή συλλαβή</a:t>
                      </a:r>
                    </a:p>
                    <a:p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" name="Picture 4" descr="Untitled-2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736" t="31019" r="56672" b="53752"/>
          <a:stretch/>
        </p:blipFill>
        <p:spPr>
          <a:xfrm>
            <a:off x="7912607" y="3313216"/>
            <a:ext cx="3049149" cy="2232561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30422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Ενδείξεις κώφωσης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</a:pPr>
            <a:r>
              <a:rPr lang="el-GR" altLang="el-GR" dirty="0"/>
              <a:t>Αδιαφορεί για τους ήχους</a:t>
            </a:r>
          </a:p>
          <a:p>
            <a:pPr>
              <a:spcBef>
                <a:spcPct val="0"/>
              </a:spcBef>
            </a:pPr>
            <a:r>
              <a:rPr lang="el-GR" altLang="el-GR" dirty="0"/>
              <a:t>Εκφωνεί δυσδιάκριτους και μονότονους ήχους</a:t>
            </a:r>
          </a:p>
          <a:p>
            <a:pPr>
              <a:spcBef>
                <a:spcPct val="0"/>
              </a:spcBef>
            </a:pPr>
            <a:r>
              <a:rPr lang="el-GR" altLang="el-GR" dirty="0"/>
              <a:t>Μιλά λιγότερο, στριγκλίζει και ωρύεται για να </a:t>
            </a:r>
            <a:r>
              <a:rPr lang="el-GR" altLang="el-GR" dirty="0" smtClean="0"/>
              <a:t>επισύρει την </a:t>
            </a:r>
            <a:r>
              <a:rPr lang="el-GR" altLang="el-GR" dirty="0"/>
              <a:t>προσοχή</a:t>
            </a:r>
          </a:p>
          <a:p>
            <a:pPr>
              <a:spcBef>
                <a:spcPct val="0"/>
              </a:spcBef>
            </a:pPr>
            <a:r>
              <a:rPr lang="el-GR" altLang="el-GR" dirty="0"/>
              <a:t>Προσέχει εντατικά και είναι πολύ μιμητικό</a:t>
            </a:r>
          </a:p>
          <a:p>
            <a:pPr>
              <a:spcBef>
                <a:spcPct val="0"/>
              </a:spcBef>
              <a:buNone/>
            </a:pPr>
            <a:endParaRPr lang="el-GR" altLang="el-GR" dirty="0"/>
          </a:p>
          <a:p>
            <a:pPr>
              <a:spcBef>
                <a:spcPct val="0"/>
              </a:spcBef>
              <a:buNone/>
            </a:pPr>
            <a:endParaRPr lang="el-GR" alt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165742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Ακοή, επικοινωνία, ομιλία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9 μηνών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4278702274"/>
              </p:ext>
            </p:extLst>
          </p:nvPr>
        </p:nvGraphicFramePr>
        <p:xfrm>
          <a:off x="2589213" y="2549525"/>
          <a:ext cx="4343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Ακούει προσεκτικά και εντοπίζει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χαμηλής έντασης καθημερινούς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θορύβους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Καταλαβαίνει το «όχι»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Αναγνωρίζει το όνομα του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Βαβίζει δυνατά και μελωδικά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Φωνάζει για να τραβήξει την προσοχή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" name="Picture 4" descr="Untitled-2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3484" t="31019" r="5275" b="53397"/>
          <a:stretch/>
        </p:blipFill>
        <p:spPr>
          <a:xfrm>
            <a:off x="7506628" y="3764478"/>
            <a:ext cx="3380151" cy="2398816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54382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dirty="0"/>
              <a:t>Ακοή, επικοινωνία, ομιλία</a:t>
            </a:r>
            <a:endParaRPr lang="el-GR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b="1" dirty="0" smtClean="0"/>
              <a:t>12 μηνών</a:t>
            </a:r>
            <a:endParaRPr lang="el-GR" b="1" dirty="0"/>
          </a:p>
        </p:txBody>
      </p:sp>
      <p:graphicFrame>
        <p:nvGraphicFramePr>
          <p:cNvPr id="7" name="Θέση περιεχομένου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="" val="2154071365"/>
              </p:ext>
            </p:extLst>
          </p:nvPr>
        </p:nvGraphicFramePr>
        <p:xfrm>
          <a:off x="2589213" y="2549525"/>
          <a:ext cx="434340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Κατανοεί απλές εντολές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Δείχνει με το δείκτη για να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ζητήσει αυτό που θέλει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Γυρίζει και κοιτάζει όταν</a:t>
                      </a:r>
                      <a:r>
                        <a:rPr lang="el-GR" sz="1800" b="1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φωνάζουν το όνομα του </a:t>
                      </a:r>
                    </a:p>
                    <a:p>
                      <a:endParaRPr lang="el-GR" sz="1800" b="1" kern="1200" dirty="0" smtClean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Πρώτες λέξεις με νόημα</a:t>
                      </a:r>
                    </a:p>
                    <a:p>
                      <a: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l-GR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" name="Picture 4" descr="Untitled-2"/>
          <p:cNvPicPr>
            <a:picLocks noGrp="1" noChangeAspect="1" noChangeArrowheads="1"/>
          </p:cNvPicPr>
          <p:nvPr>
            <p:ph sz="quarter" idx="4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686" t="52979" r="56674" b="28603"/>
          <a:stretch/>
        </p:blipFill>
        <p:spPr>
          <a:xfrm>
            <a:off x="7961376" y="3179239"/>
            <a:ext cx="2726416" cy="2410079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670805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155</TotalTime>
  <Words>250</Words>
  <Application>Microsoft Office PowerPoint</Application>
  <PresentationFormat>Προσαρμογή</PresentationFormat>
  <Paragraphs>64</Paragraphs>
  <Slides>7</Slides>
  <Notes>3</Notes>
  <HiddenSlides>1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8" baseType="lpstr">
      <vt:lpstr>Wisp</vt:lpstr>
      <vt:lpstr>Ακοή, επικοινωνία, ομιλία  </vt:lpstr>
      <vt:lpstr>Ακοή - Επικοινωνία -Ομιλία </vt:lpstr>
      <vt:lpstr>Ακοή, επικοινωνία, ομιλία</vt:lpstr>
      <vt:lpstr>Ακοή, επικοινωνία, ομιλία</vt:lpstr>
      <vt:lpstr>Ενδείξεις κώφωσης</vt:lpstr>
      <vt:lpstr>Ακοή, επικοινωνία, ομιλία</vt:lpstr>
      <vt:lpstr>Ακοή, επικοινωνία, ομιλία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Evangelia Griva</dc:creator>
  <cp:lastModifiedBy>ΔΡΟΣΟΣ ΚΩΝΣΤΑΝΤΙΝΟΣ</cp:lastModifiedBy>
  <cp:revision>29</cp:revision>
  <dcterms:created xsi:type="dcterms:W3CDTF">2015-04-17T05:42:24Z</dcterms:created>
  <dcterms:modified xsi:type="dcterms:W3CDTF">2015-11-27T03:18:37Z</dcterms:modified>
</cp:coreProperties>
</file>