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257" r:id="rId3"/>
    <p:sldId id="258" r:id="rId4"/>
    <p:sldId id="402" r:id="rId5"/>
    <p:sldId id="403" r:id="rId6"/>
    <p:sldId id="259" r:id="rId7"/>
    <p:sldId id="292" r:id="rId8"/>
    <p:sldId id="262" r:id="rId9"/>
    <p:sldId id="394" r:id="rId10"/>
    <p:sldId id="395" r:id="rId11"/>
    <p:sldId id="396" r:id="rId12"/>
    <p:sldId id="397" r:id="rId13"/>
    <p:sldId id="372" r:id="rId14"/>
    <p:sldId id="375" r:id="rId15"/>
    <p:sldId id="376" r:id="rId16"/>
    <p:sldId id="398" r:id="rId17"/>
    <p:sldId id="399" r:id="rId18"/>
    <p:sldId id="400" r:id="rId19"/>
    <p:sldId id="401" r:id="rId20"/>
    <p:sldId id="378" r:id="rId21"/>
    <p:sldId id="379" r:id="rId22"/>
    <p:sldId id="404" r:id="rId23"/>
    <p:sldId id="405" r:id="rId24"/>
    <p:sldId id="408" r:id="rId25"/>
    <p:sldId id="406" r:id="rId26"/>
    <p:sldId id="407" r:id="rId27"/>
    <p:sldId id="277" r:id="rId28"/>
    <p:sldId id="291" r:id="rId29"/>
    <p:sldId id="279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22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25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NOSH10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ΜΕΘΟΔΟΛΟΓΙΑ ΤΗΣ ΕΡΕΥΝΑΣ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9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Ανάλυση Δεδομένων σε Ποσοτική Μελέτη ΙΙ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Δρ. Στέφανος </a:t>
            </a:r>
            <a:r>
              <a:rPr lang="el-GR" sz="2800" dirty="0" err="1" smtClean="0">
                <a:solidFill>
                  <a:schemeClr val="tx1"/>
                </a:solidFill>
              </a:rPr>
              <a:t>Μαντζούκας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413792"/>
            <a:ext cx="8712968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itchFamily="34" charset="0"/>
              </a:rPr>
              <a:t>Συχνότητα (</a:t>
            </a:r>
            <a:r>
              <a:rPr lang="en-GB" dirty="0" smtClean="0">
                <a:latin typeface="Calibri" pitchFamily="34" charset="0"/>
              </a:rPr>
              <a:t>frequency</a:t>
            </a:r>
            <a:r>
              <a:rPr lang="el-GR" dirty="0" smtClean="0">
                <a:latin typeface="Calibri" pitchFamily="34" charset="0"/>
              </a:rPr>
              <a:t>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529572"/>
            <a:ext cx="8892480" cy="2979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Calibri" pitchFamily="34" charset="0"/>
              </a:rPr>
              <a:t>Αποτελεί την πιο βασική στατιστική ανάλυση και μετρά πόσες φορές εμφανίζεται ένα φαινόμενο ή πόσες φορές εμφανίζεται ένας αριθμός στα δεδομένα</a:t>
            </a:r>
            <a:r>
              <a:rPr lang="en-US" sz="3200" dirty="0" smtClean="0">
                <a:latin typeface="Calibri" pitchFamily="34" charset="0"/>
              </a:rPr>
              <a:t>:</a:t>
            </a:r>
            <a:endParaRPr lang="el-GR" sz="32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>
                <a:latin typeface="Calibri" pitchFamily="34" charset="0"/>
              </a:rPr>
              <a:t>Για παράδειγμα αν 20 από τους 60 άρρεν φοιτητές νοσηλευτικής τους αρέσει η Μεθοδολογία Έρευνας και 12 από τους 48 θήλυ φοιτήτριες νοσηλευτικής τους αρέσει η Μεθοδολογία Έρευνας η διαφορά δεν είναι εμφανείς και βγάζει νόημα μόνο όταν συγκρίνονται σε ποσοστά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413792"/>
            <a:ext cx="8712968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itchFamily="34" charset="0"/>
              </a:rPr>
              <a:t>Συχνότητα (</a:t>
            </a:r>
            <a:r>
              <a:rPr lang="en-GB" dirty="0" smtClean="0">
                <a:latin typeface="Calibri" pitchFamily="34" charset="0"/>
              </a:rPr>
              <a:t>frequency</a:t>
            </a:r>
            <a:r>
              <a:rPr lang="el-GR" dirty="0" smtClean="0"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l-GR" dirty="0" smtClean="0">
                <a:latin typeface="Calibri" pitchFamily="34" charset="0"/>
              </a:rPr>
              <a:t>συνέχεια</a:t>
            </a:r>
            <a:r>
              <a:rPr lang="en-US" dirty="0" smtClean="0">
                <a:latin typeface="Calibri" pitchFamily="34" charset="0"/>
              </a:rPr>
              <a:t>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817604"/>
            <a:ext cx="8892480" cy="2979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buFont typeface="Wingdings" pitchFamily="2" charset="2"/>
              <a:buChar char="ü"/>
            </a:pPr>
            <a:r>
              <a:rPr lang="el-GR" sz="2800" dirty="0" smtClean="0">
                <a:latin typeface="Calibri" pitchFamily="34" charset="0"/>
              </a:rPr>
              <a:t>άρρεν φοιτητές που προτιμούν Μ.Ε. </a:t>
            </a:r>
            <a:r>
              <a:rPr lang="en-GB" sz="2800" b="1" dirty="0" smtClean="0">
                <a:latin typeface="Calibri" pitchFamily="34" charset="0"/>
                <a:sym typeface="Symbol" pitchFamily="18" charset="2"/>
              </a:rPr>
              <a:t></a:t>
            </a:r>
            <a:r>
              <a:rPr lang="en-US" sz="2800" dirty="0" smtClean="0">
                <a:latin typeface="Calibri" pitchFamily="34" charset="0"/>
              </a:rPr>
              <a:t>  </a:t>
            </a:r>
            <a:r>
              <a:rPr lang="el-GR" sz="2800" dirty="0" smtClean="0">
                <a:latin typeface="Calibri" pitchFamily="34" charset="0"/>
              </a:rPr>
              <a:t>20/60 (θετικές απαντήσεις/ σύνολο) = 1/3 x 100 = 33.3%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l-GR" sz="2800" dirty="0" smtClean="0">
                <a:latin typeface="Calibri" pitchFamily="34" charset="0"/>
              </a:rPr>
              <a:t> θήλυ φοιτήτριες που προτιμούν Μ.Ε. </a:t>
            </a:r>
            <a:r>
              <a:rPr lang="en-GB" sz="2800" b="1" dirty="0" smtClean="0">
                <a:latin typeface="Calibri" pitchFamily="34" charset="0"/>
                <a:sym typeface="Symbol" pitchFamily="18" charset="2"/>
              </a:rPr>
              <a:t></a:t>
            </a:r>
            <a:r>
              <a:rPr lang="en-GB" sz="280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el-GR" sz="2800" dirty="0" smtClean="0">
                <a:latin typeface="Calibri" pitchFamily="34" charset="0"/>
              </a:rPr>
              <a:t>12/48 </a:t>
            </a:r>
            <a:endParaRPr lang="en-US" sz="2800" dirty="0" smtClean="0">
              <a:latin typeface="Calibri" pitchFamily="34" charset="0"/>
            </a:endParaRPr>
          </a:p>
          <a:p>
            <a:pPr lvl="1"/>
            <a:r>
              <a:rPr lang="el-GR" sz="2800" dirty="0" smtClean="0">
                <a:latin typeface="Calibri" pitchFamily="34" charset="0"/>
              </a:rPr>
              <a:t>(θετικές απαντήσεις/ σύνολο) = 1/4 x 100= 25%</a:t>
            </a:r>
            <a:br>
              <a:rPr lang="el-GR" sz="2800" dirty="0" smtClean="0">
                <a:latin typeface="Calibri" pitchFamily="34" charset="0"/>
              </a:rPr>
            </a:br>
            <a:r>
              <a:rPr lang="el-GR" sz="2800" dirty="0" smtClean="0">
                <a:latin typeface="Calibri" pitchFamily="34" charset="0"/>
              </a:rPr>
              <a:t>Αν τα δεδομένα δεν είχαν μετατραπεί σε αριθμός δεν θα μπορούσαν να συγκριθούν</a:t>
            </a:r>
          </a:p>
          <a:p>
            <a:pPr lvl="1"/>
            <a:endParaRPr lang="el-GR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9512" y="762000"/>
          <a:ext cx="8712968" cy="5907360"/>
        </p:xfrm>
        <a:graphic>
          <a:graphicData uri="http://schemas.openxmlformats.org/presentationml/2006/ole">
            <p:oleObj spid="_x0000_s1026" name="Bitmap Image" r:id="rId5" imgW="5020376" imgH="681132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412776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Calibri" pitchFamily="34" charset="0"/>
              </a:rPr>
              <a:t>Η συχνότητα μπορεί να εκφραστεί με </a:t>
            </a:r>
            <a:r>
              <a:rPr lang="el-GR" sz="3200" dirty="0" err="1" smtClean="0">
                <a:latin typeface="Calibri" pitchFamily="34" charset="0"/>
              </a:rPr>
              <a:t>διαγράματα</a:t>
            </a:r>
            <a:r>
              <a:rPr lang="el-GR" sz="3200" dirty="0" smtClean="0">
                <a:latin typeface="Calibri" pitchFamily="34" charset="0"/>
              </a:rPr>
              <a:t>, γραφικές παραστάσεις, </a:t>
            </a:r>
            <a:r>
              <a:rPr lang="el-GR" sz="3200" dirty="0" err="1" smtClean="0">
                <a:latin typeface="Calibri" pitchFamily="34" charset="0"/>
              </a:rPr>
              <a:t>ραβδογράματα</a:t>
            </a:r>
            <a:r>
              <a:rPr lang="el-GR" sz="3200" dirty="0" smtClean="0">
                <a:latin typeface="Calibri" pitchFamily="34" charset="0"/>
              </a:rPr>
              <a:t>, κυκλικά </a:t>
            </a:r>
            <a:r>
              <a:rPr lang="el-GR" sz="3200" dirty="0" err="1" smtClean="0">
                <a:latin typeface="Calibri" pitchFamily="34" charset="0"/>
              </a:rPr>
              <a:t>διαγράματα</a:t>
            </a:r>
            <a:r>
              <a:rPr lang="el-GR" sz="3200" dirty="0" smtClean="0">
                <a:latin typeface="Calibri" pitchFamily="34" charset="0"/>
              </a:rPr>
              <a:t> (πίτες), ιστογράμματα, καμπύλη κατανομής συχνοτήτων κλπ</a:t>
            </a:r>
            <a:r>
              <a:rPr lang="en-US" sz="3200" dirty="0" smtClean="0"/>
              <a:t>.</a:t>
            </a:r>
            <a:endParaRPr lang="el-GR" sz="3200" dirty="0" smtClean="0"/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itchFamily="34" charset="0"/>
              </a:rPr>
              <a:t>Κεντρική Τάση (</a:t>
            </a:r>
            <a:r>
              <a:rPr lang="en-GB" dirty="0" smtClean="0">
                <a:latin typeface="Calibri" pitchFamily="34" charset="0"/>
              </a:rPr>
              <a:t>central tendency</a:t>
            </a:r>
            <a:r>
              <a:rPr lang="el-GR" dirty="0" smtClean="0">
                <a:latin typeface="Calibri" pitchFamily="34" charset="0"/>
              </a:rPr>
              <a:t>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412776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κεντρική τάση μετρά το πιο κοινό, τυπικό ή χαρακτηριστικό δηλ. το αντιπροσωπευτικό.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Υπάρχουν τρεις τρόποι να βρεθεί η αντιπροσωπευτική τιμή: </a:t>
            </a:r>
          </a:p>
          <a:p>
            <a:pPr marL="971550" lvl="1" indent="-514350">
              <a:buAutoNum type="arabicParenR"/>
            </a:pPr>
            <a:r>
              <a:rPr lang="el-GR" sz="2800" dirty="0" smtClean="0"/>
              <a:t>η </a:t>
            </a:r>
            <a:r>
              <a:rPr lang="el-GR" sz="2800" b="1" dirty="0" smtClean="0"/>
              <a:t>μέση τιμή </a:t>
            </a:r>
            <a:r>
              <a:rPr lang="el-GR" sz="2800" dirty="0" smtClean="0"/>
              <a:t>(</a:t>
            </a:r>
            <a:r>
              <a:rPr lang="el-GR" sz="2800" dirty="0" err="1" smtClean="0"/>
              <a:t>mean</a:t>
            </a:r>
            <a:r>
              <a:rPr lang="el-GR" sz="2800" dirty="0" smtClean="0"/>
              <a:t>)</a:t>
            </a:r>
          </a:p>
          <a:p>
            <a:pPr marL="971550" lvl="1" indent="-514350">
              <a:buAutoNum type="arabicParenR"/>
            </a:pPr>
            <a:r>
              <a:rPr lang="el-GR" sz="2800" dirty="0" smtClean="0"/>
              <a:t>η </a:t>
            </a:r>
            <a:r>
              <a:rPr lang="el-GR" sz="2800" b="1" dirty="0" smtClean="0"/>
              <a:t>διάμεσος τιμή </a:t>
            </a:r>
            <a:r>
              <a:rPr lang="el-GR" sz="2800" dirty="0" smtClean="0"/>
              <a:t>(</a:t>
            </a:r>
            <a:r>
              <a:rPr lang="el-GR" sz="2800" dirty="0" err="1" smtClean="0"/>
              <a:t>median</a:t>
            </a:r>
            <a:r>
              <a:rPr lang="el-GR" sz="2800" dirty="0" smtClean="0"/>
              <a:t>) και </a:t>
            </a:r>
          </a:p>
          <a:p>
            <a:pPr marL="971550" lvl="1" indent="-514350"/>
            <a:r>
              <a:rPr lang="el-GR" sz="2800" dirty="0" smtClean="0"/>
              <a:t>3)   η </a:t>
            </a:r>
            <a:r>
              <a:rPr lang="el-GR" sz="2800" b="1" dirty="0" smtClean="0"/>
              <a:t>επικρατούσα τιμή </a:t>
            </a:r>
            <a:r>
              <a:rPr lang="el-GR" sz="2800" dirty="0" smtClean="0"/>
              <a:t>(</a:t>
            </a:r>
            <a:r>
              <a:rPr lang="el-GR" sz="2800" dirty="0" err="1" smtClean="0"/>
              <a:t>mode</a:t>
            </a:r>
            <a:r>
              <a:rPr lang="el-GR" sz="2800" dirty="0" smtClean="0"/>
              <a:t>)</a:t>
            </a: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alibri" pitchFamily="34" charset="0"/>
              </a:rPr>
              <a:t>H</a:t>
            </a:r>
            <a:r>
              <a:rPr lang="el-GR" dirty="0" smtClean="0">
                <a:latin typeface="Calibri" pitchFamily="34" charset="0"/>
              </a:rPr>
              <a:t> μέση τιμή (</a:t>
            </a:r>
            <a:r>
              <a:rPr lang="en-GB" dirty="0" smtClean="0">
                <a:latin typeface="Calibri" pitchFamily="34" charset="0"/>
              </a:rPr>
              <a:t>mean</a:t>
            </a:r>
            <a:r>
              <a:rPr lang="el-GR" dirty="0" smtClean="0">
                <a:latin typeface="Calibri" pitchFamily="34" charset="0"/>
              </a:rPr>
              <a:t>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412776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el-GR" sz="3200" dirty="0" smtClean="0">
                <a:latin typeface="Calibri" pitchFamily="34" charset="0"/>
              </a:rPr>
              <a:t>Ως μέση τιμή ορίζεται το πηλίκο του αθροίσματος όλων των μετρήσεων δια το σύνολο αυτών. Η μέση τιμή </a:t>
            </a:r>
            <a:r>
              <a:rPr lang="el-GR" sz="3200" dirty="0" err="1" smtClean="0">
                <a:latin typeface="Calibri" pitchFamily="34" charset="0"/>
              </a:rPr>
              <a:t>συμβολούζεται</a:t>
            </a:r>
            <a:r>
              <a:rPr lang="el-GR" sz="3200" dirty="0" smtClean="0">
                <a:latin typeface="Calibri" pitchFamily="34" charset="0"/>
              </a:rPr>
              <a:t> με Χ ή Μ</a:t>
            </a:r>
          </a:p>
          <a:p>
            <a:pPr>
              <a:buFont typeface="Wingdings 2" pitchFamily="18" charset="2"/>
              <a:buNone/>
            </a:pPr>
            <a:r>
              <a:rPr lang="el-GR" sz="3200" dirty="0" smtClean="0">
                <a:latin typeface="Calibri" pitchFamily="34" charset="0"/>
              </a:rPr>
              <a:t>       </a:t>
            </a:r>
            <a:r>
              <a:rPr lang="en-GB" sz="3200" dirty="0" smtClean="0">
                <a:latin typeface="Calibri" pitchFamily="34" charset="0"/>
              </a:rPr>
              <a:t> </a:t>
            </a:r>
            <a:r>
              <a:rPr lang="el-GR" sz="3200" dirty="0" smtClean="0">
                <a:latin typeface="Calibri" pitchFamily="34" charset="0"/>
              </a:rPr>
              <a:t>ΣΧ</a:t>
            </a:r>
          </a:p>
          <a:p>
            <a:pPr>
              <a:buFont typeface="Wingdings 2" pitchFamily="18" charset="2"/>
              <a:buNone/>
            </a:pPr>
            <a:r>
              <a:rPr lang="el-GR" sz="3200" dirty="0" smtClean="0">
                <a:latin typeface="Calibri" pitchFamily="34" charset="0"/>
              </a:rPr>
              <a:t>Χ</a:t>
            </a:r>
            <a:r>
              <a:rPr lang="en-GB" sz="3200" dirty="0" smtClean="0">
                <a:latin typeface="Calibri" pitchFamily="34" charset="0"/>
              </a:rPr>
              <a:t>=</a:t>
            </a:r>
            <a:r>
              <a:rPr lang="el-GR" sz="3200" dirty="0" smtClean="0">
                <a:latin typeface="Calibri" pitchFamily="34" charset="0"/>
              </a:rPr>
              <a:t> </a:t>
            </a:r>
            <a:endParaRPr lang="en-GB" sz="3200" dirty="0" smtClean="0">
              <a:latin typeface="Calibri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GB" sz="3200" dirty="0" smtClean="0">
                <a:latin typeface="Calibri" pitchFamily="34" charset="0"/>
              </a:rPr>
              <a:t>        N</a:t>
            </a:r>
          </a:p>
          <a:p>
            <a:pPr>
              <a:buFont typeface="Wingdings 2" pitchFamily="18" charset="2"/>
              <a:buNone/>
            </a:pPr>
            <a:r>
              <a:rPr lang="el-GR" sz="3200" dirty="0" smtClean="0">
                <a:latin typeface="Calibri" pitchFamily="34" charset="0"/>
              </a:rPr>
              <a:t>Για παράδειγμα η μέση τιμή του βάρους των 8 παρακάτω ατόμων είναι 145</a:t>
            </a:r>
            <a:r>
              <a:rPr lang="en-GB" sz="3200" dirty="0" smtClean="0">
                <a:latin typeface="Calibri" pitchFamily="34" charset="0"/>
              </a:rPr>
              <a:t/>
            </a:r>
            <a:br>
              <a:rPr lang="en-GB" sz="3200" dirty="0" smtClean="0">
                <a:latin typeface="Calibri" pitchFamily="34" charset="0"/>
              </a:rPr>
            </a:br>
            <a:r>
              <a:rPr lang="en-GB" sz="3200" dirty="0" smtClean="0">
                <a:latin typeface="Calibri" pitchFamily="34" charset="0"/>
              </a:rPr>
              <a:t>	85  109  120  135  158  177  181  195</a:t>
            </a:r>
            <a:endParaRPr lang="en-US" sz="3200" dirty="0" smtClean="0">
              <a:latin typeface="Calibri" pitchFamily="34" charset="0"/>
            </a:endParaRP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itchFamily="34" charset="0"/>
              </a:rPr>
              <a:t>Διάμεσος τιμή</a:t>
            </a:r>
            <a:r>
              <a:rPr lang="en-GB" dirty="0" smtClean="0">
                <a:latin typeface="Calibri" pitchFamily="34" charset="0"/>
              </a:rPr>
              <a:t> (median)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412776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Η διάμεσος τιμή </a:t>
            </a:r>
            <a:r>
              <a:rPr lang="el-GR" sz="3200" dirty="0" smtClean="0"/>
              <a:t>είναι εκείνη η τιμή που διαιρεί την κατανομή συχνοτήτων σε δυο μέρη, έτσι ώστε οι μετρήσεις να είναι κάτω και οι μισές πάνω από αυτή – είναι δηλ. η μεσαία τιμή.</a:t>
            </a:r>
          </a:p>
          <a:p>
            <a:r>
              <a:rPr lang="el-GR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Στους παρακάτω αριθμούς η διάμεσος είναι 4.5, αφού υπάρχουν 10 αριθμοί δεν υπάρχει μεσαίος αριθμός έτσι η διάμεση τιμή είναι οι δυο μεσαίοι αριθμοί δια 2 είναι η διάμεση τιμή</a:t>
            </a:r>
            <a:br>
              <a:rPr lang="el-GR" sz="3200" dirty="0" smtClean="0"/>
            </a:br>
            <a:r>
              <a:rPr lang="el-GR" sz="3200" dirty="0" smtClean="0"/>
              <a:t>                        2  </a:t>
            </a:r>
            <a:r>
              <a:rPr lang="el-GR" sz="3200" dirty="0" err="1" smtClean="0"/>
              <a:t>2</a:t>
            </a:r>
            <a:r>
              <a:rPr lang="el-GR" sz="3200" dirty="0" smtClean="0"/>
              <a:t>  3  </a:t>
            </a:r>
            <a:r>
              <a:rPr lang="el-GR" sz="3200" dirty="0" err="1" smtClean="0"/>
              <a:t>3</a:t>
            </a:r>
            <a:r>
              <a:rPr lang="el-GR" sz="3200" dirty="0" smtClean="0"/>
              <a:t>  4  5  6  7  8  9</a:t>
            </a: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itchFamily="34" charset="0"/>
              </a:rPr>
              <a:t>Επικρατούσα τιμή (</a:t>
            </a:r>
            <a:r>
              <a:rPr lang="en-GB" dirty="0" smtClean="0">
                <a:latin typeface="Calibri" pitchFamily="34" charset="0"/>
              </a:rPr>
              <a:t>mode</a:t>
            </a:r>
            <a:r>
              <a:rPr lang="el-GR" dirty="0" smtClean="0">
                <a:latin typeface="Calibri" pitchFamily="34" charset="0"/>
              </a:rPr>
              <a:t>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412776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>
                <a:latin typeface="Calibri" pitchFamily="34" charset="0"/>
              </a:rPr>
              <a:t>Η επικρατούσα τιμή </a:t>
            </a:r>
            <a:r>
              <a:rPr lang="el-GR" sz="3200" dirty="0" smtClean="0">
                <a:latin typeface="Calibri" pitchFamily="34" charset="0"/>
              </a:rPr>
              <a:t>είναι δείχνει τη μεγαλύτερη συχνότητα παρατηρήσεων ή με απλά λόγια </a:t>
            </a:r>
            <a:r>
              <a:rPr lang="en-GB" sz="3200" dirty="0" smtClean="0">
                <a:latin typeface="Calibri" pitchFamily="34" charset="0"/>
              </a:rPr>
              <a:t>– </a:t>
            </a:r>
            <a:r>
              <a:rPr lang="el-GR" sz="3200" dirty="0" smtClean="0">
                <a:latin typeface="Calibri" pitchFamily="34" charset="0"/>
              </a:rPr>
              <a:t>η συχνότερη τιμή </a:t>
            </a:r>
          </a:p>
          <a:p>
            <a:endParaRPr lang="en-US" sz="3200" dirty="0" smtClean="0">
              <a:latin typeface="Calibri" pitchFamily="34" charset="0"/>
            </a:endParaRPr>
          </a:p>
          <a:p>
            <a:endParaRPr lang="en-US" sz="3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Calibri" pitchFamily="34" charset="0"/>
              </a:rPr>
              <a:t>Για παράδειγμα, ο αριθμός 53 είναι η επικρατούσα τιμή στους παρακάτω αριθμούς</a:t>
            </a:r>
            <a:endParaRPr lang="en-GB" sz="3200" dirty="0" smtClean="0">
              <a:latin typeface="Calibri" pitchFamily="34" charset="0"/>
            </a:endParaRPr>
          </a:p>
          <a:p>
            <a:pPr>
              <a:buFontTx/>
              <a:buNone/>
            </a:pPr>
            <a:r>
              <a:rPr lang="en-GB" sz="3200" dirty="0" smtClean="0">
                <a:latin typeface="Calibri" pitchFamily="34" charset="0"/>
              </a:rPr>
              <a:t>   51  52  53  53  53  53  54  55  5</a:t>
            </a:r>
            <a:endParaRPr lang="en-US" sz="3200" dirty="0" smtClean="0">
              <a:latin typeface="Calibri" pitchFamily="34" charset="0"/>
            </a:endParaRP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3617804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Στο παραπάνω παράδειγμα η επικρατούσα τιμή είναι: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 λευκός, 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παντρεμένος, 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έχει τουλάχιστον 12 χρόνια εκπαίδευσης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Ξύπνησαν από έμφραγμα μυοκαρδίου μέσα σε 2 έως 24 ώρες. </a:t>
            </a:r>
          </a:p>
          <a:p>
            <a:endParaRPr lang="el-GR" sz="3200" dirty="0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0" y="-27384"/>
          <a:ext cx="9144000" cy="3528392"/>
        </p:xfrm>
        <a:graphic>
          <a:graphicData uri="http://schemas.openxmlformats.org/presentationml/2006/ole">
            <p:oleObj spid="_x0000_s2050" name="Bitmap Image" r:id="rId5" imgW="6144483" imgH="419158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Άσκηση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2033628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20   30     20    30     40   70    90   </a:t>
            </a:r>
            <a:r>
              <a:rPr lang="el-GR" sz="3200" b="1" dirty="0" err="1" smtClean="0"/>
              <a:t>90</a:t>
            </a:r>
            <a:r>
              <a:rPr lang="el-GR" sz="3200" b="1" dirty="0" smtClean="0"/>
              <a:t>    </a:t>
            </a:r>
            <a:r>
              <a:rPr lang="el-GR" sz="3200" b="1" dirty="0" err="1" smtClean="0"/>
              <a:t>90</a:t>
            </a:r>
            <a:r>
              <a:rPr lang="el-GR" sz="3200" b="1" dirty="0" smtClean="0"/>
              <a:t>    </a:t>
            </a:r>
            <a:r>
              <a:rPr lang="el-GR" sz="3200" b="1" dirty="0" err="1" smtClean="0"/>
              <a:t>90</a:t>
            </a:r>
            <a:endParaRPr lang="el-GR" sz="3200" b="1" dirty="0" smtClean="0"/>
          </a:p>
          <a:p>
            <a:pPr lvl="1">
              <a:buFont typeface="Wingdings" pitchFamily="2" charset="2"/>
              <a:buChar char="ü"/>
            </a:pPr>
            <a:r>
              <a:rPr lang="el-GR" sz="3200" dirty="0" smtClean="0"/>
              <a:t>Ποια είναι </a:t>
            </a:r>
            <a:r>
              <a:rPr lang="el-GR" sz="3200" dirty="0" err="1" smtClean="0"/>
              <a:t>Eπικρατούσα</a:t>
            </a:r>
            <a:r>
              <a:rPr lang="el-GR" sz="3200" dirty="0" smtClean="0"/>
              <a:t> τιμή (</a:t>
            </a:r>
            <a:r>
              <a:rPr lang="el-GR" sz="3200" dirty="0" err="1" smtClean="0"/>
              <a:t>mode</a:t>
            </a:r>
            <a:r>
              <a:rPr lang="el-GR" sz="3200" dirty="0" smtClean="0"/>
              <a:t>)?</a:t>
            </a:r>
          </a:p>
          <a:p>
            <a:pPr lvl="1">
              <a:buFont typeface="Wingdings" pitchFamily="2" charset="2"/>
              <a:buChar char="ü"/>
            </a:pPr>
            <a:r>
              <a:rPr lang="el-GR" sz="3200" dirty="0" smtClean="0"/>
              <a:t>Ποια είναι Μέση τιμή (</a:t>
            </a:r>
            <a:r>
              <a:rPr lang="el-GR" sz="3200" dirty="0" err="1" smtClean="0"/>
              <a:t>mean</a:t>
            </a:r>
            <a:r>
              <a:rPr lang="el-GR" sz="3200" dirty="0" smtClean="0"/>
              <a:t>)?</a:t>
            </a:r>
          </a:p>
          <a:p>
            <a:pPr lvl="1">
              <a:buFont typeface="Wingdings" pitchFamily="2" charset="2"/>
              <a:buChar char="ü"/>
            </a:pPr>
            <a:r>
              <a:rPr lang="el-GR" sz="3200" dirty="0" smtClean="0"/>
              <a:t>Ποια είναι Διάμεσος τιμή (</a:t>
            </a:r>
            <a:r>
              <a:rPr lang="el-GR" sz="3200" dirty="0" err="1" smtClean="0"/>
              <a:t>median</a:t>
            </a:r>
            <a:r>
              <a:rPr lang="el-GR" sz="3200" dirty="0" smtClean="0"/>
              <a:t>)?</a:t>
            </a:r>
          </a:p>
          <a:p>
            <a:pPr lvl="1">
              <a:buFont typeface="Wingdings" pitchFamily="2" charset="2"/>
              <a:buChar char="ü"/>
            </a:pPr>
            <a:endParaRPr lang="el-GR" sz="3200" dirty="0" smtClean="0"/>
          </a:p>
          <a:p>
            <a:pPr lvl="1">
              <a:buFont typeface="Wingdings" pitchFamily="2" charset="2"/>
              <a:buChar char="ü"/>
            </a:pPr>
            <a:endParaRPr lang="el-GR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3200" dirty="0" err="1" smtClean="0"/>
              <a:t>Eπικρατούσα</a:t>
            </a:r>
            <a:r>
              <a:rPr lang="el-GR" sz="3200" dirty="0" smtClean="0"/>
              <a:t> τιμή (</a:t>
            </a:r>
            <a:r>
              <a:rPr lang="el-GR" sz="3200" dirty="0" err="1" smtClean="0"/>
              <a:t>mode</a:t>
            </a:r>
            <a:r>
              <a:rPr lang="el-GR" sz="3200" dirty="0" smtClean="0"/>
              <a:t>): 90</a:t>
            </a:r>
          </a:p>
          <a:p>
            <a:pPr lvl="1">
              <a:buFont typeface="Wingdings" pitchFamily="2" charset="2"/>
              <a:buChar char="ü"/>
            </a:pPr>
            <a:r>
              <a:rPr lang="el-GR" sz="3200" dirty="0" smtClean="0"/>
              <a:t>Μέση τιμή (</a:t>
            </a:r>
            <a:r>
              <a:rPr lang="el-GR" sz="3200" dirty="0" err="1" smtClean="0"/>
              <a:t>mean</a:t>
            </a:r>
            <a:r>
              <a:rPr lang="el-GR" sz="3200" dirty="0" smtClean="0"/>
              <a:t>): 570 / 10 = 57</a:t>
            </a:r>
          </a:p>
          <a:p>
            <a:pPr lvl="1">
              <a:buFont typeface="Wingdings" pitchFamily="2" charset="2"/>
              <a:buChar char="ü"/>
            </a:pPr>
            <a:r>
              <a:rPr lang="el-GR" sz="3200" dirty="0" smtClean="0"/>
              <a:t>Διάμεσος τιμή (</a:t>
            </a:r>
            <a:r>
              <a:rPr lang="el-GR" sz="3200" dirty="0" err="1" smtClean="0"/>
              <a:t>median</a:t>
            </a:r>
            <a:r>
              <a:rPr lang="el-GR" sz="3200" dirty="0" smtClean="0"/>
              <a:t>): (40 + 70) / 2 = 55</a:t>
            </a: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Νοσηλευτικής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Μεθοδολογία της Έρευνας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9: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Ανάλυση Δεδομένων σε Ποσοτική 		          Μελέτη ΙΙ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Δρ. Στέφανος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Μαντζούκας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alibri" pitchFamily="34" charset="0"/>
              </a:rPr>
              <a:t>A</a:t>
            </a:r>
            <a:r>
              <a:rPr lang="el-GR" dirty="0" err="1" smtClean="0">
                <a:latin typeface="Calibri" pitchFamily="34" charset="0"/>
              </a:rPr>
              <a:t>ντιπροσωπευτική</a:t>
            </a:r>
            <a:r>
              <a:rPr lang="el-GR" dirty="0" smtClean="0">
                <a:latin typeface="Calibri" pitchFamily="34" charset="0"/>
              </a:rPr>
              <a:t> τιμή διασποράς</a:t>
            </a:r>
            <a:r>
              <a:rPr lang="en-GB" dirty="0" smtClean="0">
                <a:latin typeface="Calibri" pitchFamily="34" charset="0"/>
              </a:rPr>
              <a:t> (variability)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889612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Η αντιπροσωπευτική τιμή </a:t>
            </a:r>
            <a:r>
              <a:rPr lang="el-GR" sz="3200" dirty="0" smtClean="0"/>
              <a:t>αφορά με τη διασπορά των δεδομένων και απαντά σε ερωτήσεις όπως «είναι το δείγμα ομοιογενές ή ετερόκλιτο»  ή είναι «όμοιο ή διαφορετικό»</a:t>
            </a: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alibri" pitchFamily="34" charset="0"/>
              </a:rPr>
              <a:t>A</a:t>
            </a:r>
            <a:r>
              <a:rPr lang="el-GR" dirty="0" err="1" smtClean="0">
                <a:latin typeface="Calibri" pitchFamily="34" charset="0"/>
              </a:rPr>
              <a:t>ντιπροσωπευτική</a:t>
            </a:r>
            <a:r>
              <a:rPr lang="el-GR" dirty="0" smtClean="0">
                <a:latin typeface="Calibri" pitchFamily="34" charset="0"/>
              </a:rPr>
              <a:t> τιμή διασποράς</a:t>
            </a:r>
            <a:r>
              <a:rPr lang="en-GB" dirty="0" smtClean="0">
                <a:latin typeface="Calibri" pitchFamily="34" charset="0"/>
              </a:rPr>
              <a:t> (variability)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889612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Για παράδειγμα δυο σχολεία με 500 μαθητές έχουν ως μέση τιμή βαθμολογίας στις εξετάσεις και τα 2 σχολεία βαθμό 15. Αλλά τα 2 σχολεία μπορεί να είναι  διαφορετικά αφού το σχολείο Α μπορεί να έχει τους μισούς μαθητές με βαθμούς 8 έως 12 και τους άλλου; μισούς με βαθμούς 19 έως 20, ενώ το σχολείο Β όλοι οι μαθητές έχουν γράψει μόνο βαθμούς 17, 16, 15, 14, 13</a:t>
            </a: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22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Ενότητα 9, 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Ενότητα </a:t>
            </a:r>
            <a:r>
              <a:rPr lang="el-GR" sz="1200" b="1" dirty="0" smtClean="0">
                <a:solidFill>
                  <a:schemeClr val="bg1"/>
                </a:solidFill>
              </a:rPr>
              <a:t>9, </a:t>
            </a:r>
            <a:r>
              <a:rPr lang="el-GR" sz="1200" b="1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9,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Στέφανος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Μαντζούκας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Μεθοδολογία της </a:t>
            </a:r>
            <a:r>
              <a:rPr lang="el-GR" sz="2400" dirty="0" err="1" smtClean="0">
                <a:solidFill>
                  <a:srgbClr val="7F7F7F"/>
                </a:solidFill>
                <a:latin typeface="Calibri" pitchFamily="34" charset="0"/>
              </a:rPr>
              <a:t>Ερευνας</a:t>
            </a:r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http://eclass.teiep.gr/courses/NOSH100/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Ενότητα 9, 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ΝΟΣΗΛΕΥΤΙΚΗΣ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ΝΟΣΗΛΕΥΤΙΚΗΣ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Δαρβίρη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Χ. 2009. Μεθοδολογία Έρευνας στο Χώρο της Υγείας Πασχαλίδης Αθήνα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Μερκούρης Α., 2008. Μεθοδολογία Νοσηλευτικής Έρευνας. Έλλην, Αθήνα.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2007. “Issues of representation within qualitative inquiry”. Chapter in the edited book: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Bryman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A. “Qualitative Research 2 ”. Sage Publication, London.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Μαντζούκας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Σ. 2003. “Έρευνα και αντιληπτικά περιγράμματα: Τα είδη και η χρησιμότητα τους για τους ερευνητές νοσηλευτές”. Νοσηλευτική, 42(4), 405-413.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Μαντζούκας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Σ.., 2007. “Ποιοτική έρευνα σε έξι εύκολα βήματα: Η επιστημολογία, οι μέθοδοι και η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παρουσίαση”.Νοσηλευτική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 46(2), 176-187.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2008. “Facilitating research students in formulating qualitative research questions”.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Nurse Education Today, 28(3), 371-377.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2011. “Exploring ethnographic genres and developing validity appraisal tools”. Journal of Research in Nursing (published early online).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Σαχίνη Κ. 2000 Μεθοδολογία έρευνας. Βήτα,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Αθήν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9,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9,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Εισαγωγή α</a:t>
            </a:r>
            <a:r>
              <a:rPr lang="el-GR" sz="3200" dirty="0" smtClean="0">
                <a:latin typeface="Calibri" pitchFamily="34" charset="0"/>
              </a:rPr>
              <a:t>νάλυση των χαρακτηριστικών της περιγραφικής στατιστικής ανάλυσης.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1484784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Calibri" pitchFamily="34" charset="0"/>
              </a:rPr>
              <a:t>Στατιστική ανάλυση</a:t>
            </a:r>
            <a:endParaRPr lang="en-US" sz="3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Calibri" pitchFamily="34" charset="0"/>
              </a:rPr>
              <a:t>Περιγραφικά Στατιστικά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Μεθοδολογία της Έρευνας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Ανάλυση Δεδομένων σε Ποσοτική Μελέτη ΙΙ</a:t>
            </a: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413792"/>
            <a:ext cx="8712968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itchFamily="34" charset="0"/>
              </a:rPr>
              <a:t>Στατιστική ανάλυση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601580"/>
            <a:ext cx="8892480" cy="2979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Calibri" pitchFamily="34" charset="0"/>
              </a:rPr>
              <a:t>Το επόμενο βήμα στη διαδικασία ανάλυσης στην ποσοτική έρευνα είναι να μεταφραστούν και να οργανωθούν τα αριθμητικά πια δεδομένα σε στατιστικά που να βγάζουν νόημα. </a:t>
            </a:r>
            <a:endParaRPr lang="en-US" sz="3200" dirty="0" smtClean="0">
              <a:latin typeface="Calibri" pitchFamily="34" charset="0"/>
            </a:endParaRPr>
          </a:p>
          <a:p>
            <a:endParaRPr lang="el-GR" sz="3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Calibri" pitchFamily="34" charset="0"/>
              </a:rPr>
              <a:t>Η στατιστική ανάλυση διακρίνεται σε</a:t>
            </a:r>
            <a:r>
              <a:rPr lang="en-US" sz="3200" dirty="0" smtClean="0">
                <a:latin typeface="Calibri" pitchFamily="34" charset="0"/>
              </a:rPr>
              <a:t>:</a:t>
            </a:r>
            <a:r>
              <a:rPr lang="el-GR" sz="3200" dirty="0" smtClean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  	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b="1" dirty="0" smtClean="0">
                <a:latin typeface="Calibri" pitchFamily="34" charset="0"/>
              </a:rPr>
              <a:t>περιγραφικά στατιστικά </a:t>
            </a:r>
            <a:r>
              <a:rPr lang="el-GR" sz="2800" dirty="0" smtClean="0">
                <a:latin typeface="Calibri" pitchFamily="34" charset="0"/>
              </a:rPr>
              <a:t>και σε </a:t>
            </a:r>
            <a:endParaRPr lang="en-US" sz="28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l-GR" sz="2800" b="1" dirty="0" smtClean="0">
                <a:latin typeface="Calibri" pitchFamily="34" charset="0"/>
              </a:rPr>
              <a:t>επαγωγικά στατιστικά</a:t>
            </a:r>
          </a:p>
          <a:p>
            <a:pPr algn="just">
              <a:buFont typeface="Arial" pitchFamily="34" charset="0"/>
              <a:buChar char="•"/>
            </a:pPr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itchFamily="34" charset="0"/>
              </a:rPr>
              <a:t>Περιγραφικά Στατιστικά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196752"/>
            <a:ext cx="8892480" cy="2979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>
                <a:latin typeface="Calibri" pitchFamily="34" charset="0"/>
              </a:rPr>
              <a:t>Η περιγραφική στατιστική ανάλυση</a:t>
            </a:r>
            <a:r>
              <a:rPr lang="en-US" sz="3200" b="1" dirty="0" smtClean="0">
                <a:latin typeface="Calibri" pitchFamily="34" charset="0"/>
              </a:rPr>
              <a:t>:</a:t>
            </a:r>
            <a:r>
              <a:rPr lang="el-GR" sz="3200" b="1" dirty="0" smtClean="0">
                <a:latin typeface="Calibri" pitchFamily="34" charset="0"/>
              </a:rPr>
              <a:t> </a:t>
            </a:r>
            <a:endParaRPr lang="en-US" sz="3200" b="1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>
                <a:latin typeface="Calibri" pitchFamily="34" charset="0"/>
              </a:rPr>
              <a:t>χρησιμοποιείται για την περιγραφή, περίληψη και ανάλυση μιας μεταβλητής πχ τη σχέση του φύλο με την επιτυχία στις πανελλήνιες εξετάσεις</a:t>
            </a:r>
            <a:r>
              <a:rPr lang="en-US" sz="2800" dirty="0" smtClean="0">
                <a:latin typeface="Calibri" pitchFamily="34" charset="0"/>
              </a:rPr>
              <a:t>.</a:t>
            </a:r>
          </a:p>
          <a:p>
            <a:pPr lvl="1"/>
            <a:endParaRPr lang="en-US" sz="28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>
                <a:latin typeface="Calibri" pitchFamily="34" charset="0"/>
              </a:rPr>
              <a:t>Αυτή η ανάλυση ονομάζεται </a:t>
            </a:r>
            <a:r>
              <a:rPr lang="el-GR" sz="2800" b="1" dirty="0" err="1" smtClean="0">
                <a:latin typeface="Calibri" pitchFamily="34" charset="0"/>
              </a:rPr>
              <a:t>μονοπαραγοντική</a:t>
            </a:r>
            <a:r>
              <a:rPr lang="el-GR" sz="2800" b="1" dirty="0" smtClean="0">
                <a:latin typeface="Calibri" pitchFamily="34" charset="0"/>
              </a:rPr>
              <a:t> ανάλυση (</a:t>
            </a:r>
            <a:r>
              <a:rPr lang="el-GR" sz="2800" b="1" dirty="0" err="1" smtClean="0">
                <a:latin typeface="Calibri" pitchFamily="34" charset="0"/>
              </a:rPr>
              <a:t>univariate</a:t>
            </a:r>
            <a:r>
              <a:rPr lang="el-GR" sz="2800" b="1" dirty="0" smtClean="0">
                <a:latin typeface="Calibri" pitchFamily="34" charset="0"/>
              </a:rPr>
              <a:t> </a:t>
            </a:r>
            <a:r>
              <a:rPr lang="el-GR" sz="2800" b="1" dirty="0" err="1" smtClean="0">
                <a:latin typeface="Calibri" pitchFamily="34" charset="0"/>
              </a:rPr>
              <a:t>analysis</a:t>
            </a:r>
            <a:r>
              <a:rPr lang="el-GR" sz="2800" b="1" dirty="0" smtClean="0">
                <a:latin typeface="Calibri" pitchFamily="34" charset="0"/>
              </a:rPr>
              <a:t>). </a:t>
            </a:r>
            <a:r>
              <a:rPr lang="el-GR" sz="2800" dirty="0" smtClean="0">
                <a:latin typeface="Calibri" pitchFamily="34" charset="0"/>
              </a:rPr>
              <a:t>Η περιγραφική στατιστική ανάλυση μπορεί μόνο να διεξάγει </a:t>
            </a:r>
            <a:r>
              <a:rPr lang="el-GR" sz="2800" dirty="0" err="1" smtClean="0">
                <a:latin typeface="Calibri" pitchFamily="34" charset="0"/>
              </a:rPr>
              <a:t>μονοπαραγοντική</a:t>
            </a:r>
            <a:r>
              <a:rPr lang="el-GR" sz="2800" dirty="0" smtClean="0">
                <a:latin typeface="Calibri" pitchFamily="34" charset="0"/>
              </a:rPr>
              <a:t> ανάλυση – η </a:t>
            </a:r>
            <a:r>
              <a:rPr lang="el-GR" sz="2800" dirty="0" err="1" smtClean="0">
                <a:latin typeface="Calibri" pitchFamily="34" charset="0"/>
              </a:rPr>
              <a:t>πολύπαραγοντική</a:t>
            </a:r>
            <a:r>
              <a:rPr lang="el-GR" sz="2800" dirty="0" smtClean="0">
                <a:latin typeface="Calibri" pitchFamily="34" charset="0"/>
              </a:rPr>
              <a:t> ανάλυση χρειάζεται επαγωγική ανάλυση</a:t>
            </a:r>
            <a:endParaRPr lang="en-US" sz="2800" dirty="0" smtClean="0">
              <a:latin typeface="Calibri" pitchFamily="34" charset="0"/>
            </a:endParaRPr>
          </a:p>
          <a:p>
            <a:pPr lvl="1"/>
            <a:endParaRPr lang="en-US" sz="28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>
                <a:latin typeface="Calibri" pitchFamily="34" charset="0"/>
              </a:rPr>
              <a:t>περιλαμβάνει τρία χαρακτηριστικά: </a:t>
            </a:r>
            <a:r>
              <a:rPr lang="el-GR" sz="2800" b="1" dirty="0" smtClean="0">
                <a:latin typeface="Calibri" pitchFamily="34" charset="0"/>
              </a:rPr>
              <a:t>συχνότητα</a:t>
            </a:r>
            <a:r>
              <a:rPr lang="el-GR" sz="2800" dirty="0" smtClean="0">
                <a:latin typeface="Calibri" pitchFamily="34" charset="0"/>
              </a:rPr>
              <a:t>, </a:t>
            </a:r>
            <a:r>
              <a:rPr lang="el-GR" sz="2800" b="1" dirty="0" smtClean="0">
                <a:latin typeface="Calibri" pitchFamily="34" charset="0"/>
              </a:rPr>
              <a:t>κεντρική τάση </a:t>
            </a:r>
            <a:r>
              <a:rPr lang="el-GR" sz="2800" dirty="0" smtClean="0">
                <a:latin typeface="Calibri" pitchFamily="34" charset="0"/>
              </a:rPr>
              <a:t>και </a:t>
            </a:r>
            <a:r>
              <a:rPr lang="el-GR" sz="2800" b="1" dirty="0" smtClean="0">
                <a:latin typeface="Calibri" pitchFamily="34" charset="0"/>
              </a:rPr>
              <a:t>αντιπροσωπευτική </a:t>
            </a:r>
            <a:r>
              <a:rPr lang="el-GR" sz="2800" dirty="0" smtClean="0">
                <a:latin typeface="Calibri" pitchFamily="34" charset="0"/>
              </a:rPr>
              <a:t>τιμή διασποράς</a:t>
            </a:r>
          </a:p>
          <a:p>
            <a:pPr algn="just">
              <a:buFont typeface="Arial" pitchFamily="34" charset="0"/>
              <a:buChar char="•"/>
            </a:pPr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1424</Words>
  <Application>Microsoft Office PowerPoint</Application>
  <PresentationFormat>Προβολή στην οθόνη (4:3)</PresentationFormat>
  <Paragraphs>208</Paragraphs>
  <Slides>28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1" baseType="lpstr">
      <vt:lpstr>Θέμα του Office</vt:lpstr>
      <vt:lpstr>2_Θέμα του Office</vt:lpstr>
      <vt:lpstr>Bitmap Image</vt:lpstr>
      <vt:lpstr>ΜΕΘΟΔΟΛΟΓΙΑ ΤΗΣ ΕΡΕΥΝΑΣ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Μεθοδολογία της Έρευνας</vt:lpstr>
      <vt:lpstr>Στατιστική ανάλυση</vt:lpstr>
      <vt:lpstr>Περιγραφικά Στατιστικά</vt:lpstr>
      <vt:lpstr>Συχνότητα (frequency)</vt:lpstr>
      <vt:lpstr>Συχνότητα (frequency) (συνέχεια)</vt:lpstr>
      <vt:lpstr>Διαφάνεια 12</vt:lpstr>
      <vt:lpstr>Διαφάνεια 13</vt:lpstr>
      <vt:lpstr>Κεντρική Τάση (central tendency)</vt:lpstr>
      <vt:lpstr>H μέση τιμή (mean)</vt:lpstr>
      <vt:lpstr>Διάμεσος τιμή (median)</vt:lpstr>
      <vt:lpstr>Επικρατούσα τιμή (mode)</vt:lpstr>
      <vt:lpstr>Διαφάνεια 18</vt:lpstr>
      <vt:lpstr>Άσκηση</vt:lpstr>
      <vt:lpstr>Aντιπροσωπευτική τιμή διασποράς (variability)</vt:lpstr>
      <vt:lpstr>Aντιπροσωπευτική τιμή διασποράς (variability)</vt:lpstr>
      <vt:lpstr>Διαφάνεια 22</vt:lpstr>
      <vt:lpstr>Σημείωμα Αδειοδότησης</vt:lpstr>
      <vt:lpstr>Σημείωμα Αναφοράς</vt:lpstr>
      <vt:lpstr>Διατήρηση Σημειωμάτων</vt:lpstr>
      <vt:lpstr>Διαφάνεια 26</vt:lpstr>
      <vt:lpstr>Διαφάνεια 27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167</cp:revision>
  <dcterms:created xsi:type="dcterms:W3CDTF">2015-04-14T16:45:01Z</dcterms:created>
  <dcterms:modified xsi:type="dcterms:W3CDTF">2015-07-19T19:10:23Z</dcterms:modified>
</cp:coreProperties>
</file>