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89" r:id="rId3"/>
    <p:sldId id="257" r:id="rId4"/>
    <p:sldId id="259" r:id="rId5"/>
    <p:sldId id="261" r:id="rId6"/>
    <p:sldId id="262" r:id="rId7"/>
    <p:sldId id="452" r:id="rId8"/>
    <p:sldId id="531" r:id="rId9"/>
    <p:sldId id="532" r:id="rId10"/>
    <p:sldId id="533" r:id="rId11"/>
    <p:sldId id="538" r:id="rId12"/>
    <p:sldId id="537" r:id="rId13"/>
    <p:sldId id="534" r:id="rId14"/>
    <p:sldId id="539" r:id="rId15"/>
    <p:sldId id="535" r:id="rId16"/>
    <p:sldId id="536" r:id="rId17"/>
    <p:sldId id="540" r:id="rId18"/>
    <p:sldId id="541" r:id="rId19"/>
    <p:sldId id="542" r:id="rId20"/>
    <p:sldId id="543" r:id="rId21"/>
    <p:sldId id="544" r:id="rId22"/>
    <p:sldId id="545" r:id="rId23"/>
    <p:sldId id="546" r:id="rId24"/>
    <p:sldId id="547" r:id="rId25"/>
    <p:sldId id="548" r:id="rId26"/>
    <p:sldId id="549" r:id="rId27"/>
    <p:sldId id="550" r:id="rId28"/>
    <p:sldId id="561" r:id="rId29"/>
    <p:sldId id="551" r:id="rId30"/>
    <p:sldId id="552" r:id="rId31"/>
    <p:sldId id="562" r:id="rId32"/>
    <p:sldId id="553" r:id="rId33"/>
    <p:sldId id="554" r:id="rId34"/>
    <p:sldId id="555" r:id="rId35"/>
    <p:sldId id="556" r:id="rId36"/>
    <p:sldId id="557" r:id="rId37"/>
    <p:sldId id="558" r:id="rId38"/>
    <p:sldId id="559" r:id="rId39"/>
    <p:sldId id="563" r:id="rId40"/>
    <p:sldId id="560" r:id="rId41"/>
    <p:sldId id="564" r:id="rId42"/>
    <p:sldId id="574" r:id="rId43"/>
    <p:sldId id="565" r:id="rId44"/>
    <p:sldId id="566" r:id="rId45"/>
    <p:sldId id="567" r:id="rId46"/>
    <p:sldId id="575" r:id="rId47"/>
    <p:sldId id="569" r:id="rId48"/>
    <p:sldId id="576" r:id="rId49"/>
    <p:sldId id="571" r:id="rId50"/>
    <p:sldId id="577" r:id="rId51"/>
    <p:sldId id="573" r:id="rId52"/>
    <p:sldId id="578" r:id="rId53"/>
    <p:sldId id="583" r:id="rId54"/>
    <p:sldId id="579" r:id="rId55"/>
    <p:sldId id="580" r:id="rId56"/>
    <p:sldId id="581" r:id="rId57"/>
    <p:sldId id="582" r:id="rId58"/>
    <p:sldId id="523" r:id="rId59"/>
    <p:sldId id="492" r:id="rId60"/>
    <p:sldId id="351" r:id="rId61"/>
    <p:sldId id="291" r:id="rId62"/>
    <p:sldId id="292" r:id="rId63"/>
    <p:sldId id="293" r:id="rId64"/>
    <p:sldId id="294" r:id="rId65"/>
    <p:sldId id="295" r:id="rId66"/>
    <p:sldId id="280" r:id="rId67"/>
  </p:sldIdLst>
  <p:sldSz cx="9144000" cy="5715000" type="screen16x10"/>
  <p:notesSz cx="6858000" cy="9144000"/>
  <p:custDataLst>
    <p:tags r:id="rId7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Ελένη Τσάνταλη" initials="ΕΤ" lastIdx="3" clrIdx="1">
    <p:extLst>
      <p:ext uri="{19B8F6BF-5375-455C-9EA6-DF929625EA0E}">
        <p15:presenceInfo xmlns:p15="http://schemas.microsoft.com/office/powerpoint/2012/main" userId="ca97fe8715499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8" autoAdjust="0"/>
    <p:restoredTop sz="99309" autoAdjust="0"/>
  </p:normalViewPr>
  <p:slideViewPr>
    <p:cSldViewPr>
      <p:cViewPr varScale="1">
        <p:scale>
          <a:sx n="89" d="100"/>
          <a:sy n="89" d="100"/>
        </p:scale>
        <p:origin x="9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14/11/2015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94168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62</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254000"/>
            <a:ext cx="7543800" cy="1193271"/>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1066800" y="1651000"/>
            <a:ext cx="7543800" cy="3429000"/>
          </a:xfrm>
        </p:spPr>
        <p:txBody>
          <a:bodyPr/>
          <a:lstStyle/>
          <a:p>
            <a:endParaRPr lang="el-GR"/>
          </a:p>
        </p:txBody>
      </p:sp>
      <p:sp>
        <p:nvSpPr>
          <p:cNvPr id="4" name="Θέση ημερομηνίας 3"/>
          <p:cNvSpPr>
            <a:spLocks noGrp="1"/>
          </p:cNvSpPr>
          <p:nvPr>
            <p:ph type="dt" sz="half" idx="10"/>
          </p:nvPr>
        </p:nvSpPr>
        <p:spPr>
          <a:xfrm>
            <a:off x="1066800" y="5207000"/>
            <a:ext cx="1905000" cy="381000"/>
          </a:xfrm>
          <a:prstGeom prst="rect">
            <a:avLst/>
          </a:prstGeom>
        </p:spPr>
        <p:txBody>
          <a:bodyPr/>
          <a:lstStyle>
            <a:lvl1pPr>
              <a:defRPr/>
            </a:lvl1pPr>
          </a:lstStyle>
          <a:p>
            <a:endParaRPr lang="en-GB" altLang="el-GR"/>
          </a:p>
        </p:txBody>
      </p:sp>
      <p:sp>
        <p:nvSpPr>
          <p:cNvPr id="5" name="Θέση υποσέλιδου 4"/>
          <p:cNvSpPr>
            <a:spLocks noGrp="1"/>
          </p:cNvSpPr>
          <p:nvPr>
            <p:ph type="ftr" sz="quarter" idx="11"/>
          </p:nvPr>
        </p:nvSpPr>
        <p:spPr>
          <a:xfrm>
            <a:off x="3429000" y="5207000"/>
            <a:ext cx="2895600" cy="381000"/>
          </a:xfrm>
          <a:prstGeom prst="rect">
            <a:avLst/>
          </a:prstGeom>
        </p:spPr>
        <p:txBody>
          <a:bodyPr/>
          <a:lstStyle>
            <a:lvl1pPr>
              <a:defRPr/>
            </a:lvl1pPr>
          </a:lstStyle>
          <a:p>
            <a:endParaRPr lang="en-GB" altLang="el-GR"/>
          </a:p>
        </p:txBody>
      </p:sp>
      <p:sp>
        <p:nvSpPr>
          <p:cNvPr id="6" name="Θέση αριθμού διαφάνειας 5"/>
          <p:cNvSpPr>
            <a:spLocks noGrp="1"/>
          </p:cNvSpPr>
          <p:nvPr>
            <p:ph type="sldNum" sz="quarter" idx="12"/>
          </p:nvPr>
        </p:nvSpPr>
        <p:spPr>
          <a:xfrm>
            <a:off x="6705600" y="5207000"/>
            <a:ext cx="1905000" cy="381000"/>
          </a:xfrm>
        </p:spPr>
        <p:txBody>
          <a:bodyPr/>
          <a:lstStyle>
            <a:lvl1pPr>
              <a:defRPr/>
            </a:lvl1pPr>
          </a:lstStyle>
          <a:p>
            <a:fld id="{DC296597-D95E-4927-AF26-45208E0EDF39}" type="slidenum">
              <a:rPr lang="en-GB" altLang="el-GR"/>
              <a:pPr/>
              <a:t>‹#›</a:t>
            </a:fld>
            <a:endParaRPr lang="en-GB" altLang="el-GR"/>
          </a:p>
        </p:txBody>
      </p:sp>
    </p:spTree>
    <p:extLst>
      <p:ext uri="{BB962C8B-B14F-4D97-AF65-F5344CB8AC3E}">
        <p14:creationId xmlns:p14="http://schemas.microsoft.com/office/powerpoint/2010/main" val="289946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dipe.mes.sch.gr/index_htm_files/praktika_imeridas_eid_agogis_2013.pdf" TargetMode="External"/><Relationship Id="rId2" Type="http://schemas.openxmlformats.org/officeDocument/2006/relationships/hyperlink" Target="http://repository.edulll.gr/edulll/retrieve/3613/1059.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class.teiep.gr/courses/LOGO101/" TargetMode="Externa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800" dirty="0"/>
              <a:t>Μαθησιακές Δυσκολίες: </a:t>
            </a:r>
            <a:r>
              <a:rPr lang="el-GR" sz="3800" dirty="0" err="1"/>
              <a:t>δυγλωσσία</a:t>
            </a:r>
            <a:r>
              <a:rPr lang="el-GR" sz="3800" dirty="0"/>
              <a:t> και </a:t>
            </a:r>
            <a:r>
              <a:rPr lang="el-GR" sz="3800" dirty="0" err="1"/>
              <a:t>πολυγλωσσικό</a:t>
            </a:r>
            <a:r>
              <a:rPr lang="el-GR" sz="3800" dirty="0"/>
              <a:t> περιβάλλον</a:t>
            </a: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l-GR" sz="2800" dirty="0" smtClean="0"/>
              <a:t>1</a:t>
            </a:r>
            <a:r>
              <a:rPr lang="en-US" sz="2800" dirty="0" smtClean="0"/>
              <a:t>1</a:t>
            </a:r>
            <a:r>
              <a:rPr lang="el-GR" sz="2800" dirty="0" smtClean="0"/>
              <a:t>: </a:t>
            </a:r>
            <a:r>
              <a:rPr lang="el-GR" sz="2800" b="1" dirty="0"/>
              <a:t>Μοντέλο πρώιμων ενδείξεων συνδρόμου ειδικής αναπτυξιακής δυσλεξίας </a:t>
            </a:r>
            <a:r>
              <a:rPr lang="el-GR" sz="2800" b="1" dirty="0" smtClean="0"/>
              <a:t>στην </a:t>
            </a:r>
            <a:r>
              <a:rPr lang="el-GR" sz="2800" b="1" dirty="0"/>
              <a:t>προσχολική ηλικία. </a:t>
            </a:r>
            <a:endParaRPr lang="el-GR" sz="2800" b="1" dirty="0" smtClean="0"/>
          </a:p>
          <a:p>
            <a:r>
              <a:rPr lang="el-GR" sz="2800" dirty="0" err="1" smtClean="0"/>
              <a:t>Ζακοπούλου</a:t>
            </a:r>
            <a:r>
              <a:rPr lang="el-GR" sz="2800" dirty="0" smtClean="0"/>
              <a:t> Βικτωρία</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altLang="el-GR" dirty="0"/>
              <a:t>Δυσλεξία </a:t>
            </a:r>
            <a:r>
              <a:rPr lang="el-GR" altLang="el-GR" dirty="0" smtClean="0"/>
              <a:t>– </a:t>
            </a:r>
            <a:br>
              <a:rPr lang="el-GR" altLang="el-GR" dirty="0" smtClean="0"/>
            </a:br>
            <a:r>
              <a:rPr lang="el-GR" altLang="el-GR" dirty="0" smtClean="0"/>
              <a:t>Προσχολική </a:t>
            </a:r>
            <a:r>
              <a:rPr lang="el-GR" altLang="el-GR" dirty="0"/>
              <a:t>ηλικία</a:t>
            </a:r>
            <a:r>
              <a:rPr lang="el-GR" altLang="el-GR" dirty="0" smtClean="0"/>
              <a:t>:(2 </a:t>
            </a:r>
            <a:r>
              <a:rPr lang="el-GR" altLang="el-GR" dirty="0"/>
              <a:t>από 4)</a:t>
            </a:r>
            <a:endParaRPr lang="el-GR" dirty="0"/>
          </a:p>
        </p:txBody>
      </p:sp>
      <p:sp>
        <p:nvSpPr>
          <p:cNvPr id="8195" name="Rectangle 3"/>
          <p:cNvSpPr>
            <a:spLocks noGrp="1" noChangeArrowheads="1"/>
          </p:cNvSpPr>
          <p:nvPr>
            <p:ph idx="1"/>
          </p:nvPr>
        </p:nvSpPr>
        <p:spPr/>
        <p:txBody>
          <a:bodyPr>
            <a:normAutofit fontScale="92500"/>
          </a:bodyPr>
          <a:lstStyle/>
          <a:p>
            <a:r>
              <a:rPr lang="el-GR" altLang="el-GR" dirty="0" smtClean="0"/>
              <a:t>των μηχανισμών </a:t>
            </a:r>
          </a:p>
          <a:p>
            <a:pPr>
              <a:buFont typeface="Wingdings" panose="05000000000000000000" pitchFamily="2" charset="2"/>
              <a:buChar char="ü"/>
            </a:pPr>
            <a:r>
              <a:rPr lang="el-GR" altLang="el-GR" dirty="0" smtClean="0"/>
              <a:t>φωνολογικής κωδικοποίησης </a:t>
            </a:r>
          </a:p>
          <a:p>
            <a:pPr>
              <a:buFont typeface="Wingdings" panose="05000000000000000000" pitchFamily="2" charset="2"/>
              <a:buChar char="ü"/>
            </a:pPr>
            <a:r>
              <a:rPr lang="el-GR" altLang="el-GR" dirty="0" smtClean="0"/>
              <a:t>επεξεργασίας των γλωσσικών ερεθισμάτων, </a:t>
            </a:r>
          </a:p>
          <a:p>
            <a:pPr>
              <a:buFont typeface="Wingdings" panose="05000000000000000000" pitchFamily="2" charset="2"/>
              <a:buChar char="ü"/>
            </a:pPr>
            <a:r>
              <a:rPr lang="el-GR" altLang="el-GR" dirty="0" smtClean="0"/>
              <a:t>της </a:t>
            </a:r>
            <a:r>
              <a:rPr lang="el-GR" altLang="el-GR" dirty="0" err="1" smtClean="0"/>
              <a:t>φωνηματικογραφημικής</a:t>
            </a:r>
            <a:r>
              <a:rPr lang="el-GR" altLang="el-GR" dirty="0" smtClean="0"/>
              <a:t> αντιστοιχίας, </a:t>
            </a:r>
          </a:p>
          <a:p>
            <a:pPr>
              <a:buFont typeface="Wingdings" panose="05000000000000000000" pitchFamily="2" charset="2"/>
              <a:buChar char="ü"/>
            </a:pPr>
            <a:r>
              <a:rPr lang="el-GR" altLang="el-GR" dirty="0" smtClean="0"/>
              <a:t>της σημασιολογικής αναγνώρισης </a:t>
            </a:r>
          </a:p>
          <a:p>
            <a:pPr>
              <a:buFont typeface="Wingdings" panose="05000000000000000000" pitchFamily="2" charset="2"/>
              <a:buChar char="ü"/>
            </a:pPr>
            <a:r>
              <a:rPr lang="el-GR" altLang="el-GR" dirty="0" smtClean="0"/>
              <a:t>επεξεργασίας άγνωστων ή ανύπαρκτων λέξεων</a:t>
            </a:r>
            <a:endParaRPr lang="en-US" altLang="el-GR" dirty="0" smtClean="0"/>
          </a:p>
          <a:p>
            <a:endParaRPr lang="el-GR" altLang="el-GR" dirty="0"/>
          </a:p>
        </p:txBody>
      </p:sp>
    </p:spTree>
    <p:extLst>
      <p:ext uri="{BB962C8B-B14F-4D97-AF65-F5344CB8AC3E}">
        <p14:creationId xmlns:p14="http://schemas.microsoft.com/office/powerpoint/2010/main" val="936668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20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20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fade">
                                      <p:cBhvr>
                                        <p:cTn id="32"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altLang="el-GR" dirty="0" smtClean="0"/>
              <a:t>Δυσλεξία-</a:t>
            </a:r>
            <a:br>
              <a:rPr lang="el-GR" altLang="el-GR" dirty="0" smtClean="0"/>
            </a:br>
            <a:r>
              <a:rPr lang="el-GR" altLang="el-GR" dirty="0" smtClean="0"/>
              <a:t>Προσχολική </a:t>
            </a:r>
            <a:r>
              <a:rPr lang="el-GR" altLang="el-GR" dirty="0"/>
              <a:t>ηλικία</a:t>
            </a:r>
            <a:r>
              <a:rPr lang="el-GR" altLang="el-GR" dirty="0" smtClean="0"/>
              <a:t>:(3 </a:t>
            </a:r>
            <a:r>
              <a:rPr lang="el-GR" altLang="el-GR" dirty="0"/>
              <a:t>από 4)</a:t>
            </a:r>
            <a:endParaRPr lang="el-GR" dirty="0"/>
          </a:p>
        </p:txBody>
      </p:sp>
      <p:sp>
        <p:nvSpPr>
          <p:cNvPr id="8195" name="Rectangle 3"/>
          <p:cNvSpPr>
            <a:spLocks noGrp="1" noChangeArrowheads="1"/>
          </p:cNvSpPr>
          <p:nvPr>
            <p:ph idx="1"/>
          </p:nvPr>
        </p:nvSpPr>
        <p:spPr/>
        <p:txBody>
          <a:bodyPr>
            <a:normAutofit fontScale="85000" lnSpcReduction="20000"/>
          </a:bodyPr>
          <a:lstStyle/>
          <a:p>
            <a:r>
              <a:rPr lang="el-GR" altLang="el-GR" dirty="0" smtClean="0"/>
              <a:t>της </a:t>
            </a:r>
            <a:r>
              <a:rPr lang="el-GR" altLang="el-GR" b="1" dirty="0" err="1" smtClean="0"/>
              <a:t>ψυχοκινητικότητας</a:t>
            </a:r>
            <a:r>
              <a:rPr lang="el-GR" altLang="el-GR" dirty="0" smtClean="0"/>
              <a:t>: </a:t>
            </a:r>
          </a:p>
          <a:p>
            <a:pPr>
              <a:buFont typeface="Wingdings" panose="05000000000000000000" pitchFamily="2" charset="2"/>
              <a:buChar char="ü"/>
            </a:pPr>
            <a:r>
              <a:rPr lang="el-GR" altLang="el-GR" dirty="0" smtClean="0"/>
              <a:t>δόμηση της κυρίαρχης πλευρίωσης</a:t>
            </a:r>
            <a:r>
              <a:rPr lang="en-US" altLang="el-GR" dirty="0" smtClean="0"/>
              <a:t>,</a:t>
            </a:r>
            <a:endParaRPr lang="el-GR" altLang="el-GR" dirty="0" smtClean="0"/>
          </a:p>
          <a:p>
            <a:pPr>
              <a:buFont typeface="Wingdings" panose="05000000000000000000" pitchFamily="2" charset="2"/>
              <a:buChar char="ü"/>
            </a:pPr>
            <a:r>
              <a:rPr lang="en-US" altLang="el-GR" dirty="0" smtClean="0"/>
              <a:t> </a:t>
            </a:r>
            <a:r>
              <a:rPr lang="el-GR" altLang="el-GR" dirty="0" smtClean="0"/>
              <a:t>του σωματικού σχήματος, </a:t>
            </a:r>
          </a:p>
          <a:p>
            <a:pPr>
              <a:buFont typeface="Wingdings" panose="05000000000000000000" pitchFamily="2" charset="2"/>
              <a:buChar char="ü"/>
            </a:pPr>
            <a:r>
              <a:rPr lang="el-GR" altLang="el-GR" dirty="0" smtClean="0"/>
              <a:t>κατάκτηση του </a:t>
            </a:r>
            <a:r>
              <a:rPr lang="el-GR" altLang="el-GR" dirty="0" err="1" smtClean="0"/>
              <a:t>χωροχρονικού</a:t>
            </a:r>
            <a:r>
              <a:rPr lang="el-GR" altLang="el-GR" dirty="0" smtClean="0"/>
              <a:t> προσανατολισμού </a:t>
            </a:r>
          </a:p>
          <a:p>
            <a:pPr>
              <a:buFont typeface="Wingdings" panose="05000000000000000000" pitchFamily="2" charset="2"/>
              <a:buChar char="ü"/>
            </a:pPr>
            <a:r>
              <a:rPr lang="el-GR" altLang="el-GR" dirty="0" smtClean="0"/>
              <a:t>του </a:t>
            </a:r>
            <a:r>
              <a:rPr lang="el-GR" altLang="el-GR" dirty="0" err="1" smtClean="0"/>
              <a:t>οπτικο</a:t>
            </a:r>
            <a:r>
              <a:rPr lang="el-GR" altLang="el-GR" dirty="0" smtClean="0"/>
              <a:t>-κινητικού συντονισμού, </a:t>
            </a:r>
          </a:p>
          <a:p>
            <a:pPr>
              <a:buFont typeface="Wingdings" panose="05000000000000000000" pitchFamily="2" charset="2"/>
              <a:buChar char="ü"/>
            </a:pPr>
            <a:r>
              <a:rPr lang="el-GR" altLang="el-GR" dirty="0" smtClean="0"/>
              <a:t>αντίληψη των εννοιών δεξί-αριστερό, </a:t>
            </a:r>
          </a:p>
          <a:p>
            <a:pPr>
              <a:buFont typeface="Wingdings" panose="05000000000000000000" pitchFamily="2" charset="2"/>
              <a:buChar char="ü"/>
            </a:pPr>
            <a:r>
              <a:rPr lang="el-GR" altLang="el-GR" dirty="0" smtClean="0"/>
              <a:t>κατάκτηση της λεπτής κινητικότητας και </a:t>
            </a:r>
            <a:r>
              <a:rPr lang="el-GR" altLang="el-GR" dirty="0" err="1" smtClean="0"/>
              <a:t>γραφοκινητικότητας</a:t>
            </a:r>
            <a:endParaRPr lang="el-GR" altLang="el-GR" dirty="0" smtClean="0"/>
          </a:p>
          <a:p>
            <a:endParaRPr lang="el-GR" altLang="el-GR" dirty="0"/>
          </a:p>
        </p:txBody>
      </p:sp>
    </p:spTree>
    <p:extLst>
      <p:ext uri="{BB962C8B-B14F-4D97-AF65-F5344CB8AC3E}">
        <p14:creationId xmlns:p14="http://schemas.microsoft.com/office/powerpoint/2010/main" val="1108897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20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20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fade">
                                      <p:cBhvr>
                                        <p:cTn id="32" dur="20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fade">
                                      <p:cBhvr>
                                        <p:cTn id="37" dur="20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altLang="el-GR" dirty="0"/>
              <a:t>Δυσλεξία </a:t>
            </a:r>
            <a:r>
              <a:rPr lang="el-GR" altLang="el-GR" dirty="0" smtClean="0"/>
              <a:t>–</a:t>
            </a:r>
            <a:br>
              <a:rPr lang="el-GR" altLang="el-GR" dirty="0" smtClean="0"/>
            </a:br>
            <a:r>
              <a:rPr lang="el-GR" altLang="el-GR" dirty="0" smtClean="0"/>
              <a:t> </a:t>
            </a:r>
            <a:r>
              <a:rPr lang="el-GR" altLang="el-GR" dirty="0"/>
              <a:t>Προσχολική ηλικία</a:t>
            </a:r>
            <a:r>
              <a:rPr lang="el-GR" altLang="el-GR" dirty="0" smtClean="0"/>
              <a:t>:(4 </a:t>
            </a:r>
            <a:r>
              <a:rPr lang="el-GR" altLang="el-GR" dirty="0"/>
              <a:t>από 4)</a:t>
            </a:r>
            <a:endParaRPr lang="el-GR" dirty="0"/>
          </a:p>
        </p:txBody>
      </p:sp>
      <p:sp>
        <p:nvSpPr>
          <p:cNvPr id="8195" name="Rectangle 3"/>
          <p:cNvSpPr>
            <a:spLocks noGrp="1" noChangeArrowheads="1"/>
          </p:cNvSpPr>
          <p:nvPr>
            <p:ph idx="1"/>
          </p:nvPr>
        </p:nvSpPr>
        <p:spPr/>
        <p:txBody>
          <a:bodyPr>
            <a:normAutofit/>
          </a:bodyPr>
          <a:lstStyle/>
          <a:p>
            <a:r>
              <a:rPr lang="el-GR" altLang="el-GR" dirty="0" smtClean="0"/>
              <a:t>των μηχανισμών </a:t>
            </a:r>
            <a:r>
              <a:rPr lang="el-GR" altLang="el-GR" b="1" dirty="0" smtClean="0"/>
              <a:t>μνήμης</a:t>
            </a:r>
            <a:r>
              <a:rPr lang="el-GR" altLang="el-GR" dirty="0" smtClean="0"/>
              <a:t> (βραχυπρόθεσμης), </a:t>
            </a:r>
            <a:r>
              <a:rPr lang="el-GR" altLang="el-GR" b="1" dirty="0" smtClean="0"/>
              <a:t>αντίληψης</a:t>
            </a:r>
            <a:r>
              <a:rPr lang="el-GR" altLang="el-GR" dirty="0" smtClean="0"/>
              <a:t> (οπτικής και ακουστικής) και </a:t>
            </a:r>
            <a:r>
              <a:rPr lang="el-GR" altLang="el-GR" b="1" dirty="0" smtClean="0"/>
              <a:t>προσοχής</a:t>
            </a:r>
            <a:r>
              <a:rPr lang="el-GR" altLang="el-GR" dirty="0" smtClean="0"/>
              <a:t> (ελλιπής ή αδυναμία εστίασης) </a:t>
            </a:r>
          </a:p>
          <a:p>
            <a:r>
              <a:rPr lang="el-GR" altLang="el-GR" dirty="0" smtClean="0"/>
              <a:t>     Επισημαίνεται ότι όλες οι παραπάνω επιβραδύνσεις σηματοδοτούν κατοπινές δυσκολίες κατανόησης και επεξεργασίας του γραπτού λόγου κατά τη σχολική ηλικία. </a:t>
            </a:r>
          </a:p>
          <a:p>
            <a:endParaRPr lang="el-GR" altLang="el-GR" dirty="0"/>
          </a:p>
        </p:txBody>
      </p:sp>
    </p:spTree>
    <p:extLst>
      <p:ext uri="{BB962C8B-B14F-4D97-AF65-F5344CB8AC3E}">
        <p14:creationId xmlns:p14="http://schemas.microsoft.com/office/powerpoint/2010/main" val="6465956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l-GR" dirty="0" smtClean="0"/>
              <a:t/>
            </a:r>
            <a:br>
              <a:rPr lang="en-US" altLang="el-GR" dirty="0" smtClean="0"/>
            </a:br>
            <a:r>
              <a:rPr lang="el-GR" altLang="el-GR" dirty="0" smtClean="0"/>
              <a:t>Έρευνες</a:t>
            </a:r>
            <a:r>
              <a:rPr lang="en-US" altLang="el-GR" dirty="0" smtClean="0"/>
              <a:t>:</a:t>
            </a:r>
            <a:r>
              <a:rPr lang="en-GB" altLang="el-GR" dirty="0" smtClean="0"/>
              <a:t/>
            </a:r>
            <a:br>
              <a:rPr lang="en-GB" altLang="el-GR" dirty="0" smtClean="0"/>
            </a:br>
            <a:r>
              <a:rPr lang="el-GR" altLang="el-GR" dirty="0" smtClean="0"/>
              <a:t>1η Έρευνα: (1 από 2)</a:t>
            </a:r>
            <a:br>
              <a:rPr lang="el-GR" altLang="el-GR" dirty="0" smtClean="0"/>
            </a:br>
            <a:endParaRPr lang="en-GB" altLang="el-GR" dirty="0"/>
          </a:p>
        </p:txBody>
      </p:sp>
      <p:sp>
        <p:nvSpPr>
          <p:cNvPr id="9219" name="Rectangle 3"/>
          <p:cNvSpPr>
            <a:spLocks noGrp="1" noChangeArrowheads="1"/>
          </p:cNvSpPr>
          <p:nvPr>
            <p:ph idx="1"/>
          </p:nvPr>
        </p:nvSpPr>
        <p:spPr/>
        <p:txBody>
          <a:bodyPr>
            <a:normAutofit fontScale="92500" lnSpcReduction="20000"/>
          </a:bodyPr>
          <a:lstStyle/>
          <a:p>
            <a:r>
              <a:rPr lang="el-GR" altLang="el-GR" dirty="0" smtClean="0"/>
              <a:t>Κύριος στόχος εφαρμογής της παρούσας έρευνας (</a:t>
            </a:r>
            <a:r>
              <a:rPr lang="en-GB" altLang="el-GR" dirty="0" err="1" smtClean="0"/>
              <a:t>Zakopoulou</a:t>
            </a:r>
            <a:r>
              <a:rPr lang="el-GR" altLang="el-GR" dirty="0" smtClean="0"/>
              <a:t>, 2001) ήταν η </a:t>
            </a:r>
            <a:r>
              <a:rPr lang="el-GR" altLang="el-GR" b="1" dirty="0" smtClean="0"/>
              <a:t>συγκρότηση ενός εργαλείου μέτρησης της δυσλεξίας </a:t>
            </a:r>
            <a:r>
              <a:rPr lang="el-GR" altLang="el-GR" dirty="0" smtClean="0"/>
              <a:t>κατά την προσχολική ηλικία με στόχο τη συν-αξιολόγηση πολυποίκιλων χαρακτηριστικών, τα οποία, ωστόσο, συγκροτούν μια ενιαία, ιδιαίτερη, συμπεριφορά, αυτή που αργότερα, στη σχολική ηλικία, θα χαρακτηρίσουμε ως «δυσλεξική». </a:t>
            </a:r>
            <a:endParaRPr lang="el-GR" altLang="el-GR" dirty="0"/>
          </a:p>
        </p:txBody>
      </p:sp>
    </p:spTree>
    <p:extLst>
      <p:ext uri="{BB962C8B-B14F-4D97-AF65-F5344CB8AC3E}">
        <p14:creationId xmlns:p14="http://schemas.microsoft.com/office/powerpoint/2010/main" val="10197515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l-GR" dirty="0" smtClean="0"/>
              <a:t/>
            </a:r>
            <a:br>
              <a:rPr lang="en-US" altLang="el-GR" dirty="0" smtClean="0"/>
            </a:br>
            <a:r>
              <a:rPr lang="el-GR" altLang="el-GR" dirty="0" smtClean="0"/>
              <a:t>Έρευνες</a:t>
            </a:r>
            <a:r>
              <a:rPr lang="en-US" altLang="el-GR" dirty="0" smtClean="0"/>
              <a:t>:</a:t>
            </a:r>
            <a:r>
              <a:rPr lang="en-GB" altLang="el-GR" dirty="0" smtClean="0"/>
              <a:t/>
            </a:r>
            <a:br>
              <a:rPr lang="en-GB" altLang="el-GR" dirty="0" smtClean="0"/>
            </a:br>
            <a:r>
              <a:rPr lang="el-GR" altLang="el-GR" dirty="0" smtClean="0"/>
              <a:t>1η Έρευνα: (2 από 2)</a:t>
            </a:r>
            <a:br>
              <a:rPr lang="el-GR" altLang="el-GR" dirty="0" smtClean="0"/>
            </a:br>
            <a:endParaRPr lang="en-GB" altLang="el-GR" dirty="0"/>
          </a:p>
        </p:txBody>
      </p:sp>
      <p:sp>
        <p:nvSpPr>
          <p:cNvPr id="9219" name="Rectangle 3"/>
          <p:cNvSpPr>
            <a:spLocks noGrp="1" noChangeArrowheads="1"/>
          </p:cNvSpPr>
          <p:nvPr>
            <p:ph idx="1"/>
          </p:nvPr>
        </p:nvSpPr>
        <p:spPr/>
        <p:txBody>
          <a:bodyPr>
            <a:normAutofit lnSpcReduction="10000"/>
          </a:bodyPr>
          <a:lstStyle/>
          <a:p>
            <a:r>
              <a:rPr lang="el-GR" altLang="el-GR" dirty="0" smtClean="0"/>
              <a:t>Συγκεκριμένα, το τεστ αποτελείται από </a:t>
            </a:r>
            <a:r>
              <a:rPr lang="el-GR" altLang="el-GR" b="1" dirty="0" smtClean="0"/>
              <a:t>οκτώ επιμέρους θεματικές</a:t>
            </a:r>
            <a:r>
              <a:rPr lang="el-GR" altLang="el-GR" dirty="0" smtClean="0"/>
              <a:t>, οι οποίες αξιολογούν την οπτική αντίληψη, τη </a:t>
            </a:r>
            <a:r>
              <a:rPr lang="el-GR" altLang="el-GR" dirty="0" err="1" smtClean="0"/>
              <a:t>σειροθέτηση</a:t>
            </a:r>
            <a:r>
              <a:rPr lang="el-GR" altLang="el-GR" dirty="0" smtClean="0"/>
              <a:t>, την πλευρίωση, το </a:t>
            </a:r>
            <a:r>
              <a:rPr lang="el-GR" altLang="el-GR" dirty="0" err="1" smtClean="0"/>
              <a:t>χωρο</a:t>
            </a:r>
            <a:r>
              <a:rPr lang="el-GR" altLang="el-GR" dirty="0" smtClean="0"/>
              <a:t>-χρονικό προσανατολισμό, τη μνήμη, την ικανότητα προετοιμασίας ανάγνωσης και γραφής, τη φωνολογική διαδικασία και τη </a:t>
            </a:r>
            <a:r>
              <a:rPr lang="el-GR" altLang="el-GR" dirty="0" err="1" smtClean="0"/>
              <a:t>γραφοκινητικότητα</a:t>
            </a:r>
            <a:r>
              <a:rPr lang="el-GR" altLang="el-GR" dirty="0" smtClean="0"/>
              <a:t>. </a:t>
            </a:r>
            <a:endParaRPr lang="el-GR" altLang="el-GR" dirty="0"/>
          </a:p>
        </p:txBody>
      </p:sp>
    </p:spTree>
    <p:extLst>
      <p:ext uri="{BB962C8B-B14F-4D97-AF65-F5344CB8AC3E}">
        <p14:creationId xmlns:p14="http://schemas.microsoft.com/office/powerpoint/2010/main" val="42232694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l-GR" altLang="el-GR" smtClean="0"/>
              <a:t>Μεθοδολογία:</a:t>
            </a:r>
            <a:br>
              <a:rPr lang="el-GR" altLang="el-GR" smtClean="0"/>
            </a:br>
            <a:endParaRPr lang="en-GB" altLang="el-GR"/>
          </a:p>
        </p:txBody>
      </p:sp>
      <p:sp>
        <p:nvSpPr>
          <p:cNvPr id="10243" name="Rectangle 3"/>
          <p:cNvSpPr>
            <a:spLocks noGrp="1" noChangeArrowheads="1"/>
          </p:cNvSpPr>
          <p:nvPr>
            <p:ph idx="1"/>
          </p:nvPr>
        </p:nvSpPr>
        <p:spPr/>
        <p:txBody>
          <a:bodyPr>
            <a:normAutofit fontScale="77500" lnSpcReduction="20000"/>
          </a:bodyPr>
          <a:lstStyle/>
          <a:p>
            <a:r>
              <a:rPr lang="el-GR" altLang="el-GR" dirty="0" smtClean="0"/>
              <a:t>Η παρούσα έρευνα διεξήχθη σε </a:t>
            </a:r>
            <a:r>
              <a:rPr lang="el-GR" altLang="el-GR" b="1" dirty="0" smtClean="0"/>
              <a:t>δύο φάσεις</a:t>
            </a:r>
            <a:r>
              <a:rPr lang="el-GR" altLang="el-GR" dirty="0" smtClean="0"/>
              <a:t>:</a:t>
            </a:r>
          </a:p>
          <a:p>
            <a:r>
              <a:rPr lang="el-GR" altLang="el-GR" dirty="0" smtClean="0"/>
              <a:t> α) στη δεύτερη τάξη του Νηπιαγωγείου (5.4 ετών) και, β) στη δεύτερη τάξη του δημοτικού σχολείου (διάστημα επανάληψης: δύο χρόνια). </a:t>
            </a:r>
          </a:p>
          <a:p>
            <a:r>
              <a:rPr lang="el-GR" altLang="el-GR" dirty="0" smtClean="0"/>
              <a:t>Το συνολικό δείγμα της συγκεκριμένης έρευνας απετέλεσαν </a:t>
            </a:r>
            <a:r>
              <a:rPr lang="el-GR" altLang="el-GR" u="sng" dirty="0" smtClean="0"/>
              <a:t>582 νήπια</a:t>
            </a:r>
            <a:r>
              <a:rPr lang="el-GR" altLang="el-GR" dirty="0" smtClean="0"/>
              <a:t>.</a:t>
            </a:r>
          </a:p>
          <a:p>
            <a:r>
              <a:rPr lang="el-GR" altLang="el-GR" dirty="0" smtClean="0"/>
              <a:t>Κύρια </a:t>
            </a:r>
            <a:r>
              <a:rPr lang="el-GR" altLang="el-GR" b="1" dirty="0" smtClean="0"/>
              <a:t>εργαλεία μέτρησης</a:t>
            </a:r>
            <a:r>
              <a:rPr lang="el-GR" altLang="el-GR" dirty="0" smtClean="0"/>
              <a:t>: διαγνωστικό τεστ (ανά τάξη) και ερωτηματολόγια (γονέα και εκπαιδευτικών) τα οποία εφαρμόστηκαν σε όλα τα στάδια της έρευνας. </a:t>
            </a:r>
            <a:endParaRPr lang="el-GR" altLang="el-GR" dirty="0"/>
          </a:p>
        </p:txBody>
      </p:sp>
    </p:spTree>
    <p:extLst>
      <p:ext uri="{BB962C8B-B14F-4D97-AF65-F5344CB8AC3E}">
        <p14:creationId xmlns:p14="http://schemas.microsoft.com/office/powerpoint/2010/main" val="27894534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500"/>
                                        <p:tgtEl>
                                          <p:spTgt spid="10243">
                                            <p:txEl>
                                              <p:pRg st="0" end="0"/>
                                            </p:txEl>
                                          </p:spTgt>
                                        </p:tgtEl>
                                      </p:cBhvr>
                                    </p:animEffect>
                                    <p:anim calcmode="lin" valueType="num">
                                      <p:cBhvr>
                                        <p:cTn id="15"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Effect transition="in" filter="fade">
                                      <p:cBhvr>
                                        <p:cTn id="21" dur="500"/>
                                        <p:tgtEl>
                                          <p:spTgt spid="10243">
                                            <p:txEl>
                                              <p:pRg st="1" end="1"/>
                                            </p:txEl>
                                          </p:spTgt>
                                        </p:tgtEl>
                                      </p:cBhvr>
                                    </p:animEffect>
                                    <p:anim calcmode="lin" valueType="num">
                                      <p:cBhvr>
                                        <p:cTn id="2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2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0243">
                                            <p:txEl>
                                              <p:pRg st="2" end="2"/>
                                            </p:txEl>
                                          </p:spTgt>
                                        </p:tgtEl>
                                        <p:attrNameLst>
                                          <p:attrName>style.visibility</p:attrName>
                                        </p:attrNameLst>
                                      </p:cBhvr>
                                      <p:to>
                                        <p:strVal val="visible"/>
                                      </p:to>
                                    </p:set>
                                    <p:animEffect transition="in" filter="fade">
                                      <p:cBhvr>
                                        <p:cTn id="28" dur="500"/>
                                        <p:tgtEl>
                                          <p:spTgt spid="10243">
                                            <p:txEl>
                                              <p:pRg st="2" end="2"/>
                                            </p:txEl>
                                          </p:spTgt>
                                        </p:tgtEl>
                                      </p:cBhvr>
                                    </p:animEffect>
                                    <p:anim calcmode="lin" valueType="num">
                                      <p:cBhvr>
                                        <p:cTn id="2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24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0243">
                                            <p:txEl>
                                              <p:pRg st="3" end="3"/>
                                            </p:txEl>
                                          </p:spTgt>
                                        </p:tgtEl>
                                        <p:attrNameLst>
                                          <p:attrName>style.visibility</p:attrName>
                                        </p:attrNameLst>
                                      </p:cBhvr>
                                      <p:to>
                                        <p:strVal val="visible"/>
                                      </p:to>
                                    </p:set>
                                    <p:animEffect transition="in" filter="fade">
                                      <p:cBhvr>
                                        <p:cTn id="35" dur="500"/>
                                        <p:tgtEl>
                                          <p:spTgt spid="10243">
                                            <p:txEl>
                                              <p:pRg st="3" end="3"/>
                                            </p:txEl>
                                          </p:spTgt>
                                        </p:tgtEl>
                                      </p:cBhvr>
                                    </p:animEffect>
                                    <p:anim calcmode="lin" valueType="num">
                                      <p:cBhvr>
                                        <p:cTn id="36"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024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altLang="el-GR" dirty="0" smtClean="0"/>
              <a:t>Στατιστική ανάλυση:</a:t>
            </a:r>
            <a:endParaRPr lang="en-GB" altLang="el-GR" dirty="0"/>
          </a:p>
        </p:txBody>
      </p:sp>
      <p:sp>
        <p:nvSpPr>
          <p:cNvPr id="11267" name="Rectangle 3"/>
          <p:cNvSpPr>
            <a:spLocks noGrp="1" noChangeArrowheads="1"/>
          </p:cNvSpPr>
          <p:nvPr>
            <p:ph idx="1"/>
          </p:nvPr>
        </p:nvSpPr>
        <p:spPr/>
        <p:txBody>
          <a:bodyPr/>
          <a:lstStyle/>
          <a:p>
            <a:r>
              <a:rPr lang="el-GR" altLang="el-GR" dirty="0" smtClean="0"/>
              <a:t>1. Με τη μέθοδο </a:t>
            </a:r>
            <a:r>
              <a:rPr lang="en-US" altLang="el-GR" dirty="0" smtClean="0"/>
              <a:t>Forward Stepwise Logistic Regression</a:t>
            </a:r>
            <a:r>
              <a:rPr lang="el-GR" altLang="el-GR" dirty="0" smtClean="0"/>
              <a:t> επιχειρήσαμε την αξιολόγηση των θεματικών ως προς το βαθμό καθορισμού της πιθανότητας εμφάνισης δυσλεξίας κατά την εφαρμογή του παρόντος τεστ στην προσχολική ηλικία ή όχι, με ποσοστό σωστής εκτίμησης, 96.80%. </a:t>
            </a:r>
            <a:endParaRPr lang="el-GR" altLang="el-GR" dirty="0"/>
          </a:p>
        </p:txBody>
      </p:sp>
    </p:spTree>
    <p:extLst>
      <p:ext uri="{BB962C8B-B14F-4D97-AF65-F5344CB8AC3E}">
        <p14:creationId xmlns:p14="http://schemas.microsoft.com/office/powerpoint/2010/main" val="24770091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500"/>
                                        <p:tgtEl>
                                          <p:spTgt spid="11267">
                                            <p:txEl>
                                              <p:pRg st="0" end="0"/>
                                            </p:txEl>
                                          </p:spTgt>
                                        </p:tgtEl>
                                      </p:cBhvr>
                                    </p:animEffect>
                                    <p:anim calcmode="lin" valueType="num">
                                      <p:cBhvr>
                                        <p:cTn id="15"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26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n-GB" altLang="el-GR" dirty="0" err="1" smtClean="0"/>
              <a:t>Στ</a:t>
            </a:r>
            <a:r>
              <a:rPr lang="en-GB" altLang="el-GR" dirty="0" smtClean="0"/>
              <a:t>ατιστική σημαντικότητα των θεματικών ανάδειξης δυσλεξίας</a:t>
            </a:r>
            <a:br>
              <a:rPr lang="en-GB" altLang="el-GR" dirty="0" smtClean="0"/>
            </a:br>
            <a:endParaRPr lang="en-GB" altLang="el-GR" dirty="0"/>
          </a:p>
        </p:txBody>
      </p:sp>
      <p:sp>
        <p:nvSpPr>
          <p:cNvPr id="3" name="Θέση περιεχομένου 2"/>
          <p:cNvSpPr>
            <a:spLocks noGrp="1"/>
          </p:cNvSpPr>
          <p:nvPr>
            <p:ph idx="1"/>
          </p:nvPr>
        </p:nvSpPr>
        <p:spPr/>
        <p:txBody>
          <a:bodyPr/>
          <a:lstStyle/>
          <a:p>
            <a:endParaRPr lang="el-GR"/>
          </a:p>
        </p:txBody>
      </p:sp>
      <p:pic>
        <p:nvPicPr>
          <p:cNvPr id="16720" name="Picture 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292" y="1897063"/>
            <a:ext cx="4525698"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6985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altLang="el-GR" dirty="0" smtClean="0"/>
              <a:t>Συνάφεια </a:t>
            </a:r>
            <a:endParaRPr lang="el-GR" dirty="0"/>
          </a:p>
        </p:txBody>
      </p:sp>
      <p:sp>
        <p:nvSpPr>
          <p:cNvPr id="17411" name="Rectangle 3"/>
          <p:cNvSpPr>
            <a:spLocks noGrp="1" noChangeArrowheads="1"/>
          </p:cNvSpPr>
          <p:nvPr>
            <p:ph idx="1"/>
          </p:nvPr>
        </p:nvSpPr>
        <p:spPr/>
        <p:txBody>
          <a:bodyPr>
            <a:normAutofit fontScale="92500" lnSpcReduction="20000"/>
          </a:bodyPr>
          <a:lstStyle/>
          <a:p>
            <a:r>
              <a:rPr lang="el-GR" altLang="el-GR" dirty="0" smtClean="0"/>
              <a:t> 2. Επιχειρήσαμε να ελέγξουμε το </a:t>
            </a:r>
            <a:r>
              <a:rPr lang="el-GR" altLang="el-GR" b="1" dirty="0" smtClean="0"/>
              <a:t>βαθμό συνάφειας</a:t>
            </a:r>
            <a:r>
              <a:rPr lang="el-GR" altLang="el-GR" dirty="0" smtClean="0"/>
              <a:t> μεταξύ των απαντήσεων των εκπαιδευτικών στα ερωτηματολόγια που συμπλήρωσαν και των επιδόσεων των παιδιών, τα οποία έδωσαν ενδείξεις δυσλεξίας</a:t>
            </a:r>
            <a:r>
              <a:rPr lang="en-GB" altLang="el-GR" dirty="0" smtClean="0"/>
              <a:t> </a:t>
            </a:r>
            <a:r>
              <a:rPr lang="el-GR" altLang="el-GR" dirty="0" smtClean="0"/>
              <a:t>στο Τεστ Ανίχνευσης Δυσλεξίας, στο Νηπιαγωγείο και στο Δημοτικό. </a:t>
            </a:r>
          </a:p>
          <a:p>
            <a:endParaRPr lang="el-GR" altLang="el-GR" dirty="0" smtClean="0"/>
          </a:p>
          <a:p>
            <a:r>
              <a:rPr lang="el-GR" altLang="el-GR" dirty="0" smtClean="0"/>
              <a:t>Αναλυτικότερα:</a:t>
            </a:r>
            <a:endParaRPr lang="el-GR" altLang="el-GR" dirty="0"/>
          </a:p>
        </p:txBody>
      </p:sp>
    </p:spTree>
    <p:extLst>
      <p:ext uri="{BB962C8B-B14F-4D97-AF65-F5344CB8AC3E}">
        <p14:creationId xmlns:p14="http://schemas.microsoft.com/office/powerpoint/2010/main" val="39206631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2" end="2"/>
                                            </p:txEl>
                                          </p:spTgt>
                                        </p:tgtEl>
                                        <p:attrNameLst>
                                          <p:attrName>style.visibility</p:attrName>
                                        </p:attrNameLst>
                                      </p:cBhvr>
                                      <p:to>
                                        <p:strVal val="visible"/>
                                      </p:to>
                                    </p:set>
                                    <p:animEffect transition="in" filter="fade">
                                      <p:cBhvr>
                                        <p:cTn id="14" dur="500"/>
                                        <p:tgtEl>
                                          <p:spTgt spid="17411">
                                            <p:txEl>
                                              <p:pRg st="2" end="2"/>
                                            </p:txEl>
                                          </p:spTgt>
                                        </p:tgtEl>
                                      </p:cBhvr>
                                    </p:animEffect>
                                    <p:anim calcmode="lin" valueType="num">
                                      <p:cBhvr>
                                        <p:cTn id="1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altLang="el-GR" smtClean="0"/>
              <a:t>Ερωτηματολόγιο  Νηπιαγωγού</a:t>
            </a:r>
            <a:endParaRPr lang="en-GB" altLang="el-GR"/>
          </a:p>
        </p:txBody>
      </p:sp>
      <p:sp>
        <p:nvSpPr>
          <p:cNvPr id="46083" name="Rectangle 3"/>
          <p:cNvSpPr>
            <a:spLocks noGrp="1" noChangeArrowheads="1"/>
          </p:cNvSpPr>
          <p:nvPr>
            <p:ph idx="1"/>
          </p:nvPr>
        </p:nvSpPr>
        <p:spPr/>
        <p:txBody>
          <a:bodyPr>
            <a:normAutofit fontScale="92500"/>
          </a:bodyPr>
          <a:lstStyle/>
          <a:p>
            <a:r>
              <a:rPr lang="el-GR" altLang="el-GR" smtClean="0"/>
              <a:t>Μέσω των πινάκων διπλής εισόδου, ελέγξαμε το βαθμό συνάφειας των απαντήσεων των εκπαιδευτικών στο ερωτηματολόγιο του Νηπιαγωγού σε ερωτήσεις οι οποίες αφορούν στην αξιολόγηση της επίδοσης του νηπίου στις: </a:t>
            </a:r>
          </a:p>
          <a:p>
            <a:r>
              <a:rPr lang="el-GR" altLang="el-GR" smtClean="0"/>
              <a:t>Ψυχοκινητικές,  Προ-γραφικές,  </a:t>
            </a:r>
          </a:p>
          <a:p>
            <a:r>
              <a:rPr lang="el-GR" altLang="el-GR" smtClean="0"/>
              <a:t>Προ-αναγνωστικές δραστηριότητες.</a:t>
            </a:r>
          </a:p>
          <a:p>
            <a:endParaRPr lang="en-GB" altLang="el-GR"/>
          </a:p>
        </p:txBody>
      </p:sp>
    </p:spTree>
    <p:extLst>
      <p:ext uri="{BB962C8B-B14F-4D97-AF65-F5344CB8AC3E}">
        <p14:creationId xmlns:p14="http://schemas.microsoft.com/office/powerpoint/2010/main" val="13823097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Effect transition="in" filter="fade">
                                      <p:cBhvr>
                                        <p:cTn id="21" dur="500"/>
                                        <p:tgtEl>
                                          <p:spTgt spid="46083">
                                            <p:txEl>
                                              <p:pRg st="1" end="1"/>
                                            </p:txEl>
                                          </p:spTgt>
                                        </p:tgtEl>
                                      </p:cBhvr>
                                    </p:animEffect>
                                    <p:anim calcmode="lin" valueType="num">
                                      <p:cBhvr>
                                        <p:cTn id="2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60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6083">
                                            <p:txEl>
                                              <p:pRg st="2" end="2"/>
                                            </p:txEl>
                                          </p:spTgt>
                                        </p:tgtEl>
                                        <p:attrNameLst>
                                          <p:attrName>style.visibility</p:attrName>
                                        </p:attrNameLst>
                                      </p:cBhvr>
                                      <p:to>
                                        <p:strVal val="visible"/>
                                      </p:to>
                                    </p:set>
                                    <p:animEffect transition="in" filter="fade">
                                      <p:cBhvr>
                                        <p:cTn id="28" dur="500"/>
                                        <p:tgtEl>
                                          <p:spTgt spid="46083">
                                            <p:txEl>
                                              <p:pRg st="2" end="2"/>
                                            </p:txEl>
                                          </p:spTgt>
                                        </p:tgtEl>
                                      </p:cBhvr>
                                    </p:animEffect>
                                    <p:anim calcmode="lin" valueType="num">
                                      <p:cBhvr>
                                        <p:cTn id="2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608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9552" y="1345332"/>
            <a:ext cx="7920880" cy="3117548"/>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Μαθησιακές Δυσκολίες: </a:t>
            </a:r>
            <a:r>
              <a:rPr lang="el-GR" b="1" dirty="0" err="1" smtClean="0"/>
              <a:t>δυγλωσσία</a:t>
            </a:r>
            <a:r>
              <a:rPr lang="el-GR" b="1" dirty="0" smtClean="0"/>
              <a:t> και </a:t>
            </a:r>
            <a:r>
              <a:rPr lang="el-GR" b="1" dirty="0" err="1" smtClean="0"/>
              <a:t>πολυγλωσσικό</a:t>
            </a:r>
            <a:r>
              <a:rPr lang="el-GR" b="1" dirty="0" smtClean="0"/>
              <a:t> περιβάλλον</a:t>
            </a:r>
            <a:endParaRPr lang="el-GR" b="1" dirty="0"/>
          </a:p>
          <a:p>
            <a:pPr algn="l"/>
            <a:r>
              <a:rPr lang="el-GR" sz="2600" b="1" dirty="0" smtClean="0"/>
              <a:t>Ενότητα </a:t>
            </a:r>
            <a:r>
              <a:rPr lang="el-GR" sz="2600" b="1" dirty="0" smtClean="0"/>
              <a:t>1</a:t>
            </a:r>
            <a:r>
              <a:rPr lang="en-US" sz="2600" b="1" dirty="0" smtClean="0"/>
              <a:t>1</a:t>
            </a:r>
            <a:r>
              <a:rPr lang="el-GR" sz="2600" b="1" dirty="0" smtClean="0"/>
              <a:t>:</a:t>
            </a:r>
            <a:r>
              <a:rPr lang="en-US" sz="2600" b="1" dirty="0" smtClean="0"/>
              <a:t> </a:t>
            </a:r>
            <a:r>
              <a:rPr lang="el-GR" sz="2400" dirty="0"/>
              <a:t>Μοντέλο πρώιμων ενδείξεων συνδρόμου ειδικής αναπτυξιακής δυσλεξίας στην προσχολική ηλικία. </a:t>
            </a:r>
          </a:p>
          <a:p>
            <a:pPr algn="l"/>
            <a:r>
              <a:rPr lang="el-GR" sz="2800" dirty="0" err="1" smtClean="0">
                <a:solidFill>
                  <a:schemeClr val="tx2">
                    <a:lumMod val="50000"/>
                  </a:schemeClr>
                </a:solidFill>
              </a:rPr>
              <a:t>Ζακοπούλου</a:t>
            </a:r>
            <a:r>
              <a:rPr lang="el-GR" sz="2800" dirty="0" smtClean="0">
                <a:solidFill>
                  <a:schemeClr val="tx2">
                    <a:lumMod val="50000"/>
                  </a:schemeClr>
                </a:solidFill>
              </a:rPr>
              <a:t> Βικτωρία, </a:t>
            </a:r>
            <a:r>
              <a:rPr lang="el-GR" sz="2400" dirty="0" smtClean="0">
                <a:solidFill>
                  <a:schemeClr val="tx2">
                    <a:lumMod val="50000"/>
                  </a:schemeClr>
                </a:solidFill>
              </a:rPr>
              <a:t>Αναπληρώτρια Καθηγήτρια, 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l"/>
            <a:r>
              <a:rPr lang="el-GR" altLang="el-GR" dirty="0" smtClean="0"/>
              <a:t/>
            </a:r>
            <a:br>
              <a:rPr lang="el-GR" altLang="el-GR" dirty="0" smtClean="0"/>
            </a:br>
            <a:r>
              <a:rPr lang="en-GB" altLang="el-GR" dirty="0" err="1" smtClean="0"/>
              <a:t>Συνάφει</a:t>
            </a:r>
            <a:r>
              <a:rPr lang="en-GB" altLang="el-GR" dirty="0" smtClean="0"/>
              <a:t>α απαντήσεων Νηπιαγωγών </a:t>
            </a:r>
            <a:r>
              <a:rPr lang="el-GR" altLang="el-GR" dirty="0" smtClean="0"/>
              <a:t>- </a:t>
            </a:r>
            <a:r>
              <a:rPr lang="en-GB" altLang="el-GR" dirty="0" smtClean="0"/>
              <a:t>επ</a:t>
            </a:r>
            <a:r>
              <a:rPr lang="en-GB" altLang="el-GR" dirty="0" err="1" smtClean="0"/>
              <a:t>ιδόσεων</a:t>
            </a:r>
            <a:r>
              <a:rPr lang="en-GB" altLang="el-GR" dirty="0" smtClean="0"/>
              <a:t> νηπίων</a:t>
            </a:r>
            <a:br>
              <a:rPr lang="en-GB" altLang="el-GR" dirty="0" smtClean="0"/>
            </a:br>
            <a:endParaRPr lang="en-GB" altLang="el-GR" dirty="0"/>
          </a:p>
        </p:txBody>
      </p:sp>
      <p:graphicFrame>
        <p:nvGraphicFramePr>
          <p:cNvPr id="18776" name="Group 344"/>
          <p:cNvGraphicFramePr>
            <a:graphicFrameLocks noGrp="1"/>
          </p:cNvGraphicFramePr>
          <p:nvPr>
            <p:ph type="tbl" idx="1"/>
          </p:nvPr>
        </p:nvGraphicFramePr>
        <p:xfrm>
          <a:off x="1066800" y="1651000"/>
          <a:ext cx="6286501" cy="3429000"/>
        </p:xfrm>
        <a:graphic>
          <a:graphicData uri="http://schemas.openxmlformats.org/drawingml/2006/table">
            <a:tbl>
              <a:tblPr/>
              <a:tblGrid>
                <a:gridCol w="2770188"/>
                <a:gridCol w="1882510"/>
                <a:gridCol w="1633803"/>
              </a:tblGrid>
              <a:tr h="8572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Δραστηριοτητες αξιολόγησης εκπαιδευτικού</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Επίδοση</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Βαθμός συνάφειας</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Ψυχοκινητικές </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LDDYSL</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 </a:t>
                      </a: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N</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1   ανεπαρκής</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p</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=,000</a:t>
                      </a:r>
                      <a:endParaRPr kumimoji="0" lang="en-GB" altLang="el-GR" sz="800" b="0" i="0" u="none" strike="noStrike" cap="none" normalizeH="0" baseline="0" smtClean="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Προ-γραφικές </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LDDYSL</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 </a:t>
                      </a: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N</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3  ανεπαρκής</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p</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=,000</a:t>
                      </a:r>
                      <a:endParaRPr kumimoji="0" lang="en-GB" altLang="el-GR" sz="800" b="0" i="0" u="none" strike="noStrike" cap="none" normalizeH="0" baseline="0" smtClean="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Προ-αναγνωστικές </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LDDYSL</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 </a:t>
                      </a: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N</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4  ανεπαρκής</a:t>
                      </a:r>
                      <a:endParaRPr kumimoji="0" lang="el-GR" altLang="el-GR" sz="15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p</a:t>
                      </a:r>
                      <a:r>
                        <a:rPr kumimoji="0" lang="el-GR" altLang="el-GR" sz="17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=,000</a:t>
                      </a:r>
                      <a:endParaRPr kumimoji="0" lang="en-GB" altLang="el-GR" sz="800" b="0" i="0" u="none" strike="noStrike" cap="none" normalizeH="0" baseline="0" smtClean="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89742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altLang="el-GR" smtClean="0"/>
              <a:t>Ερωτηματολόγιο δασκάλου</a:t>
            </a:r>
            <a:endParaRPr lang="en-GB" altLang="el-GR"/>
          </a:p>
        </p:txBody>
      </p:sp>
      <p:sp>
        <p:nvSpPr>
          <p:cNvPr id="19459" name="Rectangle 3"/>
          <p:cNvSpPr>
            <a:spLocks noGrp="1" noChangeArrowheads="1"/>
          </p:cNvSpPr>
          <p:nvPr>
            <p:ph idx="1"/>
          </p:nvPr>
        </p:nvSpPr>
        <p:spPr/>
        <p:txBody>
          <a:bodyPr/>
          <a:lstStyle/>
          <a:p>
            <a:r>
              <a:rPr lang="el-GR" altLang="el-GR" smtClean="0"/>
              <a:t>Στο ερωτηματολόγιο του δασκάλου οι ερωτήσεις αφορούν στην αξιολόγηση της επίδοσης των μαθητών σε συγκεκριμένα γνωστικά αντικείμενα, στην κρίση του εκπαιδευτικού για την αναγκαιότητα ενίσχυσης των δυσλεξικών μαθητών και στην καταγραφή πληροφοριών για το μαθητή.</a:t>
            </a:r>
            <a:endParaRPr lang="el-GR" altLang="el-GR"/>
          </a:p>
        </p:txBody>
      </p:sp>
    </p:spTree>
    <p:extLst>
      <p:ext uri="{BB962C8B-B14F-4D97-AF65-F5344CB8AC3E}">
        <p14:creationId xmlns:p14="http://schemas.microsoft.com/office/powerpoint/2010/main" val="30393015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ppt_x</p:attrName>
                                        </p:attrNameLst>
                                      </p:cBhvr>
                                      <p:tavLst>
                                        <p:tav tm="0">
                                          <p:val>
                                            <p:strVal val="#ppt_x-.2"/>
                                          </p:val>
                                        </p:tav>
                                        <p:tav tm="100000">
                                          <p:val>
                                            <p:strVal val="#ppt_x"/>
                                          </p:val>
                                        </p:tav>
                                      </p:tavLst>
                                    </p:anim>
                                    <p:anim calcmode="lin" valueType="num">
                                      <p:cBhvr>
                                        <p:cTn id="8"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500"/>
                                        <p:tgtEl>
                                          <p:spTgt spid="19459">
                                            <p:txEl>
                                              <p:pRg st="0" end="0"/>
                                            </p:txEl>
                                          </p:spTgt>
                                        </p:tgtEl>
                                      </p:cBhvr>
                                    </p:animEffect>
                                    <p:anim calcmode="lin" valueType="num">
                                      <p:cBhvr>
                                        <p:cTn id="15"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45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l-GR" altLang="el-GR" dirty="0" smtClean="0"/>
              <a:t>Συνάφεια απαντήσεων Δασκάλων και επιδόσεων μαθητών</a:t>
            </a:r>
            <a:endParaRPr lang="en-GB" altLang="el-GR" dirty="0"/>
          </a:p>
        </p:txBody>
      </p:sp>
      <p:graphicFrame>
        <p:nvGraphicFramePr>
          <p:cNvPr id="20607" name="Group 127"/>
          <p:cNvGraphicFramePr>
            <a:graphicFrameLocks noGrp="1"/>
          </p:cNvGraphicFramePr>
          <p:nvPr>
            <p:ph type="tbl" idx="1"/>
          </p:nvPr>
        </p:nvGraphicFramePr>
        <p:xfrm>
          <a:off x="1066800" y="1651000"/>
          <a:ext cx="6858000" cy="3911600"/>
        </p:xfrm>
        <a:graphic>
          <a:graphicData uri="http://schemas.openxmlformats.org/drawingml/2006/table">
            <a:tbl>
              <a:tblPr/>
              <a:tblGrid>
                <a:gridCol w="2857500"/>
                <a:gridCol w="2000250"/>
                <a:gridCol w="2000250"/>
              </a:tblGrid>
              <a:tr h="7874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3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Τομέας αξιολόγησης </a:t>
                      </a:r>
                      <a:endParaRPr kumimoji="0" lang="el-GR" altLang="el-GR" sz="23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3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Επίδοση</a:t>
                      </a:r>
                      <a:endParaRPr kumimoji="0" lang="el-GR" altLang="el-GR" sz="23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3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Βαθμός συνάφειας</a:t>
                      </a:r>
                      <a:endParaRPr kumimoji="0" lang="el-GR" altLang="el-GR" sz="23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Γλώσσα</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ανεπαρκής</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p</a:t>
                      </a: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=,000</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Μαθηματικά</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ανεπαρκής</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p</a:t>
                      </a: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=,000</a:t>
                      </a:r>
                      <a:endParaRPr kumimoji="0" lang="en-GB"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Παρακολουθεί ειδική τάξη</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Ναι</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p</a:t>
                      </a: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=,013</a:t>
                      </a:r>
                      <a:endParaRPr kumimoji="0" lang="en-GB"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Επανάληψη σχολικής τάξης</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Ναι</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p</a:t>
                      </a: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=,013</a:t>
                      </a:r>
                      <a:endParaRPr kumimoji="0" lang="en-GB"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06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Πρέπει να τύχει ενισχυτικής διδασκαλίας</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Ναι</a:t>
                      </a:r>
                      <a:endPar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7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p</a:t>
                      </a:r>
                      <a:r>
                        <a:rPr kumimoji="0" lang="el-GR"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rPr>
                        <a:t>=,000</a:t>
                      </a:r>
                      <a:endParaRPr kumimoji="0" lang="en-GB" altLang="el-GR" sz="20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Times New Roman" panose="02020603050405020304" pitchFamily="18" charset="0"/>
                      </a:endParaRPr>
                    </a:p>
                  </a:txBody>
                  <a:tcPr marL="76200" marR="76200"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839507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altLang="el-GR" dirty="0"/>
              <a:t>Συζήτηση δεδομένων:(1 από </a:t>
            </a:r>
            <a:r>
              <a:rPr lang="el-GR" altLang="el-GR" dirty="0" smtClean="0"/>
              <a:t>3)</a:t>
            </a:r>
            <a:endParaRPr lang="en-GB" altLang="el-GR" dirty="0"/>
          </a:p>
        </p:txBody>
      </p:sp>
      <p:sp>
        <p:nvSpPr>
          <p:cNvPr id="21507" name="Rectangle 3"/>
          <p:cNvSpPr>
            <a:spLocks noGrp="1" noChangeArrowheads="1"/>
          </p:cNvSpPr>
          <p:nvPr>
            <p:ph idx="1"/>
          </p:nvPr>
        </p:nvSpPr>
        <p:spPr/>
        <p:txBody>
          <a:bodyPr>
            <a:normAutofit fontScale="77500" lnSpcReduction="20000"/>
          </a:bodyPr>
          <a:lstStyle/>
          <a:p>
            <a:r>
              <a:rPr lang="el-GR" altLang="el-GR" dirty="0" smtClean="0"/>
              <a:t>Η θεματική Β2 (</a:t>
            </a:r>
            <a:r>
              <a:rPr lang="el-GR" altLang="el-GR" b="1" dirty="0" smtClean="0"/>
              <a:t>κατάκτηση ή μη των εννοιών του προσανατολισμού, του σωματικού σχήματος και της διάταξης των αντικειμένων στο χώρο</a:t>
            </a:r>
            <a:r>
              <a:rPr lang="el-GR" altLang="el-GR" dirty="0" smtClean="0"/>
              <a:t>), κρίθηκε ως η πλέον αξιόπιστη και ενδεικτική ανάδειξης παράγοντα πρώιμης εκδήλωσης δυσλεξίας. </a:t>
            </a:r>
          </a:p>
          <a:p>
            <a:r>
              <a:rPr lang="el-GR" altLang="el-GR" dirty="0" smtClean="0"/>
              <a:t>Η θεματική Β6 (</a:t>
            </a:r>
            <a:r>
              <a:rPr lang="el-GR" altLang="el-GR" b="1" dirty="0" smtClean="0"/>
              <a:t>προ-γραφική ικανότητα</a:t>
            </a:r>
            <a:r>
              <a:rPr lang="el-GR" altLang="el-GR" dirty="0" smtClean="0"/>
              <a:t>) αποτελεί τη δεύτερη, ιεραρχικά, θεματική συσχέτισης με τη μεταβλητή της δυσλεξίας. </a:t>
            </a:r>
          </a:p>
          <a:p>
            <a:r>
              <a:rPr lang="el-GR" altLang="el-GR" dirty="0" smtClean="0"/>
              <a:t>Η θεματική Β7 (</a:t>
            </a:r>
            <a:r>
              <a:rPr lang="el-GR" altLang="el-GR" b="1" dirty="0" smtClean="0"/>
              <a:t>φωνολογική επίγνωση</a:t>
            </a:r>
            <a:r>
              <a:rPr lang="el-GR" altLang="el-GR" dirty="0" smtClean="0"/>
              <a:t>) αποτελεί την τρίτη θεματική συσχέτισης με τη μεταβλητή της δυσλεξίας. </a:t>
            </a:r>
          </a:p>
        </p:txBody>
      </p:sp>
      <p:sp>
        <p:nvSpPr>
          <p:cNvPr id="21508" name="Line 4"/>
          <p:cNvSpPr>
            <a:spLocks noChangeShapeType="1"/>
          </p:cNvSpPr>
          <p:nvPr/>
        </p:nvSpPr>
        <p:spPr bwMode="auto">
          <a:xfrm>
            <a:off x="3911866" y="2017448"/>
            <a:ext cx="12607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sz="1500"/>
          </a:p>
        </p:txBody>
      </p:sp>
    </p:spTree>
    <p:extLst>
      <p:ext uri="{BB962C8B-B14F-4D97-AF65-F5344CB8AC3E}">
        <p14:creationId xmlns:p14="http://schemas.microsoft.com/office/powerpoint/2010/main" val="67385283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ppt_x</p:attrName>
                                        </p:attrNameLst>
                                      </p:cBhvr>
                                      <p:tavLst>
                                        <p:tav tm="0">
                                          <p:val>
                                            <p:strVal val="#ppt_x-.2"/>
                                          </p:val>
                                        </p:tav>
                                        <p:tav tm="100000">
                                          <p:val>
                                            <p:strVal val="#ppt_x"/>
                                          </p:val>
                                        </p:tav>
                                      </p:tavLst>
                                    </p:anim>
                                    <p:anim calcmode="lin" valueType="num">
                                      <p:cBhvr>
                                        <p:cTn id="8" dur="1000" fill="hold"/>
                                        <p:tgtEl>
                                          <p:spTgt spid="21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500"/>
                                        <p:tgtEl>
                                          <p:spTgt spid="21507">
                                            <p:txEl>
                                              <p:pRg st="0" end="0"/>
                                            </p:txEl>
                                          </p:spTgt>
                                        </p:tgtEl>
                                      </p:cBhvr>
                                    </p:animEffect>
                                    <p:anim calcmode="lin" valueType="num">
                                      <p:cBhvr>
                                        <p:cTn id="1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5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507">
                                            <p:txEl>
                                              <p:pRg st="1" end="1"/>
                                            </p:txEl>
                                          </p:spTgt>
                                        </p:tgtEl>
                                        <p:attrNameLst>
                                          <p:attrName>style.visibility</p:attrName>
                                        </p:attrNameLst>
                                      </p:cBhvr>
                                      <p:to>
                                        <p:strVal val="visible"/>
                                      </p:to>
                                    </p:set>
                                    <p:animEffect transition="in" filter="fade">
                                      <p:cBhvr>
                                        <p:cTn id="21" dur="500"/>
                                        <p:tgtEl>
                                          <p:spTgt spid="21507">
                                            <p:txEl>
                                              <p:pRg st="1" end="1"/>
                                            </p:txEl>
                                          </p:spTgt>
                                        </p:tgtEl>
                                      </p:cBhvr>
                                    </p:animEffect>
                                    <p:anim calcmode="lin" valueType="num">
                                      <p:cBhvr>
                                        <p:cTn id="2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5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500"/>
                                        <p:tgtEl>
                                          <p:spTgt spid="21507">
                                            <p:txEl>
                                              <p:pRg st="2" end="2"/>
                                            </p:txEl>
                                          </p:spTgt>
                                        </p:tgtEl>
                                      </p:cBhvr>
                                    </p:animEffect>
                                    <p:anim calcmode="lin" valueType="num">
                                      <p:cBhvr>
                                        <p:cTn id="2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50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altLang="el-GR" dirty="0" smtClean="0"/>
              <a:t>Συζήτηση </a:t>
            </a:r>
            <a:r>
              <a:rPr lang="el-GR" altLang="el-GR" dirty="0"/>
              <a:t>δεδομένων</a:t>
            </a:r>
            <a:r>
              <a:rPr lang="el-GR" altLang="el-GR" dirty="0" smtClean="0"/>
              <a:t>:(2 </a:t>
            </a:r>
            <a:r>
              <a:rPr lang="el-GR" altLang="el-GR" dirty="0"/>
              <a:t>από </a:t>
            </a:r>
            <a:r>
              <a:rPr lang="el-GR" altLang="el-GR" dirty="0" smtClean="0"/>
              <a:t>3) </a:t>
            </a:r>
            <a:endParaRPr lang="en-GB" altLang="el-GR" dirty="0"/>
          </a:p>
        </p:txBody>
      </p:sp>
      <p:sp>
        <p:nvSpPr>
          <p:cNvPr id="21507" name="Rectangle 3"/>
          <p:cNvSpPr>
            <a:spLocks noGrp="1" noChangeArrowheads="1"/>
          </p:cNvSpPr>
          <p:nvPr>
            <p:ph idx="1"/>
          </p:nvPr>
        </p:nvSpPr>
        <p:spPr/>
        <p:txBody>
          <a:bodyPr>
            <a:noAutofit/>
          </a:bodyPr>
          <a:lstStyle/>
          <a:p>
            <a:r>
              <a:rPr lang="el-GR" altLang="el-GR" sz="2400" dirty="0" smtClean="0"/>
              <a:t>τα νήπια τα οποία απέτυχαν στις παραπάνω θεματικές, σημείωσαν </a:t>
            </a:r>
            <a:r>
              <a:rPr lang="el-GR" altLang="el-GR" sz="2400" b="1" dirty="0" smtClean="0"/>
              <a:t>ανεπαρκείς επιδόσεις </a:t>
            </a:r>
            <a:r>
              <a:rPr lang="el-GR" altLang="el-GR" sz="2400" dirty="0" smtClean="0"/>
              <a:t>και στις θεματικές </a:t>
            </a:r>
          </a:p>
          <a:p>
            <a:pPr>
              <a:buFont typeface="Wingdings" panose="05000000000000000000" pitchFamily="2" charset="2"/>
              <a:buChar char="ü"/>
            </a:pPr>
            <a:r>
              <a:rPr lang="el-GR" altLang="el-GR" sz="2400" dirty="0" smtClean="0"/>
              <a:t>Β3: οργανωμένη και ελεγχόμενη </a:t>
            </a:r>
            <a:r>
              <a:rPr lang="el-GR" altLang="el-GR" sz="2400" dirty="0" err="1" smtClean="0"/>
              <a:t>γραφοκινητικότητα</a:t>
            </a:r>
            <a:r>
              <a:rPr lang="el-GR" altLang="el-GR" sz="2400" dirty="0" smtClean="0"/>
              <a:t>,</a:t>
            </a:r>
          </a:p>
          <a:p>
            <a:pPr>
              <a:buFont typeface="Wingdings" panose="05000000000000000000" pitchFamily="2" charset="2"/>
              <a:buChar char="ü"/>
            </a:pPr>
            <a:r>
              <a:rPr lang="el-GR" altLang="el-GR" sz="2400" dirty="0" smtClean="0"/>
              <a:t> Β4: ταξινόμηση και </a:t>
            </a:r>
            <a:r>
              <a:rPr lang="el-GR" altLang="el-GR" sz="2400" dirty="0" err="1" smtClean="0"/>
              <a:t>σειροθέτηση</a:t>
            </a:r>
            <a:r>
              <a:rPr lang="el-GR" altLang="el-GR" sz="2400" dirty="0" smtClean="0"/>
              <a:t>, </a:t>
            </a:r>
          </a:p>
          <a:p>
            <a:pPr>
              <a:buFont typeface="Wingdings" panose="05000000000000000000" pitchFamily="2" charset="2"/>
              <a:buChar char="ü"/>
            </a:pPr>
            <a:r>
              <a:rPr lang="el-GR" altLang="el-GR" sz="2400" dirty="0" smtClean="0"/>
              <a:t>Β5α-β: </a:t>
            </a:r>
            <a:r>
              <a:rPr lang="el-GR" altLang="el-GR" sz="2400" dirty="0" err="1" smtClean="0"/>
              <a:t>πλευρικότητα</a:t>
            </a:r>
            <a:r>
              <a:rPr lang="el-GR" altLang="el-GR" sz="2400" dirty="0" smtClean="0"/>
              <a:t> και διάκριση των εννοιών δεξί-αριστερό</a:t>
            </a:r>
          </a:p>
          <a:p>
            <a:pPr>
              <a:buFont typeface="Wingdings" panose="05000000000000000000" pitchFamily="2" charset="2"/>
              <a:buChar char="ü"/>
            </a:pPr>
            <a:r>
              <a:rPr lang="el-GR" altLang="el-GR" sz="2400" dirty="0" smtClean="0"/>
              <a:t> Β8: μορφολογική και ειδολογική αντιστοίχιση αντικειμένων. Τα νήπια αυτά αποτέλεσαν τα 23 νήπια τα οποία εκδήλωσαν τα κλασσικά συμπτώματα δυσλεξίας κατά τη σχολική ηλικία. </a:t>
            </a:r>
            <a:endParaRPr lang="el-GR" altLang="el-GR" sz="2400" dirty="0"/>
          </a:p>
        </p:txBody>
      </p:sp>
      <p:sp>
        <p:nvSpPr>
          <p:cNvPr id="21508" name="Line 4"/>
          <p:cNvSpPr>
            <a:spLocks noChangeShapeType="1"/>
          </p:cNvSpPr>
          <p:nvPr/>
        </p:nvSpPr>
        <p:spPr bwMode="auto">
          <a:xfrm>
            <a:off x="3911866" y="2017448"/>
            <a:ext cx="12607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sz="1500"/>
          </a:p>
        </p:txBody>
      </p:sp>
    </p:spTree>
    <p:extLst>
      <p:ext uri="{BB962C8B-B14F-4D97-AF65-F5344CB8AC3E}">
        <p14:creationId xmlns:p14="http://schemas.microsoft.com/office/powerpoint/2010/main" val="9601391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ppt_x</p:attrName>
                                        </p:attrNameLst>
                                      </p:cBhvr>
                                      <p:tavLst>
                                        <p:tav tm="0">
                                          <p:val>
                                            <p:strVal val="#ppt_x-.2"/>
                                          </p:val>
                                        </p:tav>
                                        <p:tav tm="100000">
                                          <p:val>
                                            <p:strVal val="#ppt_x"/>
                                          </p:val>
                                        </p:tav>
                                      </p:tavLst>
                                    </p:anim>
                                    <p:anim calcmode="lin" valueType="num">
                                      <p:cBhvr>
                                        <p:cTn id="8" dur="1000" fill="hold"/>
                                        <p:tgtEl>
                                          <p:spTgt spid="21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500"/>
                                        <p:tgtEl>
                                          <p:spTgt spid="21507">
                                            <p:txEl>
                                              <p:pRg st="0" end="0"/>
                                            </p:txEl>
                                          </p:spTgt>
                                        </p:tgtEl>
                                      </p:cBhvr>
                                    </p:animEffect>
                                    <p:anim calcmode="lin" valueType="num">
                                      <p:cBhvr>
                                        <p:cTn id="1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5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507">
                                            <p:txEl>
                                              <p:pRg st="1" end="1"/>
                                            </p:txEl>
                                          </p:spTgt>
                                        </p:tgtEl>
                                        <p:attrNameLst>
                                          <p:attrName>style.visibility</p:attrName>
                                        </p:attrNameLst>
                                      </p:cBhvr>
                                      <p:to>
                                        <p:strVal val="visible"/>
                                      </p:to>
                                    </p:set>
                                    <p:animEffect transition="in" filter="fade">
                                      <p:cBhvr>
                                        <p:cTn id="21" dur="500"/>
                                        <p:tgtEl>
                                          <p:spTgt spid="21507">
                                            <p:txEl>
                                              <p:pRg st="1" end="1"/>
                                            </p:txEl>
                                          </p:spTgt>
                                        </p:tgtEl>
                                      </p:cBhvr>
                                    </p:animEffect>
                                    <p:anim calcmode="lin" valueType="num">
                                      <p:cBhvr>
                                        <p:cTn id="2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5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500"/>
                                        <p:tgtEl>
                                          <p:spTgt spid="21507">
                                            <p:txEl>
                                              <p:pRg st="2" end="2"/>
                                            </p:txEl>
                                          </p:spTgt>
                                        </p:tgtEl>
                                      </p:cBhvr>
                                    </p:animEffect>
                                    <p:anim calcmode="lin" valueType="num">
                                      <p:cBhvr>
                                        <p:cTn id="2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5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507">
                                            <p:txEl>
                                              <p:pRg st="3" end="3"/>
                                            </p:txEl>
                                          </p:spTgt>
                                        </p:tgtEl>
                                        <p:attrNameLst>
                                          <p:attrName>style.visibility</p:attrName>
                                        </p:attrNameLst>
                                      </p:cBhvr>
                                      <p:to>
                                        <p:strVal val="visible"/>
                                      </p:to>
                                    </p:set>
                                    <p:animEffect transition="in" filter="fade">
                                      <p:cBhvr>
                                        <p:cTn id="35" dur="500"/>
                                        <p:tgtEl>
                                          <p:spTgt spid="21507">
                                            <p:txEl>
                                              <p:pRg st="3" end="3"/>
                                            </p:txEl>
                                          </p:spTgt>
                                        </p:tgtEl>
                                      </p:cBhvr>
                                    </p:animEffect>
                                    <p:anim calcmode="lin" valueType="num">
                                      <p:cBhvr>
                                        <p:cTn id="36"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50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1507">
                                            <p:txEl>
                                              <p:pRg st="4" end="4"/>
                                            </p:txEl>
                                          </p:spTgt>
                                        </p:tgtEl>
                                        <p:attrNameLst>
                                          <p:attrName>style.visibility</p:attrName>
                                        </p:attrNameLst>
                                      </p:cBhvr>
                                      <p:to>
                                        <p:strVal val="visible"/>
                                      </p:to>
                                    </p:set>
                                    <p:animEffect transition="in" filter="fade">
                                      <p:cBhvr>
                                        <p:cTn id="42" dur="500"/>
                                        <p:tgtEl>
                                          <p:spTgt spid="21507">
                                            <p:txEl>
                                              <p:pRg st="4" end="4"/>
                                            </p:txEl>
                                          </p:spTgt>
                                        </p:tgtEl>
                                      </p:cBhvr>
                                    </p:animEffect>
                                    <p:anim calcmode="lin" valueType="num">
                                      <p:cBhvr>
                                        <p:cTn id="4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150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Συζήτηση δεδομένων</a:t>
            </a:r>
            <a:r>
              <a:rPr lang="el-GR" altLang="el-GR" dirty="0" smtClean="0"/>
              <a:t>:(3 </a:t>
            </a:r>
            <a:r>
              <a:rPr lang="el-GR" altLang="el-GR" dirty="0"/>
              <a:t>από </a:t>
            </a:r>
            <a:r>
              <a:rPr lang="el-GR" altLang="el-GR" dirty="0" smtClean="0"/>
              <a:t>3)</a:t>
            </a:r>
            <a:endParaRPr lang="el-GR" dirty="0"/>
          </a:p>
        </p:txBody>
      </p:sp>
      <p:sp>
        <p:nvSpPr>
          <p:cNvPr id="24579" name="Rectangle 3"/>
          <p:cNvSpPr>
            <a:spLocks noGrp="1" noChangeArrowheads="1"/>
          </p:cNvSpPr>
          <p:nvPr>
            <p:ph idx="1"/>
          </p:nvPr>
        </p:nvSpPr>
        <p:spPr/>
        <p:txBody>
          <a:bodyPr>
            <a:normAutofit fontScale="85000" lnSpcReduction="20000"/>
          </a:bodyPr>
          <a:lstStyle/>
          <a:p>
            <a:r>
              <a:rPr lang="el-GR" altLang="el-GR" dirty="0" smtClean="0"/>
              <a:t>Το ποσοστό των νηπίων που παρουσίασαν υπόνοιες για κατοπινή εκδήλωση δυσλεξίας στη σχολική τους ηλικία, ανέρχεται στο τέσσερα τοις εκατό (4.00%), ποσοστό το οποίο τείνει να εξομοιωθεί με το γενικώς αποδεκτό ποσοστό εκδήλωσης του συνδρόμου της δυσλεξίας.</a:t>
            </a:r>
          </a:p>
          <a:p>
            <a:r>
              <a:rPr lang="el-GR" altLang="el-GR" dirty="0" smtClean="0"/>
              <a:t>Στα είκοσι τρία (23) συνολικά νήπια, τα οποία χαρακτηρίσθηκαν με υπόνοια για κατοπινή εμφάνιση δυσλεξίας, τα οκτώ (8) ήταν κορίτσια. Επιβεβαιώνεται, δηλ., η κοινώς, αποδεκτή αναλογία φύλου 1:3.</a:t>
            </a:r>
            <a:endParaRPr lang="el-GR" altLang="el-GR" dirty="0"/>
          </a:p>
        </p:txBody>
      </p:sp>
    </p:spTree>
    <p:extLst>
      <p:ext uri="{BB962C8B-B14F-4D97-AF65-F5344CB8AC3E}">
        <p14:creationId xmlns:p14="http://schemas.microsoft.com/office/powerpoint/2010/main" val="32727093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anim calcmode="lin" valueType="num">
                                      <p:cBhvr>
                                        <p:cTn id="8"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5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500"/>
                                        <p:tgtEl>
                                          <p:spTgt spid="24579">
                                            <p:txEl>
                                              <p:pRg st="1" end="1"/>
                                            </p:txEl>
                                          </p:spTgt>
                                        </p:tgtEl>
                                      </p:cBhvr>
                                    </p:animEffect>
                                    <p:anim calcmode="lin" valueType="num">
                                      <p:cBhvr>
                                        <p:cTn id="15"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457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altLang="el-GR" smtClean="0"/>
              <a:t>2η Έρευνα:</a:t>
            </a:r>
            <a:endParaRPr lang="en-GB" altLang="el-GR"/>
          </a:p>
        </p:txBody>
      </p:sp>
      <p:sp>
        <p:nvSpPr>
          <p:cNvPr id="25603" name="Rectangle 3"/>
          <p:cNvSpPr>
            <a:spLocks noGrp="1" noChangeArrowheads="1"/>
          </p:cNvSpPr>
          <p:nvPr>
            <p:ph idx="1"/>
          </p:nvPr>
        </p:nvSpPr>
        <p:spPr/>
        <p:txBody>
          <a:bodyPr>
            <a:normAutofit fontScale="85000" lnSpcReduction="20000"/>
          </a:bodyPr>
          <a:lstStyle/>
          <a:p>
            <a:pPr marL="0" indent="0">
              <a:buNone/>
            </a:pPr>
            <a:r>
              <a:rPr lang="el-GR" altLang="el-GR" dirty="0" smtClean="0"/>
              <a:t>Σκοποί της συγκεκριμένης έρευνας (</a:t>
            </a:r>
            <a:r>
              <a:rPr lang="en-GB" altLang="el-GR" dirty="0" err="1" smtClean="0"/>
              <a:t>Anagnostopoulou</a:t>
            </a:r>
            <a:r>
              <a:rPr lang="el-GR" altLang="el-GR" dirty="0" smtClean="0"/>
              <a:t>, 2005), ήταν: </a:t>
            </a:r>
          </a:p>
          <a:p>
            <a:r>
              <a:rPr lang="el-GR" altLang="el-GR" dirty="0" smtClean="0"/>
              <a:t>α) η συγκρότηση ενός ολοκληρωμένου μοντέλου παρέμβασης σε παιδιά, με υπόνοιες δυσλεξικής συμπεριφοράς κατά τη δεύτερη τάξη του νηπιαγωγείου </a:t>
            </a:r>
          </a:p>
          <a:p>
            <a:r>
              <a:rPr lang="el-GR" altLang="el-GR" dirty="0" smtClean="0"/>
              <a:t>β) η αξιολόγηση της συμβολής των τομέων της </a:t>
            </a:r>
            <a:r>
              <a:rPr lang="el-GR" altLang="el-GR" dirty="0" err="1" smtClean="0"/>
              <a:t>ψυχοκινητικότητας</a:t>
            </a:r>
            <a:r>
              <a:rPr lang="el-GR" altLang="el-GR" dirty="0" smtClean="0"/>
              <a:t>, φωνολογικής ενημερότητας, προ-αναγνωστικής και προ-γραφικής ικανότητας σε ένα πρόγραμμα παρέμβασης στη δυσλεξία.</a:t>
            </a:r>
            <a:endParaRPr lang="el-GR" altLang="el-GR" dirty="0"/>
          </a:p>
        </p:txBody>
      </p:sp>
    </p:spTree>
    <p:extLst>
      <p:ext uri="{BB962C8B-B14F-4D97-AF65-F5344CB8AC3E}">
        <p14:creationId xmlns:p14="http://schemas.microsoft.com/office/powerpoint/2010/main" val="28188621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anim calcmode="lin" valueType="num">
                                      <p:cBhvr>
                                        <p:cTn id="15"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500"/>
                                        <p:tgtEl>
                                          <p:spTgt spid="25603">
                                            <p:txEl>
                                              <p:pRg st="1" end="1"/>
                                            </p:txEl>
                                          </p:spTgt>
                                        </p:tgtEl>
                                      </p:cBhvr>
                                    </p:animEffect>
                                    <p:anim calcmode="lin" valueType="num">
                                      <p:cBhvr>
                                        <p:cTn id="2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56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fade">
                                      <p:cBhvr>
                                        <p:cTn id="28" dur="500"/>
                                        <p:tgtEl>
                                          <p:spTgt spid="25603">
                                            <p:txEl>
                                              <p:pRg st="2" end="2"/>
                                            </p:txEl>
                                          </p:spTgt>
                                        </p:tgtEl>
                                      </p:cBhvr>
                                    </p:animEffect>
                                    <p:anim calcmode="lin" valueType="num">
                                      <p:cBhvr>
                                        <p:cTn id="2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560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l-GR" altLang="el-GR" dirty="0"/>
              <a:t>Μεθοδολογία:(1 από </a:t>
            </a:r>
            <a:r>
              <a:rPr lang="el-GR" altLang="el-GR" dirty="0" smtClean="0"/>
              <a:t>2)</a:t>
            </a:r>
            <a:endParaRPr lang="en-GB" altLang="el-GR" dirty="0"/>
          </a:p>
        </p:txBody>
      </p:sp>
      <p:sp>
        <p:nvSpPr>
          <p:cNvPr id="26627" name="Rectangle 3"/>
          <p:cNvSpPr>
            <a:spLocks noGrp="1" noChangeArrowheads="1"/>
          </p:cNvSpPr>
          <p:nvPr>
            <p:ph idx="1"/>
          </p:nvPr>
        </p:nvSpPr>
        <p:spPr/>
        <p:txBody>
          <a:bodyPr>
            <a:normAutofit fontScale="92500" lnSpcReduction="10000"/>
          </a:bodyPr>
          <a:lstStyle/>
          <a:p>
            <a:r>
              <a:rPr lang="el-GR" altLang="el-GR" dirty="0" smtClean="0"/>
              <a:t>Συνολικό δείγμα= 882 νήπια.</a:t>
            </a:r>
          </a:p>
          <a:p>
            <a:r>
              <a:rPr lang="el-GR" altLang="el-GR" dirty="0" smtClean="0"/>
              <a:t>Στο </a:t>
            </a:r>
            <a:r>
              <a:rPr lang="el-GR" altLang="el-GR" u="sng" dirty="0" smtClean="0"/>
              <a:t>πρώτο στάδιο</a:t>
            </a:r>
            <a:r>
              <a:rPr lang="el-GR" altLang="el-GR" dirty="0" smtClean="0"/>
              <a:t>, χορηγήθηκε σε όλο το δείγμα το "Τεστ Πρώιμης Ανίχνευσης Δυσλεξίας" (</a:t>
            </a:r>
            <a:r>
              <a:rPr lang="el-GR" altLang="el-GR" dirty="0" err="1" smtClean="0"/>
              <a:t>Ζακοπούλου</a:t>
            </a:r>
            <a:r>
              <a:rPr lang="el-GR" altLang="el-GR" dirty="0" smtClean="0"/>
              <a:t>, 2003) και αναδείχθηκαν συμπτώματα πρώιμης δυσλεξικής συμπεριφοράς σε 48 νήπια, σε  ποσοστό 6.00 %. Ποσοστό, το οποίο συμφωνεί με το ευρέως αποδεκτό ποσοστό εκδήλωσης δυσλεξίας. </a:t>
            </a:r>
          </a:p>
        </p:txBody>
      </p:sp>
    </p:spTree>
    <p:extLst>
      <p:ext uri="{BB962C8B-B14F-4D97-AF65-F5344CB8AC3E}">
        <p14:creationId xmlns:p14="http://schemas.microsoft.com/office/powerpoint/2010/main" val="1037363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ppt_x</p:attrName>
                                        </p:attrNameLst>
                                      </p:cBhvr>
                                      <p:tavLst>
                                        <p:tav tm="0">
                                          <p:val>
                                            <p:strVal val="#ppt_x-.2"/>
                                          </p:val>
                                        </p:tav>
                                        <p:tav tm="100000">
                                          <p:val>
                                            <p:strVal val="#ppt_x"/>
                                          </p:val>
                                        </p:tav>
                                      </p:tavLst>
                                    </p:anim>
                                    <p:anim calcmode="lin" valueType="num">
                                      <p:cBhvr>
                                        <p:cTn id="8" dur="10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Effect transition="in" filter="fade">
                                      <p:cBhvr>
                                        <p:cTn id="14" dur="500"/>
                                        <p:tgtEl>
                                          <p:spTgt spid="26627">
                                            <p:txEl>
                                              <p:pRg st="0" end="0"/>
                                            </p:txEl>
                                          </p:spTgt>
                                        </p:tgtEl>
                                      </p:cBhvr>
                                    </p:animEffect>
                                    <p:anim calcmode="lin" valueType="num">
                                      <p:cBhvr>
                                        <p:cTn id="15"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6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627">
                                            <p:txEl>
                                              <p:pRg st="1" end="1"/>
                                            </p:txEl>
                                          </p:spTgt>
                                        </p:tgtEl>
                                        <p:attrNameLst>
                                          <p:attrName>style.visibility</p:attrName>
                                        </p:attrNameLst>
                                      </p:cBhvr>
                                      <p:to>
                                        <p:strVal val="visible"/>
                                      </p:to>
                                    </p:set>
                                    <p:animEffect transition="in" filter="fade">
                                      <p:cBhvr>
                                        <p:cTn id="21" dur="500"/>
                                        <p:tgtEl>
                                          <p:spTgt spid="26627">
                                            <p:txEl>
                                              <p:pRg st="1" end="1"/>
                                            </p:txEl>
                                          </p:spTgt>
                                        </p:tgtEl>
                                      </p:cBhvr>
                                    </p:animEffect>
                                    <p:anim calcmode="lin" valueType="num">
                                      <p:cBhvr>
                                        <p:cTn id="22"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627">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l-GR" altLang="el-GR" dirty="0"/>
              <a:t>Μεθοδολογία</a:t>
            </a:r>
            <a:r>
              <a:rPr lang="el-GR" altLang="el-GR" dirty="0" smtClean="0"/>
              <a:t>:(2 </a:t>
            </a:r>
            <a:r>
              <a:rPr lang="el-GR" altLang="el-GR" dirty="0"/>
              <a:t>από </a:t>
            </a:r>
            <a:r>
              <a:rPr lang="el-GR" altLang="el-GR" dirty="0" smtClean="0"/>
              <a:t>2) </a:t>
            </a:r>
            <a:endParaRPr lang="en-GB" altLang="el-GR" dirty="0"/>
          </a:p>
        </p:txBody>
      </p:sp>
      <p:sp>
        <p:nvSpPr>
          <p:cNvPr id="26627" name="Rectangle 3"/>
          <p:cNvSpPr>
            <a:spLocks noGrp="1" noChangeArrowheads="1"/>
          </p:cNvSpPr>
          <p:nvPr>
            <p:ph idx="1"/>
          </p:nvPr>
        </p:nvSpPr>
        <p:spPr/>
        <p:txBody>
          <a:bodyPr>
            <a:normAutofit/>
          </a:bodyPr>
          <a:lstStyle/>
          <a:p>
            <a:r>
              <a:rPr lang="el-GR" altLang="el-GR" dirty="0" smtClean="0"/>
              <a:t>Στο </a:t>
            </a:r>
            <a:r>
              <a:rPr lang="el-GR" altLang="el-GR" u="sng" dirty="0" smtClean="0"/>
              <a:t>δεύτερο στάδιο </a:t>
            </a:r>
            <a:r>
              <a:rPr lang="el-GR" altLang="el-GR" dirty="0" smtClean="0"/>
              <a:t>της έρευνας, χορηγήθηκε η μέθοδος στην πειραματική ομάδα (25 νήπια) και την ομάδα ελέγχου (23 νήπια). </a:t>
            </a:r>
          </a:p>
          <a:p>
            <a:r>
              <a:rPr lang="el-GR" altLang="el-GR" dirty="0" smtClean="0"/>
              <a:t>Στο </a:t>
            </a:r>
            <a:r>
              <a:rPr lang="el-GR" altLang="el-GR" u="sng" dirty="0" smtClean="0"/>
              <a:t>τρίτο στάδιο </a:t>
            </a:r>
            <a:r>
              <a:rPr lang="el-GR" altLang="el-GR" dirty="0" smtClean="0"/>
              <a:t>επιχειρήθηκε επαναξιολόγηση των παιδιών στη σχολική ηλικία, μέσω της χορήγησης του Αθηνά Τεστ (Παρασκευόπουλος κ.α., 1999).</a:t>
            </a:r>
            <a:r>
              <a:rPr lang="en-GB" altLang="el-GR" dirty="0" smtClean="0"/>
              <a:t> </a:t>
            </a:r>
            <a:endParaRPr lang="el-GR" altLang="el-GR" dirty="0" smtClean="0"/>
          </a:p>
          <a:p>
            <a:endParaRPr lang="el-GR" altLang="el-GR" dirty="0"/>
          </a:p>
        </p:txBody>
      </p:sp>
    </p:spTree>
    <p:extLst>
      <p:ext uri="{BB962C8B-B14F-4D97-AF65-F5344CB8AC3E}">
        <p14:creationId xmlns:p14="http://schemas.microsoft.com/office/powerpoint/2010/main" val="13808915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ppt_x</p:attrName>
                                        </p:attrNameLst>
                                      </p:cBhvr>
                                      <p:tavLst>
                                        <p:tav tm="0">
                                          <p:val>
                                            <p:strVal val="#ppt_x-.2"/>
                                          </p:val>
                                        </p:tav>
                                        <p:tav tm="100000">
                                          <p:val>
                                            <p:strVal val="#ppt_x"/>
                                          </p:val>
                                        </p:tav>
                                      </p:tavLst>
                                    </p:anim>
                                    <p:anim calcmode="lin" valueType="num">
                                      <p:cBhvr>
                                        <p:cTn id="8" dur="10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Effect transition="in" filter="fade">
                                      <p:cBhvr>
                                        <p:cTn id="14" dur="500"/>
                                        <p:tgtEl>
                                          <p:spTgt spid="26627">
                                            <p:txEl>
                                              <p:pRg st="0" end="0"/>
                                            </p:txEl>
                                          </p:spTgt>
                                        </p:tgtEl>
                                      </p:cBhvr>
                                    </p:animEffect>
                                    <p:anim calcmode="lin" valueType="num">
                                      <p:cBhvr>
                                        <p:cTn id="15"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6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627">
                                            <p:txEl>
                                              <p:pRg st="1" end="1"/>
                                            </p:txEl>
                                          </p:spTgt>
                                        </p:tgtEl>
                                        <p:attrNameLst>
                                          <p:attrName>style.visibility</p:attrName>
                                        </p:attrNameLst>
                                      </p:cBhvr>
                                      <p:to>
                                        <p:strVal val="visible"/>
                                      </p:to>
                                    </p:set>
                                    <p:animEffect transition="in" filter="fade">
                                      <p:cBhvr>
                                        <p:cTn id="21" dur="500"/>
                                        <p:tgtEl>
                                          <p:spTgt spid="26627">
                                            <p:txEl>
                                              <p:pRg st="1" end="1"/>
                                            </p:txEl>
                                          </p:spTgt>
                                        </p:tgtEl>
                                      </p:cBhvr>
                                    </p:animEffect>
                                    <p:anim calcmode="lin" valueType="num">
                                      <p:cBhvr>
                                        <p:cTn id="22"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627">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επανεκπαίδευση</a:t>
            </a:r>
            <a:endParaRPr lang="el-GR" dirty="0"/>
          </a:p>
        </p:txBody>
      </p:sp>
      <p:sp>
        <p:nvSpPr>
          <p:cNvPr id="54275" name="Rectangle 3"/>
          <p:cNvSpPr>
            <a:spLocks noGrp="1" noChangeArrowheads="1"/>
          </p:cNvSpPr>
          <p:nvPr>
            <p:ph idx="1"/>
          </p:nvPr>
        </p:nvSpPr>
        <p:spPr/>
        <p:txBody>
          <a:bodyPr>
            <a:normAutofit lnSpcReduction="10000"/>
          </a:bodyPr>
          <a:lstStyle/>
          <a:p>
            <a:r>
              <a:rPr lang="el-GR" altLang="el-GR" dirty="0" smtClean="0"/>
              <a:t>Η μέθοδος </a:t>
            </a:r>
            <a:r>
              <a:rPr lang="el-GR" altLang="el-GR" b="1" dirty="0" smtClean="0"/>
              <a:t>επανεκπαίδευσης</a:t>
            </a:r>
            <a:r>
              <a:rPr lang="el-GR" altLang="el-GR" dirty="0" smtClean="0"/>
              <a:t> περιλαμβάνει τέσσερις τομείς εργασίας:</a:t>
            </a:r>
          </a:p>
          <a:p>
            <a:r>
              <a:rPr lang="el-GR" altLang="el-GR" dirty="0" err="1" smtClean="0"/>
              <a:t>ψυχοκινητικότητα</a:t>
            </a:r>
            <a:r>
              <a:rPr lang="el-GR" altLang="el-GR" dirty="0" smtClean="0"/>
              <a:t>, φωνολογία, προ-ανάγνωση, προ-γραφή. </a:t>
            </a:r>
          </a:p>
          <a:p>
            <a:r>
              <a:rPr lang="el-GR" altLang="el-GR" dirty="0" smtClean="0"/>
              <a:t>Κάθε τομέας περιλαμβάνει </a:t>
            </a:r>
            <a:r>
              <a:rPr lang="el-GR" altLang="el-GR" u="sng" dirty="0" smtClean="0"/>
              <a:t>20 ασκήσεις </a:t>
            </a:r>
            <a:r>
              <a:rPr lang="el-GR" altLang="el-GR" dirty="0" smtClean="0"/>
              <a:t>διαβαθμισμένες ως προς το βαθμό δυσκολίας.</a:t>
            </a:r>
          </a:p>
          <a:p>
            <a:endParaRPr lang="en-GB" altLang="el-GR" dirty="0"/>
          </a:p>
        </p:txBody>
      </p:sp>
    </p:spTree>
    <p:extLst>
      <p:ext uri="{BB962C8B-B14F-4D97-AF65-F5344CB8AC3E}">
        <p14:creationId xmlns:p14="http://schemas.microsoft.com/office/powerpoint/2010/main" val="35878322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anim calcmode="lin" valueType="num">
                                      <p:cBhvr>
                                        <p:cTn id="8"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42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500"/>
                                        <p:tgtEl>
                                          <p:spTgt spid="54275">
                                            <p:txEl>
                                              <p:pRg st="1" end="1"/>
                                            </p:txEl>
                                          </p:spTgt>
                                        </p:tgtEl>
                                      </p:cBhvr>
                                    </p:animEffect>
                                    <p:anim calcmode="lin" valueType="num">
                                      <p:cBhvr>
                                        <p:cTn id="15"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42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Effect transition="in" filter="fade">
                                      <p:cBhvr>
                                        <p:cTn id="21" dur="500"/>
                                        <p:tgtEl>
                                          <p:spTgt spid="54275">
                                            <p:txEl>
                                              <p:pRg st="2" end="2"/>
                                            </p:txEl>
                                          </p:spTgt>
                                        </p:tgtEl>
                                      </p:cBhvr>
                                    </p:animEffect>
                                    <p:anim calcmode="lin" valueType="num">
                                      <p:cBhvr>
                                        <p:cTn id="22"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427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altLang="el-GR" dirty="0" smtClean="0"/>
              <a:t>Στατιστική ανάλυση: (1 από 3)</a:t>
            </a:r>
            <a:endParaRPr lang="en-GB" altLang="el-GR" dirty="0"/>
          </a:p>
        </p:txBody>
      </p:sp>
      <p:sp>
        <p:nvSpPr>
          <p:cNvPr id="27651" name="Rectangle 3"/>
          <p:cNvSpPr>
            <a:spLocks noGrp="1" noChangeArrowheads="1"/>
          </p:cNvSpPr>
          <p:nvPr>
            <p:ph idx="1"/>
          </p:nvPr>
        </p:nvSpPr>
        <p:spPr/>
        <p:txBody>
          <a:bodyPr>
            <a:noAutofit/>
          </a:bodyPr>
          <a:lstStyle/>
          <a:p>
            <a:r>
              <a:rPr lang="el-GR" altLang="el-GR" sz="3000" dirty="0" smtClean="0"/>
              <a:t>Α) Ο έλεγχος ίσων διακυμάνσεων των δύο ομάδων (πειραματικής και ελέγχου), ως προς :</a:t>
            </a:r>
          </a:p>
          <a:p>
            <a:pPr marL="0" indent="0">
              <a:buNone/>
            </a:pPr>
            <a:r>
              <a:rPr lang="en-GB" altLang="el-GR" sz="3000" dirty="0" err="1" smtClean="0"/>
              <a:t>i</a:t>
            </a:r>
            <a:r>
              <a:rPr lang="en-GB" altLang="el-GR" sz="3000" dirty="0" smtClean="0"/>
              <a:t>) </a:t>
            </a:r>
            <a:r>
              <a:rPr lang="el-GR" altLang="el-GR" sz="3000" dirty="0" smtClean="0"/>
              <a:t>την αναγνώριση αριστερού-δεξιού, όπου, </a:t>
            </a:r>
            <a:r>
              <a:rPr lang="en-GB" altLang="el-GR" sz="3000" dirty="0" smtClean="0"/>
              <a:t> </a:t>
            </a:r>
            <a:r>
              <a:rPr lang="el-GR" altLang="el-GR" sz="3000" dirty="0" smtClean="0"/>
              <a:t>μετά </a:t>
            </a:r>
            <a:r>
              <a:rPr lang="en-GB" altLang="el-GR" sz="3000" dirty="0" smtClean="0"/>
              <a:t> </a:t>
            </a:r>
            <a:r>
              <a:rPr lang="el-GR" altLang="el-GR" sz="3000" dirty="0" smtClean="0"/>
              <a:t>την εφαρμογή της μεθόδου, η πειραματική ομάδα (Π.Ο.)παρουσίασε βελτίωση (</a:t>
            </a:r>
            <a:r>
              <a:rPr lang="en-US" altLang="el-GR" sz="3000" dirty="0" smtClean="0"/>
              <a:t>p </a:t>
            </a:r>
            <a:r>
              <a:rPr lang="el-GR" altLang="el-GR" sz="3000" dirty="0" smtClean="0"/>
              <a:t>=0.0024).</a:t>
            </a:r>
          </a:p>
          <a:p>
            <a:pPr marL="0" indent="0">
              <a:buNone/>
            </a:pPr>
            <a:r>
              <a:rPr lang="en-GB" altLang="el-GR" sz="3000" dirty="0" smtClean="0"/>
              <a:t>ii) </a:t>
            </a:r>
            <a:r>
              <a:rPr lang="el-GR" altLang="el-GR" sz="3000" dirty="0" smtClean="0"/>
              <a:t>το ιχνογράφημα, όπου η Π.Ο. παρουσίασε βελτίωση (</a:t>
            </a:r>
            <a:r>
              <a:rPr lang="en-US" altLang="el-GR" sz="3000" dirty="0" smtClean="0"/>
              <a:t>p</a:t>
            </a:r>
            <a:r>
              <a:rPr lang="el-GR" altLang="el-GR" sz="3000" dirty="0" smtClean="0"/>
              <a:t> =0.0001).</a:t>
            </a:r>
          </a:p>
          <a:p>
            <a:pPr marL="0" indent="0">
              <a:buNone/>
            </a:pPr>
            <a:r>
              <a:rPr lang="en-GB" altLang="el-GR" sz="3000" dirty="0" smtClean="0"/>
              <a:t>    </a:t>
            </a:r>
            <a:endParaRPr lang="el-GR" altLang="el-GR" sz="3000" dirty="0"/>
          </a:p>
        </p:txBody>
      </p:sp>
    </p:spTree>
    <p:extLst>
      <p:ext uri="{BB962C8B-B14F-4D97-AF65-F5344CB8AC3E}">
        <p14:creationId xmlns:p14="http://schemas.microsoft.com/office/powerpoint/2010/main" val="22136613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Effect transition="in" filter="fade">
                                      <p:cBhvr>
                                        <p:cTn id="28" dur="500"/>
                                        <p:tgtEl>
                                          <p:spTgt spid="27651">
                                            <p:txEl>
                                              <p:pRg st="2" end="2"/>
                                            </p:txEl>
                                          </p:spTgt>
                                        </p:tgtEl>
                                      </p:cBhvr>
                                    </p:animEffect>
                                    <p:anim calcmode="lin" valueType="num">
                                      <p:cBhvr>
                                        <p:cTn id="2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6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7651">
                                            <p:txEl>
                                              <p:pRg st="3" end="3"/>
                                            </p:txEl>
                                          </p:spTgt>
                                        </p:tgtEl>
                                        <p:attrNameLst>
                                          <p:attrName>style.visibility</p:attrName>
                                        </p:attrNameLst>
                                      </p:cBhvr>
                                      <p:to>
                                        <p:strVal val="visible"/>
                                      </p:to>
                                    </p:set>
                                    <p:animEffect transition="in" filter="fade">
                                      <p:cBhvr>
                                        <p:cTn id="35" dur="500"/>
                                        <p:tgtEl>
                                          <p:spTgt spid="27651">
                                            <p:txEl>
                                              <p:pRg st="3" end="3"/>
                                            </p:txEl>
                                          </p:spTgt>
                                        </p:tgtEl>
                                      </p:cBhvr>
                                    </p:animEffect>
                                    <p:anim calcmode="lin" valueType="num">
                                      <p:cBhvr>
                                        <p:cTn id="36"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7651">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altLang="el-GR" dirty="0" smtClean="0"/>
              <a:t>Στατιστική </a:t>
            </a:r>
            <a:r>
              <a:rPr lang="el-GR" altLang="el-GR" dirty="0"/>
              <a:t>ανάλυση</a:t>
            </a:r>
            <a:r>
              <a:rPr lang="el-GR" altLang="el-GR" dirty="0" smtClean="0"/>
              <a:t>:(2 </a:t>
            </a:r>
            <a:r>
              <a:rPr lang="el-GR" altLang="el-GR" dirty="0"/>
              <a:t>από </a:t>
            </a:r>
            <a:r>
              <a:rPr lang="el-GR" altLang="el-GR" dirty="0" smtClean="0"/>
              <a:t>3)</a:t>
            </a:r>
            <a:endParaRPr lang="en-GB" altLang="el-GR" dirty="0"/>
          </a:p>
        </p:txBody>
      </p:sp>
      <p:sp>
        <p:nvSpPr>
          <p:cNvPr id="27651" name="Rectangle 3"/>
          <p:cNvSpPr>
            <a:spLocks noGrp="1" noChangeArrowheads="1"/>
          </p:cNvSpPr>
          <p:nvPr>
            <p:ph idx="1"/>
          </p:nvPr>
        </p:nvSpPr>
        <p:spPr/>
        <p:txBody>
          <a:bodyPr>
            <a:noAutofit/>
          </a:bodyPr>
          <a:lstStyle/>
          <a:p>
            <a:r>
              <a:rPr lang="en-GB" altLang="el-GR" sz="3000" dirty="0" smtClean="0"/>
              <a:t>iii</a:t>
            </a:r>
            <a:r>
              <a:rPr lang="el-GR" altLang="el-GR" sz="3000" dirty="0" smtClean="0"/>
              <a:t>) τη διάκριση ήχων, όπου η Π.Ο. παρουσίασε βελτίωση (</a:t>
            </a:r>
            <a:r>
              <a:rPr lang="en-US" altLang="el-GR" sz="3000" dirty="0" smtClean="0"/>
              <a:t>p</a:t>
            </a:r>
            <a:r>
              <a:rPr lang="el-GR" altLang="el-GR" sz="3000" dirty="0" smtClean="0"/>
              <a:t>=0.009). </a:t>
            </a:r>
          </a:p>
          <a:p>
            <a:r>
              <a:rPr lang="en-GB" altLang="el-GR" sz="3000" dirty="0" smtClean="0"/>
              <a:t>iv</a:t>
            </a:r>
            <a:r>
              <a:rPr lang="el-GR" altLang="el-GR" sz="3000" dirty="0" smtClean="0"/>
              <a:t>) τη διάκριση γραφημάτων, όπου η Π.Ο. παρουσίασε βελτίωση (</a:t>
            </a:r>
            <a:r>
              <a:rPr lang="en-US" altLang="el-GR" sz="3000" dirty="0" smtClean="0"/>
              <a:t>p</a:t>
            </a:r>
            <a:r>
              <a:rPr lang="el-GR" altLang="el-GR" sz="3000" dirty="0" smtClean="0"/>
              <a:t>=0.001). </a:t>
            </a:r>
          </a:p>
          <a:p>
            <a:r>
              <a:rPr lang="en-GB" altLang="el-GR" sz="3000" dirty="0" smtClean="0"/>
              <a:t>  v</a:t>
            </a:r>
            <a:r>
              <a:rPr lang="el-GR" altLang="el-GR" sz="3000" dirty="0" smtClean="0"/>
              <a:t>) τη σύνθεση φθόγγων, όπου η Π.Ο. παρουσίασε βελτίωση (</a:t>
            </a:r>
            <a:r>
              <a:rPr lang="en-US" altLang="el-GR" sz="3000" dirty="0" smtClean="0"/>
              <a:t>p</a:t>
            </a:r>
            <a:r>
              <a:rPr lang="el-GR" altLang="el-GR" sz="3000" dirty="0" smtClean="0"/>
              <a:t>=0.001).</a:t>
            </a:r>
          </a:p>
          <a:p>
            <a:endParaRPr lang="el-GR" altLang="el-GR" sz="2400" dirty="0"/>
          </a:p>
        </p:txBody>
      </p:sp>
    </p:spTree>
    <p:extLst>
      <p:ext uri="{BB962C8B-B14F-4D97-AF65-F5344CB8AC3E}">
        <p14:creationId xmlns:p14="http://schemas.microsoft.com/office/powerpoint/2010/main" val="22020021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Effect transition="in" filter="fade">
                                      <p:cBhvr>
                                        <p:cTn id="28" dur="500"/>
                                        <p:tgtEl>
                                          <p:spTgt spid="27651">
                                            <p:txEl>
                                              <p:pRg st="2" end="2"/>
                                            </p:txEl>
                                          </p:spTgt>
                                        </p:tgtEl>
                                      </p:cBhvr>
                                    </p:animEffect>
                                    <p:anim calcmode="lin" valueType="num">
                                      <p:cBhvr>
                                        <p:cTn id="2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65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Στατιστική ανάλυση</a:t>
            </a:r>
            <a:r>
              <a:rPr lang="el-GR" altLang="el-GR" dirty="0" smtClean="0"/>
              <a:t>:(3 </a:t>
            </a:r>
            <a:r>
              <a:rPr lang="el-GR" altLang="el-GR" dirty="0"/>
              <a:t>από </a:t>
            </a:r>
            <a:r>
              <a:rPr lang="el-GR" altLang="el-GR" dirty="0" smtClean="0"/>
              <a:t>3)</a:t>
            </a:r>
            <a:endParaRPr lang="el-GR" dirty="0"/>
          </a:p>
        </p:txBody>
      </p:sp>
      <p:sp>
        <p:nvSpPr>
          <p:cNvPr id="50179" name="Rectangle 3"/>
          <p:cNvSpPr>
            <a:spLocks noGrp="1" noChangeArrowheads="1"/>
          </p:cNvSpPr>
          <p:nvPr>
            <p:ph idx="1"/>
          </p:nvPr>
        </p:nvSpPr>
        <p:spPr/>
        <p:txBody>
          <a:bodyPr/>
          <a:lstStyle/>
          <a:p>
            <a:r>
              <a:rPr lang="el-GR" altLang="el-GR" dirty="0" smtClean="0"/>
              <a:t>Β) Η καταγραφή του μέσου όρου της επίδοσης των παιδιών της Π.Ο. κατά τις τέσσερις εφαρμογές της μεθόδου, σύμφωνα με την οποία παρατηρείται μια σταδιακά ανοδική πορεία στους τομείς:</a:t>
            </a:r>
            <a:endParaRPr lang="en-GB" altLang="el-GR" dirty="0"/>
          </a:p>
        </p:txBody>
      </p:sp>
    </p:spTree>
    <p:extLst>
      <p:ext uri="{BB962C8B-B14F-4D97-AF65-F5344CB8AC3E}">
        <p14:creationId xmlns:p14="http://schemas.microsoft.com/office/powerpoint/2010/main" val="31915668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500"/>
                                        <p:tgtEl>
                                          <p:spTgt spid="50179">
                                            <p:txEl>
                                              <p:pRg st="0" end="0"/>
                                            </p:txEl>
                                          </p:spTgt>
                                        </p:tgtEl>
                                      </p:cBhvr>
                                    </p:animEffect>
                                    <p:anim calcmode="lin" valueType="num">
                                      <p:cBhvr>
                                        <p:cTn id="8"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017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l-GR" altLang="el-GR" smtClean="0"/>
              <a:t>της ψυχοκινητικότητας</a:t>
            </a:r>
            <a:endParaRPr lang="en-GB" altLang="el-GR"/>
          </a:p>
        </p:txBody>
      </p:sp>
      <p:sp>
        <p:nvSpPr>
          <p:cNvPr id="3" name="Θέση περιεχομένου 2"/>
          <p:cNvSpPr>
            <a:spLocks noGrp="1"/>
          </p:cNvSpPr>
          <p:nvPr>
            <p:ph idx="1"/>
          </p:nvPr>
        </p:nvSpPr>
        <p:spPr/>
        <p:txBody>
          <a:bodyPr/>
          <a:lstStyle/>
          <a:p>
            <a:endParaRPr lang="el-GR" dirty="0"/>
          </a:p>
        </p:txBody>
      </p:sp>
      <p:sp>
        <p:nvSpPr>
          <p:cNvPr id="51205" name="Rectangle 5"/>
          <p:cNvSpPr>
            <a:spLocks noChangeArrowheads="1"/>
          </p:cNvSpPr>
          <p:nvPr/>
        </p:nvSpPr>
        <p:spPr bwMode="auto">
          <a:xfrm>
            <a:off x="762000" y="-161581"/>
            <a:ext cx="184731"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l-GR" sz="1500"/>
          </a:p>
        </p:txBody>
      </p:sp>
      <p:graphicFrame>
        <p:nvGraphicFramePr>
          <p:cNvPr id="51204" name="Object 4"/>
          <p:cNvGraphicFramePr>
            <a:graphicFrameLocks noChangeAspect="1"/>
          </p:cNvGraphicFramePr>
          <p:nvPr>
            <p:extLst>
              <p:ext uri="{D42A27DB-BD31-4B8C-83A1-F6EECF244321}">
                <p14:modId xmlns:p14="http://schemas.microsoft.com/office/powerpoint/2010/main" val="2028694850"/>
              </p:ext>
            </p:extLst>
          </p:nvPr>
        </p:nvGraphicFramePr>
        <p:xfrm>
          <a:off x="1907703" y="1366186"/>
          <a:ext cx="5424953" cy="3738950"/>
        </p:xfrm>
        <a:graphic>
          <a:graphicData uri="http://schemas.openxmlformats.org/presentationml/2006/ole">
            <mc:AlternateContent xmlns:mc="http://schemas.openxmlformats.org/markup-compatibility/2006">
              <mc:Choice xmlns:v="urn:schemas-microsoft-com:vml" Requires="v">
                <p:oleObj spid="_x0000_s1036" name="Γράφημα" r:id="rId3" imgW="2628900" imgH="2057400" progId="Excel.Chart.8">
                  <p:embed/>
                </p:oleObj>
              </mc:Choice>
              <mc:Fallback>
                <p:oleObj name="Γράφημα" r:id="rId3" imgW="2628900" imgH="20574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3" y="1366186"/>
                        <a:ext cx="5424953" cy="3738950"/>
                      </a:xfrm>
                      <a:prstGeom prst="rect">
                        <a:avLst/>
                      </a:prstGeom>
                      <a:noFill/>
                    </p:spPr>
                  </p:pic>
                </p:oleObj>
              </mc:Fallback>
            </mc:AlternateContent>
          </a:graphicData>
        </a:graphic>
      </p:graphicFrame>
    </p:spTree>
    <p:extLst>
      <p:ext uri="{BB962C8B-B14F-4D97-AF65-F5344CB8AC3E}">
        <p14:creationId xmlns:p14="http://schemas.microsoft.com/office/powerpoint/2010/main" val="29266701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altLang="el-GR" smtClean="0"/>
              <a:t>της φωνολογίας</a:t>
            </a:r>
            <a:endParaRPr lang="en-GB" altLang="el-GR"/>
          </a:p>
        </p:txBody>
      </p:sp>
      <p:sp>
        <p:nvSpPr>
          <p:cNvPr id="3" name="Θέση περιεχομένου 2"/>
          <p:cNvSpPr>
            <a:spLocks noGrp="1"/>
          </p:cNvSpPr>
          <p:nvPr>
            <p:ph idx="1"/>
          </p:nvPr>
        </p:nvSpPr>
        <p:spPr/>
        <p:txBody>
          <a:bodyPr/>
          <a:lstStyle/>
          <a:p>
            <a:endParaRPr lang="el-GR" dirty="0"/>
          </a:p>
        </p:txBody>
      </p:sp>
      <p:sp>
        <p:nvSpPr>
          <p:cNvPr id="28868" name="Rectangle 196"/>
          <p:cNvSpPr>
            <a:spLocks noChangeArrowheads="1"/>
          </p:cNvSpPr>
          <p:nvPr/>
        </p:nvSpPr>
        <p:spPr bwMode="auto">
          <a:xfrm>
            <a:off x="762000" y="1838669"/>
            <a:ext cx="184731"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l-GR" sz="1500"/>
          </a:p>
        </p:txBody>
      </p:sp>
      <p:graphicFrame>
        <p:nvGraphicFramePr>
          <p:cNvPr id="28867" name="Object 195"/>
          <p:cNvGraphicFramePr>
            <a:graphicFrameLocks noChangeAspect="1"/>
          </p:cNvGraphicFramePr>
          <p:nvPr>
            <p:extLst>
              <p:ext uri="{D42A27DB-BD31-4B8C-83A1-F6EECF244321}">
                <p14:modId xmlns:p14="http://schemas.microsoft.com/office/powerpoint/2010/main" val="1479132949"/>
              </p:ext>
            </p:extLst>
          </p:nvPr>
        </p:nvGraphicFramePr>
        <p:xfrm>
          <a:off x="2051720" y="1289144"/>
          <a:ext cx="4980905" cy="3548764"/>
        </p:xfrm>
        <a:graphic>
          <a:graphicData uri="http://schemas.openxmlformats.org/presentationml/2006/ole">
            <mc:AlternateContent xmlns:mc="http://schemas.openxmlformats.org/markup-compatibility/2006">
              <mc:Choice xmlns:v="urn:schemas-microsoft-com:vml" Requires="v">
                <p:oleObj spid="_x0000_s2060" name="Γράφημα" r:id="rId3" imgW="2628900" imgH="2057400" progId="Excel.Chart.8">
                  <p:embed/>
                </p:oleObj>
              </mc:Choice>
              <mc:Fallback>
                <p:oleObj name="Γράφημα" r:id="rId3" imgW="2628900" imgH="20574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289144"/>
                        <a:ext cx="4980905" cy="3548764"/>
                      </a:xfrm>
                      <a:prstGeom prst="rect">
                        <a:avLst/>
                      </a:prstGeom>
                      <a:noFill/>
                    </p:spPr>
                  </p:pic>
                </p:oleObj>
              </mc:Fallback>
            </mc:AlternateContent>
          </a:graphicData>
        </a:graphic>
      </p:graphicFrame>
    </p:spTree>
    <p:extLst>
      <p:ext uri="{BB962C8B-B14F-4D97-AF65-F5344CB8AC3E}">
        <p14:creationId xmlns:p14="http://schemas.microsoft.com/office/powerpoint/2010/main" val="32244755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l-GR" altLang="el-GR" smtClean="0"/>
              <a:t>της προ-ανάγνωσης</a:t>
            </a:r>
            <a:endParaRPr lang="en-GB" altLang="el-GR"/>
          </a:p>
        </p:txBody>
      </p:sp>
      <p:sp>
        <p:nvSpPr>
          <p:cNvPr id="3" name="Θέση περιεχομένου 2"/>
          <p:cNvSpPr>
            <a:spLocks noGrp="1"/>
          </p:cNvSpPr>
          <p:nvPr>
            <p:ph idx="1"/>
          </p:nvPr>
        </p:nvSpPr>
        <p:spPr/>
        <p:txBody>
          <a:bodyPr/>
          <a:lstStyle/>
          <a:p>
            <a:endParaRPr lang="el-GR" dirty="0"/>
          </a:p>
        </p:txBody>
      </p:sp>
      <p:sp>
        <p:nvSpPr>
          <p:cNvPr id="52229" name="Rectangle 5"/>
          <p:cNvSpPr>
            <a:spLocks noChangeArrowheads="1"/>
          </p:cNvSpPr>
          <p:nvPr/>
        </p:nvSpPr>
        <p:spPr bwMode="auto">
          <a:xfrm>
            <a:off x="762000" y="-161581"/>
            <a:ext cx="184731"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l-GR" sz="1500"/>
          </a:p>
        </p:txBody>
      </p:sp>
      <p:graphicFrame>
        <p:nvGraphicFramePr>
          <p:cNvPr id="52228" name="Object 4"/>
          <p:cNvGraphicFramePr>
            <a:graphicFrameLocks noChangeAspect="1"/>
          </p:cNvGraphicFramePr>
          <p:nvPr>
            <p:extLst>
              <p:ext uri="{D42A27DB-BD31-4B8C-83A1-F6EECF244321}">
                <p14:modId xmlns:p14="http://schemas.microsoft.com/office/powerpoint/2010/main" val="1316242013"/>
              </p:ext>
            </p:extLst>
          </p:nvPr>
        </p:nvGraphicFramePr>
        <p:xfrm>
          <a:off x="1907705" y="1193806"/>
          <a:ext cx="5185776" cy="3644101"/>
        </p:xfrm>
        <a:graphic>
          <a:graphicData uri="http://schemas.openxmlformats.org/presentationml/2006/ole">
            <mc:AlternateContent xmlns:mc="http://schemas.openxmlformats.org/markup-compatibility/2006">
              <mc:Choice xmlns:v="urn:schemas-microsoft-com:vml" Requires="v">
                <p:oleObj spid="_x0000_s3084" name="Γράφημα" r:id="rId3" imgW="2628900" imgH="2028825" progId="Excel.Chart.8">
                  <p:embed/>
                </p:oleObj>
              </mc:Choice>
              <mc:Fallback>
                <p:oleObj name="Γράφημα" r:id="rId3" imgW="2628900" imgH="202882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5" y="1193806"/>
                        <a:ext cx="5185776" cy="3644101"/>
                      </a:xfrm>
                      <a:prstGeom prst="rect">
                        <a:avLst/>
                      </a:prstGeom>
                      <a:noFill/>
                    </p:spPr>
                  </p:pic>
                </p:oleObj>
              </mc:Fallback>
            </mc:AlternateContent>
          </a:graphicData>
        </a:graphic>
      </p:graphicFrame>
    </p:spTree>
    <p:extLst>
      <p:ext uri="{BB962C8B-B14F-4D97-AF65-F5344CB8AC3E}">
        <p14:creationId xmlns:p14="http://schemas.microsoft.com/office/powerpoint/2010/main" val="33116371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l-GR" altLang="el-GR" smtClean="0"/>
              <a:t>της προ-γραφής </a:t>
            </a:r>
            <a:r>
              <a:rPr lang="en-GB" altLang="el-GR" smtClean="0"/>
              <a:t/>
            </a:r>
            <a:br>
              <a:rPr lang="en-GB" altLang="el-GR" smtClean="0"/>
            </a:br>
            <a:endParaRPr lang="en-GB" altLang="el-GR"/>
          </a:p>
        </p:txBody>
      </p:sp>
      <p:sp>
        <p:nvSpPr>
          <p:cNvPr id="3" name="Θέση περιεχομένου 2"/>
          <p:cNvSpPr>
            <a:spLocks noGrp="1"/>
          </p:cNvSpPr>
          <p:nvPr>
            <p:ph idx="1"/>
          </p:nvPr>
        </p:nvSpPr>
        <p:spPr/>
        <p:txBody>
          <a:bodyPr/>
          <a:lstStyle/>
          <a:p>
            <a:endParaRPr lang="el-GR"/>
          </a:p>
        </p:txBody>
      </p:sp>
      <p:sp>
        <p:nvSpPr>
          <p:cNvPr id="53253" name="Rectangle 5"/>
          <p:cNvSpPr>
            <a:spLocks noChangeArrowheads="1"/>
          </p:cNvSpPr>
          <p:nvPr/>
        </p:nvSpPr>
        <p:spPr bwMode="auto">
          <a:xfrm>
            <a:off x="762000" y="-161581"/>
            <a:ext cx="184731"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l-GR" sz="1500"/>
          </a:p>
        </p:txBody>
      </p:sp>
      <p:graphicFrame>
        <p:nvGraphicFramePr>
          <p:cNvPr id="53252" name="Object 4"/>
          <p:cNvGraphicFramePr>
            <a:graphicFrameLocks noChangeAspect="1"/>
          </p:cNvGraphicFramePr>
          <p:nvPr>
            <p:extLst>
              <p:ext uri="{D42A27DB-BD31-4B8C-83A1-F6EECF244321}">
                <p14:modId xmlns:p14="http://schemas.microsoft.com/office/powerpoint/2010/main" val="4037421656"/>
              </p:ext>
            </p:extLst>
          </p:nvPr>
        </p:nvGraphicFramePr>
        <p:xfrm>
          <a:off x="1294046" y="1180374"/>
          <a:ext cx="5618195" cy="3924762"/>
        </p:xfrm>
        <a:graphic>
          <a:graphicData uri="http://schemas.openxmlformats.org/presentationml/2006/ole">
            <mc:AlternateContent xmlns:mc="http://schemas.openxmlformats.org/markup-compatibility/2006">
              <mc:Choice xmlns:v="urn:schemas-microsoft-com:vml" Requires="v">
                <p:oleObj spid="_x0000_s4108" name="Γράφημα" r:id="rId3" imgW="2628900" imgH="2047875" progId="Excel.Chart.8">
                  <p:embed/>
                </p:oleObj>
              </mc:Choice>
              <mc:Fallback>
                <p:oleObj name="Γράφημα" r:id="rId3" imgW="2628900" imgH="20478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046" y="1180374"/>
                        <a:ext cx="5618195" cy="3924762"/>
                      </a:xfrm>
                      <a:prstGeom prst="rect">
                        <a:avLst/>
                      </a:prstGeom>
                      <a:noFill/>
                    </p:spPr>
                  </p:pic>
                </p:oleObj>
              </mc:Fallback>
            </mc:AlternateContent>
          </a:graphicData>
        </a:graphic>
      </p:graphicFrame>
    </p:spTree>
    <p:extLst>
      <p:ext uri="{BB962C8B-B14F-4D97-AF65-F5344CB8AC3E}">
        <p14:creationId xmlns:p14="http://schemas.microsoft.com/office/powerpoint/2010/main" val="30531920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altLang="el-GR" dirty="0" smtClean="0"/>
              <a:t>Συζήτηση </a:t>
            </a:r>
            <a:r>
              <a:rPr lang="el-GR" altLang="el-GR" dirty="0"/>
              <a:t>δεδομένων:(1 από </a:t>
            </a:r>
            <a:r>
              <a:rPr lang="el-GR" altLang="el-GR" dirty="0" smtClean="0"/>
              <a:t>3)</a:t>
            </a:r>
            <a:endParaRPr lang="en-GB" altLang="el-GR" dirty="0"/>
          </a:p>
        </p:txBody>
      </p:sp>
      <p:sp>
        <p:nvSpPr>
          <p:cNvPr id="29699" name="Rectangle 3"/>
          <p:cNvSpPr>
            <a:spLocks noGrp="1" noChangeArrowheads="1"/>
          </p:cNvSpPr>
          <p:nvPr>
            <p:ph idx="1"/>
          </p:nvPr>
        </p:nvSpPr>
        <p:spPr/>
        <p:txBody>
          <a:bodyPr/>
          <a:lstStyle/>
          <a:p>
            <a:r>
              <a:rPr lang="el-GR" altLang="el-GR" dirty="0" smtClean="0"/>
              <a:t>Η μέθοδος που χρησιμοποιήθηκε, είχε ως στόχο την </a:t>
            </a:r>
            <a:r>
              <a:rPr lang="el-GR" altLang="el-GR" b="1" dirty="0" smtClean="0"/>
              <a:t>ελαχιστοποίηση των συμπτωμάτων πρώιμης δυσλεξικής συμπεριφοράς </a:t>
            </a:r>
            <a:r>
              <a:rPr lang="el-GR" altLang="el-GR" dirty="0" smtClean="0"/>
              <a:t>σε συγκεκριμένους τομείς και όχι την ελαχιστοποίηση των συμπτωμάτων μιας γενικευμένης μαθησιακής διαταραχής.</a:t>
            </a:r>
          </a:p>
          <a:p>
            <a:endParaRPr lang="el-GR" altLang="el-GR" dirty="0"/>
          </a:p>
        </p:txBody>
      </p:sp>
    </p:spTree>
    <p:extLst>
      <p:ext uri="{BB962C8B-B14F-4D97-AF65-F5344CB8AC3E}">
        <p14:creationId xmlns:p14="http://schemas.microsoft.com/office/powerpoint/2010/main" val="6505049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500"/>
                                        <p:tgtEl>
                                          <p:spTgt spid="29699">
                                            <p:txEl>
                                              <p:pRg st="0" end="0"/>
                                            </p:txEl>
                                          </p:spTgt>
                                        </p:tgtEl>
                                      </p:cBhvr>
                                    </p:animEffect>
                                    <p:anim calcmode="lin" valueType="num">
                                      <p:cBhvr>
                                        <p:cTn id="15"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96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Συζήτηση δεδομένων</a:t>
            </a:r>
            <a:r>
              <a:rPr lang="el-GR" altLang="el-GR" dirty="0" smtClean="0"/>
              <a:t>:(2 </a:t>
            </a:r>
            <a:r>
              <a:rPr lang="el-GR" altLang="el-GR" dirty="0"/>
              <a:t>από </a:t>
            </a:r>
            <a:r>
              <a:rPr lang="el-GR" altLang="el-GR" dirty="0" smtClean="0"/>
              <a:t>3)</a:t>
            </a:r>
            <a:endParaRPr lang="el-GR" dirty="0"/>
          </a:p>
        </p:txBody>
      </p:sp>
      <p:sp>
        <p:nvSpPr>
          <p:cNvPr id="30723" name="Rectangle 3"/>
          <p:cNvSpPr>
            <a:spLocks noGrp="1" noChangeArrowheads="1"/>
          </p:cNvSpPr>
          <p:nvPr>
            <p:ph idx="1"/>
          </p:nvPr>
        </p:nvSpPr>
        <p:spPr/>
        <p:txBody>
          <a:bodyPr>
            <a:normAutofit/>
          </a:bodyPr>
          <a:lstStyle/>
          <a:p>
            <a:r>
              <a:rPr lang="el-GR" altLang="el-GR" dirty="0" smtClean="0"/>
              <a:t>Σύμφωνα με τα αποτελέσματα της έρευνας, η Π.Ο. είχε καλύτερες μέσες τιμές από την ομάδα ελέγχου. (Μάλιστα, στη διάκριση και στη σύνθεση φθόγγων, οι ανώτερες τιμές της ομάδας ελέγχου δεν πλησίαζαν τις κατώτερες τιμές της πειραματικής ομάδας).</a:t>
            </a:r>
          </a:p>
        </p:txBody>
      </p:sp>
    </p:spTree>
    <p:extLst>
      <p:ext uri="{BB962C8B-B14F-4D97-AF65-F5344CB8AC3E}">
        <p14:creationId xmlns:p14="http://schemas.microsoft.com/office/powerpoint/2010/main" val="6316783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anim calcmode="lin" valueType="num">
                                      <p:cBhvr>
                                        <p:cTn id="8"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72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Συζήτηση δεδομένων</a:t>
            </a:r>
            <a:r>
              <a:rPr lang="el-GR" altLang="el-GR" dirty="0" smtClean="0"/>
              <a:t>:(3 </a:t>
            </a:r>
            <a:r>
              <a:rPr lang="el-GR" altLang="el-GR" dirty="0"/>
              <a:t>από </a:t>
            </a:r>
            <a:r>
              <a:rPr lang="el-GR" altLang="el-GR" dirty="0" smtClean="0"/>
              <a:t>3)</a:t>
            </a:r>
            <a:endParaRPr lang="el-GR" dirty="0"/>
          </a:p>
        </p:txBody>
      </p:sp>
      <p:sp>
        <p:nvSpPr>
          <p:cNvPr id="30723" name="Rectangle 3"/>
          <p:cNvSpPr>
            <a:spLocks noGrp="1" noChangeArrowheads="1"/>
          </p:cNvSpPr>
          <p:nvPr>
            <p:ph idx="1"/>
          </p:nvPr>
        </p:nvSpPr>
        <p:spPr/>
        <p:txBody>
          <a:bodyPr>
            <a:normAutofit fontScale="92500" lnSpcReduction="20000"/>
          </a:bodyPr>
          <a:lstStyle/>
          <a:p>
            <a:pPr marL="0" indent="0">
              <a:buNone/>
            </a:pPr>
            <a:r>
              <a:rPr lang="el-GR" altLang="el-GR" dirty="0" smtClean="0"/>
              <a:t>Τα παιδιά της Π.Ο. είχαν καλύτερα αποτελέσματα και στους τομείς που δεν καλλιεργήθηκαν μέσω της μεθόδου και μάλιστα με διαφορά ιδιαίτερα σημαντική: </a:t>
            </a:r>
          </a:p>
          <a:p>
            <a:pPr>
              <a:buFont typeface="Wingdings" panose="05000000000000000000" pitchFamily="2" charset="2"/>
              <a:buChar char="ü"/>
            </a:pPr>
            <a:r>
              <a:rPr lang="el-GR" altLang="el-GR" dirty="0" smtClean="0"/>
              <a:t>Γλωσσικές αναλογίες (</a:t>
            </a:r>
            <a:r>
              <a:rPr lang="en-US" altLang="el-GR" dirty="0" smtClean="0"/>
              <a:t>p</a:t>
            </a:r>
            <a:r>
              <a:rPr lang="el-GR" altLang="el-GR" dirty="0" smtClean="0"/>
              <a:t>= 0.007), </a:t>
            </a:r>
          </a:p>
          <a:p>
            <a:pPr>
              <a:buFont typeface="Wingdings" panose="05000000000000000000" pitchFamily="2" charset="2"/>
              <a:buChar char="ü"/>
            </a:pPr>
            <a:r>
              <a:rPr lang="el-GR" altLang="el-GR" dirty="0" smtClean="0"/>
              <a:t>Μνήμη εικόνων (</a:t>
            </a:r>
            <a:r>
              <a:rPr lang="en-US" altLang="el-GR" dirty="0" smtClean="0"/>
              <a:t>p</a:t>
            </a:r>
            <a:r>
              <a:rPr lang="el-GR" altLang="el-GR" dirty="0" smtClean="0"/>
              <a:t>= 0.0044), </a:t>
            </a:r>
          </a:p>
          <a:p>
            <a:pPr>
              <a:buFont typeface="Wingdings" panose="05000000000000000000" pitchFamily="2" charset="2"/>
              <a:buChar char="ü"/>
            </a:pPr>
            <a:r>
              <a:rPr lang="el-GR" altLang="el-GR" dirty="0" smtClean="0"/>
              <a:t>Μνήμη σχημάτων (</a:t>
            </a:r>
            <a:r>
              <a:rPr lang="en-US" altLang="el-GR" dirty="0" smtClean="0"/>
              <a:t>p</a:t>
            </a:r>
            <a:r>
              <a:rPr lang="el-GR" altLang="el-GR" dirty="0" smtClean="0"/>
              <a:t>= 0.0071) </a:t>
            </a:r>
          </a:p>
          <a:p>
            <a:pPr>
              <a:buFont typeface="Wingdings" panose="05000000000000000000" pitchFamily="2" charset="2"/>
              <a:buChar char="ü"/>
            </a:pPr>
            <a:r>
              <a:rPr lang="el-GR" altLang="el-GR" dirty="0" smtClean="0"/>
              <a:t>Ολοκλήρωση προτάσεων (</a:t>
            </a:r>
            <a:r>
              <a:rPr lang="en-US" altLang="el-GR" dirty="0" smtClean="0"/>
              <a:t>p</a:t>
            </a:r>
            <a:r>
              <a:rPr lang="el-GR" altLang="el-GR" dirty="0" smtClean="0"/>
              <a:t>= 0.03).</a:t>
            </a:r>
            <a:endParaRPr lang="el-GR" altLang="el-GR" dirty="0"/>
          </a:p>
        </p:txBody>
      </p:sp>
    </p:spTree>
    <p:extLst>
      <p:ext uri="{BB962C8B-B14F-4D97-AF65-F5344CB8AC3E}">
        <p14:creationId xmlns:p14="http://schemas.microsoft.com/office/powerpoint/2010/main" val="41018469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anim calcmode="lin" valueType="num">
                                      <p:cBhvr>
                                        <p:cTn id="8"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7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500"/>
                                        <p:tgtEl>
                                          <p:spTgt spid="30723">
                                            <p:txEl>
                                              <p:pRg st="1" end="1"/>
                                            </p:txEl>
                                          </p:spTgt>
                                        </p:tgtEl>
                                      </p:cBhvr>
                                    </p:animEffect>
                                    <p:anim calcmode="lin" valueType="num">
                                      <p:cBhvr>
                                        <p:cTn id="15"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07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500"/>
                                        <p:tgtEl>
                                          <p:spTgt spid="30723">
                                            <p:txEl>
                                              <p:pRg st="2" end="2"/>
                                            </p:txEl>
                                          </p:spTgt>
                                        </p:tgtEl>
                                      </p:cBhvr>
                                    </p:animEffect>
                                    <p:anim calcmode="lin" valueType="num">
                                      <p:cBhvr>
                                        <p:cTn id="22"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07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500"/>
                                        <p:tgtEl>
                                          <p:spTgt spid="30723">
                                            <p:txEl>
                                              <p:pRg st="3" end="3"/>
                                            </p:txEl>
                                          </p:spTgt>
                                        </p:tgtEl>
                                      </p:cBhvr>
                                    </p:animEffect>
                                    <p:anim calcmode="lin" valueType="num">
                                      <p:cBhvr>
                                        <p:cTn id="29"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072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Effect transition="in" filter="fade">
                                      <p:cBhvr>
                                        <p:cTn id="35" dur="500"/>
                                        <p:tgtEl>
                                          <p:spTgt spid="30723">
                                            <p:txEl>
                                              <p:pRg st="4" end="4"/>
                                            </p:txEl>
                                          </p:spTgt>
                                        </p:tgtEl>
                                      </p:cBhvr>
                                    </p:animEffect>
                                    <p:anim calcmode="lin" valueType="num">
                                      <p:cBhvr>
                                        <p:cTn id="36"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072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altLang="el-GR" smtClean="0"/>
              <a:t>3η Έρευνα:</a:t>
            </a:r>
            <a:endParaRPr lang="en-GB" altLang="el-GR"/>
          </a:p>
        </p:txBody>
      </p:sp>
      <p:sp>
        <p:nvSpPr>
          <p:cNvPr id="31747" name="Rectangle 3"/>
          <p:cNvSpPr>
            <a:spLocks noGrp="1" noChangeArrowheads="1"/>
          </p:cNvSpPr>
          <p:nvPr>
            <p:ph idx="1"/>
          </p:nvPr>
        </p:nvSpPr>
        <p:spPr/>
        <p:txBody>
          <a:bodyPr>
            <a:normAutofit fontScale="92500" lnSpcReduction="20000"/>
          </a:bodyPr>
          <a:lstStyle/>
          <a:p>
            <a:pPr marL="0" indent="0">
              <a:buNone/>
            </a:pPr>
            <a:r>
              <a:rPr lang="el-GR" altLang="el-GR" dirty="0" smtClean="0"/>
              <a:t>Στόχο της παρούσας έρευνας (</a:t>
            </a:r>
            <a:r>
              <a:rPr lang="el-GR" altLang="el-GR" dirty="0" err="1" smtClean="0"/>
              <a:t>Τζούφη</a:t>
            </a:r>
            <a:r>
              <a:rPr lang="el-GR" altLang="el-GR" dirty="0" smtClean="0"/>
              <a:t> κ.α., 2006) απετέλεσε η </a:t>
            </a:r>
            <a:r>
              <a:rPr lang="el-GR" altLang="el-GR" b="1" dirty="0" smtClean="0"/>
              <a:t>εκτίμηση της </a:t>
            </a:r>
            <a:r>
              <a:rPr lang="el-GR" altLang="el-GR" b="1" dirty="0" err="1" smtClean="0"/>
              <a:t>συννοσηρότητας</a:t>
            </a:r>
            <a:r>
              <a:rPr lang="el-GR" altLang="el-GR" b="1" dirty="0" smtClean="0"/>
              <a:t> νευρολογικών νοσημάτων και δυσλεξίας</a:t>
            </a:r>
            <a:r>
              <a:rPr lang="el-GR" altLang="el-GR" dirty="0" smtClean="0"/>
              <a:t>, η μελέτη των μορφών εκδήλωσής της και κυρίως, η αξιολόγηση της έκβασης παιδιών με </a:t>
            </a:r>
            <a:r>
              <a:rPr lang="el-GR" altLang="el-GR" dirty="0" err="1" smtClean="0"/>
              <a:t>συννοσηρότητα</a:t>
            </a:r>
            <a:r>
              <a:rPr lang="el-GR" altLang="el-GR" dirty="0" smtClean="0"/>
              <a:t>, μετά την εφαρμογή του προγράμματος πρώιμης παρέμβασης ως προς τη μαθησιακή τους πορεία, την </a:t>
            </a:r>
            <a:r>
              <a:rPr lang="el-GR" altLang="el-GR" dirty="0" err="1" smtClean="0"/>
              <a:t>ψυχοσυναισθηματική</a:t>
            </a:r>
            <a:r>
              <a:rPr lang="el-GR" altLang="el-GR" dirty="0" smtClean="0"/>
              <a:t> τους κατάσταση και την κοινωνική τους προσαρμογή. </a:t>
            </a:r>
            <a:endParaRPr lang="el-GR" altLang="el-GR" dirty="0"/>
          </a:p>
        </p:txBody>
      </p:sp>
    </p:spTree>
    <p:extLst>
      <p:ext uri="{BB962C8B-B14F-4D97-AF65-F5344CB8AC3E}">
        <p14:creationId xmlns:p14="http://schemas.microsoft.com/office/powerpoint/2010/main" val="6737209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ppt_x</p:attrName>
                                        </p:attrNameLst>
                                      </p:cBhvr>
                                      <p:tavLst>
                                        <p:tav tm="0">
                                          <p:val>
                                            <p:strVal val="#ppt_x-.2"/>
                                          </p:val>
                                        </p:tav>
                                        <p:tav tm="100000">
                                          <p:val>
                                            <p:strVal val="#ppt_x"/>
                                          </p:val>
                                        </p:tav>
                                      </p:tavLst>
                                    </p:anim>
                                    <p:anim calcmode="lin" valueType="num">
                                      <p:cBhvr>
                                        <p:cTn id="8" dur="1000" fill="hold"/>
                                        <p:tgtEl>
                                          <p:spTgt spid="317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500"/>
                                        <p:tgtEl>
                                          <p:spTgt spid="31747">
                                            <p:txEl>
                                              <p:pRg st="0" end="0"/>
                                            </p:txEl>
                                          </p:spTgt>
                                        </p:tgtEl>
                                      </p:cBhvr>
                                    </p:animEffect>
                                    <p:anim calcmode="lin" valueType="num">
                                      <p:cBhvr>
                                        <p:cTn id="15"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174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altLang="el-GR" dirty="0"/>
              <a:t>Μεθοδολογία:(1 από </a:t>
            </a:r>
            <a:r>
              <a:rPr lang="el-GR" altLang="el-GR" dirty="0" smtClean="0"/>
              <a:t>2)</a:t>
            </a:r>
            <a:endParaRPr lang="en-GB" altLang="el-GR" dirty="0"/>
          </a:p>
        </p:txBody>
      </p:sp>
      <p:sp>
        <p:nvSpPr>
          <p:cNvPr id="32771" name="Rectangle 3"/>
          <p:cNvSpPr>
            <a:spLocks noGrp="1" noChangeArrowheads="1"/>
          </p:cNvSpPr>
          <p:nvPr>
            <p:ph idx="1"/>
          </p:nvPr>
        </p:nvSpPr>
        <p:spPr/>
        <p:txBody>
          <a:bodyPr>
            <a:normAutofit/>
          </a:bodyPr>
          <a:lstStyle/>
          <a:p>
            <a:pPr marL="0" indent="0">
              <a:buNone/>
            </a:pPr>
            <a:r>
              <a:rPr lang="el-GR" altLang="el-GR" dirty="0" smtClean="0"/>
              <a:t>Η έρευνα εφαρμόστηκε σε </a:t>
            </a:r>
            <a:r>
              <a:rPr lang="el-GR" altLang="el-GR" b="1" dirty="0" smtClean="0"/>
              <a:t>τέσσερα στάδια</a:t>
            </a:r>
            <a:r>
              <a:rPr lang="el-GR" altLang="el-GR" dirty="0" smtClean="0"/>
              <a:t>:</a:t>
            </a:r>
            <a:r>
              <a:rPr lang="en-GB" altLang="el-GR" dirty="0" smtClean="0"/>
              <a:t> </a:t>
            </a:r>
            <a:endParaRPr lang="el-GR" altLang="el-GR" dirty="0" smtClean="0"/>
          </a:p>
          <a:p>
            <a:pPr marL="0" indent="0">
              <a:buNone/>
            </a:pPr>
            <a:r>
              <a:rPr lang="en-GB" altLang="el-GR" dirty="0" err="1" smtClean="0"/>
              <a:t>i</a:t>
            </a:r>
            <a:r>
              <a:rPr lang="en-GB" altLang="el-GR" dirty="0" smtClean="0"/>
              <a:t>) </a:t>
            </a:r>
            <a:r>
              <a:rPr lang="el-GR" altLang="el-GR" dirty="0" smtClean="0"/>
              <a:t>Καταγραφή και αξιολόγηση των περιπτώσεων. </a:t>
            </a:r>
          </a:p>
          <a:p>
            <a:pPr marL="0" indent="0">
              <a:buNone/>
            </a:pPr>
            <a:r>
              <a:rPr lang="en-GB" altLang="el-GR" dirty="0" smtClean="0"/>
              <a:t>ii) </a:t>
            </a:r>
            <a:r>
              <a:rPr lang="el-GR" altLang="el-GR" dirty="0" smtClean="0"/>
              <a:t>Επιλογή του δείγματος και εφαρμογή των εργαλείων μέτρησης προκειμένου για την ανίχνευση και διάγνωση των μαθησιακών δυσκολιών.</a:t>
            </a:r>
          </a:p>
        </p:txBody>
      </p:sp>
    </p:spTree>
    <p:extLst>
      <p:ext uri="{BB962C8B-B14F-4D97-AF65-F5344CB8AC3E}">
        <p14:creationId xmlns:p14="http://schemas.microsoft.com/office/powerpoint/2010/main" val="61734173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ppt_x</p:attrName>
                                        </p:attrNameLst>
                                      </p:cBhvr>
                                      <p:tavLst>
                                        <p:tav tm="0">
                                          <p:val>
                                            <p:strVal val="#ppt_x-.2"/>
                                          </p:val>
                                        </p:tav>
                                        <p:tav tm="100000">
                                          <p:val>
                                            <p:strVal val="#ppt_x"/>
                                          </p:val>
                                        </p:tav>
                                      </p:tavLst>
                                    </p:anim>
                                    <p:anim calcmode="lin" valueType="num">
                                      <p:cBhvr>
                                        <p:cTn id="8" dur="1000" fill="hold"/>
                                        <p:tgtEl>
                                          <p:spTgt spid="32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Effect transition="in" filter="fade">
                                      <p:cBhvr>
                                        <p:cTn id="14" dur="500"/>
                                        <p:tgtEl>
                                          <p:spTgt spid="32771">
                                            <p:txEl>
                                              <p:pRg st="0" end="0"/>
                                            </p:txEl>
                                          </p:spTgt>
                                        </p:tgtEl>
                                      </p:cBhvr>
                                    </p:animEffect>
                                    <p:anim calcmode="lin" valueType="num">
                                      <p:cBhvr>
                                        <p:cTn id="15"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7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771">
                                            <p:txEl>
                                              <p:pRg st="1" end="1"/>
                                            </p:txEl>
                                          </p:spTgt>
                                        </p:tgtEl>
                                        <p:attrNameLst>
                                          <p:attrName>style.visibility</p:attrName>
                                        </p:attrNameLst>
                                      </p:cBhvr>
                                      <p:to>
                                        <p:strVal val="visible"/>
                                      </p:to>
                                    </p:set>
                                    <p:animEffect transition="in" filter="fade">
                                      <p:cBhvr>
                                        <p:cTn id="21" dur="500"/>
                                        <p:tgtEl>
                                          <p:spTgt spid="32771">
                                            <p:txEl>
                                              <p:pRg st="1" end="1"/>
                                            </p:txEl>
                                          </p:spTgt>
                                        </p:tgtEl>
                                      </p:cBhvr>
                                    </p:animEffect>
                                    <p:anim calcmode="lin" valueType="num">
                                      <p:cBhvr>
                                        <p:cTn id="22"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7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Effect transition="in" filter="fade">
                                      <p:cBhvr>
                                        <p:cTn id="28" dur="500"/>
                                        <p:tgtEl>
                                          <p:spTgt spid="32771">
                                            <p:txEl>
                                              <p:pRg st="2" end="2"/>
                                            </p:txEl>
                                          </p:spTgt>
                                        </p:tgtEl>
                                      </p:cBhvr>
                                    </p:animEffect>
                                    <p:anim calcmode="lin" valueType="num">
                                      <p:cBhvr>
                                        <p:cTn id="2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277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altLang="el-GR" dirty="0"/>
              <a:t>Μεθοδολογία</a:t>
            </a:r>
            <a:r>
              <a:rPr lang="el-GR" altLang="el-GR" dirty="0" smtClean="0"/>
              <a:t>:(2 </a:t>
            </a:r>
            <a:r>
              <a:rPr lang="el-GR" altLang="el-GR" dirty="0"/>
              <a:t>από </a:t>
            </a:r>
            <a:r>
              <a:rPr lang="el-GR" altLang="el-GR" dirty="0" smtClean="0"/>
              <a:t>2)</a:t>
            </a:r>
            <a:endParaRPr lang="en-GB" altLang="el-GR" dirty="0"/>
          </a:p>
        </p:txBody>
      </p:sp>
      <p:sp>
        <p:nvSpPr>
          <p:cNvPr id="32771" name="Rectangle 3"/>
          <p:cNvSpPr>
            <a:spLocks noGrp="1" noChangeArrowheads="1"/>
          </p:cNvSpPr>
          <p:nvPr>
            <p:ph idx="1"/>
          </p:nvPr>
        </p:nvSpPr>
        <p:spPr/>
        <p:txBody>
          <a:bodyPr>
            <a:normAutofit fontScale="92500" lnSpcReduction="10000"/>
          </a:bodyPr>
          <a:lstStyle/>
          <a:p>
            <a:pPr marL="0" indent="0">
              <a:buNone/>
            </a:pPr>
            <a:r>
              <a:rPr lang="en-GB" altLang="el-GR" dirty="0" smtClean="0"/>
              <a:t>iii)</a:t>
            </a:r>
            <a:r>
              <a:rPr lang="el-GR" altLang="el-GR" dirty="0" smtClean="0"/>
              <a:t> Εφαρμογή πιλοτικής μεθόδου παρέμβασης, με τομείς αναφοράς: </a:t>
            </a:r>
            <a:r>
              <a:rPr lang="el-GR" altLang="el-GR" dirty="0" err="1" smtClean="0"/>
              <a:t>γραφο</a:t>
            </a:r>
            <a:r>
              <a:rPr lang="el-GR" altLang="el-GR" dirty="0" smtClean="0"/>
              <a:t>-φωνολογική ενημερότητα, </a:t>
            </a:r>
            <a:r>
              <a:rPr lang="el-GR" altLang="el-GR" dirty="0" err="1" smtClean="0"/>
              <a:t>ψυχοκινητικότα</a:t>
            </a:r>
            <a:r>
              <a:rPr lang="el-GR" altLang="el-GR" dirty="0" smtClean="0"/>
              <a:t>, </a:t>
            </a:r>
            <a:r>
              <a:rPr lang="el-GR" altLang="el-GR" dirty="0" err="1" smtClean="0"/>
              <a:t>νευροφυσιολογική</a:t>
            </a:r>
            <a:r>
              <a:rPr lang="el-GR" altLang="el-GR" dirty="0" smtClean="0"/>
              <a:t> ανάπτυξη και διαδικασία κοινωνικής προσαρμογής και  </a:t>
            </a:r>
            <a:r>
              <a:rPr lang="el-GR" altLang="el-GR" dirty="0" err="1" smtClean="0"/>
              <a:t>ψυχοσυναισθηματικής</a:t>
            </a:r>
            <a:r>
              <a:rPr lang="el-GR" altLang="el-GR" dirty="0" smtClean="0"/>
              <a:t> στήριξης των παιδιών και των γονέων</a:t>
            </a:r>
            <a:r>
              <a:rPr lang="en-GB" altLang="el-GR" dirty="0" smtClean="0"/>
              <a:t> </a:t>
            </a:r>
          </a:p>
          <a:p>
            <a:pPr marL="0" indent="0">
              <a:buNone/>
            </a:pPr>
            <a:r>
              <a:rPr lang="en-GB" altLang="el-GR" dirty="0" smtClean="0"/>
              <a:t>iv) </a:t>
            </a:r>
            <a:r>
              <a:rPr lang="el-GR" altLang="el-GR" dirty="0" smtClean="0"/>
              <a:t>Εφαρμογή μορφών επανελέγχου της εξελικτικής πορείας των παιδιών</a:t>
            </a:r>
            <a:endParaRPr lang="el-GR" altLang="el-GR" dirty="0"/>
          </a:p>
        </p:txBody>
      </p:sp>
    </p:spTree>
    <p:extLst>
      <p:ext uri="{BB962C8B-B14F-4D97-AF65-F5344CB8AC3E}">
        <p14:creationId xmlns:p14="http://schemas.microsoft.com/office/powerpoint/2010/main" val="3606078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ppt_x</p:attrName>
                                        </p:attrNameLst>
                                      </p:cBhvr>
                                      <p:tavLst>
                                        <p:tav tm="0">
                                          <p:val>
                                            <p:strVal val="#ppt_x-.2"/>
                                          </p:val>
                                        </p:tav>
                                        <p:tav tm="100000">
                                          <p:val>
                                            <p:strVal val="#ppt_x"/>
                                          </p:val>
                                        </p:tav>
                                      </p:tavLst>
                                    </p:anim>
                                    <p:anim calcmode="lin" valueType="num">
                                      <p:cBhvr>
                                        <p:cTn id="8" dur="1000" fill="hold"/>
                                        <p:tgtEl>
                                          <p:spTgt spid="32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Effect transition="in" filter="fade">
                                      <p:cBhvr>
                                        <p:cTn id="14" dur="500"/>
                                        <p:tgtEl>
                                          <p:spTgt spid="32771">
                                            <p:txEl>
                                              <p:pRg st="0" end="0"/>
                                            </p:txEl>
                                          </p:spTgt>
                                        </p:tgtEl>
                                      </p:cBhvr>
                                    </p:animEffect>
                                    <p:anim calcmode="lin" valueType="num">
                                      <p:cBhvr>
                                        <p:cTn id="15"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7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771">
                                            <p:txEl>
                                              <p:pRg st="1" end="1"/>
                                            </p:txEl>
                                          </p:spTgt>
                                        </p:tgtEl>
                                        <p:attrNameLst>
                                          <p:attrName>style.visibility</p:attrName>
                                        </p:attrNameLst>
                                      </p:cBhvr>
                                      <p:to>
                                        <p:strVal val="visible"/>
                                      </p:to>
                                    </p:set>
                                    <p:animEffect transition="in" filter="fade">
                                      <p:cBhvr>
                                        <p:cTn id="21" dur="500"/>
                                        <p:tgtEl>
                                          <p:spTgt spid="32771">
                                            <p:txEl>
                                              <p:pRg st="1" end="1"/>
                                            </p:txEl>
                                          </p:spTgt>
                                        </p:tgtEl>
                                      </p:cBhvr>
                                    </p:animEffect>
                                    <p:anim calcmode="lin" valueType="num">
                                      <p:cBhvr>
                                        <p:cTn id="22"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77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δείγμα</a:t>
            </a:r>
            <a:endParaRPr lang="el-GR" dirty="0"/>
          </a:p>
        </p:txBody>
      </p:sp>
      <p:sp>
        <p:nvSpPr>
          <p:cNvPr id="33795" name="Rectangle 3"/>
          <p:cNvSpPr>
            <a:spLocks noGrp="1" noChangeArrowheads="1"/>
          </p:cNvSpPr>
          <p:nvPr>
            <p:ph idx="1"/>
          </p:nvPr>
        </p:nvSpPr>
        <p:spPr/>
        <p:txBody>
          <a:bodyPr/>
          <a:lstStyle/>
          <a:p>
            <a:r>
              <a:rPr lang="el-GR" altLang="el-GR" dirty="0" smtClean="0"/>
              <a:t>Το συνολικό δείγμα έρευνας απετέλεσαν 18 παιδιά ηλικίας 5.6-7.6 ετών, με ποικίλα, μέτριας βαρύτητας νευρολογικά νοσήματα (γενικευμένη και εστιακή επιληψία, αναπτυξιακή ανωριμότητα, σύνδρομο ελλειμματικής προσοχής–</a:t>
            </a:r>
            <a:r>
              <a:rPr lang="el-GR" altLang="el-GR" dirty="0" err="1" smtClean="0"/>
              <a:t>υπερκινητικότητας</a:t>
            </a:r>
            <a:r>
              <a:rPr lang="el-GR" altLang="el-GR" dirty="0" smtClean="0"/>
              <a:t>) και με καθυστέρηση εκφραστικού λόγου. </a:t>
            </a:r>
          </a:p>
          <a:p>
            <a:endParaRPr lang="en-GB" altLang="el-GR" dirty="0" smtClean="0"/>
          </a:p>
          <a:p>
            <a:endParaRPr lang="en-GB" altLang="el-GR" dirty="0"/>
          </a:p>
        </p:txBody>
      </p:sp>
    </p:spTree>
    <p:extLst>
      <p:ext uri="{BB962C8B-B14F-4D97-AF65-F5344CB8AC3E}">
        <p14:creationId xmlns:p14="http://schemas.microsoft.com/office/powerpoint/2010/main" val="56364993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anim calcmode="lin" valueType="num">
                                      <p:cBhvr>
                                        <p:cTn id="8"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379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εργαλεία</a:t>
            </a:r>
            <a:endParaRPr lang="el-GR" dirty="0"/>
          </a:p>
        </p:txBody>
      </p:sp>
      <p:sp>
        <p:nvSpPr>
          <p:cNvPr id="55299" name="Rectangle 3"/>
          <p:cNvSpPr>
            <a:spLocks noGrp="1" noChangeArrowheads="1"/>
          </p:cNvSpPr>
          <p:nvPr>
            <p:ph idx="1"/>
          </p:nvPr>
        </p:nvSpPr>
        <p:spPr/>
        <p:txBody>
          <a:bodyPr>
            <a:normAutofit fontScale="92500" lnSpcReduction="20000"/>
          </a:bodyPr>
          <a:lstStyle/>
          <a:p>
            <a:r>
              <a:rPr lang="el-GR" altLang="el-GR" dirty="0" smtClean="0"/>
              <a:t>   Σε όλο το δείγμα εφαρμόσθηκαν 3 διαγνωστικά εργαλεία, σταθμισμένα στην ελληνική πραγματικότητα:</a:t>
            </a:r>
          </a:p>
          <a:p>
            <a:pPr>
              <a:buFont typeface="Wingdings" panose="05000000000000000000" pitchFamily="2" charset="2"/>
              <a:buChar char="ü"/>
            </a:pPr>
            <a:r>
              <a:rPr lang="el-GR" altLang="el-GR" dirty="0" smtClean="0"/>
              <a:t> α) το «WISC III» (</a:t>
            </a:r>
            <a:r>
              <a:rPr lang="el-GR" altLang="el-GR" dirty="0" err="1" smtClean="0"/>
              <a:t>Γεώργας</a:t>
            </a:r>
            <a:r>
              <a:rPr lang="el-GR" altLang="el-GR" dirty="0" smtClean="0"/>
              <a:t> κ.α., 1997), </a:t>
            </a:r>
          </a:p>
          <a:p>
            <a:pPr>
              <a:buFont typeface="Wingdings" panose="05000000000000000000" pitchFamily="2" charset="2"/>
              <a:buChar char="ü"/>
            </a:pPr>
            <a:r>
              <a:rPr lang="el-GR" altLang="el-GR" dirty="0" smtClean="0"/>
              <a:t>β) το «ΑΘΗΝΑ ΤΕΣΤ» (Παρασκευόπουλος κ.α., 1999) και, </a:t>
            </a:r>
          </a:p>
          <a:p>
            <a:pPr>
              <a:buFont typeface="Wingdings" panose="05000000000000000000" pitchFamily="2" charset="2"/>
              <a:buChar char="ü"/>
            </a:pPr>
            <a:r>
              <a:rPr lang="el-GR" altLang="el-GR" dirty="0" smtClean="0"/>
              <a:t>γ) το «Τεστ Πρώιμης Ανίχνευσης Δυσλεξίας» (</a:t>
            </a:r>
            <a:r>
              <a:rPr lang="el-GR" altLang="el-GR" dirty="0" err="1" smtClean="0"/>
              <a:t>Ζακοπούλου</a:t>
            </a:r>
            <a:r>
              <a:rPr lang="el-GR" altLang="el-GR" dirty="0" smtClean="0"/>
              <a:t>, 2003). </a:t>
            </a:r>
            <a:endParaRPr lang="en-GB" altLang="el-GR" dirty="0"/>
          </a:p>
        </p:txBody>
      </p:sp>
    </p:spTree>
    <p:extLst>
      <p:ext uri="{BB962C8B-B14F-4D97-AF65-F5344CB8AC3E}">
        <p14:creationId xmlns:p14="http://schemas.microsoft.com/office/powerpoint/2010/main" val="6191664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anim calcmode="lin" valueType="num">
                                      <p:cBhvr>
                                        <p:cTn id="8"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52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Effect transition="in" filter="fade">
                                      <p:cBhvr>
                                        <p:cTn id="14" dur="500"/>
                                        <p:tgtEl>
                                          <p:spTgt spid="55299">
                                            <p:txEl>
                                              <p:pRg st="1" end="1"/>
                                            </p:txEl>
                                          </p:spTgt>
                                        </p:tgtEl>
                                      </p:cBhvr>
                                    </p:animEffect>
                                    <p:anim calcmode="lin" valueType="num">
                                      <p:cBhvr>
                                        <p:cTn id="15"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52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Effect transition="in" filter="fade">
                                      <p:cBhvr>
                                        <p:cTn id="21" dur="500"/>
                                        <p:tgtEl>
                                          <p:spTgt spid="55299">
                                            <p:txEl>
                                              <p:pRg st="2" end="2"/>
                                            </p:txEl>
                                          </p:spTgt>
                                        </p:tgtEl>
                                      </p:cBhvr>
                                    </p:animEffect>
                                    <p:anim calcmode="lin" valueType="num">
                                      <p:cBhvr>
                                        <p:cTn id="22"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52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Effect transition="in" filter="fade">
                                      <p:cBhvr>
                                        <p:cTn id="28" dur="500"/>
                                        <p:tgtEl>
                                          <p:spTgt spid="55299">
                                            <p:txEl>
                                              <p:pRg st="3" end="3"/>
                                            </p:txEl>
                                          </p:spTgt>
                                        </p:tgtEl>
                                      </p:cBhvr>
                                    </p:animEffect>
                                    <p:anim calcmode="lin" valueType="num">
                                      <p:cBhvr>
                                        <p:cTn id="29"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529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Στατιστική ανάλυση</a:t>
            </a:r>
            <a:endParaRPr lang="el-GR" dirty="0"/>
          </a:p>
        </p:txBody>
      </p:sp>
      <p:sp>
        <p:nvSpPr>
          <p:cNvPr id="34819" name="Rectangle 3"/>
          <p:cNvSpPr>
            <a:spLocks noGrp="1" noChangeArrowheads="1"/>
          </p:cNvSpPr>
          <p:nvPr>
            <p:ph idx="1"/>
          </p:nvPr>
        </p:nvSpPr>
        <p:spPr/>
        <p:txBody>
          <a:bodyPr/>
          <a:lstStyle/>
          <a:p>
            <a:r>
              <a:rPr lang="el-GR" altLang="el-GR" dirty="0" smtClean="0"/>
              <a:t>Επιχειρήθηκε: α) η αξιολόγηση της επίδοσης των παιδιών της ομάδας εργασίας στα </a:t>
            </a:r>
            <a:r>
              <a:rPr lang="el-GR" altLang="el-GR" dirty="0" err="1" smtClean="0"/>
              <a:t>τεστς</a:t>
            </a:r>
            <a:r>
              <a:rPr lang="el-GR" altLang="el-GR" dirty="0" smtClean="0"/>
              <a:t> ΑΘΗΝΑ και </a:t>
            </a:r>
            <a:r>
              <a:rPr lang="en-US" altLang="el-GR" dirty="0" smtClean="0"/>
              <a:t>WISC</a:t>
            </a:r>
            <a:r>
              <a:rPr lang="el-GR" altLang="el-GR" dirty="0" smtClean="0"/>
              <a:t> ΙΙΙ, στους τομείς της νοητικής λεκτικής ικανότητας και </a:t>
            </a:r>
            <a:r>
              <a:rPr lang="el-GR" altLang="el-GR" dirty="0" err="1" smtClean="0"/>
              <a:t>γραφο</a:t>
            </a:r>
            <a:r>
              <a:rPr lang="el-GR" altLang="el-GR" dirty="0" smtClean="0"/>
              <a:t>-φωνολογίας, σε 3 φάσεις εφαρμογής τους.  </a:t>
            </a:r>
            <a:endParaRPr lang="el-GR" altLang="el-GR" dirty="0"/>
          </a:p>
        </p:txBody>
      </p:sp>
    </p:spTree>
    <p:extLst>
      <p:ext uri="{BB962C8B-B14F-4D97-AF65-F5344CB8AC3E}">
        <p14:creationId xmlns:p14="http://schemas.microsoft.com/office/powerpoint/2010/main" val="37400104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anim calcmode="lin" valueType="num">
                                      <p:cBhvr>
                                        <p:cTn id="8"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48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Μέση τιμή επίδοσης στους επιμέρους τομείς (1, 2), στις </a:t>
            </a:r>
            <a:r>
              <a:rPr lang="el-GR" altLang="el-GR" dirty="0" smtClean="0"/>
              <a:t>3 </a:t>
            </a:r>
            <a:r>
              <a:rPr lang="el-GR" altLang="el-GR" dirty="0"/>
              <a:t>φάσεις </a:t>
            </a:r>
            <a:r>
              <a:rPr lang="el-GR" altLang="el-GR" dirty="0" smtClean="0"/>
              <a:t> </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944565" y="2115978"/>
            <a:ext cx="7254869" cy="2206943"/>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46</a:t>
            </a:fld>
            <a:endParaRPr lang="el-GR" dirty="0"/>
          </a:p>
        </p:txBody>
      </p:sp>
    </p:spTree>
    <p:extLst>
      <p:ext uri="{BB962C8B-B14F-4D97-AF65-F5344CB8AC3E}">
        <p14:creationId xmlns:p14="http://schemas.microsoft.com/office/powerpoint/2010/main" val="1249971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Στατιστική ανάλυση</a:t>
            </a:r>
            <a:endParaRPr lang="el-GR" dirty="0"/>
          </a:p>
        </p:txBody>
      </p:sp>
      <p:sp>
        <p:nvSpPr>
          <p:cNvPr id="59395" name="Rectangle 3"/>
          <p:cNvSpPr>
            <a:spLocks noGrp="1" noChangeArrowheads="1"/>
          </p:cNvSpPr>
          <p:nvPr>
            <p:ph idx="1"/>
          </p:nvPr>
        </p:nvSpPr>
        <p:spPr/>
        <p:txBody>
          <a:bodyPr/>
          <a:lstStyle/>
          <a:p>
            <a:r>
              <a:rPr lang="el-GR" altLang="el-GR" dirty="0" smtClean="0"/>
              <a:t>β) η αξιολόγηση της επίδοσής τους στο τεστ </a:t>
            </a:r>
            <a:r>
              <a:rPr lang="el-GR" altLang="el-GR" b="1" dirty="0" smtClean="0"/>
              <a:t>ΑΘΗΝΑ</a:t>
            </a:r>
            <a:r>
              <a:rPr lang="el-GR" altLang="el-GR" dirty="0" smtClean="0"/>
              <a:t> σε συγκεκριμένους τομείς (1,2,3,4,5,6), στις τρεις φάσεις εφαρμογής του (</a:t>
            </a:r>
            <a:r>
              <a:rPr lang="en-US" altLang="el-GR" dirty="0" smtClean="0"/>
              <a:t>a</a:t>
            </a:r>
            <a:r>
              <a:rPr lang="el-GR" altLang="el-GR" dirty="0" smtClean="0"/>
              <a:t>, </a:t>
            </a:r>
            <a:r>
              <a:rPr lang="en-US" altLang="el-GR" dirty="0" smtClean="0"/>
              <a:t>b</a:t>
            </a:r>
            <a:r>
              <a:rPr lang="el-GR" altLang="el-GR" dirty="0" smtClean="0"/>
              <a:t>, </a:t>
            </a:r>
            <a:r>
              <a:rPr lang="en-US" altLang="el-GR" dirty="0" smtClean="0"/>
              <a:t>c</a:t>
            </a:r>
            <a:r>
              <a:rPr lang="el-GR" altLang="el-GR" dirty="0" smtClean="0"/>
              <a:t>)</a:t>
            </a:r>
            <a:endParaRPr lang="en-GB" altLang="el-GR" dirty="0"/>
          </a:p>
        </p:txBody>
      </p:sp>
    </p:spTree>
    <p:extLst>
      <p:ext uri="{BB962C8B-B14F-4D97-AF65-F5344CB8AC3E}">
        <p14:creationId xmlns:p14="http://schemas.microsoft.com/office/powerpoint/2010/main" val="12861655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anim calcmode="lin" valueType="num">
                                      <p:cBhvr>
                                        <p:cTn id="8"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939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Επιδόσεις της ομάδας εργασίας στο τεστ ΑΘΗΝΑ, στους τομείς:</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639281" y="1333500"/>
            <a:ext cx="5865437" cy="37719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48</a:t>
            </a:fld>
            <a:endParaRPr lang="el-GR" dirty="0"/>
          </a:p>
        </p:txBody>
      </p:sp>
    </p:spTree>
    <p:extLst>
      <p:ext uri="{BB962C8B-B14F-4D97-AF65-F5344CB8AC3E}">
        <p14:creationId xmlns:p14="http://schemas.microsoft.com/office/powerpoint/2010/main" val="1453990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Στατιστική ανάλυση (1 από 2)</a:t>
            </a:r>
            <a:endParaRPr lang="el-GR" dirty="0"/>
          </a:p>
        </p:txBody>
      </p:sp>
      <p:sp>
        <p:nvSpPr>
          <p:cNvPr id="62467" name="Rectangle 3"/>
          <p:cNvSpPr>
            <a:spLocks noGrp="1" noChangeArrowheads="1"/>
          </p:cNvSpPr>
          <p:nvPr>
            <p:ph idx="1"/>
          </p:nvPr>
        </p:nvSpPr>
        <p:spPr/>
        <p:txBody>
          <a:bodyPr>
            <a:normAutofit fontScale="85000" lnSpcReduction="20000"/>
          </a:bodyPr>
          <a:lstStyle/>
          <a:p>
            <a:pPr marL="0" indent="0">
              <a:buNone/>
            </a:pPr>
            <a:r>
              <a:rPr lang="el-GR" altLang="el-GR" sz="3300" dirty="0" smtClean="0"/>
              <a:t>γ) η </a:t>
            </a:r>
            <a:r>
              <a:rPr lang="el-GR" altLang="el-GR" sz="3300" b="1" dirty="0" smtClean="0"/>
              <a:t>αξιολόγηση στο πρόγραμμα παρέμβασης </a:t>
            </a:r>
            <a:r>
              <a:rPr lang="el-GR" altLang="el-GR" sz="3300" dirty="0" smtClean="0"/>
              <a:t>των συχνοτήτων εκδήλωσης δυσκολιών στους τομείς της νοητικής λεκτικής ικανότητας, στη </a:t>
            </a:r>
            <a:r>
              <a:rPr lang="el-GR" altLang="el-GR" sz="3300" dirty="0" err="1" smtClean="0"/>
              <a:t>γραφο</a:t>
            </a:r>
            <a:r>
              <a:rPr lang="el-GR" altLang="el-GR" sz="3300" dirty="0" smtClean="0"/>
              <a:t>-φωνολογία και την </a:t>
            </a:r>
            <a:r>
              <a:rPr lang="el-GR" altLang="el-GR" sz="3300" dirty="0" err="1" smtClean="0"/>
              <a:t>ψυχοκινητικότητα</a:t>
            </a:r>
            <a:r>
              <a:rPr lang="el-GR" altLang="el-GR" sz="3300" dirty="0" smtClean="0"/>
              <a:t>, η αξιολόγηση του μέσου όρου της επίδοσης στο σύνολό της και η πορεία του μέσου όρου επίδοσης αναφορικά με την </a:t>
            </a:r>
            <a:r>
              <a:rPr lang="el-GR" altLang="el-GR" sz="3300" dirty="0" err="1" smtClean="0"/>
              <a:t>ψυχοσυναισθηματική</a:t>
            </a:r>
            <a:r>
              <a:rPr lang="el-GR" altLang="el-GR" sz="3300" dirty="0" smtClean="0"/>
              <a:t> κατάσταση των παιδιών, και δ) η σύγκριση των επιδόσεων των παιδιών και των τριών ομάδων  στα </a:t>
            </a:r>
            <a:r>
              <a:rPr lang="el-GR" altLang="el-GR" sz="3300" dirty="0" err="1" smtClean="0"/>
              <a:t>τεστς</a:t>
            </a:r>
            <a:r>
              <a:rPr lang="el-GR" altLang="el-GR" sz="3300" dirty="0" smtClean="0"/>
              <a:t> ΑΘΗΝΑ και </a:t>
            </a:r>
            <a:r>
              <a:rPr lang="en-US" altLang="el-GR" sz="3300" dirty="0" smtClean="0"/>
              <a:t>WISC</a:t>
            </a:r>
            <a:r>
              <a:rPr lang="el-GR" altLang="el-GR" sz="3300" dirty="0" smtClean="0"/>
              <a:t> ΙΙΙ, στο σύνολό τους, κατά την τελική αξιολόγηση.</a:t>
            </a:r>
            <a:endParaRPr lang="en-GB" altLang="el-GR" sz="3300" dirty="0" smtClean="0"/>
          </a:p>
          <a:p>
            <a:endParaRPr lang="en-GB" altLang="el-GR" dirty="0"/>
          </a:p>
        </p:txBody>
      </p:sp>
    </p:spTree>
    <p:extLst>
      <p:ext uri="{BB962C8B-B14F-4D97-AF65-F5344CB8AC3E}">
        <p14:creationId xmlns:p14="http://schemas.microsoft.com/office/powerpoint/2010/main" val="385537338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anim calcmode="lin" valueType="num">
                                      <p:cBhvr>
                                        <p:cTn id="8"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246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sz="3500" dirty="0" smtClean="0"/>
              <a:t>Στο τέλος της ενότητας οι φοιτητές πρέπει να γνωρίζουν : </a:t>
            </a:r>
          </a:p>
          <a:p>
            <a:pPr>
              <a:buFont typeface="Wingdings" panose="05000000000000000000" pitchFamily="2" charset="2"/>
              <a:buChar char="ü"/>
            </a:pPr>
            <a:r>
              <a:rPr lang="el-GR" dirty="0"/>
              <a:t> </a:t>
            </a:r>
            <a:r>
              <a:rPr lang="el-GR" dirty="0" smtClean="0"/>
              <a:t>αξιολόγηση δυσλεξίας στην προσχολική ηλικία</a:t>
            </a:r>
          </a:p>
          <a:p>
            <a:pPr>
              <a:buFont typeface="Wingdings" panose="05000000000000000000" pitchFamily="2" charset="2"/>
              <a:buChar char="ü"/>
            </a:pPr>
            <a:r>
              <a:rPr lang="el-GR" dirty="0" smtClean="0"/>
              <a:t>Αξιολόγηση γνωστικών λειτουργιών στην προσχολική ηλικία</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Στατιστική ανάλυση (2 από 2)</a:t>
            </a:r>
            <a:endParaRPr lang="el-GR" dirty="0"/>
          </a:p>
        </p:txBody>
      </p:sp>
      <p:sp>
        <p:nvSpPr>
          <p:cNvPr id="3" name="Θέση περιεχομένου 2"/>
          <p:cNvSpPr>
            <a:spLocks noGrp="1"/>
          </p:cNvSpPr>
          <p:nvPr>
            <p:ph idx="1"/>
          </p:nvPr>
        </p:nvSpPr>
        <p:spPr/>
        <p:txBody>
          <a:bodyPr/>
          <a:lstStyle/>
          <a:p>
            <a:r>
              <a:rPr lang="el-GR" altLang="el-GR" sz="2500" b="1" dirty="0"/>
              <a:t>Στατιστική σημαντικότητα των επιδόσεων των παιδιών των ομάδων εργασίας, ελέγχου και κριτηρίου στα </a:t>
            </a:r>
            <a:r>
              <a:rPr lang="el-GR" altLang="el-GR" sz="2500" b="1" dirty="0" err="1"/>
              <a:t>τεστς</a:t>
            </a:r>
            <a:r>
              <a:rPr lang="el-GR" altLang="el-GR" sz="2500" b="1" dirty="0"/>
              <a:t> ΑΘΗΝΑ και </a:t>
            </a:r>
            <a:r>
              <a:rPr lang="en-US" altLang="el-GR" sz="2500" b="1" dirty="0"/>
              <a:t>WISC</a:t>
            </a:r>
            <a:r>
              <a:rPr lang="el-GR" altLang="el-GR" sz="2500" b="1" dirty="0"/>
              <a:t> ΙΙΙ, στο σύνολό τους, κατά την τελική φάση εφαρμογής τους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50</a:t>
            </a:fld>
            <a:endParaRPr lang="el-GR" dirty="0"/>
          </a:p>
        </p:txBody>
      </p:sp>
      <p:pic>
        <p:nvPicPr>
          <p:cNvPr id="5" name="Εικόνα 4"/>
          <p:cNvPicPr>
            <a:picLocks noChangeAspect="1"/>
          </p:cNvPicPr>
          <p:nvPr/>
        </p:nvPicPr>
        <p:blipFill>
          <a:blip r:embed="rId2"/>
          <a:stretch>
            <a:fillRect/>
          </a:stretch>
        </p:blipFill>
        <p:spPr>
          <a:xfrm>
            <a:off x="827584" y="3073524"/>
            <a:ext cx="7035394" cy="1914310"/>
          </a:xfrm>
          <a:prstGeom prst="rect">
            <a:avLst/>
          </a:prstGeom>
        </p:spPr>
      </p:pic>
    </p:spTree>
    <p:extLst>
      <p:ext uri="{BB962C8B-B14F-4D97-AF65-F5344CB8AC3E}">
        <p14:creationId xmlns:p14="http://schemas.microsoft.com/office/powerpoint/2010/main" val="2250466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altLang="el-GR" dirty="0" smtClean="0"/>
              <a:t>Συζήτηση </a:t>
            </a:r>
            <a:r>
              <a:rPr lang="el-GR" altLang="el-GR" dirty="0"/>
              <a:t>δεδομένων:(1 από 4)</a:t>
            </a:r>
            <a:endParaRPr lang="en-GB" altLang="el-GR" dirty="0"/>
          </a:p>
        </p:txBody>
      </p:sp>
      <p:sp>
        <p:nvSpPr>
          <p:cNvPr id="35843" name="Rectangle 3"/>
          <p:cNvSpPr>
            <a:spLocks noGrp="1" noChangeArrowheads="1"/>
          </p:cNvSpPr>
          <p:nvPr>
            <p:ph idx="1"/>
          </p:nvPr>
        </p:nvSpPr>
        <p:spPr/>
        <p:txBody>
          <a:bodyPr>
            <a:normAutofit fontScale="92500" lnSpcReduction="10000"/>
          </a:bodyPr>
          <a:lstStyle/>
          <a:p>
            <a:pPr marL="0" indent="0" algn="just">
              <a:buNone/>
            </a:pPr>
            <a:r>
              <a:rPr lang="el-GR" altLang="el-GR" dirty="0" smtClean="0"/>
              <a:t>Παρατηρούμε τα ακόλουθα: </a:t>
            </a:r>
          </a:p>
          <a:p>
            <a:pPr marL="0" indent="0" algn="just">
              <a:buNone/>
            </a:pPr>
            <a:r>
              <a:rPr lang="el-GR" altLang="el-GR" dirty="0" smtClean="0"/>
              <a:t>Α) για την </a:t>
            </a:r>
            <a:r>
              <a:rPr lang="el-GR" altLang="el-GR" b="1" dirty="0" smtClean="0"/>
              <a:t>ομάδα εργασίας</a:t>
            </a:r>
            <a:r>
              <a:rPr lang="el-GR" altLang="el-GR" dirty="0" smtClean="0"/>
              <a:t>:</a:t>
            </a:r>
            <a:endParaRPr lang="en-US" altLang="el-GR" dirty="0" smtClean="0"/>
          </a:p>
          <a:p>
            <a:pPr marL="0" indent="0" algn="just">
              <a:buNone/>
            </a:pPr>
            <a:r>
              <a:rPr lang="el-GR" altLang="el-GR" dirty="0" smtClean="0"/>
              <a:t>τα παιδιά, κατόπιν της εφαρμογής του προγράμματος παρέμβασης, σημείωσαν υψηλότερες επιδόσεις στη δεύτερη και τρίτη φάση αξιολόγησης στους τομείς της λεκτικής νοητικής ικανότητας, της </a:t>
            </a:r>
            <a:r>
              <a:rPr lang="el-GR" altLang="el-GR" dirty="0" err="1" smtClean="0"/>
              <a:t>γραφο</a:t>
            </a:r>
            <a:r>
              <a:rPr lang="el-GR" altLang="el-GR" dirty="0" smtClean="0"/>
              <a:t>-φωνολογικής ενημερότητας και της </a:t>
            </a:r>
            <a:r>
              <a:rPr lang="el-GR" altLang="el-GR" dirty="0" err="1" smtClean="0"/>
              <a:t>ψυχοκινητικότητας</a:t>
            </a:r>
            <a:endParaRPr lang="el-GR" altLang="el-GR" dirty="0"/>
          </a:p>
        </p:txBody>
      </p:sp>
    </p:spTree>
    <p:extLst>
      <p:ext uri="{BB962C8B-B14F-4D97-AF65-F5344CB8AC3E}">
        <p14:creationId xmlns:p14="http://schemas.microsoft.com/office/powerpoint/2010/main" val="22426402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ppt_x</p:attrName>
                                        </p:attrNameLst>
                                      </p:cBhvr>
                                      <p:tavLst>
                                        <p:tav tm="0">
                                          <p:val>
                                            <p:strVal val="#ppt_x-.2"/>
                                          </p:val>
                                        </p:tav>
                                        <p:tav tm="100000">
                                          <p:val>
                                            <p:strVal val="#ppt_x"/>
                                          </p:val>
                                        </p:tav>
                                      </p:tavLst>
                                    </p:anim>
                                    <p:anim calcmode="lin" valueType="num">
                                      <p:cBhvr>
                                        <p:cTn id="8" dur="1000" fill="hold"/>
                                        <p:tgtEl>
                                          <p:spTgt spid="358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500"/>
                                        <p:tgtEl>
                                          <p:spTgt spid="35843">
                                            <p:txEl>
                                              <p:pRg st="0" end="0"/>
                                            </p:txEl>
                                          </p:spTgt>
                                        </p:tgtEl>
                                      </p:cBhvr>
                                    </p:animEffect>
                                    <p:anim calcmode="lin" valueType="num">
                                      <p:cBhvr>
                                        <p:cTn id="15"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8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500"/>
                                        <p:tgtEl>
                                          <p:spTgt spid="35843">
                                            <p:txEl>
                                              <p:pRg st="1" end="1"/>
                                            </p:txEl>
                                          </p:spTgt>
                                        </p:tgtEl>
                                      </p:cBhvr>
                                    </p:animEffect>
                                    <p:anim calcmode="lin" valueType="num">
                                      <p:cBhvr>
                                        <p:cTn id="2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8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500"/>
                                        <p:tgtEl>
                                          <p:spTgt spid="35843">
                                            <p:txEl>
                                              <p:pRg st="2" end="2"/>
                                            </p:txEl>
                                          </p:spTgt>
                                        </p:tgtEl>
                                      </p:cBhvr>
                                    </p:animEffect>
                                    <p:anim calcmode="lin" valueType="num">
                                      <p:cBhvr>
                                        <p:cTn id="2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84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Συζήτηση δεδομένων</a:t>
            </a:r>
            <a:r>
              <a:rPr lang="el-GR" altLang="el-GR" dirty="0" smtClean="0"/>
              <a:t>:(2 </a:t>
            </a:r>
            <a:r>
              <a:rPr lang="el-GR" altLang="el-GR" dirty="0"/>
              <a:t>από 4)</a:t>
            </a:r>
            <a:endParaRPr lang="el-GR" dirty="0"/>
          </a:p>
        </p:txBody>
      </p:sp>
      <p:sp>
        <p:nvSpPr>
          <p:cNvPr id="36867" name="Rectangle 3"/>
          <p:cNvSpPr>
            <a:spLocks noGrp="1" noChangeArrowheads="1"/>
          </p:cNvSpPr>
          <p:nvPr>
            <p:ph idx="1"/>
          </p:nvPr>
        </p:nvSpPr>
        <p:spPr/>
        <p:txBody>
          <a:bodyPr>
            <a:normAutofit fontScale="92500" lnSpcReduction="10000"/>
          </a:bodyPr>
          <a:lstStyle/>
          <a:p>
            <a:pPr algn="just"/>
            <a:r>
              <a:rPr lang="el-GR" altLang="el-GR" dirty="0" smtClean="0"/>
              <a:t>Β) Για τις ομάδες εργασίας, ελέγχου και εξωτερικού κριτηρίου εγκυρότητας:</a:t>
            </a:r>
          </a:p>
          <a:p>
            <a:pPr algn="just"/>
            <a:r>
              <a:rPr lang="el-GR" altLang="el-GR" dirty="0" smtClean="0"/>
              <a:t>μεταξύ της ομάδας εργασίας και της ομάδας κριτηρίου δεν υπάρχει στατιστικά σημαντική διαφορά (</a:t>
            </a:r>
            <a:r>
              <a:rPr lang="en-US" altLang="el-GR" dirty="0" smtClean="0"/>
              <a:t>p</a:t>
            </a:r>
            <a:r>
              <a:rPr lang="el-GR" altLang="el-GR" dirty="0" smtClean="0"/>
              <a:t>=.240), γεγονός που σημαίνει ότι η επίδοση των παιδιών της ομάδας εργασίας είναι θετικά ανοδική και τείνει να εξισωθεί με αυτή του εξωτερικού κριτηρίου. </a:t>
            </a:r>
          </a:p>
        </p:txBody>
      </p:sp>
    </p:spTree>
    <p:extLst>
      <p:ext uri="{BB962C8B-B14F-4D97-AF65-F5344CB8AC3E}">
        <p14:creationId xmlns:p14="http://schemas.microsoft.com/office/powerpoint/2010/main" val="127986803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anim calcmode="lin" valueType="num">
                                      <p:cBhvr>
                                        <p:cTn id="8"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68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Effect transition="in" filter="fade">
                                      <p:cBhvr>
                                        <p:cTn id="14" dur="500"/>
                                        <p:tgtEl>
                                          <p:spTgt spid="36867">
                                            <p:txEl>
                                              <p:pRg st="1" end="1"/>
                                            </p:txEl>
                                          </p:spTgt>
                                        </p:tgtEl>
                                      </p:cBhvr>
                                    </p:animEffect>
                                    <p:anim calcmode="lin" valueType="num">
                                      <p:cBhvr>
                                        <p:cTn id="15"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Συζήτηση δεδομένων</a:t>
            </a:r>
            <a:r>
              <a:rPr lang="el-GR" altLang="el-GR" dirty="0" smtClean="0"/>
              <a:t>:(3 </a:t>
            </a:r>
            <a:r>
              <a:rPr lang="el-GR" altLang="el-GR" dirty="0"/>
              <a:t>από 4)</a:t>
            </a:r>
            <a:endParaRPr lang="el-GR" dirty="0"/>
          </a:p>
        </p:txBody>
      </p:sp>
      <p:sp>
        <p:nvSpPr>
          <p:cNvPr id="36867" name="Rectangle 3"/>
          <p:cNvSpPr>
            <a:spLocks noGrp="1" noChangeArrowheads="1"/>
          </p:cNvSpPr>
          <p:nvPr>
            <p:ph idx="1"/>
          </p:nvPr>
        </p:nvSpPr>
        <p:spPr/>
        <p:txBody>
          <a:bodyPr>
            <a:normAutofit fontScale="85000" lnSpcReduction="20000"/>
          </a:bodyPr>
          <a:lstStyle/>
          <a:p>
            <a:pPr algn="just"/>
            <a:r>
              <a:rPr lang="el-GR" altLang="el-GR" dirty="0" smtClean="0"/>
              <a:t>μεταξύ της ομάδας ελέγχου και της ομάδας κριτηρίου υπάρχει στατιστικά σημαντική διαφορά (</a:t>
            </a:r>
            <a:r>
              <a:rPr lang="en-US" altLang="el-GR" dirty="0" smtClean="0"/>
              <a:t>p</a:t>
            </a:r>
            <a:r>
              <a:rPr lang="el-GR" altLang="el-GR" dirty="0" smtClean="0"/>
              <a:t>=.014), γεγονός που δηλώνει ότι τα παιδιά της ομάδας ελέγχου χρήζουν περαιτέρω βοήθειας. Εκτενέστερα, η παραπάνω τιμή στατιστικής σημαντικότητας, μας επιτρέπει να αποφανθούμε για τον καθοριστικό χαρακτήρα των τομέων που αξιολογήθηκαν στη μαθησιακή διαδικασία, αλλά και την αναγκαιότητα εφαρμογής μορφών παρέμβασης στους συγκεκριμένους τομείς.</a:t>
            </a:r>
            <a:endParaRPr lang="el-GR" altLang="el-GR" dirty="0"/>
          </a:p>
        </p:txBody>
      </p:sp>
    </p:spTree>
    <p:extLst>
      <p:ext uri="{BB962C8B-B14F-4D97-AF65-F5344CB8AC3E}">
        <p14:creationId xmlns:p14="http://schemas.microsoft.com/office/powerpoint/2010/main" val="12291206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anim calcmode="lin" valueType="num">
                                      <p:cBhvr>
                                        <p:cTn id="8"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686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Συζήτηση δεδομένων</a:t>
            </a:r>
            <a:r>
              <a:rPr lang="el-GR" altLang="el-GR" dirty="0" smtClean="0"/>
              <a:t>:(4 </a:t>
            </a:r>
            <a:r>
              <a:rPr lang="el-GR" altLang="el-GR" dirty="0"/>
              <a:t>από 4)</a:t>
            </a:r>
            <a:endParaRPr lang="el-GR" dirty="0"/>
          </a:p>
        </p:txBody>
      </p:sp>
      <p:sp>
        <p:nvSpPr>
          <p:cNvPr id="37891" name="Rectangle 3"/>
          <p:cNvSpPr>
            <a:spLocks noGrp="1" noChangeArrowheads="1"/>
          </p:cNvSpPr>
          <p:nvPr>
            <p:ph idx="1"/>
          </p:nvPr>
        </p:nvSpPr>
        <p:spPr/>
        <p:txBody>
          <a:bodyPr>
            <a:normAutofit fontScale="77500" lnSpcReduction="20000"/>
          </a:bodyPr>
          <a:lstStyle/>
          <a:p>
            <a:pPr algn="just"/>
            <a:r>
              <a:rPr lang="el-GR" altLang="el-GR" dirty="0" smtClean="0"/>
              <a:t> Συστηματικές αδυναμίες των νηπίων στην προ-γραφική και προ-αναγνωστική ικανότητα, μνήμη, δόμηση του σωματικού σχήματος, </a:t>
            </a:r>
            <a:r>
              <a:rPr lang="el-GR" altLang="el-GR" dirty="0" err="1" smtClean="0"/>
              <a:t>χωροχρονικό</a:t>
            </a:r>
            <a:r>
              <a:rPr lang="el-GR" altLang="el-GR" dirty="0" smtClean="0"/>
              <a:t> προσανατολισμό, πλευρίωση, </a:t>
            </a:r>
            <a:r>
              <a:rPr lang="el-GR" altLang="el-GR" dirty="0" err="1" smtClean="0"/>
              <a:t>γραφοκινητικότητα</a:t>
            </a:r>
            <a:r>
              <a:rPr lang="el-GR" altLang="el-GR" dirty="0" smtClean="0"/>
              <a:t> και φωνολογική ενημερότητα, μπορούν να αποτελέσουν σημαντικές ενδείξεις/ενοχοποιητικούς παράγοντες εκδήλωσης συμπτωμάτων δυσλεξικής συμπεριφοράς κατά την προσχολική ηλικία, αλλά και κύριους άξονες εργασίας προγραμμάτων παρέμβασης, προκειμένου να επιτευχθεί θετικά ανοδική εξελικτική πορεία των παιδιών στην κατάκτηση των μαθησιακών μηχανισμών. </a:t>
            </a:r>
            <a:endParaRPr lang="el-GR" altLang="el-GR" dirty="0"/>
          </a:p>
        </p:txBody>
      </p:sp>
    </p:spTree>
    <p:extLst>
      <p:ext uri="{BB962C8B-B14F-4D97-AF65-F5344CB8AC3E}">
        <p14:creationId xmlns:p14="http://schemas.microsoft.com/office/powerpoint/2010/main" val="219991836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anim calcmode="lin" valueType="num">
                                      <p:cBhvr>
                                        <p:cTn id="8"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789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l-GR" altLang="el-GR" smtClean="0"/>
              <a:t>Διαπιστώσεις:</a:t>
            </a:r>
            <a:endParaRPr lang="en-GB" altLang="el-GR"/>
          </a:p>
        </p:txBody>
      </p:sp>
      <p:sp>
        <p:nvSpPr>
          <p:cNvPr id="40963" name="Rectangle 3"/>
          <p:cNvSpPr>
            <a:spLocks noGrp="1" noChangeArrowheads="1"/>
          </p:cNvSpPr>
          <p:nvPr>
            <p:ph idx="1"/>
          </p:nvPr>
        </p:nvSpPr>
        <p:spPr/>
        <p:txBody>
          <a:bodyPr>
            <a:normAutofit fontScale="92500" lnSpcReduction="20000"/>
          </a:bodyPr>
          <a:lstStyle/>
          <a:p>
            <a:r>
              <a:rPr lang="el-GR" altLang="el-GR" dirty="0" smtClean="0"/>
              <a:t>Η αξιολόγηση των αποτελεσμάτων και των τριών ερευνών μας επιτρέπει να προσδιορίσουμε και να ορίσουμε τις δυσκολίες στους τομείς της φωνολογικής ενημερότητας, της </a:t>
            </a:r>
            <a:r>
              <a:rPr lang="el-GR" altLang="el-GR" dirty="0" err="1" smtClean="0"/>
              <a:t>ψυχοκινητικότητας</a:t>
            </a:r>
            <a:r>
              <a:rPr lang="el-GR" altLang="el-GR" dirty="0" smtClean="0"/>
              <a:t>, των γνωστικών μηχανισμών και των </a:t>
            </a:r>
            <a:r>
              <a:rPr lang="el-GR" altLang="el-GR" dirty="0" err="1" smtClean="0"/>
              <a:t>προγραφικών</a:t>
            </a:r>
            <a:r>
              <a:rPr lang="el-GR" altLang="el-GR" dirty="0" smtClean="0"/>
              <a:t> και </a:t>
            </a:r>
            <a:r>
              <a:rPr lang="el-GR" altLang="el-GR" dirty="0" err="1" smtClean="0"/>
              <a:t>προαναγνωστικών</a:t>
            </a:r>
            <a:r>
              <a:rPr lang="el-GR" altLang="el-GR" dirty="0" smtClean="0"/>
              <a:t> δεξιοτήτων, ως  πρώιμους ενοχοποιητικούς παράγοντες δυσλεξίας.</a:t>
            </a:r>
          </a:p>
          <a:p>
            <a:pPr marL="0" indent="0">
              <a:buNone/>
            </a:pPr>
            <a:r>
              <a:rPr lang="el-GR" altLang="el-GR" dirty="0" smtClean="0"/>
              <a:t> </a:t>
            </a:r>
            <a:endParaRPr lang="el-GR" altLang="el-GR" dirty="0"/>
          </a:p>
        </p:txBody>
      </p:sp>
    </p:spTree>
    <p:extLst>
      <p:ext uri="{BB962C8B-B14F-4D97-AF65-F5344CB8AC3E}">
        <p14:creationId xmlns:p14="http://schemas.microsoft.com/office/powerpoint/2010/main" val="7269952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ppt_x</p:attrName>
                                        </p:attrNameLst>
                                      </p:cBhvr>
                                      <p:tavLst>
                                        <p:tav tm="0">
                                          <p:val>
                                            <p:strVal val="#ppt_x-.2"/>
                                          </p:val>
                                        </p:tav>
                                        <p:tav tm="100000">
                                          <p:val>
                                            <p:strVal val="#ppt_x"/>
                                          </p:val>
                                        </p:tav>
                                      </p:tavLst>
                                    </p:anim>
                                    <p:anim calcmode="lin" valueType="num">
                                      <p:cBhvr>
                                        <p:cTn id="8"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63">
                                            <p:txEl>
                                              <p:pRg st="0" end="0"/>
                                            </p:txEl>
                                          </p:spTgt>
                                        </p:tgtEl>
                                        <p:attrNameLst>
                                          <p:attrName>style.visibility</p:attrName>
                                        </p:attrNameLst>
                                      </p:cBhvr>
                                      <p:to>
                                        <p:strVal val="visible"/>
                                      </p:to>
                                    </p:set>
                                    <p:animEffect transition="in" filter="fade">
                                      <p:cBhvr>
                                        <p:cTn id="14" dur="500"/>
                                        <p:tgtEl>
                                          <p:spTgt spid="40963">
                                            <p:txEl>
                                              <p:pRg st="0" end="0"/>
                                            </p:txEl>
                                          </p:spTgt>
                                        </p:tgtEl>
                                      </p:cBhvr>
                                    </p:animEffect>
                                    <p:anim calcmode="lin" valueType="num">
                                      <p:cBhvr>
                                        <p:cTn id="15"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63">
                                            <p:txEl>
                                              <p:pRg st="1" end="1"/>
                                            </p:txEl>
                                          </p:spTgt>
                                        </p:tgtEl>
                                        <p:attrNameLst>
                                          <p:attrName>style.visibility</p:attrName>
                                        </p:attrNameLst>
                                      </p:cBhvr>
                                      <p:to>
                                        <p:strVal val="visible"/>
                                      </p:to>
                                    </p:set>
                                    <p:animEffect transition="in" filter="fade">
                                      <p:cBhvr>
                                        <p:cTn id="21" dur="500"/>
                                        <p:tgtEl>
                                          <p:spTgt spid="40963">
                                            <p:txEl>
                                              <p:pRg st="1" end="1"/>
                                            </p:txEl>
                                          </p:spTgt>
                                        </p:tgtEl>
                                      </p:cBhvr>
                                    </p:animEffect>
                                    <p:anim calcmode="lin" valueType="num">
                                      <p:cBhvr>
                                        <p:cTn id="22"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96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l-GR" altLang="el-GR" sz="3600" dirty="0" smtClean="0"/>
              <a:t>«Μοντέλο συσχέτισης τομέων και πρώιμων δεικτών του συνδρόμου ειδικής αναπτυξιακής δυσλεξίας</a:t>
            </a:r>
            <a:r>
              <a:rPr lang="el-GR" altLang="el-GR" dirty="0" smtClean="0"/>
              <a:t>»</a:t>
            </a:r>
            <a:endParaRPr lang="en-GB" altLang="el-GR" dirty="0"/>
          </a:p>
        </p:txBody>
      </p:sp>
      <p:sp>
        <p:nvSpPr>
          <p:cNvPr id="41992" name="Text Box 8"/>
          <p:cNvSpPr txBox="1">
            <a:spLocks noGrp="1" noChangeArrowheads="1"/>
          </p:cNvSpPr>
          <p:nvPr>
            <p:ph idx="1"/>
          </p:nvPr>
        </p:nvSpPr>
        <p:spPr/>
        <p:txBody>
          <a:bodyPr/>
          <a:lstStyle/>
          <a:p>
            <a:endParaRPr lang="en-US" altLang="el-GR" dirty="0" smtClean="0"/>
          </a:p>
          <a:p>
            <a:endParaRPr lang="en-US"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smtClean="0"/>
          </a:p>
          <a:p>
            <a:endParaRPr lang="en-GB" altLang="el-GR" dirty="0"/>
          </a:p>
        </p:txBody>
      </p:sp>
      <p:sp>
        <p:nvSpPr>
          <p:cNvPr id="41993" name="Oval 9"/>
          <p:cNvSpPr>
            <a:spLocks noChangeArrowheads="1"/>
          </p:cNvSpPr>
          <p:nvPr/>
        </p:nvSpPr>
        <p:spPr bwMode="auto">
          <a:xfrm>
            <a:off x="2652449" y="1596761"/>
            <a:ext cx="2520156" cy="1021292"/>
          </a:xfrm>
          <a:prstGeom prst="ellipse">
            <a:avLst/>
          </a:prstGeom>
          <a:solidFill>
            <a:srgbClr val="66FF33"/>
          </a:solidFill>
          <a:ln w="9525">
            <a:solidFill>
              <a:srgbClr val="000000"/>
            </a:solidFill>
            <a:round/>
            <a:headEnd/>
            <a:tailEnd/>
          </a:ln>
        </p:spPr>
        <p:txBody>
          <a:bodyPr/>
          <a:lstStyle/>
          <a:p>
            <a:pPr algn="ctr"/>
            <a:r>
              <a:rPr lang="en-GB" altLang="el-GR" sz="1333" b="1" i="1" dirty="0" err="1">
                <a:latin typeface="Times New Roman" panose="02020603050405020304" pitchFamily="18" charset="0"/>
              </a:rPr>
              <a:t>Φωνολογική</a:t>
            </a:r>
            <a:r>
              <a:rPr lang="en-GB" altLang="el-GR" sz="1333" b="1" i="1" dirty="0">
                <a:latin typeface="Times New Roman" panose="02020603050405020304" pitchFamily="18" charset="0"/>
              </a:rPr>
              <a:t> </a:t>
            </a:r>
            <a:r>
              <a:rPr lang="en-GB" altLang="el-GR" sz="1333" b="1" i="1" dirty="0" err="1">
                <a:latin typeface="Times New Roman" panose="02020603050405020304" pitchFamily="18" charset="0"/>
              </a:rPr>
              <a:t>Ενημερότητ</a:t>
            </a:r>
            <a:r>
              <a:rPr lang="en-GB" altLang="el-GR" sz="1333" b="1" i="1" dirty="0">
                <a:latin typeface="Times New Roman" panose="02020603050405020304" pitchFamily="18" charset="0"/>
              </a:rPr>
              <a:t>α</a:t>
            </a:r>
          </a:p>
          <a:p>
            <a:pPr algn="ctr"/>
            <a:endParaRPr lang="en-GB" altLang="el-GR" sz="1333" i="1" dirty="0">
              <a:latin typeface="Arial" panose="020B0604020202020204" pitchFamily="34" charset="0"/>
            </a:endParaRPr>
          </a:p>
        </p:txBody>
      </p:sp>
      <p:sp>
        <p:nvSpPr>
          <p:cNvPr id="41994" name="Oval 10"/>
          <p:cNvSpPr>
            <a:spLocks noChangeArrowheads="1"/>
          </p:cNvSpPr>
          <p:nvPr/>
        </p:nvSpPr>
        <p:spPr bwMode="auto">
          <a:xfrm>
            <a:off x="5052219" y="1717146"/>
            <a:ext cx="2760927" cy="900907"/>
          </a:xfrm>
          <a:prstGeom prst="ellipse">
            <a:avLst/>
          </a:prstGeom>
          <a:solidFill>
            <a:srgbClr val="66FF33"/>
          </a:solidFill>
          <a:ln w="9525">
            <a:solidFill>
              <a:srgbClr val="000000"/>
            </a:solidFill>
            <a:round/>
            <a:headEnd/>
            <a:tailEnd/>
          </a:ln>
        </p:spPr>
        <p:txBody>
          <a:bodyPr/>
          <a:lstStyle/>
          <a:p>
            <a:pPr algn="ctr"/>
            <a:r>
              <a:rPr lang="en-GB" altLang="el-GR" sz="1333" b="1" i="1" dirty="0" err="1">
                <a:latin typeface="Times New Roman" panose="02020603050405020304" pitchFamily="18" charset="0"/>
              </a:rPr>
              <a:t>Αντίληψη</a:t>
            </a:r>
            <a:r>
              <a:rPr lang="en-GB" altLang="el-GR" sz="1333" b="1" i="1" dirty="0">
                <a:latin typeface="Times New Roman" panose="02020603050405020304" pitchFamily="18" charset="0"/>
              </a:rPr>
              <a:t>, </a:t>
            </a:r>
            <a:r>
              <a:rPr lang="en-GB" altLang="el-GR" sz="1333" b="1" i="1" dirty="0" err="1">
                <a:latin typeface="Times New Roman" panose="02020603050405020304" pitchFamily="18" charset="0"/>
              </a:rPr>
              <a:t>Μνήμη</a:t>
            </a:r>
            <a:r>
              <a:rPr lang="en-GB" altLang="el-GR" sz="1333" b="1" i="1" dirty="0">
                <a:latin typeface="Times New Roman" panose="02020603050405020304" pitchFamily="18" charset="0"/>
              </a:rPr>
              <a:t>, </a:t>
            </a:r>
            <a:r>
              <a:rPr lang="en-GB" altLang="el-GR" sz="1333" b="1" i="1" dirty="0" err="1">
                <a:latin typeface="Times New Roman" panose="02020603050405020304" pitchFamily="18" charset="0"/>
              </a:rPr>
              <a:t>Προσοχή</a:t>
            </a:r>
            <a:endParaRPr lang="en-GB" altLang="el-GR" sz="1333" b="1" i="1" dirty="0">
              <a:latin typeface="Times New Roman" panose="02020603050405020304" pitchFamily="18" charset="0"/>
            </a:endParaRPr>
          </a:p>
          <a:p>
            <a:pPr algn="ctr"/>
            <a:endParaRPr lang="en-GB" altLang="el-GR" sz="1500" i="1" dirty="0">
              <a:solidFill>
                <a:schemeClr val="bg2"/>
              </a:solidFill>
              <a:latin typeface="Arial" panose="020B0604020202020204" pitchFamily="34" charset="0"/>
            </a:endParaRPr>
          </a:p>
        </p:txBody>
      </p:sp>
      <p:sp>
        <p:nvSpPr>
          <p:cNvPr id="41995" name="Oval 11"/>
          <p:cNvSpPr>
            <a:spLocks noChangeArrowheads="1"/>
          </p:cNvSpPr>
          <p:nvPr/>
        </p:nvSpPr>
        <p:spPr bwMode="auto">
          <a:xfrm>
            <a:off x="3012282" y="2497667"/>
            <a:ext cx="4079875" cy="1861344"/>
          </a:xfrm>
          <a:prstGeom prst="ellipse">
            <a:avLst/>
          </a:prstGeom>
          <a:solidFill>
            <a:srgbClr val="FFFF66"/>
          </a:solidFill>
          <a:ln w="9525">
            <a:solidFill>
              <a:srgbClr val="000000"/>
            </a:solidFill>
            <a:round/>
            <a:headEnd/>
            <a:tailEnd/>
          </a:ln>
        </p:spPr>
        <p:txBody>
          <a:bodyPr/>
          <a:lstStyle/>
          <a:p>
            <a:pPr algn="ctr"/>
            <a:r>
              <a:rPr lang="el-GR" altLang="el-GR" sz="1667" b="1" i="1" u="sng" dirty="0">
                <a:latin typeface="Arial" panose="020B0604020202020204" pitchFamily="34" charset="0"/>
              </a:rPr>
              <a:t>ΠΡΩΙΜΗ ΑΝΙΧΝΕΥΣΗ ΣΥΝΔΡΟΜΟΥ ΕΙΔΙΚΗΣ ΑΝΑΠΤΥΞΙΑΚΗΣ ΔΥΣΛΕΞΙΑΣ ΚΑΤΑ ΤΗΝ ΠΡΟΣΧΟΛΙΚΗ ΗΛΙΚΙΑ</a:t>
            </a:r>
            <a:endParaRPr lang="en-GB" altLang="el-GR" sz="1667" b="1" i="1" u="sng" dirty="0">
              <a:latin typeface="Arial" panose="020B0604020202020204" pitchFamily="34" charset="0"/>
            </a:endParaRPr>
          </a:p>
        </p:txBody>
      </p:sp>
      <p:sp>
        <p:nvSpPr>
          <p:cNvPr id="41996" name="Oval 12"/>
          <p:cNvSpPr>
            <a:spLocks noChangeArrowheads="1"/>
          </p:cNvSpPr>
          <p:nvPr/>
        </p:nvSpPr>
        <p:spPr bwMode="auto">
          <a:xfrm>
            <a:off x="1751542" y="4237303"/>
            <a:ext cx="4081198" cy="1140354"/>
          </a:xfrm>
          <a:prstGeom prst="ellipse">
            <a:avLst/>
          </a:prstGeom>
          <a:solidFill>
            <a:srgbClr val="66FF33"/>
          </a:solidFill>
          <a:ln w="9525">
            <a:solidFill>
              <a:srgbClr val="000000"/>
            </a:solidFill>
            <a:round/>
            <a:headEnd/>
            <a:tailEnd/>
          </a:ln>
        </p:spPr>
        <p:txBody>
          <a:bodyPr/>
          <a:lstStyle/>
          <a:p>
            <a:pPr algn="ctr"/>
            <a:r>
              <a:rPr lang="en-GB" altLang="el-GR" sz="1333" b="1" i="1" u="sng" dirty="0" err="1">
                <a:latin typeface="Arial" panose="020B0604020202020204" pitchFamily="34" charset="0"/>
              </a:rPr>
              <a:t>Ψυχοκινητικότητ</a:t>
            </a:r>
            <a:r>
              <a:rPr lang="en-GB" altLang="el-GR" sz="1333" b="1" i="1" u="sng" dirty="0">
                <a:latin typeface="Arial" panose="020B0604020202020204" pitchFamily="34" charset="0"/>
              </a:rPr>
              <a:t>α:</a:t>
            </a:r>
          </a:p>
          <a:p>
            <a:pPr algn="ctr"/>
            <a:r>
              <a:rPr lang="en-GB" altLang="el-GR" sz="1333" b="1" i="1" dirty="0" err="1">
                <a:latin typeface="Arial" panose="020B0604020202020204" pitchFamily="34" charset="0"/>
              </a:rPr>
              <a:t>Σωμ</a:t>
            </a:r>
            <a:r>
              <a:rPr lang="en-GB" altLang="el-GR" sz="1333" b="1" i="1" dirty="0">
                <a:latin typeface="Arial" panose="020B0604020202020204" pitchFamily="34" charset="0"/>
              </a:rPr>
              <a:t>ατικό Σχήμα</a:t>
            </a:r>
            <a:r>
              <a:rPr lang="el-GR" altLang="el-GR" sz="1333" b="1" i="1" dirty="0">
                <a:latin typeface="Arial" panose="020B0604020202020204" pitchFamily="34" charset="0"/>
              </a:rPr>
              <a:t> –</a:t>
            </a:r>
          </a:p>
          <a:p>
            <a:pPr algn="ctr"/>
            <a:r>
              <a:rPr lang="el-GR" altLang="el-GR" sz="1333" b="1" i="1" dirty="0">
                <a:latin typeface="Arial" panose="020B0604020202020204" pitchFamily="34" charset="0"/>
              </a:rPr>
              <a:t>Χ</a:t>
            </a:r>
            <a:r>
              <a:rPr lang="en-GB" altLang="el-GR" sz="1333" b="1" i="1" dirty="0" err="1">
                <a:latin typeface="Arial" panose="020B0604020202020204" pitchFamily="34" charset="0"/>
              </a:rPr>
              <a:t>ωροχρονικός</a:t>
            </a:r>
            <a:r>
              <a:rPr lang="en-GB" altLang="el-GR" sz="1333" b="1" i="1" dirty="0">
                <a:latin typeface="Arial" panose="020B0604020202020204" pitchFamily="34" charset="0"/>
              </a:rPr>
              <a:t> </a:t>
            </a:r>
            <a:r>
              <a:rPr lang="el-GR" altLang="el-GR" sz="1333" b="1" i="1" dirty="0">
                <a:latin typeface="Arial" panose="020B0604020202020204" pitchFamily="34" charset="0"/>
              </a:rPr>
              <a:t>π</a:t>
            </a:r>
            <a:r>
              <a:rPr lang="en-GB" altLang="el-GR" sz="1333" b="1" i="1" dirty="0" err="1">
                <a:latin typeface="Arial" panose="020B0604020202020204" pitchFamily="34" charset="0"/>
              </a:rPr>
              <a:t>ροσ</a:t>
            </a:r>
            <a:r>
              <a:rPr lang="en-GB" altLang="el-GR" sz="1333" b="1" i="1" dirty="0">
                <a:latin typeface="Arial" panose="020B0604020202020204" pitchFamily="34" charset="0"/>
              </a:rPr>
              <a:t>ανατολισμός</a:t>
            </a:r>
          </a:p>
          <a:p>
            <a:pPr algn="ctr"/>
            <a:r>
              <a:rPr lang="en-GB" altLang="el-GR" sz="1333" b="1" i="1" dirty="0" err="1">
                <a:latin typeface="Arial" panose="020B0604020202020204" pitchFamily="34" charset="0"/>
              </a:rPr>
              <a:t>Γρ</a:t>
            </a:r>
            <a:r>
              <a:rPr lang="en-GB" altLang="el-GR" sz="1333" b="1" i="1" dirty="0">
                <a:latin typeface="Arial" panose="020B0604020202020204" pitchFamily="34" charset="0"/>
              </a:rPr>
              <a:t>αφοκινητικότητα</a:t>
            </a:r>
            <a:r>
              <a:rPr lang="el-GR" altLang="el-GR" sz="1333" b="1" i="1" dirty="0">
                <a:latin typeface="Arial" panose="020B0604020202020204" pitchFamily="34" charset="0"/>
              </a:rPr>
              <a:t>-</a:t>
            </a:r>
            <a:r>
              <a:rPr lang="en-GB" altLang="el-GR" sz="1333" b="1" i="1" dirty="0" err="1">
                <a:latin typeface="Arial" panose="020B0604020202020204" pitchFamily="34" charset="0"/>
              </a:rPr>
              <a:t>Πλευρίωση</a:t>
            </a:r>
            <a:endParaRPr lang="en-GB" altLang="el-GR" sz="1333" b="1" i="1" dirty="0">
              <a:latin typeface="Arial" panose="020B0604020202020204" pitchFamily="34" charset="0"/>
            </a:endParaRPr>
          </a:p>
          <a:p>
            <a:pPr algn="ctr"/>
            <a:endParaRPr lang="en-GB" altLang="el-GR" sz="1333" dirty="0">
              <a:solidFill>
                <a:schemeClr val="bg2"/>
              </a:solidFill>
              <a:latin typeface="Arial" panose="020B0604020202020204" pitchFamily="34" charset="0"/>
            </a:endParaRPr>
          </a:p>
        </p:txBody>
      </p:sp>
      <p:sp>
        <p:nvSpPr>
          <p:cNvPr id="41997" name="Oval 13"/>
          <p:cNvSpPr>
            <a:spLocks noChangeArrowheads="1"/>
          </p:cNvSpPr>
          <p:nvPr/>
        </p:nvSpPr>
        <p:spPr bwMode="auto">
          <a:xfrm>
            <a:off x="5471583" y="4177771"/>
            <a:ext cx="2465917" cy="1079500"/>
          </a:xfrm>
          <a:prstGeom prst="ellipse">
            <a:avLst/>
          </a:prstGeom>
          <a:solidFill>
            <a:srgbClr val="66FF33"/>
          </a:solidFill>
          <a:ln w="9525">
            <a:solidFill>
              <a:srgbClr val="000000"/>
            </a:solidFill>
            <a:round/>
            <a:headEnd/>
            <a:tailEnd/>
          </a:ln>
        </p:spPr>
        <p:txBody>
          <a:bodyPr/>
          <a:lstStyle/>
          <a:p>
            <a:pPr algn="ctr"/>
            <a:r>
              <a:rPr lang="en-GB" altLang="el-GR" sz="1333" b="1" i="1" dirty="0" err="1">
                <a:latin typeface="Arial" panose="020B0604020202020204" pitchFamily="34" charset="0"/>
              </a:rPr>
              <a:t>Προ</a:t>
            </a:r>
            <a:r>
              <a:rPr lang="en-GB" altLang="el-GR" sz="1333" b="1" i="1" dirty="0">
                <a:latin typeface="Arial" panose="020B0604020202020204" pitchFamily="34" charset="0"/>
              </a:rPr>
              <a:t>αναγνωστικές δεξιότητες</a:t>
            </a:r>
            <a:r>
              <a:rPr lang="el-GR" altLang="el-GR" sz="1333" b="1" i="1" dirty="0">
                <a:latin typeface="Arial" panose="020B0604020202020204" pitchFamily="34" charset="0"/>
              </a:rPr>
              <a:t>-</a:t>
            </a:r>
            <a:endParaRPr lang="en-GB" altLang="el-GR" sz="1333" b="1" i="1" dirty="0">
              <a:latin typeface="Arial" panose="020B0604020202020204" pitchFamily="34" charset="0"/>
            </a:endParaRPr>
          </a:p>
          <a:p>
            <a:pPr algn="ctr"/>
            <a:r>
              <a:rPr lang="en-GB" altLang="el-GR" sz="1333" b="1" i="1" dirty="0" err="1">
                <a:latin typeface="Arial" panose="020B0604020202020204" pitchFamily="34" charset="0"/>
              </a:rPr>
              <a:t>Προγρ</a:t>
            </a:r>
            <a:r>
              <a:rPr lang="en-GB" altLang="el-GR" sz="1333" b="1" i="1" dirty="0">
                <a:latin typeface="Arial" panose="020B0604020202020204" pitchFamily="34" charset="0"/>
              </a:rPr>
              <a:t>αφικές δεξιότητες</a:t>
            </a:r>
          </a:p>
          <a:p>
            <a:pPr algn="ctr"/>
            <a:endParaRPr lang="en-GB" altLang="el-GR" sz="1333" dirty="0">
              <a:solidFill>
                <a:schemeClr val="bg2"/>
              </a:solidFill>
              <a:latin typeface="Arial" panose="020B0604020202020204" pitchFamily="34" charset="0"/>
            </a:endParaRPr>
          </a:p>
        </p:txBody>
      </p:sp>
    </p:spTree>
    <p:extLst>
      <p:ext uri="{BB962C8B-B14F-4D97-AF65-F5344CB8AC3E}">
        <p14:creationId xmlns:p14="http://schemas.microsoft.com/office/powerpoint/2010/main" val="8806015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1992">
                                            <p:txEl>
                                              <p:pRg st="0" end="0"/>
                                            </p:txEl>
                                          </p:spTgt>
                                        </p:tgtEl>
                                        <p:attrNameLst>
                                          <p:attrName>style.visibility</p:attrName>
                                        </p:attrNameLst>
                                      </p:cBhvr>
                                      <p:to>
                                        <p:strVal val="visible"/>
                                      </p:to>
                                    </p:set>
                                    <p:animEffect transition="in" filter="dissolve">
                                      <p:cBhvr>
                                        <p:cTn id="12" dur="500"/>
                                        <p:tgtEl>
                                          <p:spTgt spid="419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9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mtClean="0"/>
              <a:t>Τελικά συμπεράσματα</a:t>
            </a:r>
            <a:endParaRPr lang="el-GR" dirty="0"/>
          </a:p>
        </p:txBody>
      </p:sp>
      <p:sp>
        <p:nvSpPr>
          <p:cNvPr id="67587" name="Rectangle 3"/>
          <p:cNvSpPr>
            <a:spLocks noGrp="1" noChangeArrowheads="1"/>
          </p:cNvSpPr>
          <p:nvPr>
            <p:ph idx="1"/>
          </p:nvPr>
        </p:nvSpPr>
        <p:spPr/>
        <p:txBody>
          <a:bodyPr>
            <a:normAutofit fontScale="77500" lnSpcReduction="20000"/>
          </a:bodyPr>
          <a:lstStyle/>
          <a:p>
            <a:r>
              <a:rPr lang="el-GR" altLang="el-GR" dirty="0" smtClean="0"/>
              <a:t>Σε συνάρτηση με τη μελέτη της διεθνούς βιβλιογραφίας, θεωρούμε ότι και οι τρεις μελέτες συντελούν στην ανάδειξη ενός συνόλου παραγόντων και ενός υψηλού βαθμού συσχέτισής τους με την εκδήλωση του συνδρόμου ειδικής αναπτυξιακής δυσλεξίας. </a:t>
            </a:r>
          </a:p>
          <a:p>
            <a:r>
              <a:rPr lang="el-GR" altLang="el-GR" dirty="0" smtClean="0"/>
              <a:t>Παράλληλα, επιτρέπουν την οριοθέτηση και την αποσαφήνιση του υποστρώματος της δυσλεξίας, έτσι ώστε να οδηγούμαστε σε ασφαλέστερη και πιο ολοκληρωμένη διάγνωση και αποκατάσταση των δυσκολιών, από ένα πρώιμο, κιόλας, στάδιο.</a:t>
            </a:r>
          </a:p>
          <a:p>
            <a:endParaRPr lang="en-GB" altLang="el-GR" dirty="0"/>
          </a:p>
        </p:txBody>
      </p:sp>
    </p:spTree>
    <p:extLst>
      <p:ext uri="{BB962C8B-B14F-4D97-AF65-F5344CB8AC3E}">
        <p14:creationId xmlns:p14="http://schemas.microsoft.com/office/powerpoint/2010/main" val="1239182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 </a:t>
            </a:r>
            <a:r>
              <a:rPr lang="el-GR" dirty="0" smtClean="0"/>
              <a:t>ενότητας (1 από 2)</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sz="1500" dirty="0" err="1" smtClean="0"/>
              <a:t>Βουλγαρίδου</a:t>
            </a:r>
            <a:r>
              <a:rPr lang="el-GR" sz="1500" dirty="0" smtClean="0"/>
              <a:t>, Ο. (2011).  </a:t>
            </a:r>
            <a:r>
              <a:rPr lang="el-GR" sz="1500" i="1" dirty="0" smtClean="0"/>
              <a:t>Μαθησιακές δυσκολίες. Ταυτοποίηση </a:t>
            </a:r>
            <a:r>
              <a:rPr lang="el-GR" sz="1500" i="1" dirty="0"/>
              <a:t>μαθησιακών δυσκολιών σε διαπολιτισμικά </a:t>
            </a:r>
            <a:endParaRPr lang="el-GR" sz="1500" i="1" dirty="0" smtClean="0"/>
          </a:p>
          <a:p>
            <a:pPr marL="0" indent="0">
              <a:buNone/>
            </a:pPr>
            <a:r>
              <a:rPr lang="el-GR" sz="1500" i="1" dirty="0"/>
              <a:t> </a:t>
            </a:r>
            <a:r>
              <a:rPr lang="el-GR" sz="1500" i="1" dirty="0" smtClean="0"/>
              <a:t>    περιβάλλοντα</a:t>
            </a:r>
            <a:r>
              <a:rPr lang="el-GR" sz="1500" dirty="0" smtClean="0"/>
              <a:t>. Εκδόσεις: </a:t>
            </a:r>
            <a:r>
              <a:rPr lang="el-GR" sz="1500" dirty="0" err="1" smtClean="0"/>
              <a:t>Σπανίδης</a:t>
            </a:r>
            <a:r>
              <a:rPr lang="el-GR" sz="1500" dirty="0" smtClean="0"/>
              <a:t>.</a:t>
            </a:r>
          </a:p>
          <a:p>
            <a:pPr marL="0" indent="0">
              <a:buNone/>
            </a:pPr>
            <a:r>
              <a:rPr lang="el-GR" sz="1500" dirty="0" err="1"/>
              <a:t>Καράντζης</a:t>
            </a:r>
            <a:r>
              <a:rPr lang="el-GR" sz="1500" dirty="0"/>
              <a:t>, Ι. (2001). Τα προβλήματα μνήμης των παιδιών με μαθησιακές δυσκολίες. Εκδόσεις: </a:t>
            </a:r>
            <a:r>
              <a:rPr lang="el-GR" sz="1500" dirty="0" err="1"/>
              <a:t>Τυπωθήτω</a:t>
            </a:r>
            <a:r>
              <a:rPr lang="el-GR" sz="1500" dirty="0"/>
              <a:t>. </a:t>
            </a:r>
          </a:p>
          <a:p>
            <a:pPr marL="0" indent="0">
              <a:buNone/>
            </a:pPr>
            <a:r>
              <a:rPr lang="el-GR" sz="1500" dirty="0" err="1" smtClean="0"/>
              <a:t>Κοτσιρίλου</a:t>
            </a:r>
            <a:r>
              <a:rPr lang="el-GR" sz="1500" dirty="0" smtClean="0"/>
              <a:t>, Κ. (2013). </a:t>
            </a:r>
            <a:r>
              <a:rPr lang="el-GR" sz="1500" i="1" dirty="0" smtClean="0"/>
              <a:t>Η </a:t>
            </a:r>
            <a:r>
              <a:rPr lang="el-GR" sz="1500" i="1" dirty="0"/>
              <a:t>ολική </a:t>
            </a:r>
            <a:r>
              <a:rPr lang="el-GR" sz="1500" i="1" dirty="0" smtClean="0"/>
              <a:t>συλλαβή. Μια </a:t>
            </a:r>
            <a:r>
              <a:rPr lang="el-GR" sz="1500" i="1" dirty="0"/>
              <a:t>μέθοδος ανάγνωσης για παιδιά με μαθησιακές </a:t>
            </a:r>
            <a:r>
              <a:rPr lang="el-GR" sz="1500" i="1" dirty="0" smtClean="0"/>
              <a:t>δυσκολίες</a:t>
            </a:r>
            <a:r>
              <a:rPr lang="el-GR" sz="1500" dirty="0" smtClean="0"/>
              <a:t>. </a:t>
            </a:r>
          </a:p>
          <a:p>
            <a:pPr marL="0" indent="0">
              <a:buNone/>
            </a:pPr>
            <a:r>
              <a:rPr lang="el-GR" sz="1500" dirty="0"/>
              <a:t> </a:t>
            </a:r>
            <a:r>
              <a:rPr lang="el-GR" sz="1500" dirty="0" smtClean="0"/>
              <a:t>    Εκδόσεις: Αρμός</a:t>
            </a:r>
          </a:p>
          <a:p>
            <a:pPr marL="0" indent="0">
              <a:buNone/>
            </a:pPr>
            <a:r>
              <a:rPr lang="el-GR" sz="1500" dirty="0" err="1" smtClean="0"/>
              <a:t>Μπόντη</a:t>
            </a:r>
            <a:r>
              <a:rPr lang="el-GR" sz="1500" dirty="0" smtClean="0"/>
              <a:t>, Ε. (2013). </a:t>
            </a:r>
            <a:r>
              <a:rPr lang="el-GR" sz="1500" i="1" dirty="0" smtClean="0"/>
              <a:t>Ειδικές </a:t>
            </a:r>
            <a:r>
              <a:rPr lang="el-GR" sz="1500" i="1" dirty="0"/>
              <a:t>μαθησιακές δυσκολίες: Μια εναλλακτική προσέγγιση... για </a:t>
            </a:r>
            <a:r>
              <a:rPr lang="el-GR" sz="1500" i="1" dirty="0" smtClean="0"/>
              <a:t>όλους. </a:t>
            </a:r>
            <a:r>
              <a:rPr lang="el-GR" sz="1500" dirty="0" smtClean="0"/>
              <a:t>Εκδόσεις: </a:t>
            </a:r>
          </a:p>
          <a:p>
            <a:pPr marL="0" indent="0">
              <a:buNone/>
            </a:pPr>
            <a:r>
              <a:rPr lang="el-GR" sz="1500" dirty="0"/>
              <a:t> </a:t>
            </a:r>
            <a:r>
              <a:rPr lang="el-GR" sz="1500" dirty="0" smtClean="0"/>
              <a:t>    </a:t>
            </a:r>
            <a:r>
              <a:rPr lang="el-GR" sz="1500" dirty="0" err="1" smtClean="0"/>
              <a:t>Μέθεξις</a:t>
            </a:r>
            <a:endParaRPr lang="en-US" sz="1500" dirty="0" smtClean="0"/>
          </a:p>
          <a:p>
            <a:pPr marL="0" indent="0">
              <a:buNone/>
            </a:pPr>
            <a:r>
              <a:rPr lang="el-GR" sz="1500" dirty="0"/>
              <a:t>Παντελιάδου, </a:t>
            </a:r>
            <a:r>
              <a:rPr lang="el-GR" sz="1500" dirty="0" smtClean="0"/>
              <a:t>Σ</a:t>
            </a:r>
            <a:r>
              <a:rPr lang="en-US" sz="1500" dirty="0" smtClean="0"/>
              <a:t>. (2007).</a:t>
            </a:r>
            <a:r>
              <a:rPr lang="el-GR" sz="1500" dirty="0" smtClean="0"/>
              <a:t> </a:t>
            </a:r>
            <a:r>
              <a:rPr lang="el-GR" sz="1500" dirty="0"/>
              <a:t>Εφαρμογές διδακτικής αξιολόγησης και μαθησιακές </a:t>
            </a:r>
            <a:r>
              <a:rPr lang="el-GR" sz="1500" dirty="0" smtClean="0"/>
              <a:t>δυσκολίες</a:t>
            </a:r>
            <a:r>
              <a:rPr lang="en-US" sz="1500" dirty="0" smtClean="0"/>
              <a:t>.</a:t>
            </a:r>
            <a:r>
              <a:rPr lang="el-GR" sz="1500" dirty="0" smtClean="0"/>
              <a:t> </a:t>
            </a:r>
            <a:r>
              <a:rPr lang="el-GR" sz="1500" dirty="0"/>
              <a:t>Βόλος : </a:t>
            </a:r>
            <a:r>
              <a:rPr lang="el-GR" sz="1500" dirty="0" smtClean="0"/>
              <a:t>Γράφημα.</a:t>
            </a:r>
          </a:p>
          <a:p>
            <a:pPr marL="0" indent="0">
              <a:buNone/>
            </a:pPr>
            <a:r>
              <a:rPr lang="el-GR" sz="1500" dirty="0" smtClean="0"/>
              <a:t>Πολυχρόνη, Φ. (2011). </a:t>
            </a:r>
            <a:r>
              <a:rPr lang="el-GR" sz="1500" i="1" dirty="0" smtClean="0"/>
              <a:t>Ειδικές </a:t>
            </a:r>
            <a:r>
              <a:rPr lang="el-GR" sz="1500" i="1" dirty="0"/>
              <a:t>μαθησιακές </a:t>
            </a:r>
            <a:r>
              <a:rPr lang="el-GR" sz="1500" i="1" dirty="0" smtClean="0"/>
              <a:t>δυσκολίες. </a:t>
            </a:r>
            <a:r>
              <a:rPr lang="el-GR" sz="1500" dirty="0" smtClean="0"/>
              <a:t>Εκδόσεις: Πεδίο.</a:t>
            </a:r>
          </a:p>
          <a:p>
            <a:pPr marL="0" indent="0">
              <a:buNone/>
            </a:pPr>
            <a:r>
              <a:rPr lang="el-GR" sz="1500" dirty="0"/>
              <a:t>Σακκάς, Β. ( 2002).  </a:t>
            </a:r>
            <a:r>
              <a:rPr lang="el-GR" sz="1500" i="1" dirty="0"/>
              <a:t>Μαθησιακές δυσκολίες και οικογένεια</a:t>
            </a:r>
            <a:r>
              <a:rPr lang="el-GR" sz="1500" dirty="0"/>
              <a:t>. Εκδόσεις: </a:t>
            </a:r>
            <a:r>
              <a:rPr lang="el-GR" sz="1500" dirty="0" smtClean="0"/>
              <a:t>Ατραπός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58</a:t>
            </a:fld>
            <a:endParaRPr lang="el-GR" dirty="0"/>
          </a:p>
        </p:txBody>
      </p:sp>
    </p:spTree>
    <p:extLst>
      <p:ext uri="{BB962C8B-B14F-4D97-AF65-F5344CB8AC3E}">
        <p14:creationId xmlns:p14="http://schemas.microsoft.com/office/powerpoint/2010/main" val="2751182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ενότητας (2 από 2)</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1800" dirty="0"/>
              <a:t>Στάθης, Φ. (2010).  Μαθησιακές δυσκολίες και δυσλεξία : Πρακτικοί τρόποι αντιμετώπισης . Αθήνα : Ιδιωτική </a:t>
            </a:r>
          </a:p>
          <a:p>
            <a:pPr marL="0" indent="0">
              <a:buNone/>
            </a:pPr>
            <a:r>
              <a:rPr lang="el-GR" sz="1800" dirty="0"/>
              <a:t>     </a:t>
            </a:r>
            <a:r>
              <a:rPr lang="el-GR" sz="1800" dirty="0" smtClean="0"/>
              <a:t>Έκδοση</a:t>
            </a:r>
            <a:endParaRPr lang="en-US" sz="1800" dirty="0" smtClean="0"/>
          </a:p>
          <a:p>
            <a:pPr marL="0" indent="0">
              <a:buNone/>
            </a:pPr>
            <a:r>
              <a:rPr lang="el-GR" sz="1800" dirty="0" smtClean="0"/>
              <a:t>Συλλογικό έργο</a:t>
            </a:r>
            <a:r>
              <a:rPr lang="en-US" sz="1800" dirty="0" smtClean="0"/>
              <a:t> (2008). </a:t>
            </a:r>
            <a:r>
              <a:rPr lang="el-GR" sz="1800" dirty="0" smtClean="0"/>
              <a:t> </a:t>
            </a:r>
            <a:r>
              <a:rPr lang="el-GR" sz="1800" i="1" dirty="0"/>
              <a:t>Διδακτικές προσεγγίσεις και πρακτικές για μαθητές με μαθησιακές δυσκολίες </a:t>
            </a:r>
            <a:r>
              <a:rPr lang="en-US" sz="1800" i="1" dirty="0" smtClean="0"/>
              <a:t>.</a:t>
            </a:r>
            <a:r>
              <a:rPr lang="el-GR" sz="1800" dirty="0" smtClean="0"/>
              <a:t> </a:t>
            </a:r>
            <a:r>
              <a:rPr lang="el-GR" sz="1800" dirty="0"/>
              <a:t>Βόλος : </a:t>
            </a:r>
            <a:endParaRPr lang="en-US" sz="1800" dirty="0" smtClean="0"/>
          </a:p>
          <a:p>
            <a:pPr marL="0" indent="0">
              <a:buNone/>
            </a:pPr>
            <a:r>
              <a:rPr lang="en-US" sz="1800" dirty="0"/>
              <a:t> </a:t>
            </a:r>
            <a:r>
              <a:rPr lang="en-US" sz="1800" dirty="0" smtClean="0"/>
              <a:t>    </a:t>
            </a:r>
            <a:r>
              <a:rPr lang="el-GR" sz="1800" dirty="0" smtClean="0"/>
              <a:t>Γράφημα.</a:t>
            </a:r>
            <a:endParaRPr lang="en-US" sz="1800" dirty="0" smtClean="0"/>
          </a:p>
          <a:p>
            <a:pPr marL="0" indent="0">
              <a:buNone/>
            </a:pPr>
            <a:r>
              <a:rPr lang="el-GR" sz="1800" dirty="0" err="1" smtClean="0"/>
              <a:t>Τζουριάδου</a:t>
            </a:r>
            <a:r>
              <a:rPr lang="el-GR" sz="1800" dirty="0"/>
              <a:t>, Μ. (2011). Μαθησιακές δυσκολίες : Θέματα ερμηνείας και αντιμετώπισης.  Θεσσαλονίκη : </a:t>
            </a:r>
          </a:p>
          <a:p>
            <a:pPr marL="0" indent="0">
              <a:buNone/>
            </a:pPr>
            <a:r>
              <a:rPr lang="el-GR" sz="1800" dirty="0"/>
              <a:t>     </a:t>
            </a:r>
            <a:r>
              <a:rPr lang="el-GR" sz="1800" dirty="0" smtClean="0"/>
              <a:t>Προμηθεύς</a:t>
            </a:r>
          </a:p>
          <a:p>
            <a:pPr marL="0" indent="0">
              <a:buNone/>
            </a:pPr>
            <a:r>
              <a:rPr lang="el-GR" sz="1800" dirty="0" err="1" smtClean="0"/>
              <a:t>Τζουριάδου</a:t>
            </a:r>
            <a:r>
              <a:rPr lang="el-GR" sz="1800" dirty="0"/>
              <a:t>, Μ. (2001). </a:t>
            </a:r>
            <a:r>
              <a:rPr lang="el-GR" sz="1800" i="1" dirty="0"/>
              <a:t>Πρώιμη παρέμβαση</a:t>
            </a:r>
            <a:r>
              <a:rPr lang="el-GR" sz="1800" dirty="0"/>
              <a:t>. Θεσσαλονίκη: </a:t>
            </a:r>
            <a:r>
              <a:rPr lang="el-GR" sz="1800" dirty="0" smtClean="0"/>
              <a:t>Προμηθεύς</a:t>
            </a:r>
          </a:p>
          <a:p>
            <a:pPr marL="0" indent="0">
              <a:buNone/>
            </a:pPr>
            <a:r>
              <a:rPr lang="el-GR" sz="1800" dirty="0"/>
              <a:t>Τομαράς, </a:t>
            </a:r>
            <a:r>
              <a:rPr lang="el-GR" sz="1800" dirty="0" smtClean="0"/>
              <a:t>Ν. (2008).  </a:t>
            </a:r>
            <a:r>
              <a:rPr lang="el-GR" sz="1800" i="1" dirty="0" smtClean="0"/>
              <a:t>Μαθησιακές </a:t>
            </a:r>
            <a:r>
              <a:rPr lang="el-GR" sz="1800" i="1" dirty="0"/>
              <a:t>δυσκολίες : Ισότιμες ευκαιρίες στην εκπαίδευση: Πρακτικές απαντήσεις στα </a:t>
            </a:r>
            <a:endParaRPr lang="el-GR" sz="1800" i="1" dirty="0" smtClean="0"/>
          </a:p>
          <a:p>
            <a:pPr marL="0" indent="0">
              <a:buNone/>
            </a:pPr>
            <a:r>
              <a:rPr lang="el-GR" sz="1800" i="1" dirty="0"/>
              <a:t> </a:t>
            </a:r>
            <a:r>
              <a:rPr lang="el-GR" sz="1800" i="1" dirty="0" smtClean="0"/>
              <a:t>    ερωτήματα </a:t>
            </a:r>
            <a:r>
              <a:rPr lang="el-GR" sz="1800" i="1" dirty="0"/>
              <a:t>γονιών και εκπαιδευτικών για τη δυσλεξία, τις </a:t>
            </a:r>
            <a:r>
              <a:rPr lang="el-GR" sz="1800" i="1" dirty="0" err="1"/>
              <a:t>δυσαριθμησίες</a:t>
            </a:r>
            <a:r>
              <a:rPr lang="el-GR" sz="1800" i="1" dirty="0"/>
              <a:t> και τη διαταραχή ελλειμματικής </a:t>
            </a:r>
            <a:endParaRPr lang="el-GR" sz="1800" i="1" dirty="0" smtClean="0"/>
          </a:p>
          <a:p>
            <a:pPr marL="0" indent="0">
              <a:buNone/>
            </a:pPr>
            <a:r>
              <a:rPr lang="el-GR" sz="1800" i="1" dirty="0"/>
              <a:t> </a:t>
            </a:r>
            <a:r>
              <a:rPr lang="el-GR" sz="1800" i="1" dirty="0" smtClean="0"/>
              <a:t>    προσοχής</a:t>
            </a:r>
            <a:r>
              <a:rPr lang="el-GR" sz="1800" i="1" dirty="0"/>
              <a:t>, </a:t>
            </a:r>
            <a:r>
              <a:rPr lang="el-GR" sz="1800" i="1" dirty="0" err="1" smtClean="0"/>
              <a:t>υπερκινητικότητα</a:t>
            </a:r>
            <a:r>
              <a:rPr lang="el-GR" sz="1800" dirty="0" smtClean="0"/>
              <a:t>. </a:t>
            </a:r>
            <a:r>
              <a:rPr lang="el-GR" sz="1800" dirty="0"/>
              <a:t>Αθήνα : Εκδόσεις </a:t>
            </a:r>
            <a:r>
              <a:rPr lang="el-GR" sz="1800" dirty="0" smtClean="0"/>
              <a:t>Πατάκη.</a:t>
            </a:r>
          </a:p>
          <a:p>
            <a:pPr marL="0" indent="0">
              <a:buNone/>
            </a:pPr>
            <a:r>
              <a:rPr lang="el-GR" sz="1800" dirty="0" err="1" smtClean="0"/>
              <a:t>Τρίγκα-Μέρτικα</a:t>
            </a:r>
            <a:r>
              <a:rPr lang="el-GR" sz="1800" dirty="0" smtClean="0"/>
              <a:t>, Ε. (2010). </a:t>
            </a:r>
            <a:r>
              <a:rPr lang="el-GR" sz="1800" i="1" dirty="0" smtClean="0"/>
              <a:t>Μαθησιακές δυσκολίες</a:t>
            </a:r>
            <a:r>
              <a:rPr lang="el-GR" sz="1800" dirty="0" smtClean="0"/>
              <a:t>. Αθήνα: Γρηγόρη.</a:t>
            </a:r>
            <a:endParaRPr lang="el-GR" sz="1800" dirty="0"/>
          </a:p>
          <a:p>
            <a:pPr marL="0" indent="0">
              <a:buNone/>
            </a:pPr>
            <a:endParaRPr lang="el-GR" sz="1400" dirty="0" smtClean="0"/>
          </a:p>
          <a:p>
            <a:pPr marL="0" indent="0">
              <a:buNone/>
            </a:pPr>
            <a:endParaRPr lang="el-GR" dirty="0"/>
          </a:p>
          <a:p>
            <a:endParaRPr lang="el-GR" dirty="0"/>
          </a:p>
          <a:p>
            <a:endParaRPr lang="el-GR" dirty="0" smtClean="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291217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514350" indent="-514350">
              <a:buAutoNum type="arabicPeriod"/>
            </a:pPr>
            <a:r>
              <a:rPr lang="el-GR" altLang="el-GR" dirty="0"/>
              <a:t>«Μοντέλο πρώιμων ενδείξεων συνδρόμου ειδικής αναπτυξιακής δυσλεξίας κατά την προσχολική ηλικία.  Συγκριτική παρουσίαση αποτελεσμάτων τριών ερευνών στον ελλαδικό χώρο</a:t>
            </a:r>
            <a:r>
              <a:rPr lang="el-GR" altLang="el-GR" dirty="0" smtClean="0"/>
              <a:t>»</a:t>
            </a:r>
          </a:p>
          <a:p>
            <a:pPr marL="0" indent="0">
              <a:buNone/>
            </a:pPr>
            <a:r>
              <a:rPr lang="en-US" dirty="0" err="1"/>
              <a:t>Zakopoulou</a:t>
            </a:r>
            <a:r>
              <a:rPr lang="en-US" dirty="0"/>
              <a:t> V., </a:t>
            </a:r>
            <a:r>
              <a:rPr lang="en-US" dirty="0" err="1"/>
              <a:t>Tzoufi</a:t>
            </a:r>
            <a:r>
              <a:rPr lang="en-US" dirty="0"/>
              <a:t> M., </a:t>
            </a:r>
            <a:r>
              <a:rPr lang="en-US" dirty="0" err="1"/>
              <a:t>Anagnostopoulou</a:t>
            </a:r>
            <a:r>
              <a:rPr lang="en-US" dirty="0"/>
              <a:t> A., </a:t>
            </a:r>
            <a:r>
              <a:rPr lang="en-US" dirty="0" err="1"/>
              <a:t>Christodoulidis</a:t>
            </a:r>
            <a:r>
              <a:rPr lang="en-US" dirty="0"/>
              <a:t> P., </a:t>
            </a:r>
            <a:r>
              <a:rPr lang="en-US" dirty="0" err="1"/>
              <a:t>Sarri</a:t>
            </a:r>
            <a:r>
              <a:rPr lang="en-US" dirty="0"/>
              <a:t> I., </a:t>
            </a:r>
            <a:r>
              <a:rPr lang="en-US" dirty="0" err="1"/>
              <a:t>Stavrou</a:t>
            </a:r>
            <a:r>
              <a:rPr lang="en-US" dirty="0"/>
              <a:t> L..</a:t>
            </a:r>
          </a:p>
          <a:p>
            <a:pPr marL="0" indent="0">
              <a:buNone/>
            </a:pPr>
            <a:endParaRPr lang="el-GR" dirty="0" smtClean="0"/>
          </a:p>
          <a:p>
            <a:pPr marL="514350" indent="-514350">
              <a:buAutoNum type="arabicPeriod"/>
            </a:pP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Χρήσιμες ιστοσελίδες</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1400" dirty="0">
                <a:hlinkClick r:id="rId2"/>
              </a:rPr>
              <a:t>http://www.selle.gr</a:t>
            </a:r>
            <a:r>
              <a:rPr lang="en-US" sz="1400" dirty="0" smtClean="0">
                <a:hlinkClick r:id="rId2"/>
              </a:rPr>
              <a:t>/</a:t>
            </a:r>
            <a:r>
              <a:rPr lang="el-GR" sz="1400" dirty="0" smtClean="0">
                <a:hlinkClick r:id="rId2"/>
              </a:rPr>
              <a:t> </a:t>
            </a:r>
          </a:p>
          <a:p>
            <a:pPr marL="0" indent="0">
              <a:buNone/>
            </a:pPr>
            <a:r>
              <a:rPr lang="en-US" sz="1400" dirty="0">
                <a:hlinkClick r:id="rId2"/>
              </a:rPr>
              <a:t>http://www.logopedists.gr/logopedists</a:t>
            </a:r>
            <a:r>
              <a:rPr lang="en-US" sz="1400" dirty="0" smtClean="0">
                <a:hlinkClick r:id="rId2"/>
              </a:rPr>
              <a:t>/</a:t>
            </a:r>
            <a:endParaRPr lang="el-GR" sz="1400" dirty="0" smtClean="0">
              <a:hlinkClick r:id="rId2"/>
            </a:endParaRPr>
          </a:p>
          <a:p>
            <a:pPr marL="0" indent="0">
              <a:buNone/>
            </a:pPr>
            <a:r>
              <a:rPr lang="en-US" sz="1400" dirty="0">
                <a:hlinkClick r:id="rId2"/>
              </a:rPr>
              <a:t>http://www.logotherapia.gr</a:t>
            </a:r>
            <a:r>
              <a:rPr lang="en-US" sz="1400" dirty="0" smtClean="0">
                <a:hlinkClick r:id="rId2"/>
              </a:rPr>
              <a:t>/</a:t>
            </a:r>
          </a:p>
          <a:p>
            <a:pPr marL="0" indent="0">
              <a:buNone/>
            </a:pPr>
            <a:r>
              <a:rPr lang="en-US" sz="1400" dirty="0" smtClean="0">
                <a:hlinkClick r:id="rId2"/>
              </a:rPr>
              <a:t>http</a:t>
            </a:r>
            <a:r>
              <a:rPr lang="en-US" sz="1400" dirty="0">
                <a:hlinkClick r:id="rId2"/>
              </a:rPr>
              <a:t>://</a:t>
            </a:r>
            <a:r>
              <a:rPr lang="en-US" sz="1400" dirty="0" smtClean="0">
                <a:hlinkClick r:id="rId2"/>
              </a:rPr>
              <a:t>www.asha.org/public/speech/disorders/ChildSandL.htm</a:t>
            </a:r>
          </a:p>
          <a:p>
            <a:pPr marL="0" indent="0">
              <a:buNone/>
            </a:pPr>
            <a:r>
              <a:rPr lang="en-US" sz="1400" dirty="0">
                <a:hlinkClick r:id="rId2"/>
              </a:rPr>
              <a:t>http://www.nidcd.nih.gov/health/voice/pages/specific-language-impairment.aspx</a:t>
            </a:r>
            <a:endParaRPr lang="el-GR" sz="1400" dirty="0" smtClean="0">
              <a:hlinkClick r:id="rId2"/>
            </a:endParaRPr>
          </a:p>
          <a:p>
            <a:pPr marL="0" indent="0">
              <a:buNone/>
            </a:pPr>
            <a:r>
              <a:rPr lang="en-US" sz="1400" dirty="0" smtClean="0">
                <a:hlinkClick r:id="rId2"/>
              </a:rPr>
              <a:t>http</a:t>
            </a:r>
            <a:r>
              <a:rPr lang="en-US" sz="1400" dirty="0">
                <a:hlinkClick r:id="rId2"/>
              </a:rPr>
              <a:t>://</a:t>
            </a:r>
            <a:r>
              <a:rPr lang="en-US" sz="1400" dirty="0" smtClean="0">
                <a:hlinkClick r:id="rId2"/>
              </a:rPr>
              <a:t>repository.edulll.gr/edulll/retrieve/3613/1059.pdf</a:t>
            </a:r>
            <a:endParaRPr lang="el-GR" sz="1400" dirty="0" smtClean="0"/>
          </a:p>
          <a:p>
            <a:pPr marL="0" indent="0">
              <a:buNone/>
            </a:pPr>
            <a:r>
              <a:rPr lang="en-US" sz="1400" dirty="0" smtClean="0"/>
              <a:t>kday-v.thess.sch.gr/</a:t>
            </a:r>
            <a:r>
              <a:rPr lang="en-US" sz="1400" dirty="0" err="1" smtClean="0"/>
              <a:t>wp</a:t>
            </a:r>
            <a:r>
              <a:rPr lang="en-US" sz="1400" dirty="0" smtClean="0"/>
              <a:t>-content/uploads/ny2.doc</a:t>
            </a:r>
            <a:endParaRPr lang="el-GR" sz="1400" dirty="0" smtClean="0"/>
          </a:p>
          <a:p>
            <a:pPr marL="0" indent="0">
              <a:buNone/>
            </a:pPr>
            <a:r>
              <a:rPr lang="en-US" sz="1400" dirty="0">
                <a:hlinkClick r:id="rId3"/>
              </a:rPr>
              <a:t>http://</a:t>
            </a:r>
            <a:r>
              <a:rPr lang="en-US" sz="1400" dirty="0" smtClean="0">
                <a:hlinkClick r:id="rId3"/>
              </a:rPr>
              <a:t>dipe.mes.sch.gr/index_htm_files/praktika_imeridas_eid_agogis_2013.pdf</a:t>
            </a:r>
            <a:endParaRPr lang="el-GR" sz="1400" dirty="0" smtClean="0"/>
          </a:p>
          <a:p>
            <a:pPr marL="0" indent="0">
              <a:buNone/>
            </a:pPr>
            <a:endParaRPr lang="el-GR" sz="1400" dirty="0" smtClean="0"/>
          </a:p>
          <a:p>
            <a:endParaRPr lang="el-GR" sz="2000" dirty="0" smtClean="0"/>
          </a:p>
          <a:p>
            <a:endParaRPr lang="el-GR" sz="2000" dirty="0"/>
          </a:p>
          <a:p>
            <a:endParaRPr lang="el-GR" sz="2000" dirty="0" smtClean="0"/>
          </a:p>
          <a:p>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60</a:t>
            </a:fld>
            <a:endParaRPr lang="el-GR" dirty="0"/>
          </a:p>
        </p:txBody>
      </p:sp>
    </p:spTree>
    <p:extLst>
      <p:ext uri="{BB962C8B-B14F-4D97-AF65-F5344CB8AC3E}">
        <p14:creationId xmlns:p14="http://schemas.microsoft.com/office/powerpoint/2010/main" val="4177760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12,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569658"/>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Ζακοπούλου</a:t>
            </a:r>
            <a:r>
              <a:rPr lang="el-GR" sz="2400" dirty="0" smtClean="0">
                <a:solidFill>
                  <a:schemeClr val="bg1">
                    <a:lumMod val="50000"/>
                  </a:schemeClr>
                </a:solidFill>
              </a:rPr>
              <a:t>, Β. (2015). Μαθησιακές </a:t>
            </a:r>
            <a:r>
              <a:rPr lang="el-GR" sz="2400" dirty="0">
                <a:solidFill>
                  <a:schemeClr val="bg1">
                    <a:lumMod val="50000"/>
                  </a:schemeClr>
                </a:solidFill>
              </a:rPr>
              <a:t>Δυσκολίες: </a:t>
            </a:r>
            <a:r>
              <a:rPr lang="el-GR" sz="2400" dirty="0" err="1">
                <a:solidFill>
                  <a:schemeClr val="bg1">
                    <a:lumMod val="50000"/>
                  </a:schemeClr>
                </a:solidFill>
              </a:rPr>
              <a:t>δυγλωσσία</a:t>
            </a:r>
            <a:r>
              <a:rPr lang="el-GR" sz="2400" dirty="0">
                <a:solidFill>
                  <a:schemeClr val="bg1">
                    <a:lumMod val="50000"/>
                  </a:schemeClr>
                </a:solidFill>
              </a:rPr>
              <a:t> και </a:t>
            </a:r>
            <a:r>
              <a:rPr lang="el-GR" sz="2400" dirty="0" err="1">
                <a:solidFill>
                  <a:schemeClr val="bg1">
                    <a:lumMod val="50000"/>
                  </a:schemeClr>
                </a:solidFill>
              </a:rPr>
              <a:t>πολυγλωσσικό</a:t>
            </a:r>
            <a:r>
              <a:rPr lang="el-GR" sz="2400" dirty="0">
                <a:solidFill>
                  <a:schemeClr val="bg1">
                    <a:lumMod val="50000"/>
                  </a:schemeClr>
                </a:solidFill>
              </a:rPr>
              <a:t> </a:t>
            </a:r>
            <a:r>
              <a:rPr lang="el-GR" sz="2400" dirty="0" smtClean="0">
                <a:solidFill>
                  <a:schemeClr val="bg1">
                    <a:lumMod val="50000"/>
                  </a:schemeClr>
                </a:solidFill>
              </a:rPr>
              <a:t>περιβάλλον. ΤΕΙ ΗΠΕΙΡΟΥ. Διαθέσιμο από: </a:t>
            </a:r>
            <a:endParaRPr lang="el-GR" sz="2400" dirty="0">
              <a:solidFill>
                <a:schemeClr val="bg1">
                  <a:lumMod val="50000"/>
                </a:schemeClr>
              </a:solidFill>
            </a:endParaRPr>
          </a:p>
          <a:p>
            <a:pPr algn="just"/>
            <a:r>
              <a:rPr lang="en-US" sz="2400" dirty="0">
                <a:solidFill>
                  <a:schemeClr val="bg1">
                    <a:lumMod val="50000"/>
                  </a:schemeClr>
                </a:solidFill>
                <a:hlinkClick r:id="rId5"/>
              </a:rPr>
              <a:t>http://eclass.teiep.gr/courses/LOGO101</a:t>
            </a:r>
            <a:r>
              <a:rPr lang="en-US" sz="2400" dirty="0" smtClean="0">
                <a:solidFill>
                  <a:schemeClr val="bg1">
                    <a:lumMod val="50000"/>
                  </a:schemeClr>
                </a:solidFill>
                <a:hlinkClick r:id="rId5"/>
              </a:rPr>
              <a:t>/</a:t>
            </a:r>
            <a:endParaRPr lang="el-GR" sz="2400" dirty="0" smtClean="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&lt;Τσάνταλη Ελένη&gt;</a:t>
            </a:r>
            <a:endParaRPr lang="el-GR" sz="2900" b="1" dirty="0"/>
          </a:p>
          <a:p>
            <a:pPr algn="r"/>
            <a:r>
              <a:rPr lang="el-GR" sz="2900" dirty="0" smtClean="0"/>
              <a:t>&lt;Ιωάννινα&gt;,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12,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12,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3" y="3646287"/>
            <a:ext cx="7772400" cy="1135063"/>
          </a:xfrm>
        </p:spPr>
        <p:txBody>
          <a:bodyPr>
            <a:noAutofit/>
          </a:bodyPr>
          <a:lstStyle/>
          <a:p>
            <a:r>
              <a:rPr lang="el-GR" sz="2800" dirty="0"/>
              <a:t>Μοντέλο πρώιμων ενδείξεων συνδρόμου ειδικής αναπτυξιακής δυσλεξίας στην προσχολική ηλικία. </a:t>
            </a:r>
          </a:p>
        </p:txBody>
      </p:sp>
      <p:sp>
        <p:nvSpPr>
          <p:cNvPr id="10" name="Θέση κειμένου 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796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l-GR" altLang="el-GR" dirty="0" smtClean="0"/>
              <a:t>Θεωρητικές επισημάνσεις:</a:t>
            </a:r>
            <a:endParaRPr lang="el-GR" altLang="el-GR" dirty="0"/>
          </a:p>
        </p:txBody>
      </p:sp>
      <p:sp>
        <p:nvSpPr>
          <p:cNvPr id="3075" name="Rectangle 3"/>
          <p:cNvSpPr>
            <a:spLocks noGrp="1" noChangeArrowheads="1"/>
          </p:cNvSpPr>
          <p:nvPr>
            <p:ph idx="1"/>
          </p:nvPr>
        </p:nvSpPr>
        <p:spPr/>
        <p:txBody>
          <a:bodyPr/>
          <a:lstStyle/>
          <a:p>
            <a:r>
              <a:rPr lang="el-GR" altLang="el-GR" dirty="0" smtClean="0"/>
              <a:t>Σήμερα, οι μελετητές του φαινομένου θεωρούν πολύ σημαντικό το γεγονός ότι πολλά παιδιά με δυσλεξία δεν έχουν απλώς μια αναγνωστική δυσκολία, αλλά επηρεάζονται από μια γενικότερη κατάσταση που εκδηλώνεται προτού τεθεί το θέμα του αλφαβητισμού στη ζωή τους. </a:t>
            </a:r>
            <a:endParaRPr lang="el-GR" altLang="el-GR" dirty="0"/>
          </a:p>
        </p:txBody>
      </p:sp>
    </p:spTree>
    <p:extLst>
      <p:ext uri="{BB962C8B-B14F-4D97-AF65-F5344CB8AC3E}">
        <p14:creationId xmlns:p14="http://schemas.microsoft.com/office/powerpoint/2010/main" val="26933890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500"/>
                                        <p:tgtEl>
                                          <p:spTgt spid="3075">
                                            <p:txEl>
                                              <p:pRg st="0" end="0"/>
                                            </p:txEl>
                                          </p:spTgt>
                                        </p:tgtEl>
                                      </p:cBhvr>
                                    </p:animEffect>
                                    <p:anim calcmode="lin" valueType="num">
                                      <p:cBhvr>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l-GR" altLang="el-GR" dirty="0" smtClean="0"/>
              <a:t>Δυσλεξία –</a:t>
            </a:r>
            <a:br>
              <a:rPr lang="el-GR" altLang="el-GR" dirty="0" smtClean="0"/>
            </a:br>
            <a:r>
              <a:rPr lang="el-GR" altLang="el-GR" dirty="0" smtClean="0"/>
              <a:t> Προσχολική ηλικία </a:t>
            </a:r>
            <a:r>
              <a:rPr lang="el-GR" altLang="el-GR" dirty="0" smtClean="0">
                <a:sym typeface="Wingdings" panose="05000000000000000000" pitchFamily="2" charset="2"/>
              </a:rPr>
              <a:t>(1 από 4)</a:t>
            </a:r>
            <a:endParaRPr lang="el-GR" altLang="el-GR" dirty="0"/>
          </a:p>
        </p:txBody>
      </p:sp>
      <p:sp>
        <p:nvSpPr>
          <p:cNvPr id="7171" name="Rectangle 3"/>
          <p:cNvSpPr>
            <a:spLocks noGrp="1" noChangeArrowheads="1"/>
          </p:cNvSpPr>
          <p:nvPr>
            <p:ph idx="1"/>
          </p:nvPr>
        </p:nvSpPr>
        <p:spPr/>
        <p:txBody>
          <a:bodyPr/>
          <a:lstStyle/>
          <a:p>
            <a:endParaRPr lang="el-GR" altLang="el-GR" smtClean="0"/>
          </a:p>
          <a:p>
            <a:r>
              <a:rPr lang="el-GR" altLang="el-GR" smtClean="0"/>
              <a:t>	Κατά την προσχολική ηλικία, η ειδική αναπτυξιακή δυσλεξία χαρακτηρίζεται από αργούς ρυθμούς στην ανάπτυξη:</a:t>
            </a:r>
            <a:endParaRPr lang="el-GR" altLang="el-GR"/>
          </a:p>
        </p:txBody>
      </p:sp>
    </p:spTree>
    <p:extLst>
      <p:ext uri="{BB962C8B-B14F-4D97-AF65-F5344CB8AC3E}">
        <p14:creationId xmlns:p14="http://schemas.microsoft.com/office/powerpoint/2010/main" val="23686521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500"/>
                                        <p:tgtEl>
                                          <p:spTgt spid="7171">
                                            <p:txEl>
                                              <p:pRg st="1" end="1"/>
                                            </p:txEl>
                                          </p:spTgt>
                                        </p:tgtEl>
                                      </p:cBhvr>
                                    </p:animEffect>
                                    <p:anim calcmode="lin" valueType="num">
                                      <p:cBhvr>
                                        <p:cTn id="15"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17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3663</TotalTime>
  <Words>3017</Words>
  <Application>Microsoft Office PowerPoint</Application>
  <PresentationFormat>Προβολή στην οθόνη (16:10)</PresentationFormat>
  <Paragraphs>313</Paragraphs>
  <Slides>66</Slides>
  <Notes>13</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66</vt:i4>
      </vt:variant>
    </vt:vector>
  </HeadingPairs>
  <TitlesOfParts>
    <vt:vector size="73" baseType="lpstr">
      <vt:lpstr>Arial</vt:lpstr>
      <vt:lpstr>Calibri</vt:lpstr>
      <vt:lpstr>Tahoma</vt:lpstr>
      <vt:lpstr>Times New Roman</vt:lpstr>
      <vt:lpstr>Wingdings</vt:lpstr>
      <vt:lpstr>Θέμα του Office</vt:lpstr>
      <vt:lpstr>Γράφημα</vt:lpstr>
      <vt:lpstr>Μαθησιακές Δυσκολίες: δυγλωσσία και πολυγλωσσικό περιβάλλον</vt:lpstr>
      <vt:lpstr>Παρουσίαση του PowerPoint</vt:lpstr>
      <vt:lpstr>Άδειες Χρήσης</vt:lpstr>
      <vt:lpstr>Χρηματοδότηση</vt:lpstr>
      <vt:lpstr>Σκοποί  ενότητας</vt:lpstr>
      <vt:lpstr>Περιεχόμενα ενότητας</vt:lpstr>
      <vt:lpstr>Μοντέλο πρώιμων ενδείξεων συνδρόμου ειδικής αναπτυξιακής δυσλεξίας στην προσχολική ηλικία. </vt:lpstr>
      <vt:lpstr>Θεωρητικές επισημάνσεις:</vt:lpstr>
      <vt:lpstr>Δυσλεξία –  Προσχολική ηλικία (1 από 4)</vt:lpstr>
      <vt:lpstr>Δυσλεξία –  Προσχολική ηλικία:(2 από 4)</vt:lpstr>
      <vt:lpstr>Δυσλεξία- Προσχολική ηλικία:(3 από 4)</vt:lpstr>
      <vt:lpstr>Δυσλεξία –  Προσχολική ηλικία:(4 από 4)</vt:lpstr>
      <vt:lpstr> Έρευνες: 1η Έρευνα: (1 από 2) </vt:lpstr>
      <vt:lpstr> Έρευνες: 1η Έρευνα: (2 από 2) </vt:lpstr>
      <vt:lpstr>Μεθοδολογία: </vt:lpstr>
      <vt:lpstr>Στατιστική ανάλυση:</vt:lpstr>
      <vt:lpstr> Στατιστική σημαντικότητα των θεματικών ανάδειξης δυσλεξίας </vt:lpstr>
      <vt:lpstr>Συνάφεια </vt:lpstr>
      <vt:lpstr>Ερωτηματολόγιο  Νηπιαγωγού</vt:lpstr>
      <vt:lpstr> Συνάφεια απαντήσεων Νηπιαγωγών - επιδόσεων νηπίων </vt:lpstr>
      <vt:lpstr>Ερωτηματολόγιο δασκάλου</vt:lpstr>
      <vt:lpstr>Συνάφεια απαντήσεων Δασκάλων και επιδόσεων μαθητών</vt:lpstr>
      <vt:lpstr>Συζήτηση δεδομένων:(1 από 3)</vt:lpstr>
      <vt:lpstr>Συζήτηση δεδομένων:(2 από 3) </vt:lpstr>
      <vt:lpstr>Συζήτηση δεδομένων:(3 από 3)</vt:lpstr>
      <vt:lpstr>2η Έρευνα:</vt:lpstr>
      <vt:lpstr>Μεθοδολογία:(1 από 2)</vt:lpstr>
      <vt:lpstr>Μεθοδολογία:(2 από 2) </vt:lpstr>
      <vt:lpstr>επανεκπαίδευση</vt:lpstr>
      <vt:lpstr>Στατιστική ανάλυση: (1 από 3)</vt:lpstr>
      <vt:lpstr>Στατιστική ανάλυση:(2 από 3)</vt:lpstr>
      <vt:lpstr>Στατιστική ανάλυση:(3 από 3)</vt:lpstr>
      <vt:lpstr>της ψυχοκινητικότητας</vt:lpstr>
      <vt:lpstr>της φωνολογίας</vt:lpstr>
      <vt:lpstr>της προ-ανάγνωσης</vt:lpstr>
      <vt:lpstr>της προ-γραφής  </vt:lpstr>
      <vt:lpstr>Συζήτηση δεδομένων:(1 από 3)</vt:lpstr>
      <vt:lpstr>Συζήτηση δεδομένων:(2 από 3)</vt:lpstr>
      <vt:lpstr>Συζήτηση δεδομένων:(3 από 3)</vt:lpstr>
      <vt:lpstr>3η Έρευνα:</vt:lpstr>
      <vt:lpstr>Μεθοδολογία:(1 από 2)</vt:lpstr>
      <vt:lpstr>Μεθοδολογία:(2 από 2)</vt:lpstr>
      <vt:lpstr>δείγμα</vt:lpstr>
      <vt:lpstr>εργαλεία</vt:lpstr>
      <vt:lpstr>Στατιστική ανάλυση</vt:lpstr>
      <vt:lpstr>Μέση τιμή επίδοσης στους επιμέρους τομείς (1, 2), στις 3 φάσεις  </vt:lpstr>
      <vt:lpstr>Στατιστική ανάλυση</vt:lpstr>
      <vt:lpstr>Επιδόσεις της ομάδας εργασίας στο τεστ ΑΘΗΝΑ, στους τομείς:</vt:lpstr>
      <vt:lpstr>Στατιστική ανάλυση (1 από 2)</vt:lpstr>
      <vt:lpstr>Στατιστική ανάλυση (2 από 2)</vt:lpstr>
      <vt:lpstr>Συζήτηση δεδομένων:(1 από 4)</vt:lpstr>
      <vt:lpstr>Συζήτηση δεδομένων:(2 από 4)</vt:lpstr>
      <vt:lpstr>Συζήτηση δεδομένων:(3 από 4)</vt:lpstr>
      <vt:lpstr>Συζήτηση δεδομένων:(4 από 4)</vt:lpstr>
      <vt:lpstr>Διαπιστώσεις:</vt:lpstr>
      <vt:lpstr>«Μοντέλο συσχέτισης τομέων και πρώιμων δεικτών του συνδρόμου ειδικής αναπτυξιακής δυσλεξίας»</vt:lpstr>
      <vt:lpstr>Τελικά συμπεράσματα</vt:lpstr>
      <vt:lpstr>Βιβλιογραφία ενότητας (1 από 2)</vt:lpstr>
      <vt:lpstr>Βιβλιογραφία ενότητας (2 από 2)</vt:lpstr>
      <vt:lpstr>Χρήσιμες ιστοσελίδες</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Ελένη Τσάνταλη</cp:lastModifiedBy>
  <cp:revision>377</cp:revision>
  <dcterms:created xsi:type="dcterms:W3CDTF">2012-09-06T09:03:05Z</dcterms:created>
  <dcterms:modified xsi:type="dcterms:W3CDTF">2015-11-14T08:41:09Z</dcterms:modified>
</cp:coreProperties>
</file>