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59" r:id="rId5"/>
    <p:sldId id="261" r:id="rId6"/>
    <p:sldId id="303" r:id="rId7"/>
    <p:sldId id="302" r:id="rId8"/>
    <p:sldId id="301" r:id="rId9"/>
    <p:sldId id="300" r:id="rId10"/>
    <p:sldId id="299" r:id="rId11"/>
    <p:sldId id="290" r:id="rId12"/>
    <p:sldId id="304" r:id="rId13"/>
    <p:sldId id="291" r:id="rId14"/>
    <p:sldId id="292" r:id="rId15"/>
    <p:sldId id="293" r:id="rId16"/>
    <p:sldId id="294" r:id="rId17"/>
    <p:sldId id="295" r:id="rId18"/>
    <p:sldId id="280" r:id="rId19"/>
  </p:sldIdLst>
  <p:sldSz cx="9144000" cy="5715000" type="screen16x10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0" d="100"/>
          <a:sy n="100" d="100"/>
        </p:scale>
        <p:origin x="-390" y="19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te.org.g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Μηχανογραφημένη Λογιστική Ι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b="1" dirty="0" smtClean="0"/>
              <a:t>Ενότητα 13: Αυθεντικότητα Τιμολογίου Άρθρο 15</a:t>
            </a:r>
            <a:endParaRPr lang="el-GR" dirty="0" smtClean="0"/>
          </a:p>
          <a:p>
            <a:r>
              <a:rPr lang="el-GR" sz="2800" b="1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Τρόποι διασφάλισης !!!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700" dirty="0" smtClean="0"/>
              <a:t>γ) </a:t>
            </a:r>
            <a:r>
              <a:rPr lang="el-GR" sz="2700" b="1" dirty="0" smtClean="0"/>
              <a:t>Εκκαθάριση συναλλαγών </a:t>
            </a:r>
            <a:r>
              <a:rPr lang="el-GR" sz="2700" dirty="0" smtClean="0"/>
              <a:t>πωλήσεων μέσω ενός παρόχου υπηρεσιών πληρωμών που βρίσκεται υπό την </a:t>
            </a:r>
            <a:r>
              <a:rPr lang="el-GR" sz="2700" b="1" dirty="0" smtClean="0"/>
              <a:t>εποπτεία της Τράπεζας της Ελλάδος</a:t>
            </a:r>
            <a:r>
              <a:rPr lang="el-GR" sz="2700" dirty="0" smtClean="0"/>
              <a:t>, σύμφωνα με τον νόμο 3862/2010. </a:t>
            </a:r>
            <a:endParaRPr lang="en-US" sz="2700" dirty="0" smtClean="0"/>
          </a:p>
          <a:p>
            <a:pPr>
              <a:buNone/>
            </a:pPr>
            <a:r>
              <a:rPr lang="el-GR" sz="2700" dirty="0" smtClean="0"/>
              <a:t>δ) Η </a:t>
            </a:r>
            <a:r>
              <a:rPr lang="el-GR" sz="2700" b="1" dirty="0" smtClean="0"/>
              <a:t>χρήση</a:t>
            </a:r>
            <a:r>
              <a:rPr lang="el-GR" sz="2700" dirty="0" smtClean="0"/>
              <a:t> των </a:t>
            </a:r>
            <a:r>
              <a:rPr lang="el-GR" sz="2700" b="1" dirty="0" smtClean="0"/>
              <a:t>φορολογικών ηλεκτρονικών μηχανισμών </a:t>
            </a:r>
            <a:r>
              <a:rPr lang="el-GR" sz="2700" dirty="0" smtClean="0"/>
              <a:t>σύμφωνα με τις παραγράφους 8 και 9 του άρθρου 12.</a:t>
            </a:r>
            <a:endParaRPr lang="en-US" sz="2700" dirty="0" smtClean="0"/>
          </a:p>
          <a:p>
            <a:pPr>
              <a:buNone/>
            </a:pPr>
            <a:endParaRPr lang="en-US" sz="27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Στεφάνου Κωνσταντίνος (2013), Λογιστική και Εμπορική Διαχείριση με Ηλεκτρονικούς Υπολογιστές, εκδόσεις Στεφάνου Κωνσταντίνος,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Δρ. Νικόλαος 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(2012), Μηχανογραφημένη Λογιστική,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Νικόλαος,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Γκίνογλου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Π.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Ταχυνάκης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Ν. Πρωτοψάλτης (2004), Λογιστικά Πληροφοριακά Συστήματα Μηχανογραφημένη Λογιστική, εκδόσεις Εκδοτική </a:t>
            </a:r>
            <a:r>
              <a:rPr lang="en-US" sz="1400" dirty="0" err="1" smtClean="0">
                <a:ea typeface="Arial Unicode MS"/>
                <a:cs typeface="Times New Roman" pitchFamily="18" charset="0"/>
              </a:rPr>
              <a:t>Rosili</a:t>
            </a:r>
            <a:r>
              <a:rPr lang="en-US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Εμπορική –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Μ.ΕΠΕ,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Αθανασίου Δημήτριος (2015), Η σύγχρονη μηχανογραφική οργάνωση επιχειρήσεων,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Μούργκος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Ιωάννης,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>
              <a:buNone/>
            </a:pPr>
            <a:r>
              <a:rPr lang="el-GR" sz="1400" dirty="0" smtClean="0"/>
              <a:t>Ν. 4308/2014 «</a:t>
            </a:r>
            <a:r>
              <a:rPr lang="el-GR" sz="1400" dirty="0" err="1" smtClean="0"/>
              <a:t>Eλληνικά</a:t>
            </a:r>
            <a:r>
              <a:rPr lang="el-GR" sz="1400" dirty="0" smtClean="0"/>
              <a:t> Λογιστικά Πρότυπα, συναφείς ρυθμίσεις</a:t>
            </a:r>
            <a:br>
              <a:rPr lang="el-GR" sz="1400" dirty="0" smtClean="0"/>
            </a:br>
            <a:r>
              <a:rPr lang="el-GR" sz="1400" dirty="0" smtClean="0"/>
              <a:t>και άλλες διατάξεις » , ΦΕΚ  251/ τ. Α΄ /</a:t>
            </a:r>
            <a:r>
              <a:rPr lang="el-GR" sz="1400" dirty="0" smtClean="0"/>
              <a:t>24-11-2014,</a:t>
            </a: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ΠΟΛ</a:t>
            </a:r>
            <a:r>
              <a:rPr lang="el-GR" sz="1400" dirty="0" smtClean="0"/>
              <a:t>. 1003/2015: Παροχή οδηγιών για την εφαρμογή του ν. 4308/2014 (ΦΕΚ Α΄ 251) περί των «Ελληνικών Λογιστικών Προτύπων, συναφείς ρυθμίσεις και άλλες </a:t>
            </a:r>
            <a:r>
              <a:rPr lang="el-GR" sz="1400" dirty="0" smtClean="0"/>
              <a:t>διατάξεις</a:t>
            </a:r>
            <a:r>
              <a:rPr lang="el-GR" sz="1400" dirty="0" smtClean="0"/>
              <a:t>,</a:t>
            </a:r>
            <a:endParaRPr lang="en-US" sz="1400" dirty="0" smtClean="0"/>
          </a:p>
          <a:p>
            <a:pPr>
              <a:buNone/>
            </a:pPr>
            <a:r>
              <a:rPr lang="el-GR" sz="1400" dirty="0" smtClean="0"/>
              <a:t>Λογιστική  Οδηγία Εφαρμογής του Νόμου </a:t>
            </a:r>
            <a:r>
              <a:rPr lang="el-GR" sz="1400" dirty="0" smtClean="0"/>
              <a:t>4308/2014 «Ελληνικά Λογιστικά Πρότυπα, συναφείς ρυθμίσεις και άλλες διατάξεις», </a:t>
            </a:r>
            <a:r>
              <a:rPr lang="el-GR" sz="1400" dirty="0" smtClean="0"/>
              <a:t>Επιτροπή  Λογιστικής Τυποποίησης και Ελέγχων</a:t>
            </a:r>
            <a:r>
              <a:rPr lang="el-GR" sz="1400" i="1" dirty="0" smtClean="0"/>
              <a:t> </a:t>
            </a:r>
            <a:r>
              <a:rPr lang="el-GR" sz="1400" i="1" dirty="0" smtClean="0"/>
              <a:t>,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b="1" dirty="0" smtClean="0">
                <a:hlinkClick r:id="rId2"/>
              </a:rPr>
              <a:t>www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elte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smtClean="0">
                <a:hlinkClick r:id="rId2"/>
              </a:rPr>
              <a:t>org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gr</a:t>
            </a:r>
            <a:r>
              <a:rPr lang="el-GR" sz="1400" b="1" dirty="0" smtClean="0"/>
              <a:t>,</a:t>
            </a:r>
            <a:endParaRPr lang="en-US" sz="1400" b="1" dirty="0" smtClean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1400" b="1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Κ.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Καραμάνης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και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Π.Βρουστούρης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(2015), « Λογιστική Οργάνωση στα Πλαίσια των Ε.Λ.Π. – Πρακτικό βοήθημα για τον Λογιστή », Εκδόσεις ΜΕΝΙΠΠΟΣ Ε.Π.Ε.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Μηχανογραφημένη Λογιστική Ι.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Μηχανογραφημένη Λογιστική Ι</a:t>
            </a:r>
          </a:p>
          <a:p>
            <a:pPr algn="l"/>
            <a:r>
              <a:rPr lang="el-GR" sz="2800" b="1" dirty="0" smtClean="0"/>
              <a:t>Ενότητα 13: Αυθεντικότητα Τιμολογίου Άρθρο 15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Η ενότητα αυτή έχει ως στόχο να μελετήσει την </a:t>
            </a:r>
            <a:r>
              <a:rPr lang="el-GR" b="1" dirty="0" smtClean="0"/>
              <a:t>έννοια και την μορφή </a:t>
            </a:r>
            <a:r>
              <a:rPr lang="el-GR" dirty="0" smtClean="0"/>
              <a:t>του αυθεντικού τιμολογίου.</a:t>
            </a:r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Αυθεντικότητα </a:t>
            </a:r>
            <a:r>
              <a:rPr lang="el-GR" dirty="0"/>
              <a:t>του τιμολογίου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90120"/>
            <a:ext cx="8229600" cy="377163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sz="2800" b="1" dirty="0" smtClean="0"/>
              <a:t>1. </a:t>
            </a:r>
            <a:r>
              <a:rPr lang="el-GR" sz="2800" dirty="0" smtClean="0"/>
              <a:t>Η αυθεντικότητα της </a:t>
            </a:r>
            <a:r>
              <a:rPr lang="el-GR" sz="2800" b="1" dirty="0" smtClean="0"/>
              <a:t>προέλευσης</a:t>
            </a:r>
            <a:r>
              <a:rPr lang="el-GR" sz="2800" dirty="0" smtClean="0"/>
              <a:t>, η </a:t>
            </a:r>
            <a:r>
              <a:rPr lang="el-GR" sz="2800" b="1" dirty="0" smtClean="0"/>
              <a:t>ακεραιότητα</a:t>
            </a:r>
            <a:r>
              <a:rPr lang="el-GR" sz="2800" dirty="0" smtClean="0"/>
              <a:t> του περιεχομένου και η </a:t>
            </a:r>
            <a:r>
              <a:rPr lang="el-GR" sz="2800" b="1" dirty="0" smtClean="0"/>
              <a:t>αναγνωσιμότητα</a:t>
            </a:r>
            <a:r>
              <a:rPr lang="el-GR" sz="2800" dirty="0" smtClean="0"/>
              <a:t> του τιμολογίου που λαμβάνεται ή εκδίδεται από την οντότητα, σε </a:t>
            </a:r>
            <a:r>
              <a:rPr lang="el-GR" sz="2800" b="1" dirty="0" smtClean="0"/>
              <a:t>έντυπη</a:t>
            </a:r>
            <a:r>
              <a:rPr lang="el-GR" sz="2800" dirty="0" smtClean="0"/>
              <a:t> ή σε </a:t>
            </a:r>
            <a:r>
              <a:rPr lang="el-GR" sz="2800" b="1" dirty="0" smtClean="0"/>
              <a:t>ηλεκτρονική μορφή</a:t>
            </a:r>
            <a:r>
              <a:rPr lang="el-GR" sz="2800" dirty="0" smtClean="0"/>
              <a:t>, </a:t>
            </a:r>
            <a:r>
              <a:rPr lang="el-GR" sz="2800" b="1" dirty="0" smtClean="0"/>
              <a:t>διασφαλίζεται</a:t>
            </a:r>
            <a:r>
              <a:rPr lang="el-GR" sz="2800" dirty="0" smtClean="0"/>
              <a:t> από το </a:t>
            </a:r>
            <a:r>
              <a:rPr lang="el-GR" sz="2800" b="1" dirty="0" smtClean="0"/>
              <a:t>χρόνο </a:t>
            </a:r>
            <a:r>
              <a:rPr lang="el-GR" sz="2800" dirty="0" smtClean="0"/>
              <a:t>της </a:t>
            </a:r>
            <a:r>
              <a:rPr lang="el-GR" sz="2800" b="1" dirty="0" smtClean="0"/>
              <a:t>έκδοσής</a:t>
            </a:r>
            <a:r>
              <a:rPr lang="el-GR" sz="2800" dirty="0" smtClean="0"/>
              <a:t> του έως τη λήξη της περιόδου </a:t>
            </a:r>
            <a:r>
              <a:rPr lang="el-GR" sz="2800" b="1" dirty="0" smtClean="0"/>
              <a:t>διαφύλαξής</a:t>
            </a:r>
            <a:r>
              <a:rPr lang="el-GR" sz="2800" dirty="0" smtClean="0"/>
              <a:t> του. </a:t>
            </a:r>
            <a:endParaRPr lang="en-US" sz="2800" dirty="0" smtClean="0"/>
          </a:p>
          <a:p>
            <a:pPr marL="0" algn="just">
              <a:buNone/>
            </a:pP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Υπεύθυνος  διασφάλισης ?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algn="just">
              <a:buNone/>
            </a:pPr>
            <a:r>
              <a:rPr lang="el-GR" sz="2700" b="1" dirty="0" smtClean="0"/>
              <a:t>2. </a:t>
            </a:r>
            <a:r>
              <a:rPr lang="el-GR" sz="2700" dirty="0" smtClean="0"/>
              <a:t>Κάθε εταιρεία (οντότητα)  οφείλει να εφαρμόζει τα κατάλληλα στις περιστάσεις </a:t>
            </a:r>
            <a:r>
              <a:rPr lang="el-GR" sz="2700" b="1" dirty="0" smtClean="0"/>
              <a:t>μέτρα διασφάλισης </a:t>
            </a:r>
            <a:r>
              <a:rPr lang="el-GR" sz="2700" dirty="0" smtClean="0"/>
              <a:t>της αυθεντικότητας της προέλευσης, της ακεραιότητας του περιεχομένου και της αναγνωσιμότητας του τιμολογίου. Αυτό μπορεί να </a:t>
            </a:r>
            <a:r>
              <a:rPr lang="el-GR" sz="2700" b="1" dirty="0" smtClean="0"/>
              <a:t>επιτυγχάνεται</a:t>
            </a:r>
            <a:r>
              <a:rPr lang="el-GR" sz="2700" dirty="0" smtClean="0"/>
              <a:t> με οποιεσδήποτε </a:t>
            </a:r>
            <a:r>
              <a:rPr lang="el-GR" sz="2700" b="1" dirty="0" smtClean="0"/>
              <a:t>δικλίδες</a:t>
            </a:r>
            <a:r>
              <a:rPr lang="el-GR" sz="2700" dirty="0" smtClean="0"/>
              <a:t> της οντότητας δημιουργούν αξιόπιστη και ελέγξιμη αλληλουχία </a:t>
            </a:r>
            <a:r>
              <a:rPr lang="el-GR" sz="2700" b="1" dirty="0" smtClean="0"/>
              <a:t>(αλυσίδα) τεκμηρίων </a:t>
            </a:r>
            <a:r>
              <a:rPr lang="el-GR" sz="2700" dirty="0" smtClean="0"/>
              <a:t>που </a:t>
            </a:r>
            <a:r>
              <a:rPr lang="el-GR" sz="2700" b="1" dirty="0" smtClean="0"/>
              <a:t>συνδέουν</a:t>
            </a:r>
            <a:r>
              <a:rPr lang="el-GR" sz="2700" dirty="0" smtClean="0"/>
              <a:t> κάθε </a:t>
            </a:r>
            <a:r>
              <a:rPr lang="el-GR" sz="2700" b="1" dirty="0" smtClean="0"/>
              <a:t>τιμολόγιο</a:t>
            </a:r>
            <a:r>
              <a:rPr lang="el-GR" sz="2700" dirty="0" smtClean="0"/>
              <a:t> με τη σχετική </a:t>
            </a:r>
            <a:r>
              <a:rPr lang="el-GR" sz="2700" b="1" dirty="0" smtClean="0"/>
              <a:t>προμήθεια</a:t>
            </a:r>
            <a:r>
              <a:rPr lang="el-GR" sz="2700" dirty="0" smtClean="0"/>
              <a:t> αγαθών </a:t>
            </a:r>
            <a:r>
              <a:rPr lang="el-GR" sz="2700" b="1" dirty="0" smtClean="0"/>
              <a:t>ή παροχή υπηρεσιών</a:t>
            </a:r>
            <a:r>
              <a:rPr lang="el-GR" sz="2700" dirty="0" smtClean="0"/>
              <a:t>, και αντίστροφα. </a:t>
            </a:r>
            <a:endParaRPr lang="en-US" sz="2700" dirty="0" smtClean="0"/>
          </a:p>
          <a:p>
            <a:pPr marL="0" algn="just">
              <a:buNone/>
            </a:pPr>
            <a:endParaRPr lang="en-US" sz="27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διασφάλισης !!!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algn="just">
              <a:buNone/>
            </a:pPr>
            <a:r>
              <a:rPr lang="el-GR" b="1" dirty="0" smtClean="0"/>
              <a:t>3.</a:t>
            </a:r>
            <a:r>
              <a:rPr lang="el-GR" dirty="0" smtClean="0"/>
              <a:t> Η αυθεντικότητα της προέλευσης και η ακεραιότητας του περιεχομένου ενός ηλεκτρονικού τιμολογίου μπορεί να διασφαλίζεται με τους πιο κάτω ενδεικτικά αναφερόμενους τρόπους: </a:t>
            </a:r>
            <a:endParaRPr lang="en-US" dirty="0" smtClean="0"/>
          </a:p>
          <a:p>
            <a:pPr marL="274320" algn="just">
              <a:buNone/>
            </a:pPr>
            <a:r>
              <a:rPr lang="el-GR" dirty="0" smtClean="0"/>
              <a:t>α) Χρήση προηγμένης </a:t>
            </a:r>
            <a:r>
              <a:rPr lang="el-GR" b="1" dirty="0" smtClean="0"/>
              <a:t>ηλεκτρονικής υπογραφής </a:t>
            </a:r>
            <a:r>
              <a:rPr lang="el-GR" dirty="0" smtClean="0"/>
              <a:t>που έχει δημιουργηθεί από ένα μηχανισμό δημιουργίας ασφαλών ηλεκτρονικών υπογραφών και στηρίζεται σε </a:t>
            </a:r>
            <a:r>
              <a:rPr lang="el-GR" b="1" dirty="0" smtClean="0"/>
              <a:t>πιστοποιητικό</a:t>
            </a:r>
            <a:r>
              <a:rPr lang="el-GR" dirty="0" smtClean="0"/>
              <a:t> εγκεκριμένου φορέα, σύμφωνα με τα οριζόμενα στις διατάξεις του </a:t>
            </a:r>
            <a:r>
              <a:rPr lang="el-GR" b="1" dirty="0" smtClean="0"/>
              <a:t>Π.Δ.150/2001</a:t>
            </a:r>
            <a:r>
              <a:rPr lang="el-GR" dirty="0" smtClean="0"/>
              <a:t> (ΦΕΚ Α, 125). </a:t>
            </a:r>
            <a:endParaRPr lang="en-US" dirty="0" smtClean="0"/>
          </a:p>
          <a:p>
            <a:pPr marL="0"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Τρόποι διασφάλισης !!!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β) </a:t>
            </a:r>
            <a:r>
              <a:rPr lang="el-GR" b="1" dirty="0" smtClean="0"/>
              <a:t>Ηλεκτρονική ανταλλαγή δεδομένων (EDI), </a:t>
            </a:r>
            <a:r>
              <a:rPr lang="el-GR" dirty="0" smtClean="0"/>
              <a:t>όπως αυτή ορίζεται στο άρθρο 2 της σύστασης 1994/820/ΕΚ της Επιτροπής, της 19ης Οκτωβρίου 1994 (Επίσημη Εφημερίδα Ε.Κ. EL 388/28.12.1994),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εφόσον </a:t>
            </a:r>
            <a:r>
              <a:rPr lang="el-GR" b="1" dirty="0" smtClean="0"/>
              <a:t>η συμφωνία </a:t>
            </a:r>
            <a:r>
              <a:rPr lang="el-GR" dirty="0" smtClean="0"/>
              <a:t>σχετικά με αυτήν την ανταλλαγή </a:t>
            </a:r>
            <a:r>
              <a:rPr lang="el-GR" i="1" dirty="0" smtClean="0"/>
              <a:t>προβλέπει</a:t>
            </a:r>
            <a:r>
              <a:rPr lang="el-GR" dirty="0" smtClean="0"/>
              <a:t> τη χρησιμοποίηση διαδικασιών που </a:t>
            </a:r>
            <a:r>
              <a:rPr lang="el-GR" b="1" dirty="0" smtClean="0"/>
              <a:t>εγγυώνται τη γνησιότητα της προέλευσης και την ακεραιότητα των δεδομένων. </a:t>
            </a:r>
            <a:endParaRPr lang="en-US" b="1" dirty="0" smtClean="0"/>
          </a:p>
          <a:p>
            <a:pPr>
              <a:buNone/>
            </a:pPr>
            <a:r>
              <a:rPr lang="el-GR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1335</TotalTime>
  <Words>809</Words>
  <Application>Microsoft Office PowerPoint</Application>
  <PresentationFormat>Προβολή στην οθόνη (16:10)</PresentationFormat>
  <Paragraphs>100</Paragraphs>
  <Slides>18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Μηχανογραφημένη Λογιστική Ι</vt:lpstr>
      <vt:lpstr>Διαφάνεια 2</vt:lpstr>
      <vt:lpstr>Άδειες Χρήσης</vt:lpstr>
      <vt:lpstr>Χρηματοδότηση</vt:lpstr>
      <vt:lpstr>Σκοποί  ενότητας</vt:lpstr>
      <vt:lpstr> Αυθεντικότητα του τιμολογίου </vt:lpstr>
      <vt:lpstr>Υπεύθυνος  διασφάλισης ? </vt:lpstr>
      <vt:lpstr>Τρόποι διασφάλισης !!! </vt:lpstr>
      <vt:lpstr>Τρόποι διασφάλισης !!! </vt:lpstr>
      <vt:lpstr>Τρόποι διασφάλισης !!! 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15</vt:lpstr>
      <vt:lpstr>Διαφάνεια 16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201</cp:revision>
  <dcterms:created xsi:type="dcterms:W3CDTF">2012-09-06T09:03:05Z</dcterms:created>
  <dcterms:modified xsi:type="dcterms:W3CDTF">2016-03-06T11:15:00Z</dcterms:modified>
</cp:coreProperties>
</file>