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57" r:id="rId4"/>
    <p:sldId id="259" r:id="rId5"/>
    <p:sldId id="261" r:id="rId6"/>
    <p:sldId id="262" r:id="rId7"/>
    <p:sldId id="374" r:id="rId8"/>
    <p:sldId id="29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401" r:id="rId24"/>
    <p:sldId id="402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373" r:id="rId36"/>
    <p:sldId id="291" r:id="rId37"/>
    <p:sldId id="292" r:id="rId38"/>
    <p:sldId id="293" r:id="rId39"/>
    <p:sldId id="280" r:id="rId40"/>
  </p:sldIdLst>
  <p:sldSz cx="9144000" cy="5715000" type="screen16x10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89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57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Αρχεία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0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Αρχεία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Άνοιγμα</a:t>
            </a:r>
            <a:r>
              <a:rPr lang="en-US" dirty="0" smtClean="0"/>
              <a:t>/</a:t>
            </a:r>
            <a:r>
              <a:rPr lang="el-GR" dirty="0" smtClean="0"/>
              <a:t>κλείσιμο αρχείων</a:t>
            </a:r>
            <a:r>
              <a:rPr lang="en-US" baseline="-25000" dirty="0" smtClean="0"/>
              <a:t>1/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reset (F1</a:t>
            </a:r>
            <a:r>
              <a:rPr lang="en-US" sz="2800" b="1" dirty="0" smtClean="0"/>
              <a:t>): </a:t>
            </a:r>
            <a:r>
              <a:rPr lang="el-GR" sz="2800" dirty="0" smtClean="0"/>
              <a:t>Όπου </a:t>
            </a:r>
            <a:r>
              <a:rPr lang="el-GR" sz="2800" dirty="0"/>
              <a:t>F1 είναι μεταβλητή τύπου αρχείου, όπως έχει καθοριστεί από την εντολή </a:t>
            </a:r>
            <a:r>
              <a:rPr lang="el-GR" sz="2800" dirty="0" err="1"/>
              <a:t>assign</a:t>
            </a:r>
            <a:r>
              <a:rPr lang="el-GR" sz="2800" dirty="0"/>
              <a:t>.</a:t>
            </a:r>
          </a:p>
          <a:p>
            <a:r>
              <a:rPr lang="el-GR" sz="2800" i="1" dirty="0"/>
              <a:t>Ενέργεια</a:t>
            </a:r>
            <a:r>
              <a:rPr lang="el-GR" sz="2800" dirty="0"/>
              <a:t>: Η εντολή αυτή ανοίγει ένα αρχείο που υπάρχει, με δυνατότητα ανάγνωσης </a:t>
            </a:r>
            <a:r>
              <a:rPr lang="el-GR" sz="2800" dirty="0" smtClean="0"/>
              <a:t>ή</a:t>
            </a:r>
            <a:r>
              <a:rPr lang="en-US" sz="2800" dirty="0" smtClean="0"/>
              <a:t> </a:t>
            </a:r>
            <a:r>
              <a:rPr lang="el-GR" sz="2800" dirty="0" smtClean="0"/>
              <a:t>εγγραφής </a:t>
            </a:r>
            <a:r>
              <a:rPr lang="el-GR" sz="2800" dirty="0"/>
              <a:t>σε αυτό. </a:t>
            </a:r>
            <a:endParaRPr lang="en-US" sz="2800" dirty="0" smtClean="0"/>
          </a:p>
          <a:p>
            <a:r>
              <a:rPr lang="el-GR" sz="2800" dirty="0" smtClean="0"/>
              <a:t>Αν </a:t>
            </a:r>
            <a:r>
              <a:rPr lang="el-GR" sz="2800" dirty="0"/>
              <a:t>το αρχείο είναι τύπου </a:t>
            </a:r>
            <a:r>
              <a:rPr lang="el-GR" sz="2800" dirty="0" err="1"/>
              <a:t>text</a:t>
            </a:r>
            <a:r>
              <a:rPr lang="el-GR" sz="2800" dirty="0"/>
              <a:t>, τότε το αρχείο μπορεί να </a:t>
            </a:r>
            <a:r>
              <a:rPr lang="el-GR" sz="2800" dirty="0" smtClean="0"/>
              <a:t>χρησιμοποιηθεί</a:t>
            </a:r>
            <a:r>
              <a:rPr lang="en-US" sz="2800" dirty="0" smtClean="0"/>
              <a:t> </a:t>
            </a:r>
            <a:r>
              <a:rPr lang="el-GR" sz="2800" dirty="0" smtClean="0"/>
              <a:t>μόνο </a:t>
            </a:r>
            <a:r>
              <a:rPr lang="el-GR" sz="2800" dirty="0"/>
              <a:t>για ανάγνωση.</a:t>
            </a:r>
            <a:endParaRPr lang="el-GR" sz="2800" kern="500" cap="small" dirty="0"/>
          </a:p>
        </p:txBody>
      </p:sp>
    </p:spTree>
    <p:extLst>
      <p:ext uri="{BB962C8B-B14F-4D97-AF65-F5344CB8AC3E}">
        <p14:creationId xmlns:p14="http://schemas.microsoft.com/office/powerpoint/2010/main" val="11568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Άνοιγμα</a:t>
            </a:r>
            <a:r>
              <a:rPr lang="en-US" dirty="0" smtClean="0"/>
              <a:t>/</a:t>
            </a:r>
            <a:r>
              <a:rPr lang="el-GR" dirty="0" smtClean="0"/>
              <a:t>κλείσιμο αρχείων</a:t>
            </a:r>
            <a:r>
              <a:rPr lang="en-US" baseline="-25000" dirty="0" smtClean="0"/>
              <a:t>2/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rewrite (F1</a:t>
            </a:r>
            <a:r>
              <a:rPr lang="en-US" sz="2800" b="1" dirty="0" smtClean="0"/>
              <a:t>): </a:t>
            </a:r>
            <a:r>
              <a:rPr lang="el-GR" sz="2800" dirty="0" smtClean="0"/>
              <a:t>Όπου </a:t>
            </a:r>
            <a:r>
              <a:rPr lang="el-GR" sz="2800" dirty="0"/>
              <a:t>F1 είναι μεταβλητή τύπου αρχείου, όπως έχει καθοριστεί από την εντολή </a:t>
            </a:r>
            <a:r>
              <a:rPr lang="el-GR" sz="2800" dirty="0" err="1"/>
              <a:t>assign</a:t>
            </a:r>
            <a:r>
              <a:rPr lang="el-GR" sz="2800" dirty="0"/>
              <a:t>.</a:t>
            </a:r>
          </a:p>
          <a:p>
            <a:r>
              <a:rPr lang="el-GR" sz="2800" i="1" dirty="0"/>
              <a:t>Ενέργεια</a:t>
            </a:r>
            <a:r>
              <a:rPr lang="el-GR" sz="2800" dirty="0"/>
              <a:t>: Η εντολή αυτή δημιουργεί ένα αρχείο για εγγραφή. </a:t>
            </a:r>
            <a:endParaRPr lang="en-US" sz="2800" dirty="0" smtClean="0"/>
          </a:p>
          <a:p>
            <a:r>
              <a:rPr lang="el-GR" sz="2800" dirty="0" smtClean="0"/>
              <a:t>Αν </a:t>
            </a:r>
            <a:r>
              <a:rPr lang="el-GR" sz="2800" dirty="0"/>
              <a:t>το αρχείο αυτό τότε </a:t>
            </a:r>
            <a:r>
              <a:rPr lang="el-GR" sz="2800" dirty="0" smtClean="0"/>
              <a:t>τα</a:t>
            </a:r>
            <a:r>
              <a:rPr lang="en-US" sz="2800" dirty="0" smtClean="0"/>
              <a:t> </a:t>
            </a:r>
            <a:r>
              <a:rPr lang="el-GR" sz="2800" dirty="0" smtClean="0"/>
              <a:t>δεδομένα </a:t>
            </a:r>
            <a:r>
              <a:rPr lang="el-GR" sz="2800" dirty="0"/>
              <a:t>που είναι αποθηκευμένα στο αρχείο καταστρέφονται.</a:t>
            </a:r>
            <a:endParaRPr lang="el-GR" sz="2800" kern="500" cap="small" dirty="0"/>
          </a:p>
        </p:txBody>
      </p:sp>
    </p:spTree>
    <p:extLst>
      <p:ext uri="{BB962C8B-B14F-4D97-AF65-F5344CB8AC3E}">
        <p14:creationId xmlns:p14="http://schemas.microsoft.com/office/powerpoint/2010/main" val="21026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Άνοιγμα</a:t>
            </a:r>
            <a:r>
              <a:rPr lang="en-US" dirty="0" smtClean="0"/>
              <a:t>/</a:t>
            </a:r>
            <a:r>
              <a:rPr lang="el-GR" dirty="0" smtClean="0"/>
              <a:t>κλείσιμο αρχείων</a:t>
            </a:r>
            <a:r>
              <a:rPr lang="en-US" baseline="-25000" dirty="0" smtClean="0"/>
              <a:t>3/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close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εντολή αυτή κλείνει το αρχείο F1 και ενημερώνει τον κατάλογο (</a:t>
            </a:r>
            <a:r>
              <a:rPr lang="el-GR" sz="2400" dirty="0" err="1"/>
              <a:t>directory</a:t>
            </a:r>
            <a:r>
              <a:rPr lang="el-GR" sz="2400" dirty="0"/>
              <a:t>). </a:t>
            </a:r>
            <a:endParaRPr lang="en-US" sz="2400" dirty="0" smtClean="0"/>
          </a:p>
          <a:p>
            <a:r>
              <a:rPr lang="el-GR" sz="2400" dirty="0" smtClean="0"/>
              <a:t>Μετά τη</a:t>
            </a:r>
            <a:r>
              <a:rPr lang="en-US" sz="2400" dirty="0" smtClean="0"/>
              <a:t> </a:t>
            </a:r>
            <a:r>
              <a:rPr lang="el-GR" sz="2400" dirty="0" smtClean="0"/>
              <a:t>χρήση </a:t>
            </a:r>
            <a:r>
              <a:rPr lang="el-GR" sz="2400" dirty="0"/>
              <a:t>του αρχείου και πριν τελειώσει </a:t>
            </a: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smtClean="0"/>
              <a:t>πρόγραμμα</a:t>
            </a:r>
            <a:r>
              <a:rPr lang="el-GR" sz="2400" dirty="0"/>
              <a:t>, χρησιμοποιείται η εντολή </a:t>
            </a:r>
            <a:r>
              <a:rPr lang="el-GR" sz="2400" dirty="0" err="1"/>
              <a:t>close</a:t>
            </a:r>
            <a:r>
              <a:rPr lang="el-GR" sz="2400" dirty="0"/>
              <a:t> για </a:t>
            </a: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smtClean="0"/>
              <a:t>κλείσιμο </a:t>
            </a:r>
            <a:r>
              <a:rPr lang="el-GR" sz="2400" dirty="0"/>
              <a:t>του αρχείου. </a:t>
            </a:r>
            <a:endParaRPr lang="en-US" sz="2400" dirty="0" smtClean="0"/>
          </a:p>
          <a:p>
            <a:r>
              <a:rPr lang="el-GR" sz="2400" dirty="0" smtClean="0"/>
              <a:t>Εάν </a:t>
            </a:r>
            <a:r>
              <a:rPr lang="el-GR" sz="2400" dirty="0"/>
              <a:t>δε χρησιμοποιηθεί και έχουμε ανοίξει αρχείο για εγγραφή, τότε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πιθανό </a:t>
            </a:r>
            <a:r>
              <a:rPr lang="el-GR" sz="2400" dirty="0"/>
              <a:t>να χάσουμε ορισμένα από τα τελευταία δεδομένα που γράφτηκαν.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24941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Άνοιγμα</a:t>
            </a:r>
            <a:r>
              <a:rPr lang="en-US" dirty="0" smtClean="0"/>
              <a:t>/</a:t>
            </a:r>
            <a:r>
              <a:rPr lang="el-GR" dirty="0" smtClean="0"/>
              <a:t>κλείσιμο αρχείων</a:t>
            </a:r>
            <a:r>
              <a:rPr lang="en-US" baseline="-25000" dirty="0" smtClean="0"/>
              <a:t>4/4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append (F1</a:t>
            </a:r>
            <a:r>
              <a:rPr lang="en-US" sz="2400" b="1" dirty="0" smtClean="0"/>
              <a:t>):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Ανοίγει ένα αρχείο τύπου κειμένου για εγγραφή και συγκεκριμένα για πρόσθεση </a:t>
            </a:r>
            <a:r>
              <a:rPr lang="el-GR" sz="2400" dirty="0" err="1" smtClean="0"/>
              <a:t>νέωνδεδομένων</a:t>
            </a:r>
            <a:r>
              <a:rPr lang="el-GR" sz="2400" dirty="0" smtClean="0"/>
              <a:t> </a:t>
            </a:r>
            <a:r>
              <a:rPr lang="el-GR" sz="2400" dirty="0"/>
              <a:t>στο τέλος του αρχείου και τα νέα δεδομένα δε σβήνουν τα παλιά.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38857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Επεξεργασία </a:t>
            </a:r>
            <a:r>
              <a:rPr lang="el-GR" dirty="0" smtClean="0"/>
              <a:t>αρχείων</a:t>
            </a:r>
            <a:r>
              <a:rPr lang="en-US" baseline="-25000" dirty="0" smtClean="0"/>
              <a:t>1/</a:t>
            </a:r>
            <a:r>
              <a:rPr lang="el-GR" baseline="-25000" dirty="0" smtClean="0"/>
              <a:t>5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read/ </a:t>
            </a:r>
            <a:r>
              <a:rPr lang="en-US" sz="2400" b="1" dirty="0" err="1"/>
              <a:t>readln</a:t>
            </a:r>
            <a:r>
              <a:rPr lang="en-US" sz="2400" b="1" dirty="0"/>
              <a:t> (F1, M1, M2, …, </a:t>
            </a:r>
            <a:r>
              <a:rPr lang="en-US" sz="2400" b="1" dirty="0" err="1"/>
              <a:t>Mn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 και M1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M2</a:t>
            </a:r>
            <a:r>
              <a:rPr lang="el-GR" sz="2400" dirty="0"/>
              <a:t>,…,</a:t>
            </a:r>
            <a:r>
              <a:rPr lang="el-GR" sz="2400" dirty="0" err="1"/>
              <a:t>Mn</a:t>
            </a:r>
            <a:r>
              <a:rPr lang="el-GR" sz="2400" dirty="0"/>
              <a:t> είναι τα ονόματα των μεταβλητών.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εντολή </a:t>
            </a:r>
            <a:r>
              <a:rPr lang="el-GR" sz="2400" dirty="0" err="1"/>
              <a:t>read</a:t>
            </a:r>
            <a:r>
              <a:rPr lang="el-GR" sz="2400" dirty="0"/>
              <a:t> διαβάζει δεδομένα από το αρχείο F1 και τα αποθηκεύει στις </a:t>
            </a:r>
            <a:r>
              <a:rPr lang="el-GR" sz="2400" dirty="0" smtClean="0"/>
              <a:t>μεταβλητές</a:t>
            </a:r>
            <a:r>
              <a:rPr lang="en-US" sz="2400" dirty="0" smtClean="0"/>
              <a:t> </a:t>
            </a:r>
            <a:r>
              <a:rPr lang="el-GR" sz="2400" dirty="0" smtClean="0"/>
              <a:t>M1</a:t>
            </a:r>
            <a:r>
              <a:rPr lang="el-GR" sz="2400" dirty="0"/>
              <a:t>, M2,…,</a:t>
            </a:r>
            <a:r>
              <a:rPr lang="el-GR" sz="2400" dirty="0" err="1"/>
              <a:t>Mn</a:t>
            </a:r>
            <a:r>
              <a:rPr lang="el-GR" sz="2400" dirty="0"/>
              <a:t>. 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εντολή </a:t>
            </a:r>
            <a:r>
              <a:rPr lang="el-GR" sz="2400" dirty="0" err="1"/>
              <a:t>readln</a:t>
            </a:r>
            <a:r>
              <a:rPr lang="el-GR" sz="2400" dirty="0"/>
              <a:t>, η οποία </a:t>
            </a:r>
            <a:r>
              <a:rPr lang="el-GR" sz="2400" dirty="0" smtClean="0"/>
              <a:t>χρησιμοποιείται </a:t>
            </a:r>
            <a:r>
              <a:rPr lang="el-GR" sz="2400" dirty="0"/>
              <a:t>μόνο σε αρχεία κειμένου, </a:t>
            </a:r>
            <a:r>
              <a:rPr lang="el-GR" sz="2400" dirty="0" smtClean="0"/>
              <a:t>διαβάζει</a:t>
            </a:r>
            <a:r>
              <a:rPr lang="en-US" sz="2400" dirty="0" smtClean="0"/>
              <a:t> </a:t>
            </a:r>
            <a:r>
              <a:rPr lang="el-GR" sz="2400" dirty="0" smtClean="0"/>
              <a:t>δεδομένα </a:t>
            </a:r>
            <a:r>
              <a:rPr lang="el-GR" sz="2400" dirty="0"/>
              <a:t>με τον ίδιο τρόπο αλλά μετά την εκτέλεσή της ο δείκτης του αρχείου </a:t>
            </a:r>
            <a:r>
              <a:rPr lang="el-GR" sz="2400" dirty="0" smtClean="0"/>
              <a:t>μετακινείται</a:t>
            </a:r>
            <a:r>
              <a:rPr lang="en-US" sz="2400" dirty="0" smtClean="0"/>
              <a:t> </a:t>
            </a:r>
            <a:r>
              <a:rPr lang="el-GR" sz="2400" dirty="0" smtClean="0"/>
              <a:t>προς </a:t>
            </a:r>
            <a:r>
              <a:rPr lang="el-GR" sz="2400" dirty="0"/>
              <a:t>την επόμενη γραμμή του κειμένου του αρχείου.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23833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Επεξεργασία </a:t>
            </a:r>
            <a:r>
              <a:rPr lang="el-GR" dirty="0" smtClean="0"/>
              <a:t>αρχείων</a:t>
            </a:r>
            <a:r>
              <a:rPr lang="el-GR" baseline="-25000" dirty="0"/>
              <a:t>2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5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eof</a:t>
            </a:r>
            <a:r>
              <a:rPr lang="en-US" sz="2400" b="1" dirty="0"/>
              <a:t>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συνάρτηση είναι </a:t>
            </a:r>
            <a:r>
              <a:rPr lang="el-GR" sz="2400" dirty="0" err="1"/>
              <a:t>boolean</a:t>
            </a:r>
            <a:r>
              <a:rPr lang="el-GR" sz="2400" dirty="0"/>
              <a:t> και επιστρέφει την τιμή </a:t>
            </a:r>
            <a:r>
              <a:rPr lang="el-GR" sz="2400" dirty="0" err="1"/>
              <a:t>true</a:t>
            </a:r>
            <a:r>
              <a:rPr lang="el-GR" sz="2400" dirty="0"/>
              <a:t>, αν βρεθεί η ένδειξη </a:t>
            </a:r>
            <a:r>
              <a:rPr lang="el-GR" sz="2400" dirty="0" smtClean="0"/>
              <a:t>τέλους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l-GR" sz="2400" dirty="0"/>
              <a:t>αρχείου (</a:t>
            </a:r>
            <a:r>
              <a:rPr lang="el-GR" sz="2400" dirty="0" smtClean="0"/>
              <a:t>τέλος</a:t>
            </a:r>
            <a:r>
              <a:rPr lang="en-US" sz="2400" dirty="0" smtClean="0"/>
              <a:t> </a:t>
            </a:r>
            <a:r>
              <a:rPr lang="el-GR" sz="2400" dirty="0" smtClean="0"/>
              <a:t>δεδομένων</a:t>
            </a:r>
            <a:r>
              <a:rPr lang="el-GR" sz="2400" dirty="0"/>
              <a:t>), αλλιώς, επιστρέφει την τιμή </a:t>
            </a:r>
            <a:r>
              <a:rPr lang="el-GR" sz="2400" dirty="0" err="1"/>
              <a:t>false</a:t>
            </a:r>
            <a:r>
              <a:rPr lang="el-GR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Επεξεργασία </a:t>
            </a:r>
            <a:r>
              <a:rPr lang="el-GR" dirty="0" smtClean="0"/>
              <a:t>αρχείων</a:t>
            </a:r>
            <a:r>
              <a:rPr lang="el-GR" baseline="-25000" dirty="0"/>
              <a:t>3</a:t>
            </a:r>
            <a:r>
              <a:rPr lang="en-US" baseline="-25000" dirty="0" smtClean="0"/>
              <a:t>/</a:t>
            </a:r>
            <a:r>
              <a:rPr lang="el-GR" baseline="-25000" dirty="0"/>
              <a:t>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seekeof</a:t>
            </a:r>
            <a:r>
              <a:rPr lang="en-US" sz="2400" b="1" dirty="0" smtClean="0"/>
              <a:t> </a:t>
            </a:r>
            <a:r>
              <a:rPr lang="en-US" sz="2400" b="1" dirty="0"/>
              <a:t>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συνάρτηση είναι </a:t>
            </a:r>
            <a:r>
              <a:rPr lang="el-GR" sz="2400" dirty="0" err="1"/>
              <a:t>boolean</a:t>
            </a:r>
            <a:r>
              <a:rPr lang="el-GR" sz="2400" dirty="0"/>
              <a:t> και επιστρέφει την τιμή </a:t>
            </a:r>
            <a:r>
              <a:rPr lang="el-GR" sz="2400" dirty="0" err="1"/>
              <a:t>true</a:t>
            </a:r>
            <a:r>
              <a:rPr lang="el-GR" sz="2400" dirty="0"/>
              <a:t>, αν βρεθεί η ένδειξη </a:t>
            </a:r>
            <a:r>
              <a:rPr lang="el-GR" sz="2400" dirty="0" smtClean="0"/>
              <a:t>τέλους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l-GR" sz="2400" dirty="0"/>
              <a:t>αρχείου (τέλος δεδομένων), αλλιώς, επιστρέφει την τιμή </a:t>
            </a:r>
            <a:r>
              <a:rPr lang="el-GR" sz="2400" dirty="0" err="1"/>
              <a:t>false</a:t>
            </a:r>
            <a:r>
              <a:rPr lang="el-GR" sz="2400" dirty="0"/>
              <a:t>. </a:t>
            </a:r>
            <a:endParaRPr lang="en-US" sz="2400" dirty="0" smtClean="0"/>
          </a:p>
          <a:p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αντίστοιχη της</a:t>
            </a:r>
            <a:r>
              <a:rPr lang="en-US" sz="2400" dirty="0" smtClean="0"/>
              <a:t> </a:t>
            </a:r>
            <a:r>
              <a:rPr lang="el-GR" sz="2400" dirty="0" smtClean="0"/>
              <a:t>συνάρτησης </a:t>
            </a:r>
            <a:r>
              <a:rPr lang="el-GR" sz="2400" dirty="0" err="1"/>
              <a:t>eof</a:t>
            </a:r>
            <a:r>
              <a:rPr lang="el-GR" sz="2400" dirty="0"/>
              <a:t> με τη διαφορά ότι παραλείπει όλα τα κενά και τους χαρακτήρες </a:t>
            </a:r>
            <a:r>
              <a:rPr lang="el-GR" sz="2400" dirty="0" smtClean="0"/>
              <a:t>τέλους</a:t>
            </a:r>
            <a:r>
              <a:rPr lang="en-US" sz="2400" dirty="0" smtClean="0"/>
              <a:t> </a:t>
            </a:r>
            <a:r>
              <a:rPr lang="el-GR" sz="2400" dirty="0" smtClean="0"/>
              <a:t>γραμμής</a:t>
            </a:r>
            <a:r>
              <a:rPr lang="el-GR" sz="2400" dirty="0"/>
              <a:t>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29240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Επεξεργασία </a:t>
            </a:r>
            <a:r>
              <a:rPr lang="el-GR" dirty="0" smtClean="0"/>
              <a:t>αρχείων</a:t>
            </a:r>
            <a:r>
              <a:rPr lang="el-GR" baseline="-25000" dirty="0"/>
              <a:t>4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5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eoln</a:t>
            </a:r>
            <a:r>
              <a:rPr lang="en-US" sz="2400" b="1" dirty="0"/>
              <a:t>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συνάρτηση δηλώνει αν υπάρχουν ακόμη χαρακτήρες στην τρέχουσα γραμμή. </a:t>
            </a:r>
            <a:endParaRPr lang="en-US" sz="2400" dirty="0" smtClean="0"/>
          </a:p>
          <a:p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συνάρτηση </a:t>
            </a:r>
            <a:r>
              <a:rPr lang="el-GR" sz="2400" dirty="0"/>
              <a:t>επιστρέφει την τιμή </a:t>
            </a:r>
            <a:r>
              <a:rPr lang="el-GR" sz="2400" dirty="0" err="1"/>
              <a:t>true</a:t>
            </a:r>
            <a:r>
              <a:rPr lang="el-GR" sz="2400" dirty="0"/>
              <a:t>, αν διαβάζοντας βρει το τέλος της γραμμής ή το τέλος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αρχείου</a:t>
            </a:r>
            <a:r>
              <a:rPr lang="el-GR" sz="2400" dirty="0"/>
              <a:t>, αλλιώς επιστρέφει την τιμή </a:t>
            </a:r>
            <a:r>
              <a:rPr lang="el-GR" sz="2400" dirty="0" err="1"/>
              <a:t>false</a:t>
            </a:r>
            <a:r>
              <a:rPr lang="el-GR" sz="2400" dirty="0"/>
              <a:t>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38189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Επεξεργασία </a:t>
            </a:r>
            <a:r>
              <a:rPr lang="el-GR" dirty="0" smtClean="0"/>
              <a:t>αρχείων</a:t>
            </a:r>
            <a:r>
              <a:rPr lang="el-GR" baseline="-25000" dirty="0"/>
              <a:t>5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5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Ioresult</a:t>
            </a:r>
            <a:r>
              <a:rPr lang="en-US" sz="2400" b="1" dirty="0" smtClean="0"/>
              <a:t>:</a:t>
            </a:r>
          </a:p>
          <a:p>
            <a:r>
              <a:rPr lang="el-GR" sz="2400" i="1" dirty="0" smtClean="0"/>
              <a:t>Ενέργεια</a:t>
            </a:r>
            <a:r>
              <a:rPr lang="el-GR" sz="2400" dirty="0" smtClean="0"/>
              <a:t>: Η συνάρτηση επιστρέφει μία ακέραια τιμή που δείχνει την κατάσταση της τελευταίας</a:t>
            </a:r>
            <a:r>
              <a:rPr lang="en-US" sz="2400" dirty="0" smtClean="0"/>
              <a:t> </a:t>
            </a:r>
            <a:r>
              <a:rPr lang="el-GR" sz="2400" dirty="0" smtClean="0"/>
              <a:t>εντολής </a:t>
            </a:r>
            <a:r>
              <a:rPr lang="el-GR" sz="2400" dirty="0"/>
              <a:t>εισόδου/ εξόδου/ Η συνάρτηση είναι χωρίς παράμετρο. </a:t>
            </a:r>
            <a:endParaRPr lang="en-US" sz="2400" dirty="0" smtClean="0"/>
          </a:p>
          <a:p>
            <a:r>
              <a:rPr lang="el-GR" sz="2400" dirty="0" smtClean="0"/>
              <a:t>Αν </a:t>
            </a:r>
            <a:r>
              <a:rPr lang="el-GR" sz="2400" dirty="0"/>
              <a:t>η τελευταία </a:t>
            </a:r>
            <a:r>
              <a:rPr lang="el-GR" sz="2400" dirty="0" smtClean="0"/>
              <a:t>λειτουργία</a:t>
            </a:r>
            <a:r>
              <a:rPr lang="en-US" sz="2400" dirty="0" smtClean="0"/>
              <a:t> </a:t>
            </a:r>
            <a:r>
              <a:rPr lang="el-GR" sz="2400" dirty="0" smtClean="0"/>
              <a:t>εισόδου</a:t>
            </a:r>
            <a:r>
              <a:rPr lang="el-GR" sz="2400" dirty="0"/>
              <a:t>/ εξόδου τελειώσει επιτυχώς, τότε η συνάρτηση επιστρέφει την τιμή 0 (μηδέν). </a:t>
            </a:r>
            <a:endParaRPr lang="en-US" sz="2400" dirty="0" smtClean="0"/>
          </a:p>
          <a:p>
            <a:r>
              <a:rPr lang="el-GR" sz="2400" dirty="0" smtClean="0"/>
              <a:t>Για να</a:t>
            </a:r>
            <a:r>
              <a:rPr lang="en-US" sz="2400" dirty="0" smtClean="0"/>
              <a:t> </a:t>
            </a:r>
            <a:r>
              <a:rPr lang="el-GR" sz="2400" dirty="0" smtClean="0"/>
              <a:t>λειτουργήσει </a:t>
            </a:r>
            <a:r>
              <a:rPr lang="el-GR" sz="2400" dirty="0"/>
              <a:t>η συνάρτηση πρέπει να έχει δηλωθεί προς τον </a:t>
            </a:r>
            <a:r>
              <a:rPr lang="el-GR" sz="2400" dirty="0" err="1"/>
              <a:t>compiler</a:t>
            </a:r>
            <a:r>
              <a:rPr lang="el-GR" sz="2400" dirty="0"/>
              <a:t> της Pascal η </a:t>
            </a:r>
            <a:r>
              <a:rPr lang="el-GR" sz="2400" dirty="0" smtClean="0"/>
              <a:t>δήλωση{$</a:t>
            </a:r>
            <a:r>
              <a:rPr lang="el-GR" sz="2400" dirty="0"/>
              <a:t>I-} που δίνει στο χρήστη τη δυνατότητα ελέγχου των λαθών που έχουν σχέση με είσοδο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έξοδο</a:t>
            </a:r>
            <a:r>
              <a:rPr lang="el-GR" sz="2400" dirty="0"/>
              <a:t>. 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814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Χειρισμός αρχείων</a:t>
            </a:r>
            <a:r>
              <a:rPr lang="en-US" baseline="-25000" dirty="0" smtClean="0"/>
              <a:t>1/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eof</a:t>
            </a:r>
            <a:r>
              <a:rPr lang="en-US" sz="2400" b="1" dirty="0"/>
              <a:t>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και F2 το όνομα του αρχείου στο </a:t>
            </a:r>
            <a:r>
              <a:rPr lang="el-GR" sz="2400" dirty="0" smtClean="0"/>
              <a:t>Λειτουργικό</a:t>
            </a:r>
            <a:r>
              <a:rPr lang="en-US" sz="2400" dirty="0" smtClean="0"/>
              <a:t> </a:t>
            </a:r>
            <a:r>
              <a:rPr lang="el-GR" sz="2400" dirty="0" smtClean="0"/>
              <a:t>Σύστημα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εντολή αυτή αντιστοιχίζει στη μεταβλητή F1 το όνομα του αρχείου F2, έτσι </a:t>
            </a:r>
            <a:r>
              <a:rPr lang="el-GR" sz="2400" dirty="0" smtClean="0"/>
              <a:t>όπως</a:t>
            </a:r>
            <a:r>
              <a:rPr lang="en-US" sz="2400" dirty="0" smtClean="0"/>
              <a:t> </a:t>
            </a:r>
            <a:r>
              <a:rPr lang="el-GR" sz="2400" dirty="0" smtClean="0"/>
              <a:t>έχει </a:t>
            </a:r>
            <a:r>
              <a:rPr lang="el-GR" sz="2400" dirty="0"/>
              <a:t>οριστεί στο </a:t>
            </a:r>
            <a:r>
              <a:rPr lang="el-GR" sz="2400" dirty="0" err="1" smtClean="0"/>
              <a:t>Λειτου</a:t>
            </a:r>
            <a:endParaRPr lang="en-US" sz="2400" dirty="0" smtClean="0"/>
          </a:p>
          <a:p>
            <a:r>
              <a:rPr lang="en-US" sz="2400" b="1" dirty="0"/>
              <a:t>erase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 smtClean="0"/>
              <a:t>.</a:t>
            </a:r>
            <a:r>
              <a:rPr lang="el-GR" sz="2400" i="1" dirty="0"/>
              <a:t> </a:t>
            </a:r>
            <a:endParaRPr lang="en-US" sz="2400" i="1" dirty="0" smtClean="0"/>
          </a:p>
          <a:p>
            <a:r>
              <a:rPr lang="el-GR" sz="2400" i="1" dirty="0" smtClean="0"/>
              <a:t>Ενέργεια</a:t>
            </a:r>
            <a:r>
              <a:rPr lang="el-GR" sz="2400" dirty="0"/>
              <a:t>: Η εντολή διαγράφει από το δίσκο το αρχείο που αντιστοιχεί στην μεταβλητή F1.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19896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 smtClean="0"/>
              <a:t>Προγραμματισμός Ι </a:t>
            </a:r>
            <a:endParaRPr lang="el-GR" b="1" dirty="0"/>
          </a:p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0 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800" dirty="0" smtClean="0"/>
              <a:t>Αρχεία</a:t>
            </a:r>
            <a:endParaRPr lang="el-GR" sz="2800" dirty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Αλέξανδρος Τζάλλας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Λέκτορας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Χειρισμός </a:t>
            </a:r>
            <a:r>
              <a:rPr lang="el-GR" dirty="0" smtClean="0"/>
              <a:t>αρχείων</a:t>
            </a:r>
            <a:r>
              <a:rPr lang="el-GR" baseline="-25000" dirty="0"/>
              <a:t>2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assign (F1, F2)</a:t>
            </a:r>
            <a:r>
              <a:rPr lang="en-US" sz="2400" b="1" dirty="0" smtClean="0"/>
              <a:t>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και F2 το όνομα του αρχείου στο </a:t>
            </a:r>
            <a:r>
              <a:rPr lang="el-GR" sz="2400" dirty="0" smtClean="0"/>
              <a:t>Λειτουργικό</a:t>
            </a:r>
            <a:r>
              <a:rPr lang="en-US" sz="2400" dirty="0" smtClean="0"/>
              <a:t> </a:t>
            </a:r>
            <a:r>
              <a:rPr lang="el-GR" sz="2400" dirty="0" smtClean="0"/>
              <a:t>Σύστημα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εντολή αυτή αντιστοιχίζει στη μεταβλητή F1 το όνομα του αρχείου F2, έτσι </a:t>
            </a:r>
            <a:r>
              <a:rPr lang="el-GR" sz="2400" dirty="0" smtClean="0"/>
              <a:t>όπως</a:t>
            </a:r>
            <a:r>
              <a:rPr lang="en-US" sz="2400" dirty="0" smtClean="0"/>
              <a:t> </a:t>
            </a:r>
            <a:r>
              <a:rPr lang="el-GR" sz="2400" dirty="0" smtClean="0"/>
              <a:t>έχει </a:t>
            </a:r>
            <a:r>
              <a:rPr lang="el-GR" sz="2400" dirty="0"/>
              <a:t>οριστεί στο </a:t>
            </a:r>
            <a:r>
              <a:rPr lang="el-GR" sz="2400" dirty="0" err="1" smtClean="0"/>
              <a:t>Λειτου</a:t>
            </a:r>
            <a:endParaRPr lang="en-US" sz="2400" dirty="0" smtClean="0"/>
          </a:p>
          <a:p>
            <a:r>
              <a:rPr lang="en-US" sz="2400" b="1" dirty="0"/>
              <a:t>erase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 smtClean="0"/>
              <a:t>.</a:t>
            </a:r>
            <a:r>
              <a:rPr lang="el-GR" sz="2400" i="1" dirty="0"/>
              <a:t> </a:t>
            </a:r>
            <a:endParaRPr lang="en-US" sz="2400" i="1" dirty="0" smtClean="0"/>
          </a:p>
          <a:p>
            <a:r>
              <a:rPr lang="el-GR" sz="2400" i="1" dirty="0" smtClean="0"/>
              <a:t>Ενέργεια</a:t>
            </a:r>
            <a:r>
              <a:rPr lang="el-GR" sz="2400" dirty="0"/>
              <a:t>: Η εντολή διαγράφει από το δίσκο το αρχείο που αντιστοιχεί στην μεταβλητή F1.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10886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Χειρισμός </a:t>
            </a:r>
            <a:r>
              <a:rPr lang="el-GR" dirty="0" smtClean="0"/>
              <a:t>αρχείων</a:t>
            </a:r>
            <a:r>
              <a:rPr lang="el-GR" baseline="-25000" dirty="0"/>
              <a:t>3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assign (F1, F2)</a:t>
            </a:r>
            <a:r>
              <a:rPr lang="en-US" sz="2400" b="1" dirty="0" smtClean="0"/>
              <a:t>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και F2 το όνομα του αρχείου στο </a:t>
            </a:r>
            <a:r>
              <a:rPr lang="el-GR" sz="2400" dirty="0" smtClean="0"/>
              <a:t>Λειτουργικό</a:t>
            </a:r>
            <a:r>
              <a:rPr lang="en-US" sz="2400" dirty="0" smtClean="0"/>
              <a:t> </a:t>
            </a:r>
            <a:r>
              <a:rPr lang="el-GR" sz="2400" dirty="0" smtClean="0"/>
              <a:t>Σύστημα</a:t>
            </a:r>
            <a:r>
              <a:rPr lang="el-GR" sz="2400" dirty="0"/>
              <a:t>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εντολή αυτή αντιστοιχίζει στη μεταβλητή F1 το όνομα του αρχείου F2, έτσι </a:t>
            </a:r>
            <a:r>
              <a:rPr lang="el-GR" sz="2400" dirty="0" smtClean="0"/>
              <a:t>όπως</a:t>
            </a:r>
            <a:r>
              <a:rPr lang="en-US" sz="2400" dirty="0" smtClean="0"/>
              <a:t> </a:t>
            </a:r>
            <a:r>
              <a:rPr lang="el-GR" sz="2400" dirty="0" smtClean="0"/>
              <a:t>έχει </a:t>
            </a:r>
            <a:r>
              <a:rPr lang="el-GR" sz="2400" dirty="0"/>
              <a:t>οριστεί στο </a:t>
            </a:r>
            <a:r>
              <a:rPr lang="el-GR" sz="2400" dirty="0" err="1" smtClean="0"/>
              <a:t>Λειτου</a:t>
            </a:r>
            <a:endParaRPr lang="en-US" sz="2400" dirty="0" smtClean="0"/>
          </a:p>
          <a:p>
            <a:r>
              <a:rPr lang="en-US" sz="2400" b="1" dirty="0"/>
              <a:t>erase (F1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 smtClean="0"/>
              <a:t>.</a:t>
            </a:r>
            <a:r>
              <a:rPr lang="el-GR" sz="2400" i="1" dirty="0"/>
              <a:t> </a:t>
            </a:r>
            <a:endParaRPr lang="en-US" sz="2400" i="1" dirty="0" smtClean="0"/>
          </a:p>
          <a:p>
            <a:r>
              <a:rPr lang="el-GR" sz="2400" i="1" dirty="0" smtClean="0"/>
              <a:t>Ενέργεια</a:t>
            </a:r>
            <a:r>
              <a:rPr lang="el-GR" sz="2400" dirty="0"/>
              <a:t>: Η εντολή διαγράφει από το δίσκο το αρχείο που αντιστοιχεί στην μεταβλητή F1.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38861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1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3394720" cy="4044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Εγγραφή σε αρχείο κειμένου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</p:txBody>
      </p:sp>
      <p:sp>
        <p:nvSpPr>
          <p:cNvPr id="5" name="6 - Διάγραμμα ροής: Έξοδος σε εκτυπωτή"/>
          <p:cNvSpPr/>
          <p:nvPr/>
        </p:nvSpPr>
        <p:spPr>
          <a:xfrm>
            <a:off x="3923928" y="1392426"/>
            <a:ext cx="3960440" cy="405666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Program paradeigma_14;</a:t>
            </a:r>
            <a:endParaRPr lang="el-GR" dirty="0"/>
          </a:p>
          <a:p>
            <a:r>
              <a:rPr lang="en-US" dirty="0"/>
              <a:t>Var </a:t>
            </a:r>
            <a:r>
              <a:rPr lang="en-US" dirty="0" err="1"/>
              <a:t>fname</a:t>
            </a:r>
            <a:r>
              <a:rPr lang="en-US" dirty="0"/>
              <a:t>, txt : string;</a:t>
            </a:r>
            <a:endParaRPr lang="el-GR" dirty="0"/>
          </a:p>
          <a:p>
            <a:r>
              <a:rPr lang="en-US" dirty="0" err="1"/>
              <a:t>Userfile</a:t>
            </a:r>
            <a:r>
              <a:rPr lang="en-US" dirty="0"/>
              <a:t> : text;</a:t>
            </a:r>
            <a:endParaRPr lang="el-GR" dirty="0"/>
          </a:p>
          <a:p>
            <a:r>
              <a:rPr lang="en-US" dirty="0"/>
              <a:t>Begin</a:t>
            </a:r>
            <a:endParaRPr lang="el-GR" dirty="0"/>
          </a:p>
          <a:p>
            <a:r>
              <a:rPr lang="en-US" dirty="0"/>
              <a:t>Write('dose </a:t>
            </a:r>
            <a:r>
              <a:rPr lang="en-US" dirty="0" err="1"/>
              <a:t>onoma</a:t>
            </a:r>
            <a:r>
              <a:rPr lang="en-US" dirty="0"/>
              <a:t> </a:t>
            </a:r>
            <a:r>
              <a:rPr lang="en-US" dirty="0" err="1"/>
              <a:t>arxeiou</a:t>
            </a:r>
            <a:r>
              <a:rPr lang="en-US" dirty="0"/>
              <a:t> (</a:t>
            </a:r>
            <a:r>
              <a:rPr lang="en-US" dirty="0" err="1"/>
              <a:t>px.c</a:t>
            </a:r>
            <a:r>
              <a:rPr lang="en-US" dirty="0"/>
              <a:t>:\test.txt) :');</a:t>
            </a:r>
            <a:endParaRPr lang="el-GR" dirty="0"/>
          </a:p>
          <a:p>
            <a:r>
              <a:rPr lang="en-US" dirty="0" err="1"/>
              <a:t>Readln</a:t>
            </a:r>
            <a:r>
              <a:rPr lang="en-US" dirty="0"/>
              <a:t>(</a:t>
            </a:r>
            <a:r>
              <a:rPr lang="en-US" dirty="0" err="1"/>
              <a:t>fname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Assign(</a:t>
            </a:r>
            <a:r>
              <a:rPr lang="en-US" dirty="0" err="1"/>
              <a:t>userfile</a:t>
            </a:r>
            <a:r>
              <a:rPr lang="en-US" dirty="0"/>
              <a:t>, </a:t>
            </a:r>
            <a:r>
              <a:rPr lang="en-US" dirty="0" err="1"/>
              <a:t>fname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Rewrite(</a:t>
            </a:r>
            <a:r>
              <a:rPr lang="en-US" dirty="0" err="1"/>
              <a:t>userfile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 err="1"/>
              <a:t>Writeln</a:t>
            </a:r>
            <a:r>
              <a:rPr lang="en-US" dirty="0"/>
              <a:t>('</a:t>
            </a:r>
            <a:r>
              <a:rPr lang="en-US" dirty="0" err="1"/>
              <a:t>grapse</a:t>
            </a:r>
            <a:r>
              <a:rPr lang="en-US" dirty="0"/>
              <a:t> to </a:t>
            </a:r>
            <a:r>
              <a:rPr lang="en-US" dirty="0" err="1"/>
              <a:t>kimeno</a:t>
            </a:r>
            <a:r>
              <a:rPr lang="en-US" dirty="0"/>
              <a:t> : ');</a:t>
            </a:r>
            <a:endParaRPr lang="el-GR" dirty="0"/>
          </a:p>
          <a:p>
            <a:r>
              <a:rPr lang="en-US" dirty="0" err="1"/>
              <a:t>Readln</a:t>
            </a:r>
            <a:r>
              <a:rPr lang="en-US" dirty="0"/>
              <a:t>(txt);</a:t>
            </a:r>
            <a:endParaRPr lang="el-GR" dirty="0"/>
          </a:p>
          <a:p>
            <a:r>
              <a:rPr lang="en-US" dirty="0" err="1"/>
              <a:t>Writeln</a:t>
            </a:r>
            <a:r>
              <a:rPr lang="en-US" dirty="0"/>
              <a:t>(</a:t>
            </a:r>
            <a:r>
              <a:rPr lang="en-US" dirty="0" err="1"/>
              <a:t>userfile,txt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Close(</a:t>
            </a:r>
            <a:r>
              <a:rPr lang="en-US" dirty="0" err="1"/>
              <a:t>userfile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End.</a:t>
            </a:r>
            <a:endParaRPr lang="el-GR" dirty="0"/>
          </a:p>
          <a:p>
            <a:r>
              <a:rPr lang="el-G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24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3394720" cy="4044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Ανάγνωση </a:t>
            </a:r>
            <a:r>
              <a:rPr lang="el-GR" sz="2800" dirty="0"/>
              <a:t>από αρχείο κειμένου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</p:txBody>
      </p:sp>
      <p:sp>
        <p:nvSpPr>
          <p:cNvPr id="5" name="6 - Διάγραμμα ροής: Έξοδος σε εκτυπωτή"/>
          <p:cNvSpPr/>
          <p:nvPr/>
        </p:nvSpPr>
        <p:spPr>
          <a:xfrm>
            <a:off x="3887281" y="1081574"/>
            <a:ext cx="3960440" cy="463342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Program paradeigma_15;</a:t>
            </a:r>
            <a:endParaRPr lang="el-GR" dirty="0"/>
          </a:p>
          <a:p>
            <a:r>
              <a:rPr lang="en-US" dirty="0"/>
              <a:t>Var </a:t>
            </a:r>
            <a:r>
              <a:rPr lang="en-US" dirty="0" err="1"/>
              <a:t>userfile</a:t>
            </a:r>
            <a:r>
              <a:rPr lang="en-US" dirty="0"/>
              <a:t> : text;</a:t>
            </a:r>
            <a:endParaRPr lang="el-GR" dirty="0"/>
          </a:p>
          <a:p>
            <a:r>
              <a:rPr lang="en-US" dirty="0"/>
              <a:t>Filename, </a:t>
            </a:r>
            <a:r>
              <a:rPr lang="en-US" dirty="0" err="1"/>
              <a:t>tfile</a:t>
            </a:r>
            <a:r>
              <a:rPr lang="en-US" dirty="0"/>
              <a:t> : string;</a:t>
            </a:r>
            <a:endParaRPr lang="el-GR" dirty="0"/>
          </a:p>
          <a:p>
            <a:r>
              <a:rPr lang="en-US" dirty="0"/>
              <a:t>Begin</a:t>
            </a:r>
            <a:endParaRPr lang="el-GR" dirty="0"/>
          </a:p>
          <a:p>
            <a:r>
              <a:rPr lang="en-US" dirty="0"/>
              <a:t>Write('dose </a:t>
            </a:r>
            <a:r>
              <a:rPr lang="en-US" dirty="0" err="1"/>
              <a:t>onoma</a:t>
            </a:r>
            <a:r>
              <a:rPr lang="en-US" dirty="0"/>
              <a:t> </a:t>
            </a:r>
            <a:r>
              <a:rPr lang="en-US" dirty="0" err="1"/>
              <a:t>arxeiou</a:t>
            </a:r>
            <a:r>
              <a:rPr lang="en-US" dirty="0"/>
              <a:t> (</a:t>
            </a:r>
            <a:r>
              <a:rPr lang="en-US" dirty="0" err="1"/>
              <a:t>px.c</a:t>
            </a:r>
            <a:r>
              <a:rPr lang="en-US" dirty="0"/>
              <a:t>:\test.txt) :');</a:t>
            </a:r>
            <a:endParaRPr lang="el-GR" dirty="0"/>
          </a:p>
          <a:p>
            <a:r>
              <a:rPr lang="en-US" dirty="0" err="1"/>
              <a:t>Readln</a:t>
            </a:r>
            <a:r>
              <a:rPr lang="en-US" dirty="0"/>
              <a:t>(filename);</a:t>
            </a:r>
            <a:endParaRPr lang="el-GR" dirty="0"/>
          </a:p>
          <a:p>
            <a:r>
              <a:rPr lang="en-US" dirty="0"/>
              <a:t>Assign(</a:t>
            </a:r>
            <a:r>
              <a:rPr lang="en-US" dirty="0" err="1"/>
              <a:t>userfile</a:t>
            </a:r>
            <a:r>
              <a:rPr lang="en-US" dirty="0"/>
              <a:t>, filename);</a:t>
            </a:r>
            <a:endParaRPr lang="el-GR" dirty="0"/>
          </a:p>
          <a:p>
            <a:r>
              <a:rPr lang="en-US" dirty="0"/>
              <a:t>Reset(</a:t>
            </a:r>
            <a:r>
              <a:rPr lang="en-US" dirty="0" err="1"/>
              <a:t>userfile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Repeat</a:t>
            </a:r>
            <a:endParaRPr lang="el-GR" dirty="0"/>
          </a:p>
          <a:p>
            <a:r>
              <a:rPr lang="en-US" dirty="0" err="1"/>
              <a:t>Readln</a:t>
            </a:r>
            <a:r>
              <a:rPr lang="en-US" dirty="0"/>
              <a:t>(</a:t>
            </a:r>
            <a:r>
              <a:rPr lang="en-US" dirty="0" err="1"/>
              <a:t>userfile,tfile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 err="1"/>
              <a:t>Writeln</a:t>
            </a:r>
            <a:r>
              <a:rPr lang="en-US" dirty="0"/>
              <a:t>(</a:t>
            </a:r>
            <a:r>
              <a:rPr lang="en-US" dirty="0" err="1"/>
              <a:t>tfile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Until </a:t>
            </a:r>
            <a:r>
              <a:rPr lang="en-US" dirty="0" err="1"/>
              <a:t>eof</a:t>
            </a:r>
            <a:r>
              <a:rPr lang="en-US" dirty="0"/>
              <a:t>(</a:t>
            </a:r>
            <a:r>
              <a:rPr lang="en-US" dirty="0" err="1"/>
              <a:t>userfile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/>
              <a:t>Close(</a:t>
            </a:r>
            <a:r>
              <a:rPr lang="en-US" dirty="0" err="1"/>
              <a:t>userfile</a:t>
            </a:r>
            <a:r>
              <a:rPr lang="en-US" dirty="0"/>
              <a:t>);</a:t>
            </a:r>
            <a:endParaRPr lang="el-GR" dirty="0"/>
          </a:p>
          <a:p>
            <a:r>
              <a:rPr lang="en-US" dirty="0" err="1"/>
              <a:t>Readln</a:t>
            </a:r>
            <a:r>
              <a:rPr lang="en-US" dirty="0"/>
              <a:t>;</a:t>
            </a:r>
            <a:endParaRPr lang="el-GR" dirty="0"/>
          </a:p>
          <a:p>
            <a:r>
              <a:rPr lang="en-US" dirty="0"/>
              <a:t>End.</a:t>
            </a:r>
            <a:endParaRPr lang="el-GR" dirty="0"/>
          </a:p>
          <a:p>
            <a:r>
              <a:rPr lang="el-G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87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3394720" cy="4044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Διαγραφή Αρχείου </a:t>
            </a:r>
            <a:endParaRPr lang="el-GR" sz="2800" dirty="0" smtClean="0"/>
          </a:p>
          <a:p>
            <a:pPr marL="0" indent="0">
              <a:buNone/>
            </a:pPr>
            <a:r>
              <a:rPr lang="el-GR" sz="2400" dirty="0" smtClean="0"/>
              <a:t>( </a:t>
            </a:r>
            <a:r>
              <a:rPr lang="el-GR" sz="2400" dirty="0"/>
              <a:t>Προσοχή Κίνδυνος !!! )</a:t>
            </a:r>
            <a:endParaRPr lang="el-GR" sz="1400" dirty="0" smtClean="0"/>
          </a:p>
        </p:txBody>
      </p:sp>
      <p:sp>
        <p:nvSpPr>
          <p:cNvPr id="5" name="6 - Διάγραμμα ροής: Έξοδος σε εκτυπωτή"/>
          <p:cNvSpPr/>
          <p:nvPr/>
        </p:nvSpPr>
        <p:spPr>
          <a:xfrm>
            <a:off x="3851920" y="1174183"/>
            <a:ext cx="3960440" cy="442704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Program paradeigma_16;</a:t>
            </a:r>
            <a:endParaRPr lang="el-GR" dirty="0"/>
          </a:p>
          <a:p>
            <a:r>
              <a:rPr lang="en-US" dirty="0"/>
              <a:t>Var </a:t>
            </a:r>
            <a:r>
              <a:rPr lang="en-US" dirty="0" err="1"/>
              <a:t>ufile</a:t>
            </a:r>
            <a:r>
              <a:rPr lang="en-US" dirty="0"/>
              <a:t> : text;</a:t>
            </a:r>
            <a:endParaRPr lang="el-GR" dirty="0"/>
          </a:p>
          <a:p>
            <a:r>
              <a:rPr lang="en-US" dirty="0"/>
              <a:t>Filename : string;</a:t>
            </a:r>
            <a:endParaRPr lang="el-GR" dirty="0"/>
          </a:p>
          <a:p>
            <a:r>
              <a:rPr lang="en-US" dirty="0"/>
              <a:t>Begin</a:t>
            </a:r>
            <a:endParaRPr lang="el-GR" dirty="0"/>
          </a:p>
          <a:p>
            <a:r>
              <a:rPr lang="en-US" dirty="0"/>
              <a:t>Write('dose </a:t>
            </a:r>
            <a:r>
              <a:rPr lang="en-US" dirty="0" err="1"/>
              <a:t>onoma</a:t>
            </a:r>
            <a:r>
              <a:rPr lang="en-US" dirty="0"/>
              <a:t> </a:t>
            </a:r>
            <a:r>
              <a:rPr lang="en-US" dirty="0" err="1"/>
              <a:t>arxeiou</a:t>
            </a:r>
            <a:r>
              <a:rPr lang="en-US" dirty="0"/>
              <a:t> (</a:t>
            </a:r>
            <a:r>
              <a:rPr lang="en-US" dirty="0" err="1"/>
              <a:t>px.c</a:t>
            </a:r>
            <a:r>
              <a:rPr lang="en-US" dirty="0"/>
              <a:t>:\test.txt) :');</a:t>
            </a:r>
            <a:endParaRPr lang="el-GR" dirty="0"/>
          </a:p>
          <a:p>
            <a:r>
              <a:rPr lang="en-US" dirty="0" err="1"/>
              <a:t>Readln</a:t>
            </a:r>
            <a:r>
              <a:rPr lang="en-US" dirty="0"/>
              <a:t>(filename);</a:t>
            </a:r>
            <a:endParaRPr lang="el-GR" dirty="0"/>
          </a:p>
          <a:p>
            <a:r>
              <a:rPr lang="en-US" dirty="0"/>
              <a:t>Assign(</a:t>
            </a:r>
            <a:r>
              <a:rPr lang="en-US" dirty="0" err="1"/>
              <a:t>ufile,filename</a:t>
            </a:r>
            <a:r>
              <a:rPr lang="en-US" dirty="0"/>
              <a:t>);</a:t>
            </a:r>
            <a:endParaRPr lang="el-GR" dirty="0"/>
          </a:p>
          <a:p>
            <a:r>
              <a:rPr lang="el-GR" dirty="0" err="1"/>
              <a:t>Erase</a:t>
            </a:r>
            <a:r>
              <a:rPr lang="el-GR" dirty="0"/>
              <a:t>(</a:t>
            </a:r>
            <a:r>
              <a:rPr lang="el-GR" dirty="0" err="1"/>
              <a:t>ufile</a:t>
            </a:r>
            <a:r>
              <a:rPr lang="el-GR" dirty="0"/>
              <a:t>);</a:t>
            </a:r>
          </a:p>
          <a:p>
            <a:r>
              <a:rPr lang="el-GR" dirty="0" err="1"/>
              <a:t>End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/>
              <a:t>Επεξήγηση Προγράμματος</a:t>
            </a:r>
          </a:p>
          <a:p>
            <a:r>
              <a:rPr lang="el-GR" b="1" dirty="0" err="1"/>
              <a:t>Erase</a:t>
            </a:r>
            <a:r>
              <a:rPr lang="el-GR" b="1" dirty="0"/>
              <a:t>(</a:t>
            </a:r>
            <a:r>
              <a:rPr lang="el-GR" b="1" dirty="0" err="1"/>
              <a:t>UFile</a:t>
            </a:r>
            <a:r>
              <a:rPr lang="el-GR" b="1" dirty="0"/>
              <a:t>); </a:t>
            </a:r>
            <a:r>
              <a:rPr lang="el-GR" dirty="0"/>
              <a:t>Άνοιγμα του αρχείου </a:t>
            </a:r>
            <a:r>
              <a:rPr lang="el-GR" dirty="0" err="1"/>
              <a:t>FileName</a:t>
            </a:r>
            <a:r>
              <a:rPr lang="el-GR" dirty="0"/>
              <a:t> για διαγραφή.</a:t>
            </a:r>
          </a:p>
        </p:txBody>
      </p:sp>
    </p:spTree>
    <p:extLst>
      <p:ext uri="{BB962C8B-B14F-4D97-AF65-F5344CB8AC3E}">
        <p14:creationId xmlns:p14="http://schemas.microsoft.com/office/powerpoint/2010/main" val="37785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4</a:t>
            </a:r>
            <a:r>
              <a:rPr lang="el-GR" baseline="-25000" dirty="0" smtClean="0"/>
              <a:t>1/2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Autofit/>
          </a:bodyPr>
          <a:lstStyle/>
          <a:p>
            <a:r>
              <a:rPr lang="el-GR" sz="2400" dirty="0" smtClean="0"/>
              <a:t>Να </a:t>
            </a:r>
            <a:r>
              <a:rPr lang="el-GR" sz="2400" dirty="0"/>
              <a:t>γράψετε μια διαδικασία (</a:t>
            </a:r>
            <a:r>
              <a:rPr lang="el-GR" sz="2400" dirty="0" err="1"/>
              <a:t>procedure</a:t>
            </a:r>
            <a:r>
              <a:rPr lang="el-GR" sz="2400" dirty="0"/>
              <a:t>) στην Pascal που θα ζητά τις πληροφορίες: όνομα</a:t>
            </a:r>
            <a:r>
              <a:rPr lang="el-GR" sz="2400" dirty="0" smtClean="0"/>
              <a:t>, επίθετο</a:t>
            </a:r>
            <a:r>
              <a:rPr lang="el-GR" sz="2400" dirty="0"/>
              <a:t>, email, τηλέφωνο και να τις αποθηκεύει σε αρχείο κειμένου(</a:t>
            </a:r>
            <a:r>
              <a:rPr lang="el-GR" sz="2400" dirty="0" err="1"/>
              <a:t>Append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Στη συνέχεια θα γίνεται ερώτηση αν θέλουμε να συνεχίσουμε να προσθέτουμε δεδομένα στο αρχείο. Αν η απάντηση είναι θετική θα ξανακαλείται η διαδικασία, ενώ αν είναι αρνητική θα τερματίζεται το πρόγραμμα. </a:t>
            </a:r>
          </a:p>
          <a:p>
            <a:r>
              <a:rPr lang="el-GR" sz="2400" dirty="0" smtClean="0"/>
              <a:t>Τα </a:t>
            </a:r>
            <a:r>
              <a:rPr lang="el-GR" sz="2400" dirty="0"/>
              <a:t>δεδομένα να αποθηκεύονται </a:t>
            </a:r>
            <a:r>
              <a:rPr lang="el-GR" sz="2400" dirty="0" smtClean="0"/>
              <a:t>στο</a:t>
            </a:r>
          </a:p>
          <a:p>
            <a:pPr marL="0" indent="269875">
              <a:buNone/>
            </a:pPr>
            <a:r>
              <a:rPr lang="el-GR" sz="2400" dirty="0" smtClean="0"/>
              <a:t> </a:t>
            </a:r>
            <a:r>
              <a:rPr lang="el-GR" sz="2400" dirty="0"/>
              <a:t>αρχείο στην εξής </a:t>
            </a:r>
            <a:r>
              <a:rPr lang="el-GR" sz="2400" dirty="0" smtClean="0"/>
              <a:t>μορφή                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endParaRPr lang="el-GR" sz="2400" dirty="0" smtClean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09882"/>
              </p:ext>
            </p:extLst>
          </p:nvPr>
        </p:nvGraphicFramePr>
        <p:xfrm>
          <a:off x="5508104" y="3986319"/>
          <a:ext cx="324036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12961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0" i="1" dirty="0" err="1" smtClean="0"/>
                        <a:t>Onoma</a:t>
                      </a:r>
                      <a:r>
                        <a:rPr lang="en-US" sz="2000" b="0" i="1" dirty="0" smtClean="0"/>
                        <a:t> : Toto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0" i="1" dirty="0" err="1" smtClean="0"/>
                        <a:t>Epitheto</a:t>
                      </a:r>
                      <a:r>
                        <a:rPr lang="en-US" sz="2000" b="0" i="1" dirty="0" smtClean="0"/>
                        <a:t> : </a:t>
                      </a:r>
                      <a:r>
                        <a:rPr lang="en-US" sz="2000" b="0" i="1" dirty="0" err="1" smtClean="0"/>
                        <a:t>Blabla</a:t>
                      </a:r>
                      <a:endParaRPr lang="en-US" sz="2000" b="0" i="1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0" i="1" dirty="0" smtClean="0"/>
                        <a:t>email: mymail@teiep.com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0" i="1" dirty="0" err="1" smtClean="0"/>
                        <a:t>Tilefono</a:t>
                      </a:r>
                      <a:r>
                        <a:rPr lang="en-US" sz="2000" b="0" i="1" dirty="0" smtClean="0"/>
                        <a:t> : 2109999999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Παράδειγμα 4</a:t>
            </a:r>
            <a:r>
              <a:rPr lang="el-GR" baseline="-25000" dirty="0" smtClean="0"/>
              <a:t>2/2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6 - Διάγραμμα ροής: Έξοδος σε εκτυπωτή"/>
          <p:cNvSpPr/>
          <p:nvPr/>
        </p:nvSpPr>
        <p:spPr>
          <a:xfrm>
            <a:off x="4193397" y="363970"/>
            <a:ext cx="4824536" cy="53777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dirty="0"/>
              <a:t>Program paradeigma_17;</a:t>
            </a:r>
            <a:endParaRPr lang="el-GR" sz="900" dirty="0"/>
          </a:p>
          <a:p>
            <a:r>
              <a:rPr lang="en-US" sz="900" dirty="0"/>
              <a:t>Procedure insert();</a:t>
            </a:r>
            <a:endParaRPr lang="el-GR" sz="900" dirty="0"/>
          </a:p>
          <a:p>
            <a:r>
              <a:rPr lang="en-US" sz="900" dirty="0"/>
              <a:t>Var</a:t>
            </a:r>
            <a:endParaRPr lang="el-GR" sz="900" dirty="0"/>
          </a:p>
          <a:p>
            <a:r>
              <a:rPr lang="en-US" sz="900" dirty="0" err="1"/>
              <a:t>Userfile</a:t>
            </a:r>
            <a:r>
              <a:rPr lang="en-US" sz="900" dirty="0"/>
              <a:t> : text;</a:t>
            </a:r>
            <a:endParaRPr lang="el-GR" sz="900" dirty="0"/>
          </a:p>
          <a:p>
            <a:r>
              <a:rPr lang="en-US" sz="900" dirty="0"/>
              <a:t>Name, surname, mail, phone : string;</a:t>
            </a:r>
            <a:endParaRPr lang="el-GR" sz="900" dirty="0"/>
          </a:p>
          <a:p>
            <a:r>
              <a:rPr lang="en-US" sz="900" dirty="0" err="1"/>
              <a:t>Yn</a:t>
            </a:r>
            <a:r>
              <a:rPr lang="en-US" sz="900" dirty="0"/>
              <a:t> : char;</a:t>
            </a:r>
            <a:endParaRPr lang="el-GR" sz="900" dirty="0"/>
          </a:p>
          <a:p>
            <a:r>
              <a:rPr lang="en-US" sz="900" dirty="0"/>
              <a:t>Begin</a:t>
            </a:r>
            <a:endParaRPr lang="el-GR" sz="900" dirty="0"/>
          </a:p>
          <a:p>
            <a:r>
              <a:rPr lang="en-US" sz="900" dirty="0"/>
              <a:t>Assign(</a:t>
            </a:r>
            <a:r>
              <a:rPr lang="en-US" sz="900" dirty="0" err="1"/>
              <a:t>userfile</a:t>
            </a:r>
            <a:r>
              <a:rPr lang="en-US" sz="900" dirty="0"/>
              <a:t>, 'c:\phonebook.txt');</a:t>
            </a:r>
            <a:endParaRPr lang="el-GR" sz="900" dirty="0"/>
          </a:p>
          <a:p>
            <a:r>
              <a:rPr lang="en-US" sz="900" dirty="0"/>
              <a:t>{to </a:t>
            </a:r>
            <a:r>
              <a:rPr lang="en-US" sz="900" dirty="0" err="1"/>
              <a:t>arxeio</a:t>
            </a:r>
            <a:r>
              <a:rPr lang="en-US" sz="900" dirty="0"/>
              <a:t> c:\phonebook.txt </a:t>
            </a:r>
            <a:r>
              <a:rPr lang="en-US" sz="900" dirty="0" err="1"/>
              <a:t>prepei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yparxei</a:t>
            </a:r>
            <a:r>
              <a:rPr lang="en-US" sz="900" dirty="0"/>
              <a:t> </a:t>
            </a:r>
            <a:r>
              <a:rPr lang="en-US" sz="900" dirty="0" err="1"/>
              <a:t>gia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mporesei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ginei</a:t>
            </a:r>
            <a:endParaRPr lang="el-GR" sz="900" dirty="0"/>
          </a:p>
          <a:p>
            <a:r>
              <a:rPr lang="en-US" sz="900" dirty="0"/>
              <a:t>Append !!!}</a:t>
            </a:r>
            <a:endParaRPr lang="el-GR" sz="900" dirty="0"/>
          </a:p>
          <a:p>
            <a:r>
              <a:rPr lang="en-US" sz="900" dirty="0"/>
              <a:t>Append(</a:t>
            </a:r>
            <a:r>
              <a:rPr lang="en-US" sz="900" dirty="0" err="1"/>
              <a:t>userfile</a:t>
            </a:r>
            <a:r>
              <a:rPr lang="en-US" sz="900" dirty="0"/>
              <a:t>);</a:t>
            </a:r>
            <a:endParaRPr lang="el-GR" sz="900" dirty="0"/>
          </a:p>
          <a:p>
            <a:r>
              <a:rPr lang="en-US" sz="900" dirty="0"/>
              <a:t>Write('</a:t>
            </a:r>
            <a:r>
              <a:rPr lang="en-US" sz="900" dirty="0" err="1"/>
              <a:t>onoma</a:t>
            </a:r>
            <a:r>
              <a:rPr lang="en-US" sz="900" dirty="0"/>
              <a:t>: ');</a:t>
            </a:r>
            <a:endParaRPr lang="el-GR" sz="900" dirty="0"/>
          </a:p>
          <a:p>
            <a:r>
              <a:rPr lang="en-US" sz="900" dirty="0" err="1"/>
              <a:t>Readln</a:t>
            </a:r>
            <a:r>
              <a:rPr lang="en-US" sz="900" dirty="0"/>
              <a:t>(name);</a:t>
            </a:r>
            <a:endParaRPr lang="el-GR" sz="900" dirty="0"/>
          </a:p>
          <a:p>
            <a:r>
              <a:rPr lang="en-US" sz="900" dirty="0"/>
              <a:t>Write('</a:t>
            </a:r>
            <a:r>
              <a:rPr lang="en-US" sz="900" dirty="0" err="1"/>
              <a:t>epitheto</a:t>
            </a:r>
            <a:r>
              <a:rPr lang="en-US" sz="900" dirty="0"/>
              <a:t>: ');</a:t>
            </a:r>
            <a:endParaRPr lang="el-GR" sz="900" dirty="0"/>
          </a:p>
          <a:p>
            <a:r>
              <a:rPr lang="en-US" sz="900" dirty="0" err="1"/>
              <a:t>Readln</a:t>
            </a:r>
            <a:r>
              <a:rPr lang="en-US" sz="900" dirty="0"/>
              <a:t>(surname);</a:t>
            </a:r>
            <a:endParaRPr lang="el-GR" sz="900" dirty="0"/>
          </a:p>
          <a:p>
            <a:r>
              <a:rPr lang="en-US" sz="900" dirty="0"/>
              <a:t>Write('email:');</a:t>
            </a:r>
            <a:endParaRPr lang="el-GR" sz="900" dirty="0"/>
          </a:p>
          <a:p>
            <a:r>
              <a:rPr lang="en-US" sz="900" dirty="0" err="1"/>
              <a:t>Readln</a:t>
            </a:r>
            <a:r>
              <a:rPr lang="en-US" sz="900" dirty="0"/>
              <a:t>(mail);</a:t>
            </a:r>
            <a:endParaRPr lang="el-GR" sz="900" dirty="0"/>
          </a:p>
          <a:p>
            <a:r>
              <a:rPr lang="en-US" sz="900" dirty="0"/>
              <a:t>Write('</a:t>
            </a:r>
            <a:r>
              <a:rPr lang="en-US" sz="900" dirty="0" err="1"/>
              <a:t>tilefono</a:t>
            </a:r>
            <a:r>
              <a:rPr lang="en-US" sz="900" dirty="0"/>
              <a:t>: ');</a:t>
            </a:r>
            <a:endParaRPr lang="el-GR" sz="900" dirty="0"/>
          </a:p>
          <a:p>
            <a:r>
              <a:rPr lang="en-US" sz="900" dirty="0" err="1"/>
              <a:t>Readln</a:t>
            </a:r>
            <a:r>
              <a:rPr lang="en-US" sz="900" dirty="0"/>
              <a:t>(phone);</a:t>
            </a:r>
            <a:endParaRPr lang="el-GR" sz="900" dirty="0"/>
          </a:p>
          <a:p>
            <a:r>
              <a:rPr lang="en-US" sz="900" dirty="0" err="1"/>
              <a:t>Writeln</a:t>
            </a:r>
            <a:r>
              <a:rPr lang="en-US" sz="900" dirty="0"/>
              <a:t>(</a:t>
            </a:r>
            <a:r>
              <a:rPr lang="en-US" sz="900" dirty="0" err="1"/>
              <a:t>userfile</a:t>
            </a:r>
            <a:r>
              <a:rPr lang="en-US" sz="900" dirty="0"/>
              <a:t>, '</a:t>
            </a:r>
            <a:r>
              <a:rPr lang="en-US" sz="900" dirty="0" err="1"/>
              <a:t>onoma</a:t>
            </a:r>
            <a:r>
              <a:rPr lang="en-US" sz="900" dirty="0"/>
              <a:t>: ' + name);</a:t>
            </a:r>
            <a:endParaRPr lang="el-GR" sz="900" dirty="0"/>
          </a:p>
          <a:p>
            <a:r>
              <a:rPr lang="en-US" sz="900" dirty="0" err="1"/>
              <a:t>Writeln</a:t>
            </a:r>
            <a:r>
              <a:rPr lang="en-US" sz="900" dirty="0"/>
              <a:t>(</a:t>
            </a:r>
            <a:r>
              <a:rPr lang="en-US" sz="900" dirty="0" err="1"/>
              <a:t>userfile</a:t>
            </a:r>
            <a:r>
              <a:rPr lang="en-US" sz="900" dirty="0"/>
              <a:t>, '</a:t>
            </a:r>
            <a:r>
              <a:rPr lang="en-US" sz="900" dirty="0" err="1"/>
              <a:t>epitheto</a:t>
            </a:r>
            <a:r>
              <a:rPr lang="en-US" sz="900" dirty="0"/>
              <a:t>: ' + surname);</a:t>
            </a:r>
            <a:endParaRPr lang="el-GR" sz="900" dirty="0"/>
          </a:p>
          <a:p>
            <a:r>
              <a:rPr lang="en-US" sz="900" dirty="0" err="1"/>
              <a:t>Writeln</a:t>
            </a:r>
            <a:r>
              <a:rPr lang="en-US" sz="900" dirty="0"/>
              <a:t>(</a:t>
            </a:r>
            <a:r>
              <a:rPr lang="en-US" sz="900" dirty="0" err="1"/>
              <a:t>userfile</a:t>
            </a:r>
            <a:r>
              <a:rPr lang="en-US" sz="900" dirty="0"/>
              <a:t>, 'email:' + mail);</a:t>
            </a:r>
            <a:endParaRPr lang="el-GR" sz="900" dirty="0"/>
          </a:p>
          <a:p>
            <a:r>
              <a:rPr lang="en-US" sz="900" dirty="0" err="1"/>
              <a:t>Writeln</a:t>
            </a:r>
            <a:r>
              <a:rPr lang="en-US" sz="900" dirty="0"/>
              <a:t>(</a:t>
            </a:r>
            <a:r>
              <a:rPr lang="en-US" sz="900" dirty="0" err="1"/>
              <a:t>userfile</a:t>
            </a:r>
            <a:r>
              <a:rPr lang="en-US" sz="900" dirty="0"/>
              <a:t>, '</a:t>
            </a:r>
            <a:r>
              <a:rPr lang="en-US" sz="900" dirty="0" err="1"/>
              <a:t>tilefono</a:t>
            </a:r>
            <a:r>
              <a:rPr lang="en-US" sz="900" dirty="0"/>
              <a:t>: ' + phone);</a:t>
            </a:r>
            <a:endParaRPr lang="el-GR" sz="900" dirty="0"/>
          </a:p>
          <a:p>
            <a:r>
              <a:rPr lang="en-US" sz="900" dirty="0" err="1"/>
              <a:t>Writeln</a:t>
            </a:r>
            <a:r>
              <a:rPr lang="en-US" sz="900" dirty="0"/>
              <a:t>(</a:t>
            </a:r>
            <a:r>
              <a:rPr lang="en-US" sz="900" dirty="0" err="1"/>
              <a:t>userfile</a:t>
            </a:r>
            <a:r>
              <a:rPr lang="en-US" sz="900" dirty="0"/>
              <a:t>, '');</a:t>
            </a:r>
            <a:endParaRPr lang="el-GR" sz="900" dirty="0"/>
          </a:p>
          <a:p>
            <a:r>
              <a:rPr lang="en-US" sz="900" dirty="0"/>
              <a:t>Close(</a:t>
            </a:r>
            <a:r>
              <a:rPr lang="en-US" sz="900" dirty="0" err="1"/>
              <a:t>userfile</a:t>
            </a:r>
            <a:r>
              <a:rPr lang="en-US" sz="900" dirty="0"/>
              <a:t>);</a:t>
            </a:r>
            <a:endParaRPr lang="el-GR" sz="900" dirty="0"/>
          </a:p>
          <a:p>
            <a:r>
              <a:rPr lang="en-US" sz="900" dirty="0"/>
              <a:t>Write('</a:t>
            </a:r>
            <a:r>
              <a:rPr lang="en-US" sz="900" dirty="0" err="1"/>
              <a:t>thelete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sinexisete</a:t>
            </a:r>
            <a:r>
              <a:rPr lang="en-US" sz="900" dirty="0"/>
              <a:t> (y/n) :');</a:t>
            </a:r>
            <a:endParaRPr lang="el-GR" sz="900" dirty="0"/>
          </a:p>
          <a:p>
            <a:r>
              <a:rPr lang="en-US" sz="900" dirty="0" err="1"/>
              <a:t>Readln</a:t>
            </a:r>
            <a:r>
              <a:rPr lang="en-US" sz="900" dirty="0"/>
              <a:t>(</a:t>
            </a:r>
            <a:r>
              <a:rPr lang="en-US" sz="900" dirty="0" err="1"/>
              <a:t>yn</a:t>
            </a:r>
            <a:r>
              <a:rPr lang="en-US" sz="900" dirty="0"/>
              <a:t>);</a:t>
            </a:r>
            <a:endParaRPr lang="el-GR" sz="900" dirty="0"/>
          </a:p>
          <a:p>
            <a:r>
              <a:rPr lang="en-US" sz="900" dirty="0"/>
              <a:t>If(</a:t>
            </a:r>
            <a:r>
              <a:rPr lang="en-US" sz="900" dirty="0" err="1"/>
              <a:t>yn</a:t>
            </a:r>
            <a:r>
              <a:rPr lang="en-US" sz="900" dirty="0"/>
              <a:t>='y') then</a:t>
            </a:r>
            <a:endParaRPr lang="el-GR" sz="900" dirty="0"/>
          </a:p>
          <a:p>
            <a:r>
              <a:rPr lang="en-US" sz="900" dirty="0"/>
              <a:t>Begin</a:t>
            </a:r>
            <a:endParaRPr lang="el-GR" sz="900" dirty="0"/>
          </a:p>
          <a:p>
            <a:r>
              <a:rPr lang="en-US" sz="900" dirty="0" err="1"/>
              <a:t>Clrscr</a:t>
            </a:r>
            <a:r>
              <a:rPr lang="en-US" sz="900" dirty="0"/>
              <a:t>; {</a:t>
            </a:r>
            <a:r>
              <a:rPr lang="en-US" sz="900" dirty="0" err="1"/>
              <a:t>katharismos</a:t>
            </a:r>
            <a:r>
              <a:rPr lang="en-US" sz="900" dirty="0"/>
              <a:t> tis </a:t>
            </a:r>
            <a:r>
              <a:rPr lang="en-US" sz="900" dirty="0" err="1"/>
              <a:t>othonis</a:t>
            </a:r>
            <a:r>
              <a:rPr lang="en-US" sz="900" dirty="0"/>
              <a:t>}</a:t>
            </a:r>
            <a:endParaRPr lang="el-GR" sz="900" dirty="0"/>
          </a:p>
          <a:p>
            <a:r>
              <a:rPr lang="en-US" sz="900" dirty="0"/>
              <a:t>Insert();</a:t>
            </a:r>
            <a:endParaRPr lang="el-GR" sz="900" dirty="0"/>
          </a:p>
          <a:p>
            <a:r>
              <a:rPr lang="en-US" sz="900" dirty="0"/>
              <a:t>End</a:t>
            </a:r>
            <a:endParaRPr lang="el-GR" sz="900" dirty="0"/>
          </a:p>
          <a:p>
            <a:r>
              <a:rPr lang="en-US" sz="900" dirty="0"/>
              <a:t>Else</a:t>
            </a:r>
            <a:endParaRPr lang="el-GR" sz="900" dirty="0"/>
          </a:p>
          <a:p>
            <a:r>
              <a:rPr lang="en-US" sz="900" dirty="0"/>
              <a:t>Begin</a:t>
            </a:r>
            <a:endParaRPr lang="el-GR" sz="900" dirty="0"/>
          </a:p>
          <a:p>
            <a:r>
              <a:rPr lang="en-US" sz="900" dirty="0"/>
              <a:t>Write('bye </a:t>
            </a:r>
            <a:r>
              <a:rPr lang="en-US" sz="900" dirty="0" err="1"/>
              <a:t>bye</a:t>
            </a:r>
            <a:r>
              <a:rPr lang="en-US" sz="900" dirty="0"/>
              <a:t> ...');</a:t>
            </a:r>
            <a:endParaRPr lang="el-GR" sz="900" dirty="0"/>
          </a:p>
          <a:p>
            <a:r>
              <a:rPr lang="en-US" sz="900" dirty="0"/>
              <a:t>Exit; {</a:t>
            </a:r>
            <a:r>
              <a:rPr lang="en-US" sz="900" dirty="0" err="1"/>
              <a:t>exodos</a:t>
            </a:r>
            <a:r>
              <a:rPr lang="en-US" sz="900" dirty="0"/>
              <a:t> </a:t>
            </a:r>
            <a:r>
              <a:rPr lang="en-US" sz="900" dirty="0" err="1"/>
              <a:t>apo</a:t>
            </a:r>
            <a:r>
              <a:rPr lang="en-US" sz="900" dirty="0"/>
              <a:t> to </a:t>
            </a:r>
            <a:r>
              <a:rPr lang="en-US" sz="900" dirty="0" err="1"/>
              <a:t>programma</a:t>
            </a:r>
            <a:r>
              <a:rPr lang="en-US" sz="900" dirty="0"/>
              <a:t>}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9175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Τύπο</a:t>
            </a:r>
            <a:r>
              <a:rPr lang="en-US" baseline="-25000" dirty="0" smtClean="0"/>
              <a:t>1/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Τα </a:t>
            </a:r>
            <a:r>
              <a:rPr lang="el-GR" sz="2400" b="1" dirty="0"/>
              <a:t>αρχεία με τύπο </a:t>
            </a:r>
            <a:r>
              <a:rPr lang="el-GR" sz="2400" dirty="0"/>
              <a:t>(</a:t>
            </a:r>
            <a:r>
              <a:rPr lang="el-GR" sz="2400" b="1" dirty="0" err="1"/>
              <a:t>typed</a:t>
            </a:r>
            <a:r>
              <a:rPr lang="el-GR" sz="2400" b="1" dirty="0"/>
              <a:t> </a:t>
            </a:r>
            <a:r>
              <a:rPr lang="el-GR" sz="2400" b="1" dirty="0" err="1"/>
              <a:t>files</a:t>
            </a:r>
            <a:r>
              <a:rPr lang="el-GR" sz="2400" dirty="0"/>
              <a:t>) είναι αρχεία, όπου οι αριθμητικές τιμές απεικονίζονται </a:t>
            </a:r>
            <a:r>
              <a:rPr lang="el-GR" sz="2400" dirty="0" smtClean="0"/>
              <a:t>σε αριθμητική </a:t>
            </a:r>
            <a:r>
              <a:rPr lang="el-GR" sz="2400" dirty="0"/>
              <a:t>μορφή και όχι σε μορφή χαρακτήρων, όπως στα αρχεία κειμένου. </a:t>
            </a:r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συνιστώσες </a:t>
            </a:r>
            <a:r>
              <a:rPr lang="el-GR" sz="2400" dirty="0" smtClean="0"/>
              <a:t>του αρχείου </a:t>
            </a:r>
            <a:r>
              <a:rPr lang="el-GR" sz="2400" dirty="0"/>
              <a:t>μπορεί να είναι κάθε τύπου, απλού, σύνθετου, με δόμηση κτλ. με εξαίρεση τον </a:t>
            </a:r>
            <a:r>
              <a:rPr lang="el-GR" sz="2400" dirty="0" smtClean="0"/>
              <a:t>τύπο αρχείου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Τα </a:t>
            </a:r>
            <a:r>
              <a:rPr lang="el-GR" sz="2400" dirty="0"/>
              <a:t>αρχεία αποτελούνται από εγγραφές ενός συγκεκριμένου τύπου πχ </a:t>
            </a:r>
            <a:r>
              <a:rPr lang="el-GR" sz="2400" dirty="0" smtClean="0"/>
              <a:t>ακεραίου, πραγματικού </a:t>
            </a:r>
            <a:r>
              <a:rPr lang="el-GR" sz="2400" dirty="0"/>
              <a:t>κτλ. </a:t>
            </a:r>
            <a:endParaRPr lang="el-GR" sz="2400" kern="500" cap="small" dirty="0"/>
          </a:p>
        </p:txBody>
      </p:sp>
    </p:spTree>
    <p:extLst>
      <p:ext uri="{BB962C8B-B14F-4D97-AF65-F5344CB8AC3E}">
        <p14:creationId xmlns:p14="http://schemas.microsoft.com/office/powerpoint/2010/main" val="10268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</a:t>
            </a:r>
            <a:r>
              <a:rPr lang="el-GR" dirty="0" smtClean="0"/>
              <a:t>Τύπο</a:t>
            </a:r>
            <a:r>
              <a:rPr lang="el-GR" baseline="-25000" dirty="0"/>
              <a:t>2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δόμηση των αρχείων ορισμένου τύπου προσδιορίζεται από τον τύπο </a:t>
            </a:r>
            <a:r>
              <a:rPr lang="el-GR" sz="2200" dirty="0" smtClean="0"/>
              <a:t>των δεδομένων </a:t>
            </a:r>
            <a:r>
              <a:rPr lang="el-GR" sz="2200" dirty="0"/>
              <a:t>τα οποία θα αποθηκευτούν σε αυτά.</a:t>
            </a:r>
          </a:p>
          <a:p>
            <a:r>
              <a:rPr lang="el-GR" sz="2200" dirty="0"/>
              <a:t>Για να χρησιμοποιήσουμε ένα αρχείο, πρέπει να του δώσουμε ένα όνομα και να δηλώσουμε </a:t>
            </a:r>
            <a:r>
              <a:rPr lang="el-GR" sz="2200" dirty="0" smtClean="0"/>
              <a:t>ότι είναι </a:t>
            </a:r>
            <a:r>
              <a:rPr lang="el-GR" sz="2200" b="1" dirty="0"/>
              <a:t>αρχείο </a:t>
            </a:r>
            <a:r>
              <a:rPr lang="el-GR" sz="2200" dirty="0"/>
              <a:t>(</a:t>
            </a:r>
            <a:r>
              <a:rPr lang="el-GR" sz="2200" b="1" dirty="0" err="1"/>
              <a:t>file</a:t>
            </a:r>
            <a:r>
              <a:rPr lang="el-GR" sz="2200" dirty="0"/>
              <a:t>), και να δηλώσουμε τον τύπο των δεδομένων που αποθηκεύονται σε αυτό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Τα δεδομένα είναι οργανωμένα σε </a:t>
            </a:r>
            <a:r>
              <a:rPr lang="el-GR" sz="2200" b="1" dirty="0"/>
              <a:t>εγγραφές </a:t>
            </a:r>
            <a:r>
              <a:rPr lang="el-GR" sz="2200" dirty="0"/>
              <a:t>(</a:t>
            </a:r>
            <a:r>
              <a:rPr lang="el-GR" sz="2200" b="1" dirty="0" err="1"/>
              <a:t>records</a:t>
            </a:r>
            <a:r>
              <a:rPr lang="el-GR" sz="2200" dirty="0"/>
              <a:t>) και κάθε δεδομένο αποτελεί </a:t>
            </a:r>
            <a:r>
              <a:rPr lang="el-GR" sz="2200" dirty="0" smtClean="0"/>
              <a:t>μία εγγραφή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dirty="0" smtClean="0"/>
              <a:t>Το </a:t>
            </a:r>
            <a:r>
              <a:rPr lang="el-GR" sz="2200" dirty="0"/>
              <a:t>μήκος μίας εγγραφής είναι ο αριθμός των </a:t>
            </a:r>
            <a:r>
              <a:rPr lang="el-GR" sz="2200" dirty="0" err="1"/>
              <a:t>bytes</a:t>
            </a:r>
            <a:r>
              <a:rPr lang="el-GR" sz="2200" dirty="0"/>
              <a:t> τα οποία απαιτούνται για </a:t>
            </a:r>
            <a:r>
              <a:rPr lang="el-GR" sz="2200" dirty="0" smtClean="0"/>
              <a:t>την αποθήκευση </a:t>
            </a:r>
            <a:r>
              <a:rPr lang="el-GR" sz="2200" dirty="0"/>
              <a:t>του συγκεκριμένου τύπου.</a:t>
            </a:r>
          </a:p>
          <a:p>
            <a:pPr marL="0" indent="287020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300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</a:t>
            </a:r>
            <a:r>
              <a:rPr lang="el-GR" dirty="0" smtClean="0"/>
              <a:t>Τύπο</a:t>
            </a:r>
            <a:r>
              <a:rPr lang="el-GR" baseline="-25000" dirty="0"/>
              <a:t>3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Οι εντολές </a:t>
            </a:r>
            <a:r>
              <a:rPr lang="en-US" sz="2400" b="1" dirty="0"/>
              <a:t>reset</a:t>
            </a:r>
            <a:r>
              <a:rPr lang="en-US" sz="2400" dirty="0"/>
              <a:t>, </a:t>
            </a:r>
            <a:r>
              <a:rPr lang="en-US" sz="2400" b="1" dirty="0"/>
              <a:t>rewrite</a:t>
            </a:r>
            <a:r>
              <a:rPr lang="en-US" sz="2400" dirty="0"/>
              <a:t>, </a:t>
            </a:r>
            <a:r>
              <a:rPr lang="en-US" sz="2400" b="1" dirty="0"/>
              <a:t>read</a:t>
            </a:r>
            <a:r>
              <a:rPr lang="en-US" sz="2400" dirty="0"/>
              <a:t>, </a:t>
            </a:r>
            <a:r>
              <a:rPr lang="en-US" sz="2400" b="1" dirty="0"/>
              <a:t>write</a:t>
            </a:r>
            <a:r>
              <a:rPr lang="en-US" sz="2400" dirty="0"/>
              <a:t>, </a:t>
            </a:r>
            <a:r>
              <a:rPr lang="en-US" sz="2400" b="1" dirty="0"/>
              <a:t>append</a:t>
            </a:r>
            <a:r>
              <a:rPr lang="en-US" sz="2400" dirty="0"/>
              <a:t>, </a:t>
            </a:r>
            <a:r>
              <a:rPr lang="en-US" sz="2400" b="1" dirty="0"/>
              <a:t>assign</a:t>
            </a:r>
            <a:r>
              <a:rPr lang="en-US" sz="2400" dirty="0"/>
              <a:t>, </a:t>
            </a:r>
            <a:r>
              <a:rPr lang="en-US" sz="2400" b="1" dirty="0"/>
              <a:t>close</a:t>
            </a:r>
            <a:r>
              <a:rPr lang="en-US" sz="2400" dirty="0"/>
              <a:t>, </a:t>
            </a:r>
            <a:r>
              <a:rPr lang="en-US" sz="2400" b="1" dirty="0"/>
              <a:t>erase</a:t>
            </a:r>
            <a:r>
              <a:rPr lang="en-US" sz="2400" dirty="0"/>
              <a:t>, </a:t>
            </a:r>
            <a:r>
              <a:rPr lang="en-US" sz="2400" b="1" dirty="0"/>
              <a:t>rename </a:t>
            </a:r>
            <a:r>
              <a:rPr lang="el-GR" sz="2400" dirty="0"/>
              <a:t>και </a:t>
            </a:r>
            <a:r>
              <a:rPr lang="en-US" sz="2400" b="1" dirty="0" err="1"/>
              <a:t>eof</a:t>
            </a:r>
            <a:r>
              <a:rPr lang="en-US" sz="2400" b="1" dirty="0"/>
              <a:t> </a:t>
            </a:r>
            <a:r>
              <a:rPr lang="el-GR" sz="2400" dirty="0" smtClean="0"/>
              <a:t>που είναι </a:t>
            </a:r>
            <a:r>
              <a:rPr lang="el-GR" sz="2400" dirty="0"/>
              <a:t>διαθέσιμες από τη γλώσσα Pascal για τα αρχεία κειμένου ισχύουν με την ίδια σημασία </a:t>
            </a:r>
            <a:r>
              <a:rPr lang="el-GR" sz="2400" dirty="0" smtClean="0"/>
              <a:t>και για </a:t>
            </a:r>
            <a:r>
              <a:rPr lang="el-GR" sz="2400" dirty="0"/>
              <a:t>τα αρχεία με τύπο. </a:t>
            </a:r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εντολές </a:t>
            </a:r>
            <a:r>
              <a:rPr lang="el-GR" sz="2400" b="1" dirty="0" err="1"/>
              <a:t>read</a:t>
            </a:r>
            <a:r>
              <a:rPr lang="el-GR" sz="2400" b="1" dirty="0"/>
              <a:t> </a:t>
            </a:r>
            <a:r>
              <a:rPr lang="el-GR" sz="2400" dirty="0"/>
              <a:t>και </a:t>
            </a:r>
            <a:r>
              <a:rPr lang="el-GR" sz="2400" b="1" dirty="0" err="1"/>
              <a:t>write</a:t>
            </a:r>
            <a:r>
              <a:rPr lang="el-GR" sz="2400" b="1" dirty="0"/>
              <a:t> </a:t>
            </a:r>
            <a:r>
              <a:rPr lang="el-GR" sz="2400" dirty="0"/>
              <a:t>είναι απλοποιημένες, αφού μία </a:t>
            </a:r>
            <a:r>
              <a:rPr lang="el-GR" sz="2400" dirty="0" smtClean="0"/>
              <a:t>μόνο συνιστώσα </a:t>
            </a:r>
            <a:r>
              <a:rPr lang="el-GR" sz="2400" dirty="0"/>
              <a:t>διαβάζεται ή γράφεται στο αρχείο κάθε φορά που εκτελούνται. </a:t>
            </a:r>
            <a:endParaRPr lang="el-GR" sz="2400" dirty="0" smtClean="0"/>
          </a:p>
          <a:p>
            <a:r>
              <a:rPr lang="el-GR" sz="2400" dirty="0" smtClean="0"/>
              <a:t>Τα </a:t>
            </a:r>
            <a:r>
              <a:rPr lang="el-GR" sz="2400" dirty="0"/>
              <a:t>αρχεία με τύπο ονομάζονται και </a:t>
            </a:r>
            <a:r>
              <a:rPr lang="el-GR" sz="2400" b="1" dirty="0"/>
              <a:t>δυαδικά </a:t>
            </a:r>
            <a:r>
              <a:rPr lang="el-GR" sz="2400" dirty="0"/>
              <a:t>(</a:t>
            </a:r>
            <a:r>
              <a:rPr lang="el-GR" sz="2400" b="1" dirty="0" err="1"/>
              <a:t>binary</a:t>
            </a:r>
            <a:r>
              <a:rPr lang="el-GR" sz="2400" dirty="0"/>
              <a:t>) γιατί η εσωτερική απεικόνιση </a:t>
            </a:r>
            <a:r>
              <a:rPr lang="el-GR" sz="2400" dirty="0" smtClean="0"/>
              <a:t>των δεδομένων </a:t>
            </a:r>
            <a:r>
              <a:rPr lang="el-GR" sz="2400" dirty="0"/>
              <a:t>στη μνήμη είναι ίδια με την εξωτερική απεικόνιση των δεδομένων στο αρχείο.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291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</a:t>
            </a:r>
            <a:r>
              <a:rPr lang="el-GR" dirty="0" smtClean="0"/>
              <a:t>Τύπο</a:t>
            </a:r>
            <a:r>
              <a:rPr lang="el-GR" baseline="-25000" dirty="0"/>
              <a:t>4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Τα δυαδικά </a:t>
            </a:r>
            <a:r>
              <a:rPr lang="el-GR" sz="2400" dirty="0"/>
              <a:t>αρχεία διαθέτουν έναν αριθμό σειράς για κάθε συνιστώσα (εγγραφή) αρχίζοντας από </a:t>
            </a:r>
            <a:r>
              <a:rPr lang="el-GR" sz="2400" dirty="0" smtClean="0"/>
              <a:t>το μηδέν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Εκτός </a:t>
            </a:r>
            <a:r>
              <a:rPr lang="el-GR" sz="2400" dirty="0"/>
              <a:t>από τη σειριακή προσπέλαση που μπορεί να γίνει με την εντολή </a:t>
            </a:r>
            <a:r>
              <a:rPr lang="el-GR" sz="2400" dirty="0" err="1"/>
              <a:t>read</a:t>
            </a:r>
            <a:r>
              <a:rPr lang="el-GR" sz="2400" dirty="0"/>
              <a:t>, η </a:t>
            </a:r>
            <a:r>
              <a:rPr lang="el-GR" sz="2400" dirty="0" smtClean="0"/>
              <a:t>οποία κάθε </a:t>
            </a:r>
            <a:r>
              <a:rPr lang="el-GR" sz="2400" dirty="0"/>
              <a:t>φορά διαβάζει την επόμενη εγγραφή, μία τυχαία εγγραφή μπορεί να βρεθεί αν δοθεί </a:t>
            </a:r>
            <a:r>
              <a:rPr lang="el-GR" sz="2400" dirty="0" smtClean="0"/>
              <a:t>ο αριθμός </a:t>
            </a:r>
            <a:r>
              <a:rPr lang="el-GR" sz="2400" dirty="0"/>
              <a:t>της σειράς της.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άμεση ή τυχαία προσπέλαση επιτυγχάνεται με έναν ειδικό δείκτη, </a:t>
            </a:r>
            <a:r>
              <a:rPr lang="el-GR" sz="2400" dirty="0" smtClean="0"/>
              <a:t>το </a:t>
            </a:r>
            <a:r>
              <a:rPr lang="el-GR" sz="2400" b="1" dirty="0" smtClean="0"/>
              <a:t>δείκτη </a:t>
            </a:r>
            <a:r>
              <a:rPr lang="el-GR" sz="2400" b="1" dirty="0"/>
              <a:t>εγγραφής αρχείου </a:t>
            </a:r>
            <a:r>
              <a:rPr lang="el-GR" sz="2400" dirty="0"/>
              <a:t>(</a:t>
            </a:r>
            <a:r>
              <a:rPr lang="el-GR" sz="2400" b="1" dirty="0" err="1"/>
              <a:t>file</a:t>
            </a:r>
            <a:r>
              <a:rPr lang="el-GR" sz="2400" b="1" dirty="0"/>
              <a:t> </a:t>
            </a:r>
            <a:r>
              <a:rPr lang="el-GR" sz="2400" b="1" dirty="0" err="1"/>
              <a:t>pointer</a:t>
            </a:r>
            <a:r>
              <a:rPr lang="el-GR" sz="2400" dirty="0"/>
              <a:t>).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227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</a:t>
            </a:r>
            <a:r>
              <a:rPr lang="el-GR" dirty="0" smtClean="0"/>
              <a:t>Τύπο</a:t>
            </a:r>
            <a:r>
              <a:rPr lang="el-GR" baseline="-25000" dirty="0" smtClean="0"/>
              <a:t>5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Οι </a:t>
            </a:r>
            <a:r>
              <a:rPr lang="el-GR" sz="2800" b="1" dirty="0"/>
              <a:t>ενέργειες είναι: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Ενημερώνεται </a:t>
            </a:r>
            <a:r>
              <a:rPr lang="el-GR" dirty="0"/>
              <a:t>ο δείκτης αρχείου με τον αριθμό της εγγραφής του αρχείου που </a:t>
            </a:r>
            <a:r>
              <a:rPr lang="el-GR" dirty="0" smtClean="0"/>
              <a:t>θέλουμε να </a:t>
            </a:r>
            <a:r>
              <a:rPr lang="el-GR" dirty="0"/>
              <a:t>διαβάσουμε ή να γράψουμε.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Χρησιμοποιείται </a:t>
            </a:r>
            <a:r>
              <a:rPr lang="el-GR" dirty="0"/>
              <a:t>η αντίστοιχη </a:t>
            </a:r>
            <a:r>
              <a:rPr lang="el-GR" dirty="0" smtClean="0"/>
              <a:t>εντολή ανάγνωσης </a:t>
            </a:r>
            <a:r>
              <a:rPr lang="el-GR" dirty="0"/>
              <a:t>ή εγγραφής, η οποία εκτελείται </a:t>
            </a:r>
            <a:r>
              <a:rPr lang="el-GR" dirty="0" smtClean="0"/>
              <a:t>πάνω στην </a:t>
            </a:r>
            <a:r>
              <a:rPr lang="el-GR" dirty="0"/>
              <a:t>τρέχουσα εγγραφή.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32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</a:t>
            </a:r>
            <a:r>
              <a:rPr lang="el-GR" dirty="0" smtClean="0"/>
              <a:t>Τύπο</a:t>
            </a:r>
            <a:r>
              <a:rPr lang="el-GR" baseline="-25000" dirty="0"/>
              <a:t>6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seek (F1, R</a:t>
            </a:r>
            <a:r>
              <a:rPr lang="en-US" sz="2400" b="1" dirty="0" smtClean="0"/>
              <a:t>): </a:t>
            </a:r>
            <a:r>
              <a:rPr lang="el-GR" sz="2400" dirty="0" smtClean="0"/>
              <a:t>Όπου </a:t>
            </a:r>
            <a:r>
              <a:rPr lang="el-GR" sz="2400" dirty="0"/>
              <a:t>F1 είναι μεταβλητή τύπου αρχείου, όπως έχει καθοριστεί από την εντολή </a:t>
            </a:r>
            <a:r>
              <a:rPr lang="el-GR" sz="2400" dirty="0" err="1"/>
              <a:t>assign</a:t>
            </a:r>
            <a:r>
              <a:rPr lang="el-GR" sz="2400" dirty="0"/>
              <a:t>, και R </a:t>
            </a:r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θέση </a:t>
            </a:r>
            <a:r>
              <a:rPr lang="el-GR" sz="2400" dirty="0"/>
              <a:t>της προς αναζήτηση εγγραφής στο αρχείο.</a:t>
            </a:r>
          </a:p>
          <a:p>
            <a:r>
              <a:rPr lang="el-GR" sz="2400" i="1" dirty="0"/>
              <a:t>Ενέργεια</a:t>
            </a:r>
            <a:r>
              <a:rPr lang="el-GR" sz="2400" dirty="0"/>
              <a:t>: Η εντολή, η οποία είναι διαδικασία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τοποθετεί </a:t>
            </a:r>
            <a:r>
              <a:rPr lang="el-GR" sz="2400" dirty="0"/>
              <a:t>το δείκτη ανάγνωσης/εγγραφής </a:t>
            </a:r>
            <a:r>
              <a:rPr lang="el-GR" sz="2400" dirty="0" smtClean="0"/>
              <a:t>στο</a:t>
            </a:r>
            <a:r>
              <a:rPr lang="en-US" sz="2400" dirty="0" smtClean="0"/>
              <a:t> </a:t>
            </a:r>
            <a:r>
              <a:rPr lang="el-GR" sz="2400" dirty="0" err="1" smtClean="0"/>
              <a:t>record</a:t>
            </a:r>
            <a:r>
              <a:rPr lang="el-GR" sz="2400" dirty="0" smtClean="0"/>
              <a:t> </a:t>
            </a:r>
            <a:r>
              <a:rPr lang="el-GR" sz="2400" dirty="0"/>
              <a:t>με αριθμό </a:t>
            </a:r>
            <a:r>
              <a:rPr lang="el-GR" sz="2400" dirty="0" err="1"/>
              <a:t>Rγια</a:t>
            </a:r>
            <a:r>
              <a:rPr lang="el-GR" sz="2400" dirty="0"/>
              <a:t> μελλοντικό </a:t>
            </a:r>
            <a:r>
              <a:rPr lang="el-GR" sz="2400" dirty="0" err="1"/>
              <a:t>read</a:t>
            </a:r>
            <a:r>
              <a:rPr lang="el-GR" sz="2400" dirty="0"/>
              <a:t> ή </a:t>
            </a:r>
            <a:r>
              <a:rPr lang="el-GR" sz="2400" dirty="0" err="1"/>
              <a:t>write</a:t>
            </a:r>
            <a:r>
              <a:rPr lang="el-GR" sz="2400" dirty="0"/>
              <a:t>. 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εντολή δε λειτουργεί σε αρχεία τύπου TEXT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πρώτη εγγραφή του αρχείου έχει αριθμό μηδέν (0).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28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Με </a:t>
            </a:r>
            <a:r>
              <a:rPr lang="el-GR" dirty="0" smtClean="0"/>
              <a:t>Τύπο</a:t>
            </a:r>
            <a:r>
              <a:rPr lang="el-GR" baseline="-25000" dirty="0"/>
              <a:t>7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7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filepos</a:t>
            </a:r>
            <a:r>
              <a:rPr lang="en-US" sz="2800" b="1" dirty="0"/>
              <a:t> (F1</a:t>
            </a:r>
            <a:r>
              <a:rPr lang="en-US" sz="2800" b="1" dirty="0" smtClean="0"/>
              <a:t>): </a:t>
            </a:r>
            <a:r>
              <a:rPr lang="el-GR" sz="2800" dirty="0" smtClean="0"/>
              <a:t>Όπου </a:t>
            </a:r>
            <a:r>
              <a:rPr lang="el-GR" sz="2800" dirty="0"/>
              <a:t>F1 είναι μεταβλητή τύπου αρχείου, όπως έχει καθοριστεί από την εντολή </a:t>
            </a:r>
            <a:r>
              <a:rPr lang="el-GR" sz="2800" dirty="0" err="1"/>
              <a:t>assign</a:t>
            </a:r>
            <a:r>
              <a:rPr lang="el-GR" sz="2800" dirty="0"/>
              <a:t>.</a:t>
            </a:r>
          </a:p>
          <a:p>
            <a:r>
              <a:rPr lang="el-GR" sz="2800" i="1" dirty="0"/>
              <a:t>Ενέργεια</a:t>
            </a:r>
            <a:r>
              <a:rPr lang="el-GR" sz="2800" dirty="0"/>
              <a:t>: Η συνάρτηση επιστρέφει τη θέση του αρχείου όπου θα διαβαστεί ή θα γραφεί </a:t>
            </a:r>
            <a:r>
              <a:rPr lang="el-GR" sz="2800" dirty="0" smtClean="0"/>
              <a:t>η</a:t>
            </a:r>
            <a:r>
              <a:rPr lang="en-US" sz="2800" dirty="0" smtClean="0"/>
              <a:t> </a:t>
            </a:r>
            <a:r>
              <a:rPr lang="el-GR" sz="2800" dirty="0" smtClean="0"/>
              <a:t>επόμενη </a:t>
            </a:r>
            <a:r>
              <a:rPr lang="el-GR" sz="2800" dirty="0"/>
              <a:t>εγγραφή. </a:t>
            </a:r>
            <a:endParaRPr lang="en-US" sz="2800" dirty="0" smtClean="0"/>
          </a:p>
          <a:p>
            <a:r>
              <a:rPr lang="el-GR" sz="2800" dirty="0" smtClean="0"/>
              <a:t>Στην </a:t>
            </a:r>
            <a:r>
              <a:rPr lang="el-GR" sz="2800" dirty="0"/>
              <a:t>αρχή του αρχείου η συνάρτηση επιστρέφει την τιμή μηδέν (0), </a:t>
            </a:r>
            <a:r>
              <a:rPr lang="el-GR" sz="2800" dirty="0" smtClean="0"/>
              <a:t>στο</a:t>
            </a:r>
            <a:r>
              <a:rPr lang="en-US" sz="2800" dirty="0" smtClean="0"/>
              <a:t> </a:t>
            </a:r>
            <a:r>
              <a:rPr lang="el-GR" sz="2800" dirty="0" smtClean="0"/>
              <a:t>τέλος </a:t>
            </a:r>
            <a:r>
              <a:rPr lang="el-GR" sz="2800" dirty="0"/>
              <a:t>του αρχείου επιστρέφει την ίδια τιμή με τη </a:t>
            </a:r>
            <a:r>
              <a:rPr lang="el-GR" sz="2800" dirty="0" err="1"/>
              <a:t>filesize</a:t>
            </a:r>
            <a:r>
              <a:rPr lang="el-GR" sz="28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1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Παράδειγμα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6 - Διάγραμμα ροής: Έξοδος σε εκτυπωτή"/>
          <p:cNvSpPr/>
          <p:nvPr/>
        </p:nvSpPr>
        <p:spPr>
          <a:xfrm>
            <a:off x="3563888" y="329666"/>
            <a:ext cx="4824536" cy="53777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/>
              <a:t>Program paradeigma_18;</a:t>
            </a:r>
            <a:endParaRPr lang="el-GR" sz="1400" dirty="0"/>
          </a:p>
          <a:p>
            <a:r>
              <a:rPr lang="en-US" sz="1400" dirty="0"/>
              <a:t>Var </a:t>
            </a:r>
            <a:r>
              <a:rPr lang="en-US" sz="1400" dirty="0" err="1"/>
              <a:t>a,i:integer</a:t>
            </a:r>
            <a:r>
              <a:rPr lang="en-US" sz="1400" dirty="0"/>
              <a:t>;</a:t>
            </a:r>
            <a:endParaRPr lang="el-GR" sz="1400" dirty="0"/>
          </a:p>
          <a:p>
            <a:r>
              <a:rPr lang="en-US" sz="1400" dirty="0"/>
              <a:t>Var fp1: file of integer;</a:t>
            </a:r>
            <a:endParaRPr lang="el-GR" sz="1400" dirty="0"/>
          </a:p>
          <a:p>
            <a:r>
              <a:rPr lang="en-US" sz="1400" dirty="0"/>
              <a:t>Begin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Assign(fp1,'tempo.dat');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Rewrite(fp1);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For i:=1 to 5 do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Begin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Write('dose </a:t>
            </a:r>
            <a:r>
              <a:rPr lang="en-US" sz="1400" dirty="0" err="1"/>
              <a:t>enan</a:t>
            </a:r>
            <a:r>
              <a:rPr lang="en-US" sz="1400" dirty="0"/>
              <a:t> </a:t>
            </a:r>
            <a:r>
              <a:rPr lang="en-US" sz="1400" dirty="0" err="1"/>
              <a:t>akeraio</a:t>
            </a:r>
            <a:r>
              <a:rPr lang="en-US" sz="1400" dirty="0"/>
              <a:t>: ');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err="1"/>
              <a:t>Readln</a:t>
            </a:r>
            <a:r>
              <a:rPr lang="en-US" sz="1400" dirty="0"/>
              <a:t>(a);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Write(fp1,a);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End;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Close(fp1);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Reset(fp1);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/>
              <a:t>Writeln</a:t>
            </a:r>
            <a:r>
              <a:rPr lang="en-US" sz="1400" dirty="0"/>
              <a:t>('ta </a:t>
            </a:r>
            <a:r>
              <a:rPr lang="en-US" sz="1400" dirty="0" err="1"/>
              <a:t>dedomena</a:t>
            </a:r>
            <a:r>
              <a:rPr lang="en-US" sz="1400" dirty="0"/>
              <a:t> </a:t>
            </a:r>
            <a:r>
              <a:rPr lang="en-US" sz="1400" dirty="0" err="1"/>
              <a:t>tou</a:t>
            </a:r>
            <a:r>
              <a:rPr lang="en-US" sz="1400" dirty="0"/>
              <a:t> </a:t>
            </a:r>
            <a:r>
              <a:rPr lang="en-US" sz="1400" dirty="0" err="1"/>
              <a:t>arxeiou</a:t>
            </a:r>
            <a:r>
              <a:rPr lang="en-US" sz="1400" dirty="0"/>
              <a:t> </a:t>
            </a:r>
            <a:r>
              <a:rPr lang="en-US" sz="1400" dirty="0" err="1"/>
              <a:t>einai</a:t>
            </a:r>
            <a:r>
              <a:rPr lang="en-US" sz="1400" dirty="0"/>
              <a:t>:');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While not </a:t>
            </a:r>
            <a:r>
              <a:rPr lang="en-US" sz="1400" dirty="0" err="1"/>
              <a:t>eof</a:t>
            </a:r>
            <a:r>
              <a:rPr lang="en-US" sz="1400" dirty="0"/>
              <a:t>(fp1) do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Begin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Read(fp1,a);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err="1"/>
              <a:t>Writeln</a:t>
            </a:r>
            <a:r>
              <a:rPr lang="en-US" sz="1400" dirty="0"/>
              <a:t>(a);</a:t>
            </a:r>
            <a:endParaRPr lang="el-GR" sz="14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End;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/>
              <a:t>Writeln</a:t>
            </a:r>
            <a:r>
              <a:rPr lang="en-US" sz="1400" dirty="0"/>
              <a:t>;</a:t>
            </a:r>
            <a:endParaRPr lang="el-GR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Close(fp1);</a:t>
            </a:r>
            <a:endParaRPr lang="el-GR" sz="1400" dirty="0"/>
          </a:p>
          <a:p>
            <a:r>
              <a:rPr lang="en-US" sz="1400" dirty="0"/>
              <a:t>End.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040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Βλαχάβας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γλώσσα προγραμματισμού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Εκδόσεις </a:t>
            </a:r>
            <a:r>
              <a:rPr lang="el-GR" sz="1400" dirty="0" err="1" smtClean="0"/>
              <a:t>Γαρταγάνης</a:t>
            </a:r>
            <a:r>
              <a:rPr lang="el-GR" sz="1400" dirty="0" smtClean="0"/>
              <a:t> Διονύσιος.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Κάβουρας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Ι.Κ. (1999).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Δομημένος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Προγραμματισμός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με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Κλειδάριθμος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Αλεβίζου Θ</a:t>
            </a:r>
            <a:r>
              <a:rPr lang="el-GR" sz="1400" dirty="0"/>
              <a:t>.</a:t>
            </a:r>
            <a:r>
              <a:rPr lang="el-GR" sz="1400" dirty="0" smtClean="0"/>
              <a:t>,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</a:t>
            </a:r>
            <a:r>
              <a:rPr lang="el-GR" sz="1400" dirty="0" err="1" smtClean="0"/>
              <a:t>Καμπουρέλης</a:t>
            </a:r>
            <a:r>
              <a:rPr lang="el-GR" sz="1400" dirty="0" smtClean="0"/>
              <a:t> Α. (1995).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Μαθήματα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Προγραμματισμού: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́ με τη Γλώσσα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Παπασωτηρίου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Cooper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(1993).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! Pascal!, An Introduction to Computing,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Norton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Larry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R.N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(1998).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Advanced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Programming in Pascal with Data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Structures.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Macmillan USA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Τσελίκης Γ.Σ.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C: από τη Θεωρία στην Εφαρμογή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B'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Παπασωτηρίου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447675" lvl="0" indent="-447675"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Aho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A.V.,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Hopcroft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J.E., &amp; Ullman J.D.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(1974).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design and analysis of computer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Addison Wesley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Abelson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G.J.,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(1985). Structure and Interpretation of Computer Programs, MIT Press, McGraw Hill Book Company.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5" y="193204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Αλέξανδρος Τζάλλας.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Προγραμματισμός Ι.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http://eclass.teiep.gr/OpenClass/courses/COMP111/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Να γίνει </a:t>
            </a:r>
            <a:r>
              <a:rPr lang="el-GR" sz="2800" dirty="0" smtClean="0"/>
              <a:t>σαφής ο τρόπος χειρισμού των αρχείων.</a:t>
            </a:r>
            <a:endParaRPr lang="el-GR" sz="2800" dirty="0"/>
          </a:p>
          <a:p>
            <a:r>
              <a:rPr lang="el-GR" sz="2800" dirty="0"/>
              <a:t>Να περιγραφεί ο τρόπος </a:t>
            </a:r>
            <a:r>
              <a:rPr lang="el-GR" sz="2800" dirty="0" smtClean="0"/>
              <a:t>ανοίγματος </a:t>
            </a:r>
            <a:r>
              <a:rPr lang="el-GR" sz="2800" dirty="0"/>
              <a:t>ή </a:t>
            </a:r>
            <a:r>
              <a:rPr lang="el-GR" sz="2800" dirty="0" smtClean="0"/>
              <a:t>κλεισίματος, επεξεργασίας και χειρισμού αρχείων κειμένου.</a:t>
            </a:r>
            <a:endParaRPr lang="el-GR" sz="2800" dirty="0"/>
          </a:p>
          <a:p>
            <a:r>
              <a:rPr lang="el-GR" sz="2800" dirty="0"/>
              <a:t>Να περιγραφεί ο τρόπος </a:t>
            </a:r>
            <a:r>
              <a:rPr lang="el-GR" sz="2800" dirty="0" smtClean="0"/>
              <a:t>χειρισμού </a:t>
            </a:r>
            <a:r>
              <a:rPr lang="el-GR" sz="2800" dirty="0"/>
              <a:t>αρχείων </a:t>
            </a:r>
            <a:r>
              <a:rPr lang="el-GR" sz="2800" dirty="0" smtClean="0"/>
              <a:t>με τύπο.</a:t>
            </a:r>
            <a:endParaRPr lang="el-GR" sz="2800" dirty="0"/>
          </a:p>
          <a:p>
            <a:pPr marL="0"/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800" dirty="0" smtClean="0"/>
              <a:t>Εισαγωγικές έννοιες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Αρχεία </a:t>
            </a:r>
            <a:r>
              <a:rPr lang="el-GR" sz="2800" dirty="0" smtClean="0"/>
              <a:t>Κειμένου.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Άνοιγμα ή κλείσιμο </a:t>
            </a:r>
            <a:r>
              <a:rPr lang="el-GR" sz="2800" dirty="0" smtClean="0"/>
              <a:t>αρχείων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Επεξεργασία </a:t>
            </a:r>
            <a:r>
              <a:rPr lang="el-GR" sz="2800" dirty="0" smtClean="0"/>
              <a:t>αρχείων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Χειρισμός </a:t>
            </a:r>
            <a:r>
              <a:rPr lang="el-GR" sz="2800" dirty="0" smtClean="0"/>
              <a:t>αρχείων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Αρχεία Με Τύπο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</a:t>
            </a:r>
            <a:r>
              <a:rPr lang="el-GR" sz="2400" b="1" dirty="0" err="1" smtClean="0"/>
              <a:t>ρχείο</a:t>
            </a:r>
            <a:r>
              <a:rPr lang="en-US" sz="2400" b="1" dirty="0" smtClean="0"/>
              <a:t>: </a:t>
            </a:r>
            <a:r>
              <a:rPr lang="el-GR" sz="2400" dirty="0" smtClean="0"/>
              <a:t>Σύνθετος </a:t>
            </a:r>
            <a:r>
              <a:rPr lang="el-GR" sz="2400" dirty="0"/>
              <a:t>τύπος δεδομένων με δόμηση. </a:t>
            </a:r>
            <a:endParaRPr lang="en-US" sz="2400" dirty="0" smtClean="0"/>
          </a:p>
          <a:p>
            <a:r>
              <a:rPr lang="el-GR" sz="2400" dirty="0" smtClean="0"/>
              <a:t>Όπως </a:t>
            </a:r>
            <a:r>
              <a:rPr lang="el-GR" sz="2400" dirty="0"/>
              <a:t>στα σύνολα και στις εγγραφές έτσι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στο </a:t>
            </a:r>
            <a:r>
              <a:rPr lang="el-GR" sz="2400" dirty="0"/>
              <a:t>αρχείο δίνεται ένα όνομα, η προσπέλαση όμως σε κάθε συνιστώσα γίνεται ξεχωριστά. </a:t>
            </a:r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προσπέλαση σε μία συνιστώσα γίνεται με το όνομά της ανεξάρτητα </a:t>
            </a:r>
            <a:r>
              <a:rPr lang="el-GR" sz="2400" dirty="0" smtClean="0"/>
              <a:t>από</a:t>
            </a:r>
            <a:r>
              <a:rPr lang="en-US" sz="2400" dirty="0" smtClean="0"/>
              <a:t> </a:t>
            </a:r>
            <a:r>
              <a:rPr lang="el-GR" sz="2400" dirty="0" smtClean="0"/>
              <a:t>τη </a:t>
            </a:r>
            <a:r>
              <a:rPr lang="el-GR" sz="2400" dirty="0"/>
              <a:t>θέση της, ενώ σε τύπους με δόμηση η προσπέλαση γίνεται σύμφωνα με τη θέση της </a:t>
            </a:r>
            <a:r>
              <a:rPr lang="el-GR" sz="2400" dirty="0" smtClean="0"/>
              <a:t>στη</a:t>
            </a:r>
            <a:r>
              <a:rPr lang="en-US" sz="2400" dirty="0" smtClean="0"/>
              <a:t> </a:t>
            </a:r>
            <a:r>
              <a:rPr lang="el-GR" sz="2400" dirty="0" smtClean="0"/>
              <a:t>συλλογή </a:t>
            </a:r>
            <a:r>
              <a:rPr lang="el-GR" sz="2400" dirty="0"/>
              <a:t>και όχι με το όνομά της. </a:t>
            </a:r>
            <a:endParaRPr lang="en-US" sz="2400" dirty="0" smtClean="0"/>
          </a:p>
          <a:p>
            <a:r>
              <a:rPr lang="el-GR" sz="2400" dirty="0" smtClean="0"/>
              <a:t>Επιτρεπτές πράξεις</a:t>
            </a:r>
            <a:r>
              <a:rPr lang="en-US" sz="2400" dirty="0" smtClean="0"/>
              <a:t>: E</a:t>
            </a:r>
            <a:r>
              <a:rPr lang="el-GR" sz="2400" dirty="0" smtClean="0"/>
              <a:t>κχώρηση τιμών,</a:t>
            </a:r>
            <a:r>
              <a:rPr lang="en-US" sz="2400" dirty="0" smtClean="0"/>
              <a:t> </a:t>
            </a:r>
            <a:r>
              <a:rPr lang="el-GR" sz="2400" dirty="0" smtClean="0"/>
              <a:t>αποθήκευση</a:t>
            </a:r>
            <a:r>
              <a:rPr lang="en-US" sz="2400" dirty="0" smtClean="0"/>
              <a:t>, </a:t>
            </a:r>
            <a:r>
              <a:rPr lang="el-GR" sz="2400" dirty="0" smtClean="0"/>
              <a:t>ανάκτηση </a:t>
            </a:r>
            <a:r>
              <a:rPr lang="el-GR" sz="2400" dirty="0"/>
              <a:t>μεμονωμένων συνιστωσών.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5303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</a:t>
            </a:r>
            <a:r>
              <a:rPr lang="el-GR" dirty="0" smtClean="0"/>
              <a:t>Κειμένου</a:t>
            </a:r>
            <a:r>
              <a:rPr lang="el-GR" baseline="-25000" dirty="0" smtClean="0"/>
              <a:t>1/2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Αποτελούνται </a:t>
            </a:r>
            <a:r>
              <a:rPr lang="el-GR" sz="2400" dirty="0"/>
              <a:t>από χαρακτήρες και χωρίζονται σε γραμμές </a:t>
            </a:r>
            <a:r>
              <a:rPr lang="el-GR" sz="2400" dirty="0" smtClean="0"/>
              <a:t>οι οποίες </a:t>
            </a:r>
            <a:r>
              <a:rPr lang="el-GR" sz="2400" dirty="0"/>
              <a:t>τελειώνουν με το χαρακτήρα μεταφοράς στην </a:t>
            </a:r>
            <a:r>
              <a:rPr lang="el-GR" sz="2400" dirty="0" smtClean="0"/>
              <a:t>επόμενη </a:t>
            </a:r>
            <a:r>
              <a:rPr lang="el-GR" sz="2400" dirty="0"/>
              <a:t>γραμμή (</a:t>
            </a:r>
            <a:r>
              <a:rPr lang="el-GR" sz="2400" b="1" dirty="0"/>
              <a:t>CR/LF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/>
              <a:t>να χρησιμοποιήσουμε ένα αρχείο κειμένου, </a:t>
            </a:r>
            <a:r>
              <a:rPr lang="el-GR" sz="2400" dirty="0" smtClean="0"/>
              <a:t>πρέπει </a:t>
            </a:r>
            <a:r>
              <a:rPr lang="el-GR" sz="2400" dirty="0"/>
              <a:t>να του δώσουμε ένα όνομα και να δηλώσουμε τον τύπο του με τη λέξη </a:t>
            </a:r>
            <a:r>
              <a:rPr lang="el-GR" sz="2400" b="1" dirty="0" err="1"/>
              <a:t>Text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Για </a:t>
            </a:r>
            <a:r>
              <a:rPr lang="el-GR" sz="2400" dirty="0"/>
              <a:t>να χρησιμοποιήσουμε ένα αρχείο για είσοδο ή έξοδο πρέπει να δώσουμε και </a:t>
            </a:r>
            <a:r>
              <a:rPr lang="el-GR" sz="2400" dirty="0" smtClean="0"/>
              <a:t>το πραγματικό </a:t>
            </a:r>
            <a:r>
              <a:rPr lang="el-GR" sz="2400" dirty="0"/>
              <a:t>όνομα του αρχείου του δίσκου στο οποίο </a:t>
            </a:r>
            <a:r>
              <a:rPr lang="el-GR" sz="2400" dirty="0" smtClean="0"/>
              <a:t>αναφέρεται </a:t>
            </a:r>
            <a:r>
              <a:rPr lang="el-GR" sz="2400" dirty="0" smtClean="0">
                <a:sym typeface="Wingdings" panose="05000000000000000000" pitchFamily="2" charset="2"/>
              </a:rPr>
              <a:t> δ</a:t>
            </a:r>
            <a:r>
              <a:rPr lang="el-GR" sz="2400" dirty="0" smtClean="0"/>
              <a:t>ιαδικασία </a:t>
            </a:r>
            <a:r>
              <a:rPr lang="en-US" sz="2400" b="1" dirty="0"/>
              <a:t>assign</a:t>
            </a:r>
            <a:r>
              <a:rPr lang="en-US" sz="2400" dirty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7159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Αρχεία </a:t>
            </a:r>
            <a:r>
              <a:rPr lang="el-GR" dirty="0" smtClean="0"/>
              <a:t>Κειμένου</a:t>
            </a:r>
            <a:r>
              <a:rPr lang="el-GR" baseline="-25000" dirty="0" smtClean="0"/>
              <a:t>2/2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360363">
              <a:spcBef>
                <a:spcPts val="0"/>
              </a:spcBef>
              <a:buNone/>
            </a:pPr>
            <a:r>
              <a:rPr lang="en-US" sz="2000" b="1" dirty="0"/>
              <a:t>var </a:t>
            </a:r>
            <a:r>
              <a:rPr lang="en-US" sz="2000" b="1" dirty="0" err="1"/>
              <a:t>mathites</a:t>
            </a:r>
            <a:r>
              <a:rPr lang="en-US" sz="2000" b="1" dirty="0"/>
              <a:t>: text;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b="1" dirty="0"/>
              <a:t>…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b="1" dirty="0" smtClean="0"/>
              <a:t>begin</a:t>
            </a:r>
            <a:endParaRPr lang="en-US" sz="2000" b="1" dirty="0"/>
          </a:p>
          <a:p>
            <a:pPr marL="0" indent="360363">
              <a:spcBef>
                <a:spcPts val="0"/>
              </a:spcBef>
              <a:buNone/>
            </a:pPr>
            <a:r>
              <a:rPr lang="en-US" sz="2000" b="1" dirty="0"/>
              <a:t>…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b="1" dirty="0"/>
              <a:t>assign (</a:t>
            </a:r>
            <a:r>
              <a:rPr lang="en-US" sz="2000" b="1" dirty="0" err="1"/>
              <a:t>mathites</a:t>
            </a:r>
            <a:r>
              <a:rPr lang="en-US" sz="2000" b="1" dirty="0"/>
              <a:t>,’C:/students.dat</a:t>
            </a:r>
            <a:r>
              <a:rPr lang="en-US" sz="2000" b="1" dirty="0" smtClean="0"/>
              <a:t>’);…</a:t>
            </a:r>
            <a:endParaRPr lang="en-US" sz="2000" b="1" dirty="0"/>
          </a:p>
          <a:p>
            <a:r>
              <a:rPr lang="el-GR" sz="2000" dirty="0"/>
              <a:t>Το όνομα του αρχείου στο δίσκο (</a:t>
            </a:r>
            <a:r>
              <a:rPr lang="el-GR" sz="2000" b="1" dirty="0" err="1"/>
              <a:t>c:students.dat</a:t>
            </a:r>
            <a:r>
              <a:rPr lang="el-GR" sz="2000" dirty="0"/>
              <a:t>), στο οποίο αναφέρεται το αρχείο με </a:t>
            </a: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 smtClean="0"/>
              <a:t>χρήση </a:t>
            </a:r>
            <a:r>
              <a:rPr lang="el-GR" sz="2000" dirty="0"/>
              <a:t>της διαδικασίας </a:t>
            </a:r>
            <a:r>
              <a:rPr lang="el-GR" sz="2000" dirty="0" err="1"/>
              <a:t>assign</a:t>
            </a:r>
            <a:r>
              <a:rPr lang="el-GR" sz="2000" dirty="0"/>
              <a:t>, χρησιμοποιείται μόνο μία φορά. </a:t>
            </a:r>
            <a:endParaRPr lang="en-US" sz="2000" dirty="0" smtClean="0"/>
          </a:p>
          <a:p>
            <a:r>
              <a:rPr lang="el-GR" sz="2000" dirty="0" smtClean="0"/>
              <a:t>Όλες </a:t>
            </a:r>
            <a:r>
              <a:rPr lang="el-GR" sz="2000" dirty="0"/>
              <a:t>οι άλλες αναφορές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2000" dirty="0" smtClean="0"/>
              <a:t>αρχείου </a:t>
            </a:r>
            <a:r>
              <a:rPr lang="el-GR" sz="2000" dirty="0"/>
              <a:t>στο πρόγραμμα γίνονται με το όνομά του, όπως αυτό δηλώθηκε στην περιοχή </a:t>
            </a:r>
            <a:r>
              <a:rPr lang="el-GR" sz="2000" dirty="0" smtClean="0"/>
              <a:t>δήλωσης</a:t>
            </a:r>
            <a:r>
              <a:rPr lang="en-US" sz="2000" dirty="0" smtClean="0"/>
              <a:t> </a:t>
            </a:r>
            <a:r>
              <a:rPr lang="el-GR" sz="2000" dirty="0" smtClean="0"/>
              <a:t>των </a:t>
            </a:r>
            <a:r>
              <a:rPr lang="el-GR" sz="2000" dirty="0"/>
              <a:t>μεταβλητών (</a:t>
            </a:r>
            <a:r>
              <a:rPr lang="en-US" sz="2000" b="1" dirty="0" err="1"/>
              <a:t>mathites</a:t>
            </a:r>
            <a:r>
              <a:rPr lang="en-US" sz="2000" dirty="0"/>
              <a:t>).</a:t>
            </a:r>
            <a:endParaRPr lang="el-GR" sz="2000" kern="500" cap="small" dirty="0"/>
          </a:p>
        </p:txBody>
      </p:sp>
    </p:spTree>
    <p:extLst>
      <p:ext uri="{BB962C8B-B14F-4D97-AF65-F5344CB8AC3E}">
        <p14:creationId xmlns:p14="http://schemas.microsoft.com/office/powerpoint/2010/main" val="8132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3026</TotalTime>
  <Words>2665</Words>
  <Application>Microsoft Office PowerPoint</Application>
  <PresentationFormat>Προβολή στην οθόνη (16:10)</PresentationFormat>
  <Paragraphs>320</Paragraphs>
  <Slides>39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Προγραμματισμός Ι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Εισαγωγικά</vt:lpstr>
      <vt:lpstr>Αρχεία Κειμένου1/2</vt:lpstr>
      <vt:lpstr>Αρχεία Κειμένου2/2</vt:lpstr>
      <vt:lpstr>Άνοιγμα/κλείσιμο αρχείων1/3</vt:lpstr>
      <vt:lpstr>Άνοιγμα/κλείσιμο αρχείων2/3</vt:lpstr>
      <vt:lpstr>Άνοιγμα/κλείσιμο αρχείων3/3</vt:lpstr>
      <vt:lpstr>Άνοιγμα/κλείσιμο αρχείων4/4</vt:lpstr>
      <vt:lpstr>Επεξεργασία αρχείων1/5</vt:lpstr>
      <vt:lpstr>Επεξεργασία αρχείων2/5</vt:lpstr>
      <vt:lpstr>Επεξεργασία αρχείων3/5</vt:lpstr>
      <vt:lpstr>Επεξεργασία αρχείων4/5</vt:lpstr>
      <vt:lpstr>Επεξεργασία αρχείων5/5</vt:lpstr>
      <vt:lpstr>Χειρισμός αρχείων1/3</vt:lpstr>
      <vt:lpstr>Χειρισμός αρχείων2/3</vt:lpstr>
      <vt:lpstr>Χειρισμός αρχείων3/3</vt:lpstr>
      <vt:lpstr>Παράδειγμα 1</vt:lpstr>
      <vt:lpstr>Παράδειγμα 2</vt:lpstr>
      <vt:lpstr>Παράδειγμα 3</vt:lpstr>
      <vt:lpstr>Παράδειγμα 41/2</vt:lpstr>
      <vt:lpstr>Παράδειγμα 42/2</vt:lpstr>
      <vt:lpstr>Αρχεία Με Τύπο1/7</vt:lpstr>
      <vt:lpstr>Αρχεία Με Τύπο2/7</vt:lpstr>
      <vt:lpstr>Αρχεία Με Τύπο3/7</vt:lpstr>
      <vt:lpstr>Αρχεία Με Τύπο4/7</vt:lpstr>
      <vt:lpstr>Αρχεία Με Τύπο5/7</vt:lpstr>
      <vt:lpstr>Αρχεία Με Τύπο6/7</vt:lpstr>
      <vt:lpstr>Αρχεία Με Τύπο7/7</vt:lpstr>
      <vt:lpstr>Παράδειγμα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314</cp:revision>
  <dcterms:created xsi:type="dcterms:W3CDTF">2012-09-06T09:03:05Z</dcterms:created>
  <dcterms:modified xsi:type="dcterms:W3CDTF">2015-05-07T14:35:05Z</dcterms:modified>
</cp:coreProperties>
</file>