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9" r:id="rId3"/>
    <p:sldId id="257" r:id="rId4"/>
    <p:sldId id="259" r:id="rId5"/>
    <p:sldId id="261" r:id="rId6"/>
    <p:sldId id="321" r:id="rId7"/>
    <p:sldId id="265" r:id="rId8"/>
    <p:sldId id="274" r:id="rId9"/>
    <p:sldId id="296" r:id="rId10"/>
    <p:sldId id="297" r:id="rId11"/>
    <p:sldId id="298" r:id="rId12"/>
    <p:sldId id="320" r:id="rId13"/>
    <p:sldId id="299" r:id="rId14"/>
    <p:sldId id="282" r:id="rId15"/>
    <p:sldId id="283" r:id="rId16"/>
    <p:sldId id="285" r:id="rId17"/>
    <p:sldId id="301" r:id="rId18"/>
    <p:sldId id="302" r:id="rId19"/>
    <p:sldId id="303" r:id="rId20"/>
    <p:sldId id="306" r:id="rId21"/>
    <p:sldId id="305" r:id="rId22"/>
    <p:sldId id="304" r:id="rId23"/>
    <p:sldId id="308" r:id="rId24"/>
    <p:sldId id="322" r:id="rId25"/>
    <p:sldId id="291" r:id="rId26"/>
    <p:sldId id="292" r:id="rId27"/>
    <p:sldId id="293" r:id="rId28"/>
    <p:sldId id="294" r:id="rId29"/>
    <p:sldId id="295" r:id="rId30"/>
    <p:sldId id="280" r:id="rId31"/>
  </p:sldIdLst>
  <p:sldSz cx="9144000" cy="5715000" type="screen16x10"/>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28" y="57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31/10/2015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 xmlns:p14="http://schemas.microsoft.com/office/powerpoint/2010/main"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Λογιστική Εθνικών Λογαριασμών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Παραγωγικές Μονάδες και Παραγωγή</a:t>
            </a:r>
            <a:endParaRPr lang="el-GR" sz="3400"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3800" dirty="0" smtClean="0"/>
              <a:t>Παραγωγικές Μονάδες και Παραγωγή</a:t>
            </a:r>
            <a:endParaRPr lang="en-US" sz="3800" dirty="0"/>
          </a:p>
        </p:txBody>
      </p:sp>
      <p:sp>
        <p:nvSpPr>
          <p:cNvPr id="7" name="6 - Θέση περιεχομένου"/>
          <p:cNvSpPr>
            <a:spLocks noGrp="1"/>
          </p:cNvSpPr>
          <p:nvPr>
            <p:ph idx="1"/>
          </p:nvPr>
        </p:nvSpPr>
        <p:spPr/>
        <p:txBody>
          <a:bodyPr>
            <a:normAutofit/>
          </a:bodyPr>
          <a:lstStyle/>
          <a:p>
            <a:pPr>
              <a:buNone/>
            </a:pPr>
            <a:r>
              <a:rPr lang="el-GR" sz="2800" b="1" dirty="0" smtClean="0"/>
              <a:t>Τοπικές μονάδες οικονομικής δραστηριότητας</a:t>
            </a:r>
            <a:endParaRPr lang="en-US" sz="2800" b="1" dirty="0" smtClean="0"/>
          </a:p>
          <a:p>
            <a:pPr marL="0" indent="0" algn="just">
              <a:lnSpc>
                <a:spcPct val="80000"/>
              </a:lnSpc>
              <a:buNone/>
            </a:pPr>
            <a:r>
              <a:rPr lang="el-GR" sz="2200" dirty="0" smtClean="0"/>
              <a:t>Ο</a:t>
            </a:r>
            <a:r>
              <a:rPr lang="en-US" sz="2200" dirty="0" smtClean="0"/>
              <a:t> </a:t>
            </a:r>
            <a:r>
              <a:rPr lang="el-GR" sz="2200" dirty="0" smtClean="0"/>
              <a:t>ορισμός έχει</a:t>
            </a:r>
            <a:r>
              <a:rPr lang="en-US" sz="2200" dirty="0" smtClean="0"/>
              <a:t> </a:t>
            </a:r>
            <a:r>
              <a:rPr lang="el-GR" sz="2200" dirty="0" smtClean="0"/>
              <a:t>μία μόνο διάσταση κατά το ότι</a:t>
            </a:r>
            <a:r>
              <a:rPr lang="en-US" sz="2200" dirty="0" smtClean="0"/>
              <a:t> </a:t>
            </a:r>
            <a:r>
              <a:rPr lang="el-GR" sz="2200" b="1" dirty="0" smtClean="0"/>
              <a:t>δεν αναφέρεται στο είδος</a:t>
            </a:r>
            <a:r>
              <a:rPr lang="en-US" sz="2200" b="1" dirty="0" smtClean="0"/>
              <a:t> </a:t>
            </a:r>
            <a:r>
              <a:rPr lang="el-GR" sz="2200" b="1" dirty="0" smtClean="0"/>
              <a:t>της</a:t>
            </a:r>
            <a:r>
              <a:rPr lang="en-US" sz="2200" b="1" dirty="0" smtClean="0"/>
              <a:t> </a:t>
            </a:r>
            <a:r>
              <a:rPr lang="el-GR" sz="2200" b="1" dirty="0" smtClean="0"/>
              <a:t>δραστηριότητας</a:t>
            </a:r>
            <a:r>
              <a:rPr lang="el-GR" sz="2200" dirty="0" smtClean="0"/>
              <a:t> που διεξάγεται. Η τοποθεσία</a:t>
            </a:r>
            <a:r>
              <a:rPr lang="en-US" sz="2200" dirty="0" smtClean="0"/>
              <a:t> </a:t>
            </a:r>
            <a:r>
              <a:rPr lang="el-GR" sz="2200" dirty="0" smtClean="0"/>
              <a:t>μπορεί να ερμηνευτεί</a:t>
            </a:r>
            <a:r>
              <a:rPr lang="en-US" sz="2200" dirty="0" smtClean="0"/>
              <a:t> </a:t>
            </a:r>
            <a:r>
              <a:rPr lang="el-GR" sz="2200" dirty="0" smtClean="0"/>
              <a:t>ανάλογα</a:t>
            </a:r>
            <a:r>
              <a:rPr lang="en-US" sz="2200" dirty="0" smtClean="0"/>
              <a:t> </a:t>
            </a:r>
            <a:r>
              <a:rPr lang="el-GR" sz="2200" dirty="0" smtClean="0"/>
              <a:t>με το </a:t>
            </a:r>
            <a:r>
              <a:rPr lang="el-GR" sz="2200" b="1" dirty="0" smtClean="0"/>
              <a:t>σκοπό</a:t>
            </a:r>
            <a:r>
              <a:rPr lang="el-GR" sz="2200" dirty="0" smtClean="0"/>
              <a:t>, με τη στενή έννοια του όρου, όπως</a:t>
            </a:r>
            <a:r>
              <a:rPr lang="en-US" sz="2200" dirty="0" smtClean="0"/>
              <a:t> </a:t>
            </a:r>
            <a:r>
              <a:rPr lang="el-GR" sz="2200" dirty="0" smtClean="0"/>
              <a:t>είναι μία</a:t>
            </a:r>
            <a:r>
              <a:rPr lang="en-US" sz="2200" dirty="0" smtClean="0"/>
              <a:t> </a:t>
            </a:r>
            <a:r>
              <a:rPr lang="el-GR" sz="2200" dirty="0" smtClean="0"/>
              <a:t>συγκεκριμένη</a:t>
            </a:r>
            <a:r>
              <a:rPr lang="en-US" sz="2200" dirty="0" smtClean="0"/>
              <a:t> </a:t>
            </a:r>
            <a:r>
              <a:rPr lang="el-GR" sz="2200" b="1" dirty="0" smtClean="0"/>
              <a:t>διεύθυνση</a:t>
            </a:r>
            <a:r>
              <a:rPr lang="el-GR" sz="2200" dirty="0" smtClean="0"/>
              <a:t>,</a:t>
            </a:r>
            <a:r>
              <a:rPr lang="en-US" sz="2200" dirty="0" smtClean="0"/>
              <a:t> </a:t>
            </a:r>
            <a:r>
              <a:rPr lang="el-GR" sz="2200" dirty="0" smtClean="0"/>
              <a:t>ή με την </a:t>
            </a:r>
            <a:r>
              <a:rPr lang="el-GR" sz="2200" b="1" dirty="0" smtClean="0"/>
              <a:t>ευρύτερη έννοια</a:t>
            </a:r>
            <a:r>
              <a:rPr lang="el-GR" sz="2200" dirty="0" smtClean="0"/>
              <a:t>, όπως είναι ένας</a:t>
            </a:r>
            <a:r>
              <a:rPr lang="en-US" sz="2200" dirty="0" smtClean="0"/>
              <a:t> </a:t>
            </a:r>
            <a:r>
              <a:rPr lang="el-GR" sz="2200" dirty="0" smtClean="0"/>
              <a:t>νομός, μία επαρχία, μία</a:t>
            </a:r>
            <a:r>
              <a:rPr lang="en-US" sz="2200" dirty="0" smtClean="0"/>
              <a:t> </a:t>
            </a:r>
            <a:r>
              <a:rPr lang="el-GR" sz="2200" dirty="0" smtClean="0"/>
              <a:t>περιφέρεια κτλ.</a:t>
            </a:r>
          </a:p>
          <a:p>
            <a:pPr>
              <a:buNone/>
            </a:pPr>
            <a:endParaRPr lang="en-US"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Παραγωγικές Μονάδες και Παραγωγή</a:t>
            </a:r>
          </a:p>
        </p:txBody>
      </p:sp>
      <p:sp>
        <p:nvSpPr>
          <p:cNvPr id="5" name="4 - Θέση περιεχομένου"/>
          <p:cNvSpPr>
            <a:spLocks noGrp="1"/>
          </p:cNvSpPr>
          <p:nvPr>
            <p:ph idx="1"/>
          </p:nvPr>
        </p:nvSpPr>
        <p:spPr/>
        <p:txBody>
          <a:bodyPr>
            <a:noAutofit/>
          </a:bodyPr>
          <a:lstStyle/>
          <a:p>
            <a:pPr marL="0" indent="0">
              <a:buNone/>
            </a:pPr>
            <a:r>
              <a:rPr lang="el-GR" sz="2800" b="1" dirty="0" smtClean="0"/>
              <a:t>Τα Παραγωγικά καταστήματα</a:t>
            </a:r>
            <a:endParaRPr lang="en-US" sz="2800" b="1" dirty="0" smtClean="0"/>
          </a:p>
          <a:p>
            <a:pPr algn="just">
              <a:lnSpc>
                <a:spcPct val="80000"/>
              </a:lnSpc>
            </a:pPr>
            <a:r>
              <a:rPr lang="el-GR" sz="2200" dirty="0" smtClean="0"/>
              <a:t>Το παραγωγικό κατάστημα συνδυάζει τη διάσταση της </a:t>
            </a:r>
            <a:r>
              <a:rPr lang="el-GR" sz="2200" b="1" dirty="0" smtClean="0"/>
              <a:t>ειδικής δραστηριότητας</a:t>
            </a:r>
            <a:r>
              <a:rPr lang="el-GR" sz="2200" dirty="0" smtClean="0"/>
              <a:t> και τη διάσταση της </a:t>
            </a:r>
            <a:r>
              <a:rPr lang="el-GR" sz="2200" b="1" dirty="0" smtClean="0"/>
              <a:t>τοποθεσίας</a:t>
            </a:r>
            <a:r>
              <a:rPr lang="el-GR" sz="2200" dirty="0" smtClean="0"/>
              <a:t>. </a:t>
            </a:r>
          </a:p>
          <a:p>
            <a:pPr algn="just">
              <a:lnSpc>
                <a:spcPct val="80000"/>
              </a:lnSpc>
            </a:pPr>
            <a:r>
              <a:rPr lang="el-GR" sz="2200" dirty="0" smtClean="0"/>
              <a:t>Ένα παραγωγικό κατάστημα ορίζεται ως μία </a:t>
            </a:r>
            <a:r>
              <a:rPr lang="el-GR" sz="2200" b="1" dirty="0" smtClean="0"/>
              <a:t>επιχείρηση</a:t>
            </a:r>
            <a:r>
              <a:rPr lang="el-GR" sz="2200" dirty="0" smtClean="0"/>
              <a:t> ή </a:t>
            </a:r>
            <a:r>
              <a:rPr lang="el-GR" sz="2200" b="1" dirty="0" smtClean="0"/>
              <a:t>μέρος μιας επιχείρησης</a:t>
            </a:r>
            <a:r>
              <a:rPr lang="el-GR" sz="2200" dirty="0" smtClean="0"/>
              <a:t> που είναι εγκατεστημένη σε μία μοναδική τοποθεσία και στην οποία μία και μόνη παραγωγική δραστηριότητα διεξάγεται ή στην κύρια</a:t>
            </a:r>
            <a:r>
              <a:rPr lang="en-US" sz="2200" dirty="0" smtClean="0"/>
              <a:t> </a:t>
            </a:r>
            <a:r>
              <a:rPr lang="el-GR" sz="2200" dirty="0" smtClean="0"/>
              <a:t>δραστηριότητα δημιουργείται το μεγαλύτερο μέρος της προστιθέμενης αξίας.</a:t>
            </a:r>
            <a:endParaRPr lang="en-US" sz="2200" dirty="0" smtClean="0"/>
          </a:p>
          <a:p>
            <a:pPr>
              <a:lnSpc>
                <a:spcPct val="80000"/>
              </a:lnSpc>
              <a:buNone/>
            </a:pPr>
            <a:endParaRPr lang="el-GR" sz="2000" dirty="0" smtClean="0"/>
          </a:p>
          <a:p>
            <a:pPr marL="0" indent="0">
              <a:buNone/>
            </a:pPr>
            <a:endParaRPr lang="en-US"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dirty="0" smtClean="0"/>
              <a:t>Παραγωγικές Μονάδες και Παραγωγή</a:t>
            </a:r>
            <a:endParaRPr lang="en-US" sz="4000" dirty="0"/>
          </a:p>
        </p:txBody>
      </p:sp>
      <p:sp>
        <p:nvSpPr>
          <p:cNvPr id="6" name="5 - Θέση περιεχομένου"/>
          <p:cNvSpPr>
            <a:spLocks noGrp="1"/>
          </p:cNvSpPr>
          <p:nvPr>
            <p:ph idx="1"/>
          </p:nvPr>
        </p:nvSpPr>
        <p:spPr/>
        <p:txBody>
          <a:bodyPr>
            <a:normAutofit/>
          </a:bodyPr>
          <a:lstStyle/>
          <a:p>
            <a:pPr algn="just">
              <a:buNone/>
            </a:pPr>
            <a:r>
              <a:rPr lang="el-GR" sz="3300" b="1" dirty="0" smtClean="0"/>
              <a:t>Τα Παραγωγικά καταστήματα</a:t>
            </a:r>
            <a:endParaRPr lang="en-US" sz="3300" b="1" dirty="0" smtClean="0"/>
          </a:p>
          <a:p>
            <a:pPr algn="just">
              <a:lnSpc>
                <a:spcPct val="80000"/>
              </a:lnSpc>
            </a:pPr>
            <a:r>
              <a:rPr lang="el-GR" sz="2200" dirty="0" smtClean="0"/>
              <a:t>Οι δευτερεύουσες δραστηριότητες αυτές θα πρέπει</a:t>
            </a:r>
            <a:r>
              <a:rPr lang="en-US" sz="2200" dirty="0" smtClean="0"/>
              <a:t> </a:t>
            </a:r>
            <a:r>
              <a:rPr lang="el-GR" sz="2200" dirty="0" smtClean="0"/>
              <a:t> να είναι μικρές σε σύγκριση με την κύρια δραστηριότητα. </a:t>
            </a:r>
          </a:p>
          <a:p>
            <a:pPr algn="just">
              <a:lnSpc>
                <a:spcPct val="80000"/>
              </a:lnSpc>
            </a:pPr>
            <a:endParaRPr lang="el-GR" sz="2200" dirty="0" smtClean="0"/>
          </a:p>
          <a:p>
            <a:pPr algn="just">
              <a:lnSpc>
                <a:spcPct val="80000"/>
              </a:lnSpc>
            </a:pPr>
            <a:r>
              <a:rPr lang="el-GR" sz="2200" dirty="0" smtClean="0"/>
              <a:t>Εάν μία δευτερεύουσα δραστηριότητα μέσα σε μία επιχείρηση είναι εξίσου σημαντική ή σχεδόν τόσο </a:t>
            </a:r>
            <a:r>
              <a:rPr lang="en-US" sz="2200" dirty="0" smtClean="0"/>
              <a:t> </a:t>
            </a:r>
            <a:r>
              <a:rPr lang="el-GR" sz="2200" dirty="0" smtClean="0"/>
              <a:t>σημαντική όσο και η κύρια δραστηριότητα, τότε αυτή η δραστηριότητα θα πρέπει να θεωρηθεί ως λαμβάνουσα χώρα σε διαφορετικό κατάστημα από</a:t>
            </a:r>
            <a:r>
              <a:rPr lang="el-GR" sz="2200" i="1" dirty="0" smtClean="0"/>
              <a:t> </a:t>
            </a:r>
            <a:r>
              <a:rPr lang="el-GR" sz="2200" dirty="0" smtClean="0"/>
              <a:t>εκείνο της κύριας δραστηριότητας. </a:t>
            </a:r>
          </a:p>
          <a:p>
            <a:pPr algn="just">
              <a:lnSpc>
                <a:spcPct val="80000"/>
              </a:lnSpc>
            </a:pPr>
            <a:endParaRPr lang="el-GR" dirty="0" smtClean="0"/>
          </a:p>
          <a:p>
            <a:pPr algn="just">
              <a:buNone/>
            </a:pPr>
            <a:endParaRPr lang="en-US"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Παραγωγικές Μονάδες και Παραγωγή</a:t>
            </a:r>
            <a:endParaRPr lang="el-GR" sz="4000" dirty="0"/>
          </a:p>
        </p:txBody>
      </p:sp>
      <p:sp>
        <p:nvSpPr>
          <p:cNvPr id="3" name="Θέση περιεχομένου 2"/>
          <p:cNvSpPr>
            <a:spLocks noGrp="1"/>
          </p:cNvSpPr>
          <p:nvPr>
            <p:ph idx="1"/>
          </p:nvPr>
        </p:nvSpPr>
        <p:spPr>
          <a:xfrm>
            <a:off x="467544" y="1345332"/>
            <a:ext cx="8157592" cy="3888432"/>
          </a:xfrm>
        </p:spPr>
        <p:txBody>
          <a:bodyPr>
            <a:noAutofit/>
          </a:bodyPr>
          <a:lstStyle/>
          <a:p>
            <a:pPr algn="just">
              <a:lnSpc>
                <a:spcPct val="70000"/>
              </a:lnSpc>
              <a:buNone/>
            </a:pPr>
            <a:r>
              <a:rPr lang="el-GR" sz="2800" b="1" dirty="0" smtClean="0"/>
              <a:t>Τα Παραγωγικά καταστήματα</a:t>
            </a:r>
            <a:endParaRPr lang="en-US" sz="2800" b="1" dirty="0" smtClean="0"/>
          </a:p>
          <a:p>
            <a:pPr algn="just">
              <a:lnSpc>
                <a:spcPct val="80000"/>
              </a:lnSpc>
            </a:pPr>
            <a:r>
              <a:rPr lang="el-GR" sz="2200" dirty="0" smtClean="0"/>
              <a:t>Μια επικουρική δραστηριότητα δεν μπορεί να αποτελεί από μόνη της ένα κατάστημα.</a:t>
            </a:r>
            <a:endParaRPr lang="en-US" sz="2200" dirty="0" smtClean="0"/>
          </a:p>
          <a:p>
            <a:pPr algn="just">
              <a:lnSpc>
                <a:spcPct val="80000"/>
              </a:lnSpc>
              <a:buNone/>
            </a:pPr>
            <a:endParaRPr lang="el-GR" sz="2200" dirty="0" smtClean="0"/>
          </a:p>
          <a:p>
            <a:pPr algn="just">
              <a:lnSpc>
                <a:spcPct val="80000"/>
              </a:lnSpc>
            </a:pPr>
            <a:r>
              <a:rPr lang="el-GR" sz="2200" dirty="0" smtClean="0"/>
              <a:t>Ένα κατάστημα μπορεί να ταυτιστεί με: μια αγροτική εκμετάλλευση, ένα ορυχείο, ένα εργοστάσιο, ένα εμπορικό κατάστημα, ένα αεροδρόμιο, μια τράπεζα, μια κλινική κτλ. Οι επικουρικές δραστηριότητες (επισκευαστήρια, τμήματα Η/Υ, λογιστήρια κτλ), δεν διαχωρίζονται και δεν λογίζονται ως ξεχωριστά παραγωγικά καταστήματα.</a:t>
            </a:r>
          </a:p>
          <a:p>
            <a:pPr algn="just">
              <a:lnSpc>
                <a:spcPct val="70000"/>
              </a:lnSpc>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fontScale="90000"/>
          </a:bodyPr>
          <a:lstStyle/>
          <a:p>
            <a:r>
              <a:rPr lang="el-GR" sz="4000" dirty="0" smtClean="0"/>
              <a:t>Παραγωγικές Μονάδες και Παραγωγή</a:t>
            </a:r>
            <a:endParaRPr lang="el-GR" sz="4000" dirty="0"/>
          </a:p>
        </p:txBody>
      </p:sp>
      <p:sp>
        <p:nvSpPr>
          <p:cNvPr id="12" name="Content Placeholder 11"/>
          <p:cNvSpPr>
            <a:spLocks noGrp="1"/>
          </p:cNvSpPr>
          <p:nvPr>
            <p:ph idx="1"/>
          </p:nvPr>
        </p:nvSpPr>
        <p:spPr>
          <a:xfrm>
            <a:off x="755576" y="1164129"/>
            <a:ext cx="7715200" cy="3853611"/>
          </a:xfrm>
        </p:spPr>
        <p:txBody>
          <a:bodyPr>
            <a:noAutofit/>
          </a:bodyPr>
          <a:lstStyle/>
          <a:p>
            <a:pPr algn="just">
              <a:lnSpc>
                <a:spcPct val="70000"/>
              </a:lnSpc>
              <a:buNone/>
            </a:pPr>
            <a:r>
              <a:rPr lang="el-GR" sz="2800" b="1" dirty="0" smtClean="0"/>
              <a:t>Βιομηχανίες</a:t>
            </a:r>
            <a:endParaRPr lang="en-US" sz="2800" b="1" dirty="0" smtClean="0"/>
          </a:p>
          <a:p>
            <a:pPr algn="just">
              <a:lnSpc>
                <a:spcPct val="80000"/>
              </a:lnSpc>
            </a:pPr>
            <a:r>
              <a:rPr lang="el-GR" sz="2200" dirty="0" smtClean="0"/>
              <a:t>Μια βιομηχανία αποτελείται </a:t>
            </a:r>
            <a:r>
              <a:rPr lang="el-GR" sz="2200" i="1" dirty="0" smtClean="0"/>
              <a:t>από </a:t>
            </a:r>
            <a:r>
              <a:rPr lang="el-GR" sz="2200" dirty="0" smtClean="0"/>
              <a:t>μια ομάδα καταστημάτων που ασχολούνται με τα ίδια ή παρόμοια είδη δραστηριότητας. Οι βιομηχανίες μπορεί να ταξινομηθούν σε τρεις κατηγορίες:</a:t>
            </a:r>
          </a:p>
          <a:p>
            <a:pPr lvl="1" algn="just">
              <a:lnSpc>
                <a:spcPct val="80000"/>
              </a:lnSpc>
              <a:buNone/>
            </a:pPr>
            <a:r>
              <a:rPr lang="el-GR" sz="2200" dirty="0" smtClean="0"/>
              <a:t>- Βιομηχανίες που παράγουν αγαθά και υπηρεσίες για την αγορά (βιομηχανίες αγοράς) και αγαθά και υπηρεσίες για τελική </a:t>
            </a:r>
            <a:r>
              <a:rPr lang="el-GR" sz="2200" dirty="0" err="1" smtClean="0"/>
              <a:t>αυτοχρησιμοποίηση</a:t>
            </a:r>
            <a:endParaRPr lang="el-GR" sz="2200" dirty="0" smtClean="0"/>
          </a:p>
          <a:p>
            <a:pPr lvl="1" algn="just">
              <a:lnSpc>
                <a:spcPct val="80000"/>
              </a:lnSpc>
              <a:buNone/>
            </a:pPr>
            <a:r>
              <a:rPr lang="el-GR" sz="2200" dirty="0" smtClean="0"/>
              <a:t>- Βιομηχανίες που παράγουν μη αγοραία αγαθά και υπηρεσίες του δημόσιου τομέα </a:t>
            </a:r>
          </a:p>
          <a:p>
            <a:pPr lvl="1" algn="just">
              <a:lnSpc>
                <a:spcPct val="80000"/>
              </a:lnSpc>
              <a:buNone/>
            </a:pPr>
            <a:r>
              <a:rPr lang="el-GR" sz="2200" dirty="0" smtClean="0"/>
              <a:t> - Βιομηχανίες που παράγουν μη προοριζόμενα για την αγορά αγαθά και υπηρεσίες των μη κερδοσκοπικών ιδρυμάτων που εξυπηρετούν τα νοικοκυριά.</a:t>
            </a:r>
          </a:p>
          <a:p>
            <a:pPr algn="just">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dirty="0"/>
          </a:p>
        </p:txBody>
      </p:sp>
    </p:spTree>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fontScale="90000"/>
          </a:bodyPr>
          <a:lstStyle/>
          <a:p>
            <a:r>
              <a:rPr lang="el-GR" sz="4000" dirty="0" smtClean="0"/>
              <a:t>Παραγωγικές Μονάδες και Παραγωγή</a:t>
            </a:r>
            <a:endParaRPr lang="el-GR" sz="4000" dirty="0"/>
          </a:p>
        </p:txBody>
      </p:sp>
      <p:sp>
        <p:nvSpPr>
          <p:cNvPr id="3" name="Content Placeholder 2"/>
          <p:cNvSpPr>
            <a:spLocks noGrp="1"/>
          </p:cNvSpPr>
          <p:nvPr>
            <p:ph idx="1"/>
          </p:nvPr>
        </p:nvSpPr>
        <p:spPr>
          <a:xfrm>
            <a:off x="457200" y="1057300"/>
            <a:ext cx="8229600" cy="3771636"/>
          </a:xfrm>
        </p:spPr>
        <p:txBody>
          <a:bodyPr>
            <a:noAutofit/>
          </a:bodyPr>
          <a:lstStyle/>
          <a:p>
            <a:pPr>
              <a:buNone/>
            </a:pPr>
            <a:r>
              <a:rPr lang="el-GR" sz="2800" b="1" dirty="0" smtClean="0"/>
              <a:t>Βιομηχανίες</a:t>
            </a:r>
            <a:endParaRPr lang="en-US" sz="2800" b="1" dirty="0" smtClean="0"/>
          </a:p>
          <a:p>
            <a:pPr marL="0" indent="0" algn="just">
              <a:lnSpc>
                <a:spcPct val="80000"/>
              </a:lnSpc>
              <a:buNone/>
            </a:pPr>
            <a:r>
              <a:rPr lang="el-GR" sz="2200" dirty="0" smtClean="0"/>
              <a:t>Η ταξινόμηση που χρησιμοποιείται για την ομαδοποίηση των καταστημάτων σε βιομηχανίες στα πλαίσια του ΕΣΛ είναι η Στατιστική Ταξινόμηση των Οικονομικών Δραστηριοτήτων (ΣΤΑΚΟΔ) της Ευρωπαϊκής Ένωσης (NACE Rev.1).</a:t>
            </a:r>
          </a:p>
          <a:p>
            <a:pPr>
              <a:buNone/>
            </a:pPr>
            <a:endParaRPr lang="en-GB"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t>Παραγωγικές Μονάδες και Παραγωγή</a:t>
            </a:r>
          </a:p>
        </p:txBody>
      </p:sp>
      <p:sp>
        <p:nvSpPr>
          <p:cNvPr id="3" name="Content Placeholder 2"/>
          <p:cNvSpPr>
            <a:spLocks noGrp="1"/>
          </p:cNvSpPr>
          <p:nvPr>
            <p:ph idx="1"/>
          </p:nvPr>
        </p:nvSpPr>
        <p:spPr>
          <a:xfrm>
            <a:off x="539552" y="1417340"/>
            <a:ext cx="8013576" cy="3411596"/>
          </a:xfrm>
        </p:spPr>
        <p:txBody>
          <a:bodyPr>
            <a:noAutofit/>
          </a:bodyPr>
          <a:lstStyle/>
          <a:p>
            <a:pPr algn="just">
              <a:lnSpc>
                <a:spcPct val="70000"/>
              </a:lnSpc>
              <a:buNone/>
            </a:pPr>
            <a:r>
              <a:rPr lang="el-GR" sz="2800" b="1" dirty="0" smtClean="0"/>
              <a:t>Μονάδες ομοιογενούς παραγωγής</a:t>
            </a:r>
            <a:endParaRPr lang="en-US" sz="2800" b="1" dirty="0" smtClean="0"/>
          </a:p>
          <a:p>
            <a:pPr algn="just">
              <a:lnSpc>
                <a:spcPct val="80000"/>
              </a:lnSpc>
            </a:pPr>
            <a:r>
              <a:rPr lang="el-GR" sz="2200" dirty="0" smtClean="0"/>
              <a:t>Για την ανάλυση εισροών-εκροών η καταλληλότερη μονάδα για αυτή την ανάλυση είναι η μονάδα ομοιογενούς παραγωγής. Το διακριτικό χαρακτηριστικό μιας τέτοιας μονάδας είναι </a:t>
            </a:r>
            <a:r>
              <a:rPr lang="el-GR" sz="2200" b="1" dirty="0" smtClean="0"/>
              <a:t>μια μοναδική δραστηριότητα</a:t>
            </a:r>
            <a:r>
              <a:rPr lang="el-GR" sz="2200" dirty="0" smtClean="0"/>
              <a:t> η οποία προσδιορίζεται από τις </a:t>
            </a:r>
            <a:r>
              <a:rPr lang="el-GR" sz="2200" b="1" dirty="0" smtClean="0"/>
              <a:t>εισροές</a:t>
            </a:r>
            <a:r>
              <a:rPr lang="el-GR" sz="2200" dirty="0" smtClean="0"/>
              <a:t> της, μια συγκεκριμένη </a:t>
            </a:r>
            <a:r>
              <a:rPr lang="el-GR" sz="2200" b="1" dirty="0" smtClean="0"/>
              <a:t>διαδικασία παραγωγής</a:t>
            </a:r>
            <a:r>
              <a:rPr lang="el-GR" sz="2200" dirty="0" smtClean="0"/>
              <a:t> και τα </a:t>
            </a:r>
            <a:r>
              <a:rPr lang="el-GR" sz="2200" b="1" dirty="0" smtClean="0"/>
              <a:t>προϊόντα</a:t>
            </a:r>
            <a:r>
              <a:rPr lang="el-GR" sz="2200" dirty="0" smtClean="0"/>
              <a:t> της. </a:t>
            </a:r>
          </a:p>
          <a:p>
            <a:pPr algn="just">
              <a:lnSpc>
                <a:spcPct val="80000"/>
              </a:lnSpc>
            </a:pPr>
            <a:endParaRPr lang="el-GR" sz="2200" dirty="0" smtClean="0"/>
          </a:p>
          <a:p>
            <a:pPr algn="just">
              <a:lnSpc>
                <a:spcPct val="80000"/>
              </a:lnSpc>
            </a:pPr>
            <a:r>
              <a:rPr lang="el-GR" sz="2200" dirty="0" smtClean="0"/>
              <a:t>Τα προϊόντα που αποτελούν τις εισροές και εκροές διακρίνονται όχι μόνον από τα </a:t>
            </a:r>
            <a:r>
              <a:rPr lang="el-GR" sz="2200" b="1" dirty="0" smtClean="0"/>
              <a:t>φυσικά τους χαρακτηριστικά</a:t>
            </a:r>
            <a:r>
              <a:rPr lang="el-GR" sz="2200" dirty="0" smtClean="0"/>
              <a:t> και το βαθμό της </a:t>
            </a:r>
            <a:r>
              <a:rPr lang="el-GR" sz="2200" b="1" dirty="0" smtClean="0"/>
              <a:t>επεξεργασίας</a:t>
            </a:r>
            <a:r>
              <a:rPr lang="el-GR" sz="2200" dirty="0" smtClean="0"/>
              <a:t> τους αλλά και από τη χρησιμοποιούμενη </a:t>
            </a:r>
            <a:r>
              <a:rPr lang="el-GR" sz="2200" b="1" dirty="0" smtClean="0"/>
              <a:t>τεχνική της παραγωγής</a:t>
            </a:r>
            <a:r>
              <a:rPr lang="el-GR" sz="2200" dirty="0" smtClean="0"/>
              <a:t>. </a:t>
            </a:r>
          </a:p>
          <a:p>
            <a:pPr algn="just">
              <a:lnSpc>
                <a:spcPct val="80000"/>
              </a:lnSpc>
            </a:pPr>
            <a:endParaRPr lang="el-GR" sz="2000" dirty="0" smtClean="0"/>
          </a:p>
          <a:p>
            <a:pPr algn="just">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16</a:t>
            </a:fld>
            <a:endParaRPr lang="el-GR"/>
          </a:p>
        </p:txBody>
      </p:sp>
    </p:spTree>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fontScale="90000"/>
          </a:bodyPr>
          <a:lstStyle/>
          <a:p>
            <a:r>
              <a:rPr lang="el-GR" sz="4000" dirty="0" smtClean="0"/>
              <a:t>Παραγωγικές Μονάδες και Παραγωγή</a:t>
            </a:r>
          </a:p>
        </p:txBody>
      </p:sp>
      <p:sp>
        <p:nvSpPr>
          <p:cNvPr id="7" name="6 - Θέση περιεχομένου"/>
          <p:cNvSpPr>
            <a:spLocks noGrp="1"/>
          </p:cNvSpPr>
          <p:nvPr>
            <p:ph idx="1"/>
          </p:nvPr>
        </p:nvSpPr>
        <p:spPr/>
        <p:txBody>
          <a:bodyPr>
            <a:noAutofit/>
          </a:bodyPr>
          <a:lstStyle/>
          <a:p>
            <a:pPr algn="just">
              <a:buNone/>
            </a:pPr>
            <a:r>
              <a:rPr lang="el-GR" sz="2800" b="1" dirty="0" smtClean="0"/>
              <a:t>Μονάδες ομοιογενούς παραγωγής</a:t>
            </a:r>
            <a:endParaRPr lang="en-US" sz="2800" b="1" dirty="0" smtClean="0"/>
          </a:p>
          <a:p>
            <a:pPr algn="just">
              <a:lnSpc>
                <a:spcPct val="80000"/>
              </a:lnSpc>
            </a:pPr>
            <a:r>
              <a:rPr lang="el-GR" sz="2200" dirty="0" smtClean="0"/>
              <a:t>Εάν μια παραγωγική μονάδα αγαθών και υπηρεσιών διεξάγει μια κύρια δραστηριότητα και συγχρόνως μια οι περισσότερες δευτερεύουσες δραστηριότητες, </a:t>
            </a:r>
            <a:r>
              <a:rPr lang="el-GR" sz="2200" b="1" dirty="0" smtClean="0"/>
              <a:t>θα διασπαστεί</a:t>
            </a:r>
            <a:r>
              <a:rPr lang="el-GR" sz="2200" dirty="0" smtClean="0"/>
              <a:t> στον ίδιο αριθμό μονάδων ομοιογενούς παραγωγής. </a:t>
            </a:r>
          </a:p>
          <a:p>
            <a:pPr algn="just">
              <a:lnSpc>
                <a:spcPct val="80000"/>
              </a:lnSpc>
            </a:pPr>
            <a:endParaRPr lang="el-GR" sz="2200" dirty="0" smtClean="0"/>
          </a:p>
          <a:p>
            <a:pPr algn="just">
              <a:lnSpc>
                <a:spcPct val="80000"/>
              </a:lnSpc>
            </a:pPr>
            <a:r>
              <a:rPr lang="el-GR" sz="2200" dirty="0" smtClean="0"/>
              <a:t>Οι επικουρικές δραστηριότητες δεν ξεχωρίζονται από την κύρια ή τις δευτερεύουσες δραστηριότητες.</a:t>
            </a:r>
          </a:p>
          <a:p>
            <a:pPr algn="just">
              <a:buNone/>
            </a:pPr>
            <a:endParaRPr lang="el-GR" sz="22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sz="4000" dirty="0" smtClean="0"/>
              <a:t>Παραγωγικές Μονάδες και Παραγωγή</a:t>
            </a:r>
            <a:endParaRPr lang="en-US" sz="4000" dirty="0"/>
          </a:p>
        </p:txBody>
      </p:sp>
      <p:sp>
        <p:nvSpPr>
          <p:cNvPr id="33" name="32 - Θέση περιεχομένου"/>
          <p:cNvSpPr>
            <a:spLocks noGrp="1"/>
          </p:cNvSpPr>
          <p:nvPr>
            <p:ph idx="1"/>
          </p:nvPr>
        </p:nvSpPr>
        <p:spPr>
          <a:xfrm>
            <a:off x="539552" y="1201316"/>
            <a:ext cx="8229600" cy="4188296"/>
          </a:xfrm>
        </p:spPr>
        <p:txBody>
          <a:bodyPr>
            <a:noAutofit/>
          </a:bodyPr>
          <a:lstStyle/>
          <a:p>
            <a:pPr>
              <a:lnSpc>
                <a:spcPct val="70000"/>
              </a:lnSpc>
              <a:buNone/>
            </a:pPr>
            <a:r>
              <a:rPr lang="el-GR" sz="2800" b="1" dirty="0" smtClean="0"/>
              <a:t>ΣΥΝΑΛΛΑΓΕΣ ΣΕ ΑΓΑΘΑ ΚΑΙ ΥΠΗΡΕΣΙΕΣ</a:t>
            </a:r>
            <a:endParaRPr lang="en-US" sz="2800" b="1" dirty="0" smtClean="0"/>
          </a:p>
          <a:p>
            <a:pPr>
              <a:lnSpc>
                <a:spcPct val="80000"/>
              </a:lnSpc>
              <a:buNone/>
            </a:pPr>
            <a:r>
              <a:rPr lang="el-GR" sz="2200" dirty="0" smtClean="0"/>
              <a:t>Οι συναλλαγές στα πλαίσια του ΕΣΛ διακρίνονται σε 4 κατηγορίες.</a:t>
            </a:r>
          </a:p>
          <a:p>
            <a:pPr>
              <a:lnSpc>
                <a:spcPct val="80000"/>
              </a:lnSpc>
              <a:buNone/>
            </a:pPr>
            <a:r>
              <a:rPr lang="el-GR" sz="2200" dirty="0" smtClean="0"/>
              <a:t>	-  Συναλλαγές σε αγαθά και υπηρεσίες</a:t>
            </a:r>
          </a:p>
          <a:p>
            <a:pPr>
              <a:lnSpc>
                <a:spcPct val="80000"/>
              </a:lnSpc>
              <a:buNone/>
            </a:pPr>
            <a:r>
              <a:rPr lang="el-GR" sz="2200" dirty="0" smtClean="0"/>
              <a:t>	-  Διανεμητικές συναλλαγές</a:t>
            </a:r>
          </a:p>
          <a:p>
            <a:pPr>
              <a:lnSpc>
                <a:spcPct val="80000"/>
              </a:lnSpc>
              <a:buNone/>
            </a:pPr>
            <a:r>
              <a:rPr lang="el-GR" sz="2200" dirty="0" smtClean="0"/>
              <a:t> 	-  Χρηματοοικονομικές συναλλαγές</a:t>
            </a:r>
          </a:p>
          <a:p>
            <a:pPr>
              <a:lnSpc>
                <a:spcPct val="80000"/>
              </a:lnSpc>
              <a:buNone/>
            </a:pPr>
            <a:r>
              <a:rPr lang="el-GR" sz="2200" dirty="0" smtClean="0"/>
              <a:t>	-  Λοιπές συναλλαγές μη περιλαμβανόμενες στις προηγούμενες</a:t>
            </a:r>
          </a:p>
          <a:p>
            <a:pPr>
              <a:lnSpc>
                <a:spcPct val="80000"/>
              </a:lnSpc>
            </a:pPr>
            <a:endParaRPr lang="el-GR" sz="2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fontScale="90000"/>
          </a:bodyPr>
          <a:lstStyle/>
          <a:p>
            <a:r>
              <a:rPr lang="el-GR" sz="4000" dirty="0" smtClean="0"/>
              <a:t>Παραγωγικές Μονάδες και Παραγωγή</a:t>
            </a:r>
          </a:p>
        </p:txBody>
      </p:sp>
      <p:sp>
        <p:nvSpPr>
          <p:cNvPr id="3" name="2 - Θέση περιεχομένου"/>
          <p:cNvSpPr>
            <a:spLocks noGrp="1"/>
          </p:cNvSpPr>
          <p:nvPr>
            <p:ph idx="1"/>
          </p:nvPr>
        </p:nvSpPr>
        <p:spPr>
          <a:xfrm>
            <a:off x="395536" y="1129308"/>
            <a:ext cx="8229600" cy="3771636"/>
          </a:xfrm>
        </p:spPr>
        <p:txBody>
          <a:bodyPr>
            <a:noAutofit/>
          </a:bodyPr>
          <a:lstStyle/>
          <a:p>
            <a:pPr>
              <a:lnSpc>
                <a:spcPct val="70000"/>
              </a:lnSpc>
              <a:buNone/>
            </a:pPr>
            <a:r>
              <a:rPr lang="el-GR" sz="2800" b="1" dirty="0" smtClean="0"/>
              <a:t>ΣΥΝΑΛΛΑΓΕΣ ΣΕ ΑΓΑΘΑ ΚΑΙ ΥΠΗΡΕΣΙΕΣ</a:t>
            </a:r>
            <a:endParaRPr lang="en-US" sz="2800" b="1" dirty="0" smtClean="0"/>
          </a:p>
          <a:p>
            <a:pPr marL="0" indent="0" algn="just">
              <a:lnSpc>
                <a:spcPct val="80000"/>
              </a:lnSpc>
              <a:buNone/>
            </a:pPr>
            <a:r>
              <a:rPr lang="el-GR" sz="2200" dirty="0" smtClean="0"/>
              <a:t>Προϊόντα είναι όλα τα αγαθά και υπηρεσίες που δημιουργούνται μέσα στα όρια</a:t>
            </a:r>
            <a:r>
              <a:rPr lang="en-US" sz="2200" dirty="0" smtClean="0"/>
              <a:t> </a:t>
            </a:r>
            <a:r>
              <a:rPr lang="el-GR" sz="2200" dirty="0" smtClean="0"/>
              <a:t>της παραγωγής. Οι κύριες κατηγορίες συναλλαγών σε αγαθά και υπηρεσίες</a:t>
            </a:r>
            <a:r>
              <a:rPr lang="en-US" sz="2200" dirty="0" smtClean="0"/>
              <a:t> </a:t>
            </a:r>
            <a:r>
              <a:rPr lang="el-GR" sz="2200" dirty="0" smtClean="0"/>
              <a:t>είναι οι ακόλουθες:</a:t>
            </a:r>
          </a:p>
          <a:p>
            <a:pPr>
              <a:lnSpc>
                <a:spcPct val="80000"/>
              </a:lnSpc>
              <a:buNone/>
            </a:pPr>
            <a:r>
              <a:rPr lang="el-GR" sz="2200" dirty="0" smtClean="0"/>
              <a:t>		- Προϊόν</a:t>
            </a:r>
          </a:p>
          <a:p>
            <a:pPr>
              <a:lnSpc>
                <a:spcPct val="80000"/>
              </a:lnSpc>
              <a:buNone/>
            </a:pPr>
            <a:r>
              <a:rPr lang="el-GR" sz="2200" dirty="0" smtClean="0"/>
              <a:t>		- Ενδιάμεση κατανάλωση</a:t>
            </a:r>
          </a:p>
          <a:p>
            <a:pPr>
              <a:lnSpc>
                <a:spcPct val="80000"/>
              </a:lnSpc>
              <a:buNone/>
            </a:pPr>
            <a:r>
              <a:rPr lang="el-GR" sz="2200" dirty="0" smtClean="0"/>
              <a:t>		- Τελικές καταναλωτικές δαπάνες</a:t>
            </a:r>
          </a:p>
          <a:p>
            <a:pPr>
              <a:lnSpc>
                <a:spcPct val="80000"/>
              </a:lnSpc>
              <a:buNone/>
            </a:pPr>
            <a:r>
              <a:rPr lang="el-GR" sz="2200" dirty="0" smtClean="0"/>
              <a:t>		- Πραγματική τελική κατανάλωση</a:t>
            </a:r>
          </a:p>
          <a:p>
            <a:pPr>
              <a:lnSpc>
                <a:spcPct val="80000"/>
              </a:lnSpc>
              <a:buNone/>
            </a:pPr>
            <a:r>
              <a:rPr lang="el-GR" sz="2200" dirty="0" smtClean="0"/>
              <a:t>		- Ακαθάριστος σχηματισμός κεφαλαίου</a:t>
            </a:r>
          </a:p>
          <a:p>
            <a:pPr>
              <a:lnSpc>
                <a:spcPct val="80000"/>
              </a:lnSpc>
              <a:buNone/>
            </a:pPr>
            <a:r>
              <a:rPr lang="el-GR" sz="2200" dirty="0" smtClean="0"/>
              <a:t>		- Εξαγωγές αγαθών και υπηρεσιών</a:t>
            </a:r>
          </a:p>
          <a:p>
            <a:pPr>
              <a:lnSpc>
                <a:spcPct val="80000"/>
              </a:lnSpc>
              <a:buNone/>
            </a:pPr>
            <a:r>
              <a:rPr lang="el-GR" sz="2200" dirty="0" smtClean="0"/>
              <a:t>		- Εισαγωγές αγαθών και υπηρεσιών</a:t>
            </a:r>
          </a:p>
          <a:p>
            <a:pPr>
              <a:lnSpc>
                <a:spcPct val="70000"/>
              </a:lnSpc>
              <a:buNone/>
            </a:pPr>
            <a:endParaRPr lang="el-GR" sz="20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Λογιστική Εθνικών Λογαριασμών</a:t>
            </a:r>
            <a:endParaRPr lang="el-GR" sz="3000" b="1" dirty="0" smtClean="0"/>
          </a:p>
          <a:p>
            <a:pPr algn="l"/>
            <a:r>
              <a:rPr lang="el-GR" sz="2800" b="1" dirty="0" smtClean="0"/>
              <a:t>Ενότητα</a:t>
            </a:r>
            <a:r>
              <a:rPr lang="en-US" sz="2800" b="1" dirty="0" smtClean="0"/>
              <a:t> </a:t>
            </a:r>
            <a:r>
              <a:rPr lang="el-GR" sz="2800" b="1" dirty="0" smtClean="0"/>
              <a:t>7:</a:t>
            </a:r>
            <a:r>
              <a:rPr lang="en-US" sz="2800" b="1" dirty="0" smtClean="0"/>
              <a:t> </a:t>
            </a:r>
            <a:r>
              <a:rPr lang="el-GR" sz="2800" b="1" dirty="0" smtClean="0"/>
              <a:t>Παραγωγικές Μονάδες και Παραγωγή</a:t>
            </a:r>
            <a:endParaRPr lang="en-US" sz="2800" b="1"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fontScale="90000"/>
          </a:bodyPr>
          <a:lstStyle/>
          <a:p>
            <a:r>
              <a:rPr lang="el-GR" sz="4000" dirty="0" smtClean="0"/>
              <a:t>Παραγωγικές Μονάδες και Παραγωγή</a:t>
            </a:r>
          </a:p>
        </p:txBody>
      </p:sp>
      <p:sp>
        <p:nvSpPr>
          <p:cNvPr id="3" name="2 - Θέση περιεχομένου"/>
          <p:cNvSpPr>
            <a:spLocks noGrp="1"/>
          </p:cNvSpPr>
          <p:nvPr>
            <p:ph idx="1"/>
          </p:nvPr>
        </p:nvSpPr>
        <p:spPr>
          <a:xfrm>
            <a:off x="467544" y="1273324"/>
            <a:ext cx="8229600" cy="3972272"/>
          </a:xfrm>
        </p:spPr>
        <p:txBody>
          <a:bodyPr>
            <a:noAutofit/>
          </a:bodyPr>
          <a:lstStyle/>
          <a:p>
            <a:pPr algn="just">
              <a:lnSpc>
                <a:spcPct val="80000"/>
              </a:lnSpc>
              <a:buNone/>
            </a:pPr>
            <a:r>
              <a:rPr lang="el-GR" sz="2800" b="1" dirty="0" smtClean="0"/>
              <a:t>Ορισμός παραγωγής</a:t>
            </a:r>
          </a:p>
          <a:p>
            <a:pPr marL="0" indent="0" algn="just">
              <a:lnSpc>
                <a:spcPct val="79000"/>
              </a:lnSpc>
              <a:buNone/>
            </a:pPr>
            <a:r>
              <a:rPr lang="el-GR" sz="2200" dirty="0" smtClean="0"/>
              <a:t>Η παραγωγή είναι μια δραστηριότητα που διενεργείται κάτω από τον έλεγχο και την ευθύνη μιας θεσμικής μονάδας που χρησιμοποιεί εισροές εργασίας, κεφαλαίου και αγαθών και υπηρεσιών για την παραγωγή αγαθών και υπηρεσιών. </a:t>
            </a:r>
          </a:p>
          <a:p>
            <a:pPr marL="0" indent="0" algn="just">
              <a:lnSpc>
                <a:spcPct val="79000"/>
              </a:lnSpc>
              <a:buNone/>
            </a:pPr>
            <a:r>
              <a:rPr lang="el-GR" sz="2200" dirty="0" smtClean="0"/>
              <a:t>Η παραγωγή δεν καλύπτει καθαρά φυσικές διαδικασίες όπου δεν υπάρχει οποιαδήποτε ανθρώπινη συμμετοχή ή κατεύθυνση, όπως είναι</a:t>
            </a:r>
            <a:r>
              <a:rPr lang="en-US" sz="2200" dirty="0" smtClean="0"/>
              <a:t> </a:t>
            </a:r>
            <a:r>
              <a:rPr lang="el-GR" sz="2200" dirty="0" smtClean="0"/>
              <a:t>η ανεξέλεγκτη ανάπτυξη των αποθεμάτων ιχθύων σε διεθνή ύδατα (η</a:t>
            </a:r>
            <a:r>
              <a:rPr lang="en-US" sz="2200" dirty="0" smtClean="0"/>
              <a:t> </a:t>
            </a:r>
            <a:r>
              <a:rPr lang="el-GR" sz="2200" dirty="0" smtClean="0"/>
              <a:t>Ιχθυοκαλλιέργεια είναι παραγωγή).</a:t>
            </a:r>
          </a:p>
          <a:p>
            <a:pPr algn="just">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Παραγωγικές Μονάδες και Παραγωγή</a:t>
            </a:r>
          </a:p>
        </p:txBody>
      </p:sp>
      <p:sp>
        <p:nvSpPr>
          <p:cNvPr id="3" name="2 - Θέση περιεχομένου"/>
          <p:cNvSpPr>
            <a:spLocks noGrp="1"/>
          </p:cNvSpPr>
          <p:nvPr>
            <p:ph idx="1"/>
          </p:nvPr>
        </p:nvSpPr>
        <p:spPr>
          <a:xfrm>
            <a:off x="467544" y="1273324"/>
            <a:ext cx="8229600" cy="4320480"/>
          </a:xfrm>
        </p:spPr>
        <p:txBody>
          <a:bodyPr>
            <a:normAutofit/>
          </a:bodyPr>
          <a:lstStyle/>
          <a:p>
            <a:pPr algn="just">
              <a:buNone/>
            </a:pPr>
            <a:r>
              <a:rPr lang="el-GR" sz="3000" b="1" dirty="0" smtClean="0"/>
              <a:t>Η παραγωγή περιλαμβάνει:</a:t>
            </a:r>
            <a:endParaRPr lang="en-US" sz="3000" b="1" dirty="0" smtClean="0"/>
          </a:p>
          <a:p>
            <a:pPr marL="0" indent="0" algn="just">
              <a:lnSpc>
                <a:spcPct val="80000"/>
              </a:lnSpc>
              <a:buNone/>
            </a:pPr>
            <a:r>
              <a:rPr lang="el-GR" sz="2200" dirty="0" smtClean="0"/>
              <a:t>Την παραγωγή όλων των ατομικών ή συλλογικών αγαθών και υπηρεσιών τα οποία πωλούνται σε διαφορετικές θεσμικές μονάδες από τους παραγωγούς</a:t>
            </a:r>
            <a:r>
              <a:rPr lang="en-US" sz="2200" dirty="0" smtClean="0"/>
              <a:t> </a:t>
            </a:r>
            <a:r>
              <a:rPr lang="el-GR" sz="2200" dirty="0" smtClean="0"/>
              <a:t>τους (ή προορίζονται να πωληθούν)	</a:t>
            </a:r>
          </a:p>
          <a:p>
            <a:pPr marL="0" indent="0" algn="just">
              <a:lnSpc>
                <a:spcPct val="80000"/>
              </a:lnSpc>
              <a:buNone/>
            </a:pPr>
            <a:endParaRPr lang="el-GR" sz="2200" dirty="0" smtClean="0"/>
          </a:p>
          <a:p>
            <a:pPr marL="0" indent="0" algn="just">
              <a:lnSpc>
                <a:spcPct val="80000"/>
              </a:lnSpc>
              <a:buNone/>
            </a:pPr>
            <a:r>
              <a:rPr lang="el-GR" sz="2200" dirty="0" smtClean="0"/>
              <a:t>Την παραγωγή για ίδιο λογαριασμό όλων των αγαθών τα οποία κρατούνται</a:t>
            </a:r>
            <a:r>
              <a:rPr lang="en-US" sz="2200" dirty="0" smtClean="0"/>
              <a:t> </a:t>
            </a:r>
            <a:r>
              <a:rPr lang="el-GR" sz="2200" dirty="0" smtClean="0"/>
              <a:t>από τους παραγωγούς τους για τη δική τους τελική κατανάλωση ή για</a:t>
            </a:r>
            <a:r>
              <a:rPr lang="en-US" sz="2200" dirty="0" smtClean="0"/>
              <a:t> </a:t>
            </a:r>
            <a:r>
              <a:rPr lang="el-GR" sz="2200" dirty="0" smtClean="0"/>
              <a:t>σχηματισμό Κεφαλαίου ή για ίδιο λογαριασμό (παραγωγή στεγαστικών</a:t>
            </a:r>
            <a:r>
              <a:rPr lang="en-US" sz="2200" dirty="0" smtClean="0"/>
              <a:t> </a:t>
            </a:r>
            <a:r>
              <a:rPr lang="el-GR" sz="2200" dirty="0" smtClean="0"/>
              <a:t>υπηρεσιών από τους ιδιοκτήτες των κατοικιών).</a:t>
            </a:r>
          </a:p>
          <a:p>
            <a:pPr marL="660400" indent="-660400" algn="just">
              <a:lnSpc>
                <a:spcPct val="80000"/>
              </a:lnSpc>
              <a:buNone/>
            </a:pPr>
            <a:endParaRPr lang="el-GR" sz="2400" dirty="0" smtClean="0"/>
          </a:p>
          <a:p>
            <a:pPr algn="just">
              <a:buNone/>
            </a:pPr>
            <a:endParaRPr lang="el-GR" sz="24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fontScale="90000"/>
          </a:bodyPr>
          <a:lstStyle/>
          <a:p>
            <a:r>
              <a:rPr lang="el-GR" sz="4000" dirty="0" smtClean="0"/>
              <a:t>Παραγωγικές Μονάδες και Παραγωγή</a:t>
            </a:r>
            <a:endParaRPr lang="en-US" sz="4000" dirty="0"/>
          </a:p>
        </p:txBody>
      </p:sp>
      <p:sp>
        <p:nvSpPr>
          <p:cNvPr id="9" name="8 - Θέση περιεχομένου"/>
          <p:cNvSpPr>
            <a:spLocks noGrp="1"/>
          </p:cNvSpPr>
          <p:nvPr>
            <p:ph idx="1"/>
          </p:nvPr>
        </p:nvSpPr>
        <p:spPr>
          <a:xfrm>
            <a:off x="539552" y="1273324"/>
            <a:ext cx="8229600" cy="3771636"/>
          </a:xfrm>
        </p:spPr>
        <p:txBody>
          <a:bodyPr>
            <a:noAutofit/>
          </a:bodyPr>
          <a:lstStyle/>
          <a:p>
            <a:pPr algn="just">
              <a:lnSpc>
                <a:spcPct val="70000"/>
              </a:lnSpc>
              <a:buNone/>
            </a:pPr>
            <a:r>
              <a:rPr lang="el-GR" sz="2800" b="1" dirty="0" smtClean="0"/>
              <a:t>Η παραγωγή περιλαμβάνει:</a:t>
            </a:r>
            <a:endParaRPr lang="en-US" sz="2800" b="1" dirty="0" smtClean="0"/>
          </a:p>
          <a:p>
            <a:pPr marL="0" indent="0" algn="just">
              <a:lnSpc>
                <a:spcPct val="80000"/>
              </a:lnSpc>
              <a:buNone/>
            </a:pPr>
            <a:r>
              <a:rPr lang="el-GR" sz="2200" dirty="0" smtClean="0"/>
              <a:t>Οικιακές και προσωπικές υπηρεσίες που παράγονται από οικιακούς βοηθούς που απασχολούνται με αμοιβή από το νοικοκυριό.</a:t>
            </a:r>
          </a:p>
          <a:p>
            <a:pPr marL="0" indent="0" algn="just">
              <a:lnSpc>
                <a:spcPct val="80000"/>
              </a:lnSpc>
              <a:buNone/>
            </a:pPr>
            <a:r>
              <a:rPr lang="el-GR" sz="2200" dirty="0" smtClean="0"/>
              <a:t>Προαιρετικές δραστηριότητες που συνεπάγονται την παραγωγή αγαθών.  Π.χ., η κατασκευή μιας οικίας, μιας εκκλησίας ή ενός άλλου κτιρίου καταχωρούνται ως παραγωγή.</a:t>
            </a:r>
          </a:p>
          <a:p>
            <a:pPr algn="just">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dirty="0" smtClean="0"/>
              <a:t>Παραγωγικές Μονάδες και Παραγωγή</a:t>
            </a:r>
          </a:p>
        </p:txBody>
      </p:sp>
      <p:sp>
        <p:nvSpPr>
          <p:cNvPr id="3" name="2 - Θέση περιεχομένου"/>
          <p:cNvSpPr>
            <a:spLocks noGrp="1"/>
          </p:cNvSpPr>
          <p:nvPr>
            <p:ph idx="1"/>
          </p:nvPr>
        </p:nvSpPr>
        <p:spPr>
          <a:xfrm>
            <a:off x="683568" y="1201316"/>
            <a:ext cx="7653536" cy="4237484"/>
          </a:xfrm>
        </p:spPr>
        <p:txBody>
          <a:bodyPr>
            <a:normAutofit lnSpcReduction="10000"/>
          </a:bodyPr>
          <a:lstStyle/>
          <a:p>
            <a:pPr>
              <a:lnSpc>
                <a:spcPct val="80000"/>
              </a:lnSpc>
              <a:buNone/>
            </a:pPr>
            <a:r>
              <a:rPr lang="el-GR" sz="2800" b="1" dirty="0" smtClean="0"/>
              <a:t>Εξαιρούνται της παραγωγής</a:t>
            </a:r>
            <a:endParaRPr lang="en-US" sz="2800" b="1" dirty="0" smtClean="0"/>
          </a:p>
          <a:p>
            <a:pPr algn="just">
              <a:lnSpc>
                <a:spcPct val="80000"/>
              </a:lnSpc>
            </a:pPr>
            <a:r>
              <a:rPr lang="el-GR" sz="2000" dirty="0" smtClean="0"/>
              <a:t>Από την παραγωγή εξαιρούνται οι οικιακές και προσωπικές υπηρεσίες που παράγονται και καταναλώνονται μέσα στο ίδιο το νοικοκυριό (με την εξαίρεση των αμειβομένων οικιακών βοηθών και των υπηρεσιών ιδιοκατοίκησης). Έτσι δεν αποτελούν παραγωγή τα παρακάτω:</a:t>
            </a:r>
          </a:p>
          <a:p>
            <a:pPr algn="just">
              <a:lnSpc>
                <a:spcPct val="80000"/>
              </a:lnSpc>
              <a:buNone/>
            </a:pPr>
            <a:r>
              <a:rPr lang="el-GR" sz="2000" dirty="0" smtClean="0"/>
              <a:t>      - Καθαρισμός, διακόσμηση και συντήρηση της κατοικίας</a:t>
            </a:r>
          </a:p>
          <a:p>
            <a:pPr algn="just">
              <a:lnSpc>
                <a:spcPct val="80000"/>
              </a:lnSpc>
              <a:buNone/>
            </a:pPr>
            <a:r>
              <a:rPr lang="el-GR" sz="2000" dirty="0" smtClean="0"/>
              <a:t>      - Καθαρισμός, συντήρηση και επισκευή των διαρκών καταναλωτικών αγαθών των νοικοκυριών</a:t>
            </a:r>
          </a:p>
          <a:p>
            <a:pPr algn="just">
              <a:lnSpc>
                <a:spcPct val="80000"/>
              </a:lnSpc>
              <a:buNone/>
            </a:pPr>
            <a:r>
              <a:rPr lang="el-GR" sz="2000" dirty="0" smtClean="0"/>
              <a:t>      - Παρασκευή και παροχή γευμάτων</a:t>
            </a:r>
          </a:p>
          <a:p>
            <a:pPr algn="just">
              <a:lnSpc>
                <a:spcPct val="80000"/>
              </a:lnSpc>
              <a:buNone/>
            </a:pPr>
            <a:r>
              <a:rPr lang="el-GR" sz="2000" dirty="0" smtClean="0"/>
              <a:t>      - Φροντίδα, επιμόρφωση και καθοδήγηση των παιδιών</a:t>
            </a:r>
          </a:p>
          <a:p>
            <a:pPr algn="just">
              <a:lnSpc>
                <a:spcPct val="80000"/>
              </a:lnSpc>
              <a:buNone/>
            </a:pPr>
            <a:r>
              <a:rPr lang="el-GR" sz="2000" dirty="0" smtClean="0"/>
              <a:t>	 - Φροντίδα ασθενών, αναπήρων ή ηλικιωμένων ατόμων</a:t>
            </a:r>
          </a:p>
          <a:p>
            <a:pPr algn="just">
              <a:lnSpc>
                <a:spcPct val="80000"/>
              </a:lnSpc>
              <a:buNone/>
            </a:pPr>
            <a:r>
              <a:rPr lang="el-GR" sz="2000" dirty="0" smtClean="0"/>
              <a:t>      - Μεταφορά των μελών του νοικοκυριού ή των προϊόντων τους.</a:t>
            </a:r>
          </a:p>
          <a:p>
            <a:pPr>
              <a:lnSpc>
                <a:spcPct val="80000"/>
              </a:lnSpc>
              <a:buNone/>
            </a:pPr>
            <a:endParaRPr lang="en-US" sz="20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defRPr/>
            </a:pPr>
            <a:r>
              <a:rPr lang="el-GR" sz="2400" dirty="0" smtClean="0"/>
              <a:t>Σκούντζος Θ., Διακομιχάλης Μ. (2012) </a:t>
            </a:r>
            <a:r>
              <a:rPr lang="el-GR" sz="2400" i="1" dirty="0" smtClean="0"/>
              <a:t>Σύστημα Εθνικής Λογιστικής</a:t>
            </a:r>
            <a:r>
              <a:rPr lang="en-US" sz="2400" i="1" dirty="0" smtClean="0"/>
              <a:t> </a:t>
            </a:r>
            <a:r>
              <a:rPr lang="el-GR" sz="2400" dirty="0" smtClean="0"/>
              <a:t>Εκδόσεις Σταμούλη, Αθήνα </a:t>
            </a:r>
          </a:p>
          <a:p>
            <a:pPr marL="182880" indent="274320">
              <a:lnSpc>
                <a:spcPct val="90000"/>
              </a:lnSpc>
              <a:buNone/>
              <a:defRPr/>
            </a:pPr>
            <a:endParaRPr lang="el-GR" sz="2400" dirty="0" smtClean="0"/>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Λογιστική Εθνικών Λογαριασμών.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Σκοπός της ενότητας είναι να μας δώσει την έννοια της παραγωγικής μονάδας, δηλαδή της επιχείρησης και πως αυτές κατηγοριοποιούνται σύμφωνα με διάφορα κριτήρια όπως η δραστηριότητας ή η τοποθεσία της επιχείρησης.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pic>
        <p:nvPicPr>
          <p:cNvPr id="10" name="Picture 2"/>
          <p:cNvPicPr>
            <a:picLocks noChangeAspect="1" noChangeArrowheads="1"/>
          </p:cNvPicPr>
          <p:nvPr/>
        </p:nvPicPr>
        <p:blipFill>
          <a:blip r:embed="rId2" cstate="print"/>
          <a:srcRect/>
          <a:stretch>
            <a:fillRect/>
          </a:stretch>
        </p:blipFill>
        <p:spPr bwMode="auto">
          <a:xfrm>
            <a:off x="2339752" y="265212"/>
            <a:ext cx="4552950" cy="5328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Παραγωγικές Μονάδες και Παραγωγή</a:t>
            </a:r>
            <a:endParaRPr lang="el-GR" sz="3400" dirty="0"/>
          </a:p>
        </p:txBody>
      </p:sp>
      <p:sp>
        <p:nvSpPr>
          <p:cNvPr id="5" name="Θέση περιεχομένου 4"/>
          <p:cNvSpPr>
            <a:spLocks noGrp="1"/>
          </p:cNvSpPr>
          <p:nvPr>
            <p:ph idx="1"/>
          </p:nvPr>
        </p:nvSpPr>
        <p:spPr>
          <a:xfrm>
            <a:off x="611560" y="1417340"/>
            <a:ext cx="7869560" cy="3267580"/>
          </a:xfrm>
        </p:spPr>
        <p:txBody>
          <a:bodyPr>
            <a:noAutofit/>
          </a:bodyPr>
          <a:lstStyle/>
          <a:p>
            <a:pPr>
              <a:lnSpc>
                <a:spcPct val="70000"/>
              </a:lnSpc>
              <a:buNone/>
            </a:pPr>
            <a:r>
              <a:rPr lang="el-GR" sz="2800" b="1" dirty="0" smtClean="0"/>
              <a:t>Μονάδες με βάση το είδος δραστηριότητας</a:t>
            </a:r>
            <a:endParaRPr lang="en-US" sz="2800" b="1" dirty="0" smtClean="0"/>
          </a:p>
          <a:p>
            <a:pPr algn="just">
              <a:lnSpc>
                <a:spcPct val="80000"/>
              </a:lnSpc>
            </a:pPr>
            <a:r>
              <a:rPr lang="el-GR" sz="2200" dirty="0" smtClean="0"/>
              <a:t>Ένας τρόπος για τη διάσπαση μιας παραγωγικής μονάδας σε ομοιογενείς μονάδες είναι η </a:t>
            </a:r>
            <a:r>
              <a:rPr lang="el-GR" sz="2200" b="1" dirty="0" smtClean="0"/>
              <a:t>διάσπασή της σύμφωνα με την κύρια και τις δευτερεύουσες δραστηριότητές</a:t>
            </a:r>
            <a:r>
              <a:rPr lang="el-GR" sz="2200" dirty="0" smtClean="0"/>
              <a:t> της.</a:t>
            </a:r>
          </a:p>
          <a:p>
            <a:pPr algn="just">
              <a:lnSpc>
                <a:spcPct val="80000"/>
              </a:lnSpc>
            </a:pPr>
            <a:r>
              <a:rPr lang="el-GR" sz="2200" dirty="0" smtClean="0"/>
              <a:t>Μια μονάδα που προκύπτει από μια τέτοια διάσπαση καλείται μονάδα </a:t>
            </a:r>
            <a:r>
              <a:rPr lang="el-GR" sz="2200" b="1" dirty="0" smtClean="0"/>
              <a:t>ειδικής δραστηριότητας</a:t>
            </a:r>
            <a:r>
              <a:rPr lang="el-GR" sz="2200" dirty="0" smtClean="0"/>
              <a:t> </a:t>
            </a:r>
            <a:r>
              <a:rPr lang="el-GR" sz="2200" b="1" dirty="0" smtClean="0"/>
              <a:t>και ασχολείται μόνο με ένα είδος</a:t>
            </a:r>
            <a:r>
              <a:rPr lang="el-GR" sz="2200" dirty="0" smtClean="0"/>
              <a:t> (μη επικουρικό) παραγωγικής δραστηριότητας ή στην οποία η </a:t>
            </a:r>
            <a:r>
              <a:rPr lang="el-GR" sz="2200" b="1" dirty="0" smtClean="0"/>
              <a:t>κύρια δραστηριότητα δημιουργεί το μεγαλύτερο μέρος της προστιθέμενης αξίας</a:t>
            </a:r>
            <a:r>
              <a:rPr lang="el-GR" sz="2200" dirty="0" smtClean="0"/>
              <a:t>.</a:t>
            </a:r>
            <a:endParaRPr lang="en-US" sz="2200" dirty="0" smtClean="0"/>
          </a:p>
          <a:p>
            <a:pPr algn="just">
              <a:lnSpc>
                <a:spcPct val="80000"/>
              </a:lnSpc>
              <a:buNone/>
            </a:pPr>
            <a:endParaRPr lang="el-GR" sz="2000" dirty="0" smtClean="0"/>
          </a:p>
          <a:p>
            <a:pPr>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600" dirty="0" smtClean="0"/>
              <a:t>Παραγωγικές Μονάδες και Παραγωγή</a:t>
            </a:r>
            <a:endParaRPr lang="el-GR" sz="3400" dirty="0"/>
          </a:p>
        </p:txBody>
      </p:sp>
      <p:sp>
        <p:nvSpPr>
          <p:cNvPr id="3" name="Θέση περιεχομένου 2"/>
          <p:cNvSpPr>
            <a:spLocks noGrp="1"/>
          </p:cNvSpPr>
          <p:nvPr>
            <p:ph idx="1"/>
          </p:nvPr>
        </p:nvSpPr>
        <p:spPr>
          <a:xfrm>
            <a:off x="467544" y="1322512"/>
            <a:ext cx="8229600" cy="4392488"/>
          </a:xfrm>
        </p:spPr>
        <p:txBody>
          <a:bodyPr>
            <a:normAutofit/>
          </a:bodyPr>
          <a:lstStyle/>
          <a:p>
            <a:pPr algn="just">
              <a:buNone/>
            </a:pPr>
            <a:r>
              <a:rPr lang="el-GR" sz="2800" b="1" dirty="0" smtClean="0"/>
              <a:t>Μονάδες με βάση το είδος δραστηριότητας</a:t>
            </a:r>
            <a:endParaRPr lang="en-US" sz="2800" b="1" dirty="0" smtClean="0"/>
          </a:p>
          <a:p>
            <a:pPr algn="just">
              <a:lnSpc>
                <a:spcPct val="80000"/>
              </a:lnSpc>
            </a:pPr>
            <a:r>
              <a:rPr lang="el-GR" sz="2200" dirty="0" smtClean="0"/>
              <a:t>Κάθε παραγωγική μονάδα, καλούμενη και επιχείρηση, εξ' ορισμού αποτελείται από  μία  ή περισσότερες μονάδες ειδικής δραστηριότητας. </a:t>
            </a:r>
            <a:endParaRPr lang="en-US" sz="2200" dirty="0" smtClean="0"/>
          </a:p>
          <a:p>
            <a:pPr algn="just">
              <a:lnSpc>
                <a:spcPct val="80000"/>
              </a:lnSpc>
            </a:pPr>
            <a:r>
              <a:rPr lang="el-GR" sz="2200" dirty="0" smtClean="0"/>
              <a:t>Όταν η παραγωγική μονάδα  διασπάται σε δύο ή περισσότερες ειδικές μονάδες δραστηριότητας, </a:t>
            </a:r>
            <a:r>
              <a:rPr lang="el-GR" sz="2200" b="1" dirty="0" smtClean="0"/>
              <a:t>οι νέες μονάδες</a:t>
            </a:r>
            <a:r>
              <a:rPr lang="el-GR" sz="2200" dirty="0" smtClean="0"/>
              <a:t> θα πρέπει να είναι </a:t>
            </a:r>
            <a:r>
              <a:rPr lang="el-GR" sz="2200" b="1" dirty="0" smtClean="0"/>
              <a:t>περισσότερο ομοιογενείς</a:t>
            </a:r>
            <a:r>
              <a:rPr lang="el-GR" sz="2200" dirty="0" smtClean="0"/>
              <a:t> ως προς το προϊόν, τη διάρθρωση του κόστους και την τεχνολογία, σε σύγκριση με την επιχείρηση σαν σύνολο.</a:t>
            </a:r>
          </a:p>
          <a:p>
            <a:pPr algn="just">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a:bodyPr>
          <a:lstStyle/>
          <a:p>
            <a:r>
              <a:rPr lang="el-GR" sz="3800" dirty="0" smtClean="0"/>
              <a:t>Παραγωγικές Μονάδες και Παραγωγή</a:t>
            </a:r>
            <a:endParaRPr lang="en-US" sz="3800" dirty="0"/>
          </a:p>
        </p:txBody>
      </p:sp>
      <p:sp>
        <p:nvSpPr>
          <p:cNvPr id="8" name="7 - Θέση περιεχομένου"/>
          <p:cNvSpPr>
            <a:spLocks noGrp="1"/>
          </p:cNvSpPr>
          <p:nvPr>
            <p:ph idx="1"/>
          </p:nvPr>
        </p:nvSpPr>
        <p:spPr>
          <a:xfrm>
            <a:off x="611560" y="1273324"/>
            <a:ext cx="8003232" cy="4104456"/>
          </a:xfrm>
        </p:spPr>
        <p:txBody>
          <a:bodyPr>
            <a:normAutofit fontScale="92500"/>
          </a:bodyPr>
          <a:lstStyle/>
          <a:p>
            <a:pPr>
              <a:buNone/>
            </a:pPr>
            <a:r>
              <a:rPr lang="el-GR" sz="3300" b="1" dirty="0" smtClean="0"/>
              <a:t>Τοπικές μονάδες οικονομικής δραστηριότητας</a:t>
            </a:r>
            <a:endParaRPr lang="en-US" sz="3300" b="1" dirty="0" smtClean="0"/>
          </a:p>
          <a:p>
            <a:pPr marL="0" indent="0" algn="just">
              <a:buNone/>
            </a:pPr>
            <a:r>
              <a:rPr lang="el-GR" sz="2600" dirty="0" smtClean="0"/>
              <a:t>Οι επιχειρήσεις συχνά ασχολούνται με την παραγωγή σε</a:t>
            </a:r>
            <a:r>
              <a:rPr lang="en-US" sz="2600" dirty="0" smtClean="0"/>
              <a:t> </a:t>
            </a:r>
            <a:r>
              <a:rPr lang="el-GR" sz="2600" dirty="0" smtClean="0"/>
              <a:t>περισσότερες</a:t>
            </a:r>
            <a:r>
              <a:rPr lang="en-US" sz="2600" dirty="0" smtClean="0"/>
              <a:t> </a:t>
            </a:r>
            <a:r>
              <a:rPr lang="el-GR" sz="2600" dirty="0" smtClean="0"/>
              <a:t>από μία</a:t>
            </a:r>
            <a:r>
              <a:rPr lang="en-US" sz="2600" dirty="0" smtClean="0"/>
              <a:t> </a:t>
            </a:r>
            <a:r>
              <a:rPr lang="el-GR" sz="2600" dirty="0" smtClean="0"/>
              <a:t>τοποθεσίες και μπορεί να κριθεί</a:t>
            </a:r>
            <a:r>
              <a:rPr lang="en-US" sz="2600" dirty="0" smtClean="0"/>
              <a:t> </a:t>
            </a:r>
            <a:r>
              <a:rPr lang="el-GR" sz="2600" dirty="0" smtClean="0"/>
              <a:t>σκόπιμο η </a:t>
            </a:r>
            <a:r>
              <a:rPr lang="el-GR" sz="2600" b="1" dirty="0" smtClean="0"/>
              <a:t>κατά τοποθεσίες</a:t>
            </a:r>
            <a:r>
              <a:rPr lang="en-US" sz="2600" b="1" dirty="0" smtClean="0"/>
              <a:t> </a:t>
            </a:r>
            <a:r>
              <a:rPr lang="el-GR" sz="2600" b="1" dirty="0" smtClean="0"/>
              <a:t>διάσπασή τους</a:t>
            </a:r>
            <a:r>
              <a:rPr lang="el-GR" sz="2600" dirty="0" smtClean="0"/>
              <a:t>. </a:t>
            </a:r>
            <a:endParaRPr lang="en-US" sz="2600" dirty="0" smtClean="0"/>
          </a:p>
          <a:p>
            <a:pPr marL="0" indent="0">
              <a:buNone/>
            </a:pPr>
            <a:endParaRPr lang="en-US" sz="2600" dirty="0" smtClean="0"/>
          </a:p>
          <a:p>
            <a:pPr marL="0" indent="0" algn="just">
              <a:buNone/>
            </a:pPr>
            <a:r>
              <a:rPr lang="el-GR" sz="2600" dirty="0" smtClean="0"/>
              <a:t>Έτσι μία τοπική Μονάδα Οικονομικής Δραστηριότητας</a:t>
            </a:r>
            <a:r>
              <a:rPr lang="en-US" sz="2600" dirty="0" smtClean="0"/>
              <a:t> </a:t>
            </a:r>
            <a:r>
              <a:rPr lang="el-GR" sz="2600" dirty="0" smtClean="0"/>
              <a:t>(τοπική ΜΟΔ)</a:t>
            </a:r>
            <a:r>
              <a:rPr lang="en-US" sz="2600" dirty="0" smtClean="0"/>
              <a:t> </a:t>
            </a:r>
            <a:r>
              <a:rPr lang="el-GR" sz="2600" dirty="0" smtClean="0"/>
              <a:t>ορίζεται</a:t>
            </a:r>
            <a:r>
              <a:rPr lang="en-US" sz="2600" dirty="0" smtClean="0"/>
              <a:t> </a:t>
            </a:r>
            <a:r>
              <a:rPr lang="el-GR" sz="2600" dirty="0" smtClean="0"/>
              <a:t>ως</a:t>
            </a:r>
            <a:r>
              <a:rPr lang="en-US" sz="2600" dirty="0" smtClean="0"/>
              <a:t> </a:t>
            </a:r>
            <a:r>
              <a:rPr lang="el-GR" sz="2600" dirty="0" smtClean="0"/>
              <a:t>μία </a:t>
            </a:r>
            <a:r>
              <a:rPr lang="el-GR" sz="2600" b="1" dirty="0" smtClean="0"/>
              <a:t>επιχείρηση</a:t>
            </a:r>
            <a:r>
              <a:rPr lang="el-GR" sz="2600" dirty="0" smtClean="0"/>
              <a:t>, ή </a:t>
            </a:r>
            <a:r>
              <a:rPr lang="el-GR" sz="2600" b="1" dirty="0" smtClean="0"/>
              <a:t>μέρος μιας επιχείρησης</a:t>
            </a:r>
            <a:r>
              <a:rPr lang="el-GR" sz="2600" dirty="0" smtClean="0"/>
              <a:t>,</a:t>
            </a:r>
            <a:r>
              <a:rPr lang="en-US" sz="2600" dirty="0" smtClean="0"/>
              <a:t> </a:t>
            </a:r>
            <a:r>
              <a:rPr lang="el-GR" sz="2600" dirty="0" smtClean="0"/>
              <a:t>που ασχολείται</a:t>
            </a:r>
            <a:r>
              <a:rPr lang="en-US" sz="2600" dirty="0" smtClean="0"/>
              <a:t> </a:t>
            </a:r>
            <a:r>
              <a:rPr lang="el-GR" sz="2600" dirty="0" smtClean="0"/>
              <a:t>με την</a:t>
            </a:r>
            <a:r>
              <a:rPr lang="en-US" sz="2600" dirty="0" smtClean="0"/>
              <a:t> </a:t>
            </a:r>
            <a:r>
              <a:rPr lang="el-GR" sz="2600" dirty="0" smtClean="0"/>
              <a:t>Παραγωγική δραστηριότητα σε μία τοποθεσία. </a:t>
            </a:r>
            <a:endParaRPr lang="en-US" sz="2600" dirty="0" smtClean="0"/>
          </a:p>
          <a:p>
            <a:pPr algn="just">
              <a:lnSpc>
                <a:spcPct val="80000"/>
              </a:lnSpc>
              <a:buNone/>
            </a:pPr>
            <a:endParaRPr lang="en-US" dirty="0" smtClean="0"/>
          </a:p>
          <a:p>
            <a:pPr>
              <a:buNone/>
            </a:pP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1670</TotalTime>
  <Words>1481</Words>
  <Application>Microsoft Office PowerPoint</Application>
  <PresentationFormat>Προβολή στην οθόνη (16:10)</PresentationFormat>
  <Paragraphs>188</Paragraphs>
  <Slides>30</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Λογιστική Εθνικών Λογαριασμών</vt:lpstr>
      <vt:lpstr>Διαφάνεια 2</vt:lpstr>
      <vt:lpstr>Άδειες Χρήσης</vt:lpstr>
      <vt:lpstr>Χρηματοδότηση</vt:lpstr>
      <vt:lpstr>Σκοποί  ενότητας</vt:lpstr>
      <vt:lpstr>Διαφάνεια 6</vt:lpstr>
      <vt:lpstr>Παραγωγικές Μονάδες και Παραγωγή</vt:lpstr>
      <vt:lpstr>Παραγωγικές Μονάδες και Παραγωγή</vt:lpstr>
      <vt:lpstr>Παραγωγικές Μονάδες και Παραγωγή</vt:lpstr>
      <vt:lpstr>Παραγωγικές Μονάδες και Παραγωγή</vt:lpstr>
      <vt:lpstr>Παραγωγικές Μονάδες και Παραγωγή</vt:lpstr>
      <vt:lpstr>Παραγωγικές Μονάδες και Παραγωγή</vt:lpstr>
      <vt:lpstr>Παραγωγικές Μονάδες και Παραγωγή</vt:lpstr>
      <vt:lpstr>Παραγωγικές Μονάδες και Παραγωγή</vt:lpstr>
      <vt:lpstr>Παραγωγικές Μονάδες και Παραγωγή</vt:lpstr>
      <vt:lpstr>Παραγωγικές Μονάδες και Παραγωγή</vt:lpstr>
      <vt:lpstr>Παραγωγικές Μονάδες και Παραγωγή</vt:lpstr>
      <vt:lpstr>Παραγωγικές Μονάδες και Παραγωγή</vt:lpstr>
      <vt:lpstr>Παραγωγικές Μονάδες και Παραγωγή</vt:lpstr>
      <vt:lpstr>Παραγωγικές Μονάδες και Παραγωγή</vt:lpstr>
      <vt:lpstr>Παραγωγικές Μονάδες και Παραγωγή</vt:lpstr>
      <vt:lpstr>Παραγωγικές Μονάδες και Παραγωγή</vt:lpstr>
      <vt:lpstr>Παραγωγικές Μονάδες και Παραγωγή</vt:lpstr>
      <vt:lpstr>Βιβλιογραφία</vt:lpstr>
      <vt:lpstr>Σημείωμα Αναφοράς</vt:lpstr>
      <vt:lpstr>Σημείωμα Αδειοδότησης</vt:lpstr>
      <vt:lpstr>Διαφάνεια 27</vt:lpstr>
      <vt:lpstr>Διαφάνεια 28</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257</cp:revision>
  <dcterms:created xsi:type="dcterms:W3CDTF">2012-09-06T09:03:05Z</dcterms:created>
  <dcterms:modified xsi:type="dcterms:W3CDTF">2015-10-31T18:24:06Z</dcterms:modified>
</cp:coreProperties>
</file>