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89" r:id="rId3"/>
    <p:sldId id="257" r:id="rId4"/>
    <p:sldId id="259" r:id="rId5"/>
    <p:sldId id="261" r:id="rId6"/>
    <p:sldId id="262" r:id="rId7"/>
    <p:sldId id="264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292" r:id="rId16"/>
    <p:sldId id="293" r:id="rId17"/>
    <p:sldId id="294" r:id="rId18"/>
    <p:sldId id="295" r:id="rId19"/>
    <p:sldId id="280" r:id="rId20"/>
  </p:sldIdLst>
  <p:sldSz cx="9144000" cy="5715000" type="screen16x10"/>
  <p:notesSz cx="6858000" cy="9144000"/>
  <p:custDataLst>
    <p:tags r:id="rId23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 varScale="1">
        <p:scale>
          <a:sx n="89" d="100"/>
          <a:sy n="89" d="100"/>
        </p:scale>
        <p:origin x="978" y="6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22/11/2015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22/11/2015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6215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158427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15094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000" b="1" baseline="0" dirty="0" err="1" smtClean="0">
                <a:solidFill>
                  <a:schemeClr val="bg1"/>
                </a:solidFill>
              </a:rPr>
              <a:t>Ακοολογία</a:t>
            </a:r>
            <a:r>
              <a:rPr lang="el-GR" sz="1000" b="1" dirty="0" smtClean="0">
                <a:solidFill>
                  <a:schemeClr val="bg1"/>
                </a:solidFill>
              </a:rPr>
              <a:t> -</a:t>
            </a:r>
            <a:r>
              <a:rPr lang="el-GR" sz="1000" b="1" baseline="0" dirty="0" smtClean="0">
                <a:solidFill>
                  <a:schemeClr val="bg1"/>
                </a:solidFill>
              </a:rPr>
              <a:t> </a:t>
            </a:r>
            <a:r>
              <a:rPr lang="el-GR" sz="1000" b="0" dirty="0" smtClean="0">
                <a:solidFill>
                  <a:schemeClr val="bg1"/>
                </a:solidFill>
              </a:rPr>
              <a:t>Συχνές </a:t>
            </a:r>
            <a:r>
              <a:rPr lang="el-GR" sz="1000" b="0" dirty="0" err="1" smtClean="0">
                <a:solidFill>
                  <a:schemeClr val="bg1"/>
                </a:solidFill>
              </a:rPr>
              <a:t>ακοολογικές</a:t>
            </a:r>
            <a:r>
              <a:rPr lang="el-GR" sz="1000" b="0" baseline="0" dirty="0" smtClean="0">
                <a:solidFill>
                  <a:schemeClr val="bg1"/>
                </a:solidFill>
              </a:rPr>
              <a:t> </a:t>
            </a:r>
            <a:r>
              <a:rPr lang="el-GR" sz="1000" b="0" baseline="0" dirty="0" smtClean="0">
                <a:solidFill>
                  <a:schemeClr val="bg1"/>
                </a:solidFill>
              </a:rPr>
              <a:t>παθήσεις (Μέρος Β’)</a:t>
            </a:r>
            <a:r>
              <a:rPr lang="el-GR" sz="1000" dirty="0" smtClean="0">
                <a:solidFill>
                  <a:schemeClr val="bg1"/>
                </a:solidFill>
              </a:rPr>
              <a:t>, </a:t>
            </a:r>
            <a:r>
              <a:rPr lang="el-GR" sz="1000" dirty="0" smtClean="0">
                <a:solidFill>
                  <a:schemeClr val="bg1"/>
                </a:solidFill>
              </a:rPr>
              <a:t>ΤΜΗΜΑ</a:t>
            </a:r>
            <a:r>
              <a:rPr lang="el-GR" sz="1000" baseline="0" dirty="0" smtClean="0">
                <a:solidFill>
                  <a:schemeClr val="bg1"/>
                </a:solidFill>
              </a:rPr>
              <a:t> ΛΟΓΟΘΕΡΑΠΕΙΑΣ</a:t>
            </a:r>
            <a:r>
              <a:rPr lang="el-GR" sz="1000" dirty="0" smtClean="0">
                <a:solidFill>
                  <a:schemeClr val="bg1"/>
                </a:solidFill>
              </a:rPr>
              <a:t>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000" b="1" baseline="0" dirty="0" err="1" smtClean="0">
                <a:solidFill>
                  <a:schemeClr val="bg1"/>
                </a:solidFill>
              </a:rPr>
              <a:t>Ακοολογία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b="0" dirty="0" smtClean="0">
                <a:solidFill>
                  <a:schemeClr val="bg1"/>
                </a:solidFill>
              </a:rPr>
              <a:t>Συχνές </a:t>
            </a:r>
            <a:r>
              <a:rPr lang="el-GR" sz="1000" b="0" dirty="0" err="1" smtClean="0">
                <a:solidFill>
                  <a:schemeClr val="bg1"/>
                </a:solidFill>
              </a:rPr>
              <a:t>ακοολογικές</a:t>
            </a:r>
            <a:r>
              <a:rPr lang="el-GR" sz="1000" b="0" baseline="0" dirty="0" smtClean="0">
                <a:solidFill>
                  <a:schemeClr val="bg1"/>
                </a:solidFill>
              </a:rPr>
              <a:t> </a:t>
            </a:r>
            <a:r>
              <a:rPr lang="el-GR" sz="1000" b="0" baseline="0" dirty="0" smtClean="0">
                <a:solidFill>
                  <a:schemeClr val="bg1"/>
                </a:solidFill>
              </a:rPr>
              <a:t>παθήσεις (Μέρος Β’)</a:t>
            </a:r>
            <a:r>
              <a:rPr lang="el-GR" sz="1000" dirty="0" smtClean="0">
                <a:solidFill>
                  <a:schemeClr val="bg1"/>
                </a:solidFill>
              </a:rPr>
              <a:t>, </a:t>
            </a:r>
            <a:r>
              <a:rPr lang="el-GR" sz="1000" dirty="0" smtClean="0">
                <a:solidFill>
                  <a:schemeClr val="bg1"/>
                </a:solidFill>
              </a:rPr>
              <a:t>ΤΜΗΜΑ</a:t>
            </a:r>
            <a:r>
              <a:rPr lang="el-GR" sz="1000" baseline="0" dirty="0" smtClean="0">
                <a:solidFill>
                  <a:schemeClr val="bg1"/>
                </a:solidFill>
              </a:rPr>
              <a:t> ΛΟΓΟΘΕΡΑΠΕΙΑΣ</a:t>
            </a:r>
            <a:r>
              <a:rPr lang="el-GR" sz="1000" dirty="0" smtClean="0">
                <a:solidFill>
                  <a:schemeClr val="bg1"/>
                </a:solidFill>
              </a:rPr>
              <a:t>, ΤΕΙ ΗΠΕΙΡΟΥ </a:t>
            </a:r>
            <a:r>
              <a:rPr lang="el-GR" sz="10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1000" b="1" dirty="0">
              <a:solidFill>
                <a:schemeClr val="bg1"/>
              </a:solidFill>
            </a:endParaRP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class.teiep.gr/courses/LOGO141/" TargetMode="Externa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err="1" smtClean="0"/>
              <a:t>Ακοολογία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897167"/>
            <a:ext cx="7776864" cy="1460500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</a:t>
            </a:r>
            <a:r>
              <a:rPr lang="en-US" sz="2800" dirty="0" smtClean="0"/>
              <a:t>11</a:t>
            </a:r>
            <a:r>
              <a:rPr lang="en-US" sz="2800" dirty="0" smtClean="0"/>
              <a:t> 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b="1" dirty="0" smtClean="0"/>
              <a:t>Συχνές </a:t>
            </a:r>
            <a:r>
              <a:rPr lang="el-GR" sz="2800" b="1" dirty="0" err="1" smtClean="0"/>
              <a:t>ακοολογικές</a:t>
            </a:r>
            <a:r>
              <a:rPr lang="el-GR" sz="2800" b="1" dirty="0" smtClean="0"/>
              <a:t> </a:t>
            </a:r>
            <a:r>
              <a:rPr lang="el-GR" sz="2800" b="1" dirty="0" smtClean="0"/>
              <a:t>παθήσεις</a:t>
            </a:r>
            <a:r>
              <a:rPr lang="en-US" sz="2800" b="1" dirty="0" smtClean="0"/>
              <a:t> (</a:t>
            </a:r>
            <a:r>
              <a:rPr lang="el-GR" sz="2800" b="1" dirty="0" smtClean="0"/>
              <a:t>Μέρος Β’)</a:t>
            </a:r>
            <a:endParaRPr lang="el-GR" sz="2800" dirty="0" smtClean="0"/>
          </a:p>
          <a:p>
            <a:r>
              <a:rPr lang="el-GR" sz="2800" dirty="0" smtClean="0"/>
              <a:t>Ναυσικά </a:t>
            </a:r>
            <a:r>
              <a:rPr lang="el-GR" sz="2800" dirty="0" err="1" smtClean="0"/>
              <a:t>Ζιάβρα</a:t>
            </a:r>
            <a:endParaRPr lang="el-GR" sz="2800" dirty="0" smtClean="0"/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 err="1" smtClean="0"/>
              <a:t>Πρεσβυακουσία</a:t>
            </a:r>
            <a:r>
              <a:rPr lang="el-GR" dirty="0" smtClean="0"/>
              <a:t> τύποι 1 και 2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10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Ακουομετρία καθαρών τόνων (5)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250" y="1097236"/>
            <a:ext cx="6419499" cy="2912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7550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 err="1"/>
              <a:t>Πρεσβυακουσία</a:t>
            </a:r>
            <a:r>
              <a:rPr lang="el-GR" dirty="0"/>
              <a:t> τύποι </a:t>
            </a:r>
            <a:r>
              <a:rPr lang="el-GR" dirty="0" smtClean="0"/>
              <a:t>3 </a:t>
            </a:r>
            <a:r>
              <a:rPr lang="el-GR" dirty="0"/>
              <a:t>και </a:t>
            </a:r>
            <a:r>
              <a:rPr lang="el-GR" dirty="0" smtClean="0"/>
              <a:t>4</a:t>
            </a:r>
            <a:endParaRPr lang="en-US" dirty="0"/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11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Ακουομετρία καθαρών τόνων </a:t>
            </a:r>
            <a:r>
              <a:rPr lang="el-GR" dirty="0" smtClean="0"/>
              <a:t>(6)</a:t>
            </a:r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29308"/>
            <a:ext cx="6394287" cy="2902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4578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 err="1" smtClean="0"/>
              <a:t>Πρεσβυακουσία</a:t>
            </a:r>
            <a:r>
              <a:rPr lang="el-GR" dirty="0" smtClean="0"/>
              <a:t> - οδοί ακουστικότητας </a:t>
            </a:r>
            <a:r>
              <a:rPr lang="el-GR" smtClean="0"/>
              <a:t>ανά δεκαετία 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12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Ακουομετρία καθαρών τόνων </a:t>
            </a:r>
            <a:r>
              <a:rPr lang="el-GR" dirty="0" smtClean="0"/>
              <a:t>(7)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391" y="976751"/>
            <a:ext cx="4194193" cy="3244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5457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400" dirty="0"/>
              <a:t>Νάσιος, Γ., </a:t>
            </a:r>
            <a:r>
              <a:rPr lang="el-GR" sz="1400" dirty="0" err="1"/>
              <a:t>Ζιάβρα</a:t>
            </a:r>
            <a:r>
              <a:rPr lang="el-GR" sz="1400" dirty="0"/>
              <a:t>, Ν., </a:t>
            </a:r>
            <a:r>
              <a:rPr lang="el-GR" sz="1400" dirty="0" smtClean="0"/>
              <a:t>και </a:t>
            </a:r>
            <a:r>
              <a:rPr lang="el-GR" sz="1400" dirty="0"/>
              <a:t>Παπαδημητρίου, Ε. (2011). </a:t>
            </a:r>
            <a:r>
              <a:rPr lang="en-US" sz="1400" dirty="0"/>
              <a:t>Netter’s </a:t>
            </a:r>
            <a:r>
              <a:rPr lang="el-GR" sz="1400" dirty="0"/>
              <a:t>Εικονογραφημένο Εγχειρίδιο Ανατομίας, Λόγου, Κατάποσης και Ακοής. </a:t>
            </a:r>
            <a:r>
              <a:rPr lang="en-US" sz="1400" dirty="0"/>
              <a:t>D.H., </a:t>
            </a:r>
            <a:r>
              <a:rPr lang="en-US" sz="1400" dirty="0" err="1"/>
              <a:t>McFarrland</a:t>
            </a:r>
            <a:r>
              <a:rPr lang="en-US" sz="1400" dirty="0"/>
              <a:t>, </a:t>
            </a:r>
            <a:r>
              <a:rPr lang="el-GR" sz="1400" dirty="0"/>
              <a:t>Γενική Επιμέλεια της Ελληνικής Έκδοσης. Ιατρικές Εκδόσεις Πασχαλίδη.</a:t>
            </a:r>
          </a:p>
          <a:p>
            <a:pPr marL="0" indent="0">
              <a:buNone/>
            </a:pPr>
            <a:r>
              <a:rPr lang="el-GR" sz="1400" dirty="0" err="1"/>
              <a:t>Ζιάβρα</a:t>
            </a:r>
            <a:r>
              <a:rPr lang="el-GR" sz="1400" dirty="0"/>
              <a:t>, Ν</a:t>
            </a:r>
            <a:r>
              <a:rPr lang="el-GR" sz="1400" dirty="0" smtClean="0"/>
              <a:t>.</a:t>
            </a:r>
            <a:r>
              <a:rPr lang="en-US" sz="1400" dirty="0"/>
              <a:t>, </a:t>
            </a:r>
            <a:r>
              <a:rPr lang="el-GR" sz="1400" dirty="0" smtClean="0"/>
              <a:t>Σκεύας </a:t>
            </a:r>
            <a:r>
              <a:rPr lang="el-GR" sz="1400" dirty="0"/>
              <a:t>Α</a:t>
            </a:r>
            <a:r>
              <a:rPr lang="el-GR" sz="1400" dirty="0" smtClean="0"/>
              <a:t>. </a:t>
            </a:r>
            <a:r>
              <a:rPr lang="el-GR" sz="1400" dirty="0"/>
              <a:t>(2009). Ωτορινολαρυγγολογία: Στοιχεία Ανατομίας Φυσιολογίας και Παθολογίας. </a:t>
            </a:r>
            <a:r>
              <a:rPr lang="en-US" sz="1400" dirty="0"/>
              <a:t>University Studio Press.</a:t>
            </a:r>
          </a:p>
          <a:p>
            <a:pPr marL="0" indent="0">
              <a:buNone/>
            </a:pPr>
            <a:r>
              <a:rPr lang="el-GR" sz="1400" dirty="0" err="1" smtClean="0"/>
              <a:t>Τρίμμης</a:t>
            </a:r>
            <a:r>
              <a:rPr lang="el-GR" sz="1400" dirty="0" smtClean="0"/>
              <a:t>,</a:t>
            </a:r>
            <a:r>
              <a:rPr lang="en-US" sz="1400" dirty="0" smtClean="0"/>
              <a:t> N., </a:t>
            </a:r>
            <a:r>
              <a:rPr lang="en-US" sz="1400" dirty="0"/>
              <a:t> </a:t>
            </a:r>
            <a:r>
              <a:rPr lang="el-GR" sz="1400" dirty="0" err="1" smtClean="0"/>
              <a:t>Ζιάβρα</a:t>
            </a:r>
            <a:r>
              <a:rPr lang="el-GR" sz="1400" dirty="0" smtClean="0"/>
              <a:t>,</a:t>
            </a:r>
            <a:r>
              <a:rPr lang="en-US" sz="1400" dirty="0" smtClean="0"/>
              <a:t> N. </a:t>
            </a:r>
            <a:r>
              <a:rPr lang="el-GR" sz="1400" dirty="0" smtClean="0"/>
              <a:t>(2013</a:t>
            </a:r>
            <a:r>
              <a:rPr lang="el-GR" sz="1400" dirty="0"/>
              <a:t>). Εισαγωγή στις διαταραχές επικοινωνίας. </a:t>
            </a:r>
            <a:r>
              <a:rPr lang="en-US" sz="1400" dirty="0"/>
              <a:t>Noma Anderson, George Shames. </a:t>
            </a:r>
            <a:r>
              <a:rPr lang="el-GR" sz="1400" dirty="0"/>
              <a:t>Επιμέλεια ελληνικής έκδοσης. Ιατρικές εκδόσεις </a:t>
            </a:r>
            <a:r>
              <a:rPr lang="el-GR" sz="1400" dirty="0" smtClean="0"/>
              <a:t>Πασχαλίδη.</a:t>
            </a:r>
            <a:endParaRPr lang="el-GR" sz="1400" dirty="0"/>
          </a:p>
          <a:p>
            <a:pPr marL="0" indent="0">
              <a:buNone/>
            </a:pPr>
            <a:r>
              <a:rPr lang="en-US" sz="1400" dirty="0" smtClean="0"/>
              <a:t>Bailey, </a:t>
            </a:r>
            <a:r>
              <a:rPr lang="en-US" sz="1400" dirty="0"/>
              <a:t>B</a:t>
            </a:r>
            <a:r>
              <a:rPr lang="en-US" sz="1400" dirty="0" smtClean="0"/>
              <a:t>., Calhoun, </a:t>
            </a:r>
            <a:r>
              <a:rPr lang="en-US" sz="1400" dirty="0"/>
              <a:t>K.(2010). </a:t>
            </a:r>
            <a:r>
              <a:rPr lang="el-GR" sz="1400" dirty="0"/>
              <a:t>Άτλας χειρουργικής κεφαλής και </a:t>
            </a:r>
            <a:r>
              <a:rPr lang="el-GR" sz="1400" dirty="0" smtClean="0"/>
              <a:t>τραχήλου - ωτορινολαρυγγολογία</a:t>
            </a:r>
            <a:r>
              <a:rPr lang="el-GR" sz="1400" dirty="0"/>
              <a:t>. </a:t>
            </a:r>
            <a:r>
              <a:rPr lang="el-GR" sz="1400" b="1" dirty="0"/>
              <a:t> </a:t>
            </a:r>
            <a:r>
              <a:rPr lang="el-GR" sz="1400" dirty="0"/>
              <a:t>Εκδόσεις:</a:t>
            </a:r>
            <a:r>
              <a:rPr lang="el-GR" sz="1400" b="1" dirty="0"/>
              <a:t> </a:t>
            </a:r>
            <a:r>
              <a:rPr lang="en-US" sz="1400" dirty="0" smtClean="0"/>
              <a:t>Broken Hill Publishers </a:t>
            </a:r>
            <a:r>
              <a:rPr lang="en-US" sz="1400" dirty="0"/>
              <a:t>LTD</a:t>
            </a:r>
            <a:r>
              <a:rPr lang="en-US" sz="1400" dirty="0" smtClean="0"/>
              <a:t>.</a:t>
            </a:r>
          </a:p>
          <a:p>
            <a:pPr marL="0" indent="0">
              <a:buNone/>
            </a:pPr>
            <a:r>
              <a:rPr lang="el-GR" sz="1400" dirty="0" err="1"/>
              <a:t>Ζιάβρα</a:t>
            </a:r>
            <a:r>
              <a:rPr lang="el-GR" sz="1400" dirty="0"/>
              <a:t>, Ν. (2001) Η συμβολή των </a:t>
            </a:r>
            <a:r>
              <a:rPr lang="el-GR" sz="1400" dirty="0" err="1"/>
              <a:t>ωτοακουστικών</a:t>
            </a:r>
            <a:r>
              <a:rPr lang="el-GR" sz="1400" dirty="0"/>
              <a:t> εκπομπών τύπου προϊόντων παραμόρφωσης στη διάγνωση των κοχλιακών τύπου βαρηκοϊών, Διδακτορική διατριβή, Πανεπιστήμιο Ιωαννίνων, Ιατρική σχολή, Ιωάννινα</a:t>
            </a:r>
            <a:r>
              <a:rPr lang="el-GR" sz="1400" dirty="0" smtClean="0"/>
              <a:t>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9488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267" y="5433621"/>
            <a:ext cx="7970227" cy="36933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 smtClean="0">
                <a:solidFill>
                  <a:schemeClr val="bg1"/>
                </a:solidFill>
              </a:rPr>
              <a:t>ΑΚΟΟΛΟΓΙΑ</a:t>
            </a:r>
            <a:r>
              <a:rPr lang="el-GR" sz="1200" dirty="0" smtClean="0">
                <a:solidFill>
                  <a:schemeClr val="bg1"/>
                </a:solidFill>
              </a:rPr>
              <a:t>, </a:t>
            </a:r>
            <a:r>
              <a:rPr lang="el-GR" sz="1200" dirty="0">
                <a:solidFill>
                  <a:schemeClr val="bg1"/>
                </a:solidFill>
              </a:rPr>
              <a:t>Ενότητα </a:t>
            </a:r>
            <a:r>
              <a:rPr lang="en-US" sz="1200" smtClean="0">
                <a:solidFill>
                  <a:schemeClr val="bg1"/>
                </a:solidFill>
              </a:rPr>
              <a:t>11</a:t>
            </a:r>
            <a:r>
              <a:rPr lang="el-GR" sz="1200" smtClean="0">
                <a:solidFill>
                  <a:schemeClr val="bg1"/>
                </a:solidFill>
              </a:rPr>
              <a:t>, </a:t>
            </a:r>
            <a:r>
              <a:rPr lang="el-GR" sz="1200" dirty="0">
                <a:solidFill>
                  <a:schemeClr val="bg1"/>
                </a:solidFill>
              </a:rPr>
              <a:t>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14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541267" y="1633364"/>
            <a:ext cx="7938137" cy="304698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r>
              <a:rPr lang="el-GR" sz="2400" dirty="0" err="1" smtClean="0">
                <a:solidFill>
                  <a:schemeClr val="bg1">
                    <a:lumMod val="50000"/>
                  </a:schemeClr>
                </a:solidFill>
              </a:rPr>
              <a:t>Ζιάβρα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, Ναυσικά.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(2015). </a:t>
            </a:r>
            <a:r>
              <a:rPr lang="el-GR" sz="2400" dirty="0" err="1" smtClean="0">
                <a:solidFill>
                  <a:schemeClr val="bg1">
                    <a:lumMod val="50000"/>
                  </a:schemeClr>
                </a:solidFill>
              </a:rPr>
              <a:t>Ακοολογία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Τεχνολογικό Ίδρυμα Ηπείρου. </a:t>
            </a:r>
            <a:endParaRPr lang="el-GR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Διαθέσιμο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από τη δικτυακή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διεύθυνση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http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hlinkClick r:id="rId5"/>
              </a:rPr>
              <a:t>://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eclass.teiep.gr/courses/</a:t>
            </a:r>
            <a:r>
              <a:rPr lang="en-US" sz="2400" dirty="0" smtClean="0">
                <a:solidFill>
                  <a:srgbClr val="FF0000"/>
                </a:solidFill>
                <a:hlinkClick r:id="rId5"/>
              </a:rPr>
              <a:t>LOGO1</a:t>
            </a:r>
            <a:r>
              <a:rPr lang="el-GR" sz="2400" dirty="0" smtClean="0">
                <a:solidFill>
                  <a:srgbClr val="FF0000"/>
                </a:solidFill>
                <a:hlinkClick r:id="rId5"/>
              </a:rPr>
              <a:t>41</a:t>
            </a:r>
            <a:r>
              <a:rPr lang="en-US" sz="2400" dirty="0" smtClean="0">
                <a:solidFill>
                  <a:srgbClr val="FF0000"/>
                </a:solidFill>
                <a:hlinkClick r:id="rId5"/>
              </a:rPr>
              <a:t>/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Έκδοση: 1.0 Ιωάννινα, 2015. </a:t>
            </a:r>
          </a:p>
          <a:p>
            <a:pPr algn="just"/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9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Δημήτρης </a:t>
            </a:r>
            <a:r>
              <a:rPr lang="el-GR" sz="2900" b="1" dirty="0" err="1" smtClean="0"/>
              <a:t>Σουραβλιάς</a:t>
            </a:r>
            <a:endParaRPr lang="el-GR" sz="2900" b="1" dirty="0"/>
          </a:p>
          <a:p>
            <a:pPr algn="r"/>
            <a:r>
              <a:rPr lang="el-GR" sz="2900" dirty="0" smtClean="0"/>
              <a:t>Ιωάννινα,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098" y="5423874"/>
            <a:ext cx="7970227" cy="36933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 smtClean="0">
                <a:solidFill>
                  <a:schemeClr val="bg1"/>
                </a:solidFill>
              </a:rPr>
              <a:t>ΑΚΟΟΛΟΓΙΑ</a:t>
            </a:r>
            <a:r>
              <a:rPr lang="el-GR" sz="1200" dirty="0" smtClean="0">
                <a:solidFill>
                  <a:schemeClr val="bg1"/>
                </a:solidFill>
              </a:rPr>
              <a:t>, </a:t>
            </a:r>
            <a:r>
              <a:rPr lang="el-GR" sz="1200" dirty="0">
                <a:solidFill>
                  <a:schemeClr val="bg1"/>
                </a:solidFill>
              </a:rPr>
              <a:t>Ενότητα </a:t>
            </a:r>
            <a:r>
              <a:rPr lang="el-GR" sz="1200" dirty="0" smtClean="0">
                <a:solidFill>
                  <a:schemeClr val="bg1"/>
                </a:solidFill>
              </a:rPr>
              <a:t>11</a:t>
            </a:r>
            <a:r>
              <a:rPr lang="el-GR" sz="1200" dirty="0" smtClean="0">
                <a:solidFill>
                  <a:schemeClr val="bg1"/>
                </a:solidFill>
              </a:rPr>
              <a:t>, </a:t>
            </a:r>
            <a:r>
              <a:rPr lang="el-GR" sz="1200" dirty="0">
                <a:solidFill>
                  <a:schemeClr val="bg1"/>
                </a:solidFill>
              </a:rPr>
              <a:t>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17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317212" y="2411595"/>
            <a:ext cx="4572000" cy="938716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 dirty="0"/>
              <a:t>Σημειώματα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73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1" y="5429024"/>
            <a:ext cx="7970227" cy="36933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 smtClean="0">
                <a:solidFill>
                  <a:schemeClr val="bg1"/>
                </a:solidFill>
              </a:rPr>
              <a:t>ΑΚΟΟΛΟΓΙΑ</a:t>
            </a:r>
            <a:r>
              <a:rPr lang="el-GR" sz="1200" dirty="0" smtClean="0">
                <a:solidFill>
                  <a:schemeClr val="bg1"/>
                </a:solidFill>
              </a:rPr>
              <a:t>, </a:t>
            </a:r>
            <a:r>
              <a:rPr lang="el-GR" sz="1200" dirty="0">
                <a:solidFill>
                  <a:schemeClr val="bg1"/>
                </a:solidFill>
              </a:rPr>
              <a:t>Ενότητα </a:t>
            </a:r>
            <a:r>
              <a:rPr lang="el-GR" sz="1200" dirty="0" smtClean="0">
                <a:solidFill>
                  <a:schemeClr val="bg1"/>
                </a:solidFill>
              </a:rPr>
              <a:t>11</a:t>
            </a:r>
            <a:r>
              <a:rPr lang="el-GR" sz="1200" dirty="0" smtClean="0">
                <a:solidFill>
                  <a:schemeClr val="bg1"/>
                </a:solidFill>
              </a:rPr>
              <a:t>, </a:t>
            </a:r>
            <a:r>
              <a:rPr lang="el-GR" sz="1200" dirty="0">
                <a:solidFill>
                  <a:schemeClr val="bg1"/>
                </a:solidFill>
              </a:rPr>
              <a:t>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18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618101" y="1587284"/>
            <a:ext cx="7765365" cy="409342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777686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</a:t>
            </a:r>
            <a:r>
              <a:rPr lang="el-GR" sz="2800" dirty="0" err="1" smtClean="0"/>
              <a:t>Λογοθεραπείας</a:t>
            </a:r>
            <a:endParaRPr lang="el-GR" sz="2800" dirty="0" smtClean="0"/>
          </a:p>
          <a:p>
            <a:pPr algn="l"/>
            <a:r>
              <a:rPr lang="el-GR" b="1" dirty="0" err="1" smtClean="0"/>
              <a:t>Ακοολογία</a:t>
            </a:r>
            <a:endParaRPr lang="el-GR" b="1" dirty="0"/>
          </a:p>
          <a:p>
            <a:pPr algn="l"/>
            <a:r>
              <a:rPr lang="el-GR" sz="2800" b="1" dirty="0" smtClean="0"/>
              <a:t>Ενότητα </a:t>
            </a:r>
            <a:r>
              <a:rPr lang="el-GR" sz="2800" b="1" dirty="0" smtClean="0"/>
              <a:t>11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Συχνές </a:t>
            </a:r>
            <a:r>
              <a:rPr lang="el-GR" sz="2800" dirty="0" err="1" smtClean="0"/>
              <a:t>ακοολογικές</a:t>
            </a:r>
            <a:r>
              <a:rPr lang="el-GR" sz="2800" dirty="0" smtClean="0"/>
              <a:t> </a:t>
            </a:r>
            <a:r>
              <a:rPr lang="el-GR" sz="2800" dirty="0" smtClean="0"/>
              <a:t>παθήσεις (Μέρος Β’)</a:t>
            </a:r>
            <a:endParaRPr lang="el-GR" sz="2800" dirty="0" smtClean="0"/>
          </a:p>
          <a:p>
            <a:pPr algn="l"/>
            <a:endParaRPr lang="en-US" sz="2800" dirty="0" smtClean="0"/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Ναυσικά </a:t>
            </a:r>
            <a:r>
              <a:rPr lang="el-GR" sz="2800" dirty="0" err="1" smtClean="0">
                <a:solidFill>
                  <a:schemeClr val="tx2">
                    <a:lumMod val="50000"/>
                  </a:schemeClr>
                </a:solidFill>
              </a:rPr>
              <a:t>Ζιάβρα</a:t>
            </a:r>
            <a:endParaRPr lang="el-G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Καθηγήτρια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Ιωάννινα,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5007785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810918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</a:t>
            </a:r>
            <a:r>
              <a:rPr lang="el-GR" sz="2800" dirty="0" err="1"/>
              <a:t>Creative</a:t>
            </a:r>
            <a:r>
              <a:rPr lang="el-GR" sz="2800" dirty="0"/>
              <a:t> </a:t>
            </a:r>
            <a:r>
              <a:rPr lang="el-GR" sz="2800" dirty="0" err="1"/>
              <a:t>Commons</a:t>
            </a:r>
            <a:r>
              <a:rPr lang="el-GR" sz="2800" dirty="0"/>
              <a:t>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/>
            <a:r>
              <a:rPr lang="el-GR" sz="2800" smtClean="0"/>
              <a:t>Εξοικείωση με τις </a:t>
            </a:r>
            <a:r>
              <a:rPr lang="el-GR" sz="2800" dirty="0" smtClean="0"/>
              <a:t>κυριότερες </a:t>
            </a:r>
            <a:r>
              <a:rPr lang="el-GR" sz="2800" dirty="0" err="1" smtClean="0"/>
              <a:t>ακοολογικές</a:t>
            </a:r>
            <a:r>
              <a:rPr lang="el-GR" sz="2800" dirty="0" smtClean="0"/>
              <a:t> παθήσεις που σχετίζονται με τη </a:t>
            </a:r>
            <a:r>
              <a:rPr lang="el-GR" sz="2800" dirty="0" err="1" smtClean="0"/>
              <a:t>λογοπαθολογία</a:t>
            </a:r>
            <a:endParaRPr lang="el-GR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Ακουομετρία καθαρών τόνων</a:t>
            </a:r>
          </a:p>
          <a:p>
            <a:pPr lvl="1"/>
            <a:r>
              <a:rPr lang="el-GR" sz="2400" dirty="0" smtClean="0"/>
              <a:t>Ακουστικό </a:t>
            </a:r>
            <a:r>
              <a:rPr lang="el-GR" sz="2400" dirty="0" smtClean="0"/>
              <a:t>τραύμα</a:t>
            </a:r>
          </a:p>
          <a:p>
            <a:pPr lvl="1"/>
            <a:r>
              <a:rPr lang="el-GR" sz="2400" dirty="0" err="1" smtClean="0"/>
              <a:t>Πρεσβυακουσία</a:t>
            </a:r>
            <a:endParaRPr lang="el-GR" sz="2400" dirty="0" smtClean="0"/>
          </a:p>
          <a:p>
            <a:pPr lvl="1"/>
            <a:endParaRPr lang="el-GR" sz="2400" dirty="0" smtClean="0"/>
          </a:p>
          <a:p>
            <a:pPr lvl="1"/>
            <a:endParaRPr lang="el-G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Ακουομετρία καθαρών τόνων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155227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 smtClean="0"/>
              <a:t>Ακουστικό τραύμα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8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Ακουομετρία καθαρών </a:t>
            </a:r>
            <a:r>
              <a:rPr lang="el-GR" dirty="0" smtClean="0"/>
              <a:t>τόνων (3)</a:t>
            </a:r>
            <a:endParaRPr lang="en-US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067640"/>
            <a:ext cx="5529808" cy="3076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4696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 smtClean="0"/>
              <a:t>Ακουστικό τραύμα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9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Ακουομετρία καθαρών </a:t>
            </a:r>
            <a:r>
              <a:rPr lang="el-GR" dirty="0" smtClean="0"/>
              <a:t>τόνων (4)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574" y="1335459"/>
            <a:ext cx="6188426" cy="2808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30280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1297</TotalTime>
  <Words>573</Words>
  <Application>Microsoft Office PowerPoint</Application>
  <PresentationFormat>Προβολή στην οθόνη (16:10)</PresentationFormat>
  <Paragraphs>99</Paragraphs>
  <Slides>19</Slides>
  <Notes>14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2" baseType="lpstr">
      <vt:lpstr>Arial</vt:lpstr>
      <vt:lpstr>Calibri</vt:lpstr>
      <vt:lpstr>Θέμα του Office</vt:lpstr>
      <vt:lpstr>Ακοολογία</vt:lpstr>
      <vt:lpstr>Παρουσίαση του PowerPoint</vt:lpstr>
      <vt:lpstr>Άδειες Χρήσης</vt:lpstr>
      <vt:lpstr>Χρηματοδότηση</vt:lpstr>
      <vt:lpstr>Σκοποί  ενότητας</vt:lpstr>
      <vt:lpstr>Περιεχόμενα ενότητας</vt:lpstr>
      <vt:lpstr>Ακουομετρία καθαρών τόνων</vt:lpstr>
      <vt:lpstr>Ακουομετρία καθαρών τόνων (3)</vt:lpstr>
      <vt:lpstr>Ακουομετρία καθαρών τόνων (4)</vt:lpstr>
      <vt:lpstr>Ακουομετρία καθαρών τόνων (5)</vt:lpstr>
      <vt:lpstr>Ακουομετρία καθαρών τόνων (6)</vt:lpstr>
      <vt:lpstr>Ακουομετρία καθαρών τόνων (7)</vt:lpstr>
      <vt:lpstr>Βιβλιογραφία</vt:lpstr>
      <vt:lpstr>Σημείωμα Αναφοράς</vt:lpstr>
      <vt:lpstr>Σημείωμα Αδειοδότησης</vt:lpstr>
      <vt:lpstr>Παρουσίαση του PowerPoint</vt:lpstr>
      <vt:lpstr>Παρουσίαση του PowerPoint</vt:lpstr>
      <vt:lpstr>Διατήρηση Σημειωμάτων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Dimitris</dc:creator>
  <cp:lastModifiedBy>dimitris</cp:lastModifiedBy>
  <cp:revision>291</cp:revision>
  <dcterms:created xsi:type="dcterms:W3CDTF">2012-09-06T09:03:05Z</dcterms:created>
  <dcterms:modified xsi:type="dcterms:W3CDTF">2015-11-22T19:17:05Z</dcterms:modified>
</cp:coreProperties>
</file>