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301" r:id="rId7"/>
    <p:sldId id="300" r:id="rId8"/>
    <p:sldId id="298" r:id="rId9"/>
    <p:sldId id="297" r:id="rId10"/>
    <p:sldId id="296" r:id="rId11"/>
    <p:sldId id="307" r:id="rId12"/>
    <p:sldId id="306" r:id="rId13"/>
    <p:sldId id="305" r:id="rId14"/>
    <p:sldId id="309" r:id="rId15"/>
    <p:sldId id="310" r:id="rId16"/>
    <p:sldId id="311" r:id="rId17"/>
    <p:sldId id="312" r:id="rId18"/>
    <p:sldId id="313" r:id="rId19"/>
    <p:sldId id="314" r:id="rId20"/>
    <p:sldId id="315" r:id="rId21"/>
    <p:sldId id="316" r:id="rId22"/>
    <p:sldId id="318" r:id="rId23"/>
    <p:sldId id="319" r:id="rId24"/>
    <p:sldId id="320" r:id="rId25"/>
    <p:sldId id="321" r:id="rId26"/>
    <p:sldId id="322" r:id="rId27"/>
    <p:sldId id="291" r:id="rId28"/>
    <p:sldId id="292" r:id="rId29"/>
    <p:sldId id="293" r:id="rId30"/>
    <p:sldId id="294" r:id="rId31"/>
    <p:sldId id="295"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90" d="100"/>
          <a:sy n="90" d="100"/>
        </p:scale>
        <p:origin x="-690" y="-14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06/03/2016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6/3/2016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elte.org.g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Τιμολόγιο Πώλησης </a:t>
            </a:r>
          </a:p>
          <a:p>
            <a:r>
              <a:rPr lang="el-GR" sz="1400" b="1" dirty="0"/>
              <a:t>(</a:t>
            </a:r>
            <a:r>
              <a:rPr lang="el-GR" sz="1400" b="1" dirty="0" smtClean="0"/>
              <a:t>Άρθρο 8 Ν.4308/2014)</a:t>
            </a:r>
            <a:endParaRPr lang="el-GR" sz="1400" dirty="0" smtClean="0"/>
          </a:p>
          <a:p>
            <a:r>
              <a:rPr lang="el-GR" sz="2800" b="1"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865"/>
            <a:ext cx="8229600" cy="756427"/>
          </a:xfrm>
        </p:spPr>
        <p:txBody>
          <a:bodyPr>
            <a:normAutofit fontScale="90000"/>
          </a:bodyPr>
          <a:lstStyle/>
          <a:p>
            <a:r>
              <a:rPr lang="el-GR" dirty="0"/>
              <a:t>Έγγραφα αντί Τιμολογίου !!</a:t>
            </a:r>
            <a:endParaRPr lang="en-US" dirty="0"/>
          </a:p>
        </p:txBody>
      </p:sp>
      <p:sp>
        <p:nvSpPr>
          <p:cNvPr id="3" name="2 - Θέση περιεχομένου"/>
          <p:cNvSpPr>
            <a:spLocks noGrp="1"/>
          </p:cNvSpPr>
          <p:nvPr>
            <p:ph idx="1"/>
          </p:nvPr>
        </p:nvSpPr>
        <p:spPr>
          <a:xfrm>
            <a:off x="457200" y="913284"/>
            <a:ext cx="8229600" cy="4191852"/>
          </a:xfrm>
        </p:spPr>
        <p:txBody>
          <a:bodyPr>
            <a:normAutofit fontScale="92500" lnSpcReduction="20000"/>
          </a:bodyPr>
          <a:lstStyle/>
          <a:p>
            <a:pPr marL="0" algn="just">
              <a:buNone/>
            </a:pPr>
            <a:r>
              <a:rPr lang="el-GR" sz="3700" dirty="0" smtClean="0"/>
              <a:t>Κάθε </a:t>
            </a:r>
            <a:r>
              <a:rPr lang="el-GR" sz="3700" b="1" dirty="0" smtClean="0"/>
              <a:t>έγγραφο ή μήνυμα </a:t>
            </a:r>
            <a:r>
              <a:rPr lang="el-GR" sz="3700" dirty="0" smtClean="0"/>
              <a:t>που τροποποιεί και αναφέρεται ειδικά και αναμφισβήτητα σε ένα αρχικό τιμολόγιο, θεωρείται ως τιμολόγιο. </a:t>
            </a:r>
            <a:endParaRPr lang="en-US" sz="3700" dirty="0" smtClean="0"/>
          </a:p>
          <a:p>
            <a:pPr marL="0">
              <a:buNone/>
            </a:pPr>
            <a:r>
              <a:rPr lang="el-GR" sz="2600" b="1" dirty="0" smtClean="0"/>
              <a:t>ΕΡΜΗΝΕΙΑ ΠΟΛ 1003</a:t>
            </a:r>
            <a:endParaRPr lang="en-US" sz="2600" dirty="0" smtClean="0"/>
          </a:p>
          <a:p>
            <a:pPr marL="0" algn="just">
              <a:buNone/>
            </a:pPr>
            <a:r>
              <a:rPr lang="el-GR" sz="2600" dirty="0" smtClean="0"/>
              <a:t>8.3.1 </a:t>
            </a:r>
            <a:r>
              <a:rPr lang="el-GR" sz="2600" b="1" dirty="0" smtClean="0"/>
              <a:t>Παράδειγμα </a:t>
            </a:r>
            <a:r>
              <a:rPr lang="el-GR" sz="2600" dirty="0" smtClean="0"/>
              <a:t>τιμολογίου της παραγράφου 3 (έγγραφο ή μήνυμα που τροποποιεί και αναφέρεται ειδικά και αναμφισβήτητα σε ένα αρχικό τιμολόγιο) είναι η περίπτωση όπου εκδίδεται συμπληρωματικό / </a:t>
            </a:r>
            <a:r>
              <a:rPr lang="el-GR" sz="2600" b="1" dirty="0" smtClean="0"/>
              <a:t>διορθωτικό τιμολόγιο </a:t>
            </a:r>
            <a:r>
              <a:rPr lang="el-GR" sz="2600" dirty="0" smtClean="0"/>
              <a:t>για διόρθωση διαφορών αξίας που υπήρχαν στο αρχικά εκδοθέν τιμολόγιο (αναγραφή μικρότερης αξίας σε σχέση με την ορθή).</a:t>
            </a:r>
            <a:endParaRPr lang="en-US" sz="2600"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Παραστατικά ως Τιμολόγια ..</a:t>
            </a:r>
            <a:endParaRPr lang="en-US" dirty="0"/>
          </a:p>
        </p:txBody>
      </p:sp>
      <p:sp>
        <p:nvSpPr>
          <p:cNvPr id="3" name="2 - Θέση περιεχομένου"/>
          <p:cNvSpPr>
            <a:spLocks noGrp="1"/>
          </p:cNvSpPr>
          <p:nvPr>
            <p:ph idx="1"/>
          </p:nvPr>
        </p:nvSpPr>
        <p:spPr>
          <a:xfrm>
            <a:off x="457200" y="1129308"/>
            <a:ext cx="8229600" cy="3975828"/>
          </a:xfrm>
        </p:spPr>
        <p:txBody>
          <a:bodyPr>
            <a:normAutofit fontScale="70000" lnSpcReduction="20000"/>
          </a:bodyPr>
          <a:lstStyle/>
          <a:p>
            <a:pPr marL="0" algn="just">
              <a:buNone/>
            </a:pPr>
            <a:r>
              <a:rPr lang="el-GR" sz="4400" dirty="0" smtClean="0"/>
              <a:t>Ο όρος </a:t>
            </a:r>
            <a:r>
              <a:rPr lang="el-GR" sz="4400" b="1" dirty="0" smtClean="0"/>
              <a:t>«τιμολόγιο» .......</a:t>
            </a:r>
          </a:p>
          <a:p>
            <a:pPr marL="514350" indent="-857250" algn="just">
              <a:buFont typeface="Wingdings" pitchFamily="2" charset="2"/>
              <a:buChar char="Ø"/>
            </a:pPr>
            <a:r>
              <a:rPr lang="el-GR" sz="4400" dirty="0" smtClean="0"/>
              <a:t>μπορεί να υποκαθίσταται αναλόγως των καθιερωμένων πρακτικών σε </a:t>
            </a:r>
            <a:r>
              <a:rPr lang="el-GR" sz="4400" b="1" dirty="0" smtClean="0"/>
              <a:t>διάφορους κλάδους </a:t>
            </a:r>
            <a:r>
              <a:rPr lang="el-GR" sz="4400" dirty="0" smtClean="0"/>
              <a:t>της οικονομίας. </a:t>
            </a:r>
            <a:endParaRPr lang="en-US" sz="4400" dirty="0" smtClean="0"/>
          </a:p>
          <a:p>
            <a:pPr marL="0" algn="just">
              <a:buNone/>
            </a:pPr>
            <a:r>
              <a:rPr lang="el-GR" sz="2100" b="1" dirty="0" smtClean="0"/>
              <a:t>ΕΡΜΗΝΕΙΑ ΠΟΛ 1003</a:t>
            </a:r>
            <a:endParaRPr lang="en-US" sz="2100" dirty="0" smtClean="0"/>
          </a:p>
          <a:p>
            <a:pPr marL="0" algn="just">
              <a:buNone/>
            </a:pPr>
            <a:r>
              <a:rPr lang="el-GR" sz="2900" dirty="0" smtClean="0"/>
              <a:t>8.4.1 </a:t>
            </a:r>
            <a:r>
              <a:rPr lang="el-GR" sz="2900" b="1" dirty="0" smtClean="0"/>
              <a:t>Παραδείγματα </a:t>
            </a:r>
            <a:r>
              <a:rPr lang="el-GR" sz="2900" dirty="0" smtClean="0"/>
              <a:t>χρήσης διαφορετικής ονομασίας για τιμολόγια πώλησης λόγω καθιερωμένων πρακτικών σε διάφορους κλάδους της οικονομίας είναι οι λογαριασμοί, </a:t>
            </a:r>
            <a:r>
              <a:rPr lang="el-GR" sz="2900" b="1" dirty="0" smtClean="0"/>
              <a:t>φορτωτικές, τραπεζικά, χρηματιστηριακά, ταχυδρομικά παραστατικά</a:t>
            </a:r>
            <a:r>
              <a:rPr lang="el-GR" sz="2900" dirty="0" smtClean="0"/>
              <a:t>, παραστατικά που εκδίδονται στις περιπτώσεις είσπραξης ανταποδοτικών τελών και λοιπών συναφών δικαιωμάτων από το Δημόσιο, καθώς και λοιπά έγγραφα τα οποία περιλαμβάνουν τα στοιχεία του τιμολογίου.</a:t>
            </a:r>
            <a:endParaRPr lang="en-US" sz="2900"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Ευθύνη έκδοσης ....</a:t>
            </a:r>
            <a:endParaRPr lang="en-US" dirty="0"/>
          </a:p>
        </p:txBody>
      </p:sp>
      <p:sp>
        <p:nvSpPr>
          <p:cNvPr id="3" name="2 - Θέση περιεχομένου"/>
          <p:cNvSpPr>
            <a:spLocks noGrp="1"/>
          </p:cNvSpPr>
          <p:nvPr>
            <p:ph idx="1"/>
          </p:nvPr>
        </p:nvSpPr>
        <p:spPr>
          <a:xfrm>
            <a:off x="457200" y="1057300"/>
            <a:ext cx="8435280" cy="4047836"/>
          </a:xfrm>
        </p:spPr>
        <p:txBody>
          <a:bodyPr>
            <a:normAutofit fontScale="77500" lnSpcReduction="20000"/>
          </a:bodyPr>
          <a:lstStyle/>
          <a:p>
            <a:pPr marL="0" algn="just">
              <a:buNone/>
            </a:pPr>
            <a:r>
              <a:rPr lang="el-GR" b="1" dirty="0" smtClean="0"/>
              <a:t>5.</a:t>
            </a:r>
            <a:r>
              <a:rPr lang="el-GR" dirty="0" smtClean="0"/>
              <a:t> Η οντότητα που </a:t>
            </a:r>
            <a:r>
              <a:rPr lang="el-GR" b="1" dirty="0" smtClean="0"/>
              <a:t>πωλεί </a:t>
            </a:r>
            <a:r>
              <a:rPr lang="el-GR" dirty="0" smtClean="0"/>
              <a:t>αγαθά ή υπηρεσίες </a:t>
            </a:r>
            <a:r>
              <a:rPr lang="el-GR" b="1" dirty="0" smtClean="0"/>
              <a:t>έχει την ευθύνη </a:t>
            </a:r>
            <a:r>
              <a:rPr lang="el-GR" dirty="0" smtClean="0"/>
              <a:t>να διασφαλίζει ότι εκδίδεται τιμολόγιο για κάθε πώληση.</a:t>
            </a:r>
          </a:p>
          <a:p>
            <a:pPr marL="0" algn="just">
              <a:buNone/>
            </a:pPr>
            <a:r>
              <a:rPr lang="el-GR" dirty="0" smtClean="0"/>
              <a:t> Ο </a:t>
            </a:r>
            <a:r>
              <a:rPr lang="el-GR" b="1" dirty="0" smtClean="0"/>
              <a:t>πωλητής</a:t>
            </a:r>
            <a:r>
              <a:rPr lang="el-GR" dirty="0" smtClean="0"/>
              <a:t> αγαθών ή υπηρεσιών εκδίδει το τιμολόγιο πώλησης. Εναλλακτικά, ο πωλητής μπορεί με προηγούμενη συμφωνία να διασφαλίσει την </a:t>
            </a:r>
            <a:r>
              <a:rPr lang="el-GR" b="1" dirty="0" smtClean="0"/>
              <a:t>έκδοση</a:t>
            </a:r>
            <a:r>
              <a:rPr lang="el-GR" dirty="0" smtClean="0"/>
              <a:t> τιμολογίου </a:t>
            </a:r>
            <a:r>
              <a:rPr lang="el-GR" b="1" dirty="0" smtClean="0"/>
              <a:t>από το λήπτη</a:t>
            </a:r>
            <a:r>
              <a:rPr lang="el-GR" dirty="0" smtClean="0"/>
              <a:t> των αγαθών ή των υπηρεσιών (</a:t>
            </a:r>
            <a:r>
              <a:rPr lang="el-GR" b="1" dirty="0" smtClean="0"/>
              <a:t>αυτό-τιμολόγηση</a:t>
            </a:r>
            <a:r>
              <a:rPr lang="el-GR" dirty="0" smtClean="0"/>
              <a:t>) ή από </a:t>
            </a:r>
            <a:r>
              <a:rPr lang="el-GR" b="1" dirty="0" smtClean="0"/>
              <a:t>τρίτο πρόσωπο </a:t>
            </a:r>
            <a:r>
              <a:rPr lang="el-GR" dirty="0" smtClean="0"/>
              <a:t>εξ’ ονόματος και για λογαριασμό του πωλητή.</a:t>
            </a:r>
          </a:p>
          <a:p>
            <a:pPr marL="0" algn="just">
              <a:buNone/>
            </a:pPr>
            <a:r>
              <a:rPr lang="el-GR" dirty="0" smtClean="0"/>
              <a:t> Η συμφωνία για έκδοση τιμολογίου από το λήπτη αγαθών ή υπηρεσιών ή από άλλο τρίτο πρόσωπο </a:t>
            </a:r>
            <a:r>
              <a:rPr lang="el-GR" b="1" dirty="0" smtClean="0"/>
              <a:t>δεν απαλλάσσει </a:t>
            </a:r>
            <a:r>
              <a:rPr lang="el-GR" dirty="0" smtClean="0"/>
              <a:t>την οντότητα από τη νόμιμη υποχρέωση να διασφαλίσει ότι θα εκδοθεί τιμολόγιο καθώς και από κάθε σχετική ευθύνη.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prstClr val="black"/>
                </a:solidFill>
              </a:rPr>
              <a:t>Ευθύνη έκδοσης ....</a:t>
            </a:r>
            <a:endParaRPr lang="en-US" dirty="0"/>
          </a:p>
        </p:txBody>
      </p:sp>
      <p:sp>
        <p:nvSpPr>
          <p:cNvPr id="3" name="2 - Θέση περιεχομένου"/>
          <p:cNvSpPr>
            <a:spLocks noGrp="1"/>
          </p:cNvSpPr>
          <p:nvPr>
            <p:ph idx="1"/>
          </p:nvPr>
        </p:nvSpPr>
        <p:spPr>
          <a:xfrm>
            <a:off x="457200" y="1129308"/>
            <a:ext cx="8229600" cy="3975828"/>
          </a:xfrm>
        </p:spPr>
        <p:txBody>
          <a:bodyPr>
            <a:normAutofit fontScale="85000" lnSpcReduction="10000"/>
          </a:bodyPr>
          <a:lstStyle/>
          <a:p>
            <a:pPr marL="0" algn="just">
              <a:buNone/>
            </a:pPr>
            <a:r>
              <a:rPr lang="el-GR" sz="2400" b="1" dirty="0" smtClean="0"/>
              <a:t>ΕΡΜΗΝΕΙΑ ΠΟΛ 1003/2014</a:t>
            </a:r>
            <a:endParaRPr lang="en-US" sz="2400" dirty="0" smtClean="0"/>
          </a:p>
          <a:p>
            <a:pPr marL="0" algn="just">
              <a:buNone/>
            </a:pPr>
            <a:r>
              <a:rPr lang="el-GR" sz="3100" dirty="0" smtClean="0"/>
              <a:t>8.5.1 Η παράγραφος αυτή ορίζει ότι η οντότητα που πωλεί αγαθά ή υπηρεσίες δύναται, αντί να εκδώσει η ίδια το σχετικό τιμολόγιο, </a:t>
            </a:r>
            <a:r>
              <a:rPr lang="el-GR" sz="3100" b="1" dirty="0" smtClean="0"/>
              <a:t>να διασφαλίσει με προηγούμενη συμφωνία την έκδοσή του </a:t>
            </a:r>
            <a:r>
              <a:rPr lang="el-GR" sz="3100" dirty="0" smtClean="0"/>
              <a:t>από το λήπτη των αγαθών ή των υπηρεσιών (</a:t>
            </a:r>
            <a:r>
              <a:rPr lang="el-GR" sz="3100" dirty="0" err="1" smtClean="0"/>
              <a:t>αυτο</a:t>
            </a:r>
            <a:r>
              <a:rPr lang="el-GR" sz="3100" dirty="0" smtClean="0"/>
              <a:t>-τιμολόγηση) ή από τρίτο πρόσωπο εξ’ ονόματος και για λογαριασμό της. Ωστόσο η σχετική συμφωνία δεν απαλλάσσει την οντότητα από τη νόμιμη υποχρέωση να διασφαλίσει ότι θα εκδοθεί τιμολόγιο καθώς και από κάθε σχετική ευθύνη.</a:t>
            </a:r>
            <a:endParaRPr lang="en-US" sz="3100"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Πιστωτικό </a:t>
            </a:r>
            <a:r>
              <a:rPr lang="el-GR" dirty="0" smtClean="0"/>
              <a:t>τιμολόγιο...</a:t>
            </a:r>
            <a:endParaRPr lang="en-US" dirty="0"/>
          </a:p>
        </p:txBody>
      </p:sp>
      <p:sp>
        <p:nvSpPr>
          <p:cNvPr id="3" name="2 - Θέση περιεχομένου"/>
          <p:cNvSpPr>
            <a:spLocks noGrp="1"/>
          </p:cNvSpPr>
          <p:nvPr>
            <p:ph idx="1"/>
          </p:nvPr>
        </p:nvSpPr>
        <p:spPr>
          <a:xfrm>
            <a:off x="457200" y="985292"/>
            <a:ext cx="8507288" cy="4392488"/>
          </a:xfrm>
        </p:spPr>
        <p:txBody>
          <a:bodyPr>
            <a:normAutofit fontScale="47500" lnSpcReduction="20000"/>
          </a:bodyPr>
          <a:lstStyle/>
          <a:p>
            <a:pPr marL="0" algn="just">
              <a:buNone/>
            </a:pPr>
            <a:r>
              <a:rPr lang="el-GR" sz="4600" dirty="0" smtClean="0"/>
              <a:t>Πιστωτικό τιμολόγιο είναι το τιμολόγιο που εκδίδεται για κάθε περίπτωση </a:t>
            </a:r>
          </a:p>
          <a:p>
            <a:pPr indent="-685800" algn="just">
              <a:buFont typeface="Wingdings" pitchFamily="2" charset="2"/>
              <a:buChar char="Ø"/>
            </a:pPr>
            <a:r>
              <a:rPr lang="el-GR" sz="4600" b="1" dirty="0" smtClean="0"/>
              <a:t>εκπτώσεων,</a:t>
            </a:r>
          </a:p>
          <a:p>
            <a:pPr indent="-685800" algn="just">
              <a:buFont typeface="Wingdings" pitchFamily="2" charset="2"/>
              <a:buChar char="Ø"/>
            </a:pPr>
            <a:r>
              <a:rPr lang="el-GR" sz="4600" b="1" dirty="0" smtClean="0"/>
              <a:t> επιστροφών ή </a:t>
            </a:r>
          </a:p>
          <a:p>
            <a:pPr indent="-685800" algn="just">
              <a:buFont typeface="Wingdings" pitchFamily="2" charset="2"/>
              <a:buChar char="Ø"/>
            </a:pPr>
            <a:r>
              <a:rPr lang="el-GR" sz="4600" b="1" dirty="0" smtClean="0"/>
              <a:t>άλλων διαφορών</a:t>
            </a:r>
            <a:r>
              <a:rPr lang="el-GR" sz="4600" dirty="0" smtClean="0"/>
              <a:t>. </a:t>
            </a:r>
            <a:endParaRPr lang="en-US" sz="4600" dirty="0" smtClean="0"/>
          </a:p>
          <a:p>
            <a:pPr marL="0" algn="just">
              <a:buNone/>
            </a:pPr>
            <a:r>
              <a:rPr lang="el-GR" sz="3600" b="1" u="sng" dirty="0" smtClean="0"/>
              <a:t>ΕΡΜΗΝΕΙΑ </a:t>
            </a:r>
            <a:r>
              <a:rPr lang="el-GR" sz="3600" b="1" u="sng" dirty="0"/>
              <a:t>ΠΟΛ 1003</a:t>
            </a:r>
            <a:endParaRPr lang="en-US" sz="3600" dirty="0"/>
          </a:p>
          <a:p>
            <a:pPr marL="0" algn="just">
              <a:buNone/>
            </a:pPr>
            <a:r>
              <a:rPr lang="el-GR" sz="3600" dirty="0" smtClean="0"/>
              <a:t>8.6.1 Η έκδοση πιστωτικού τιμολογίου γίνεται  για </a:t>
            </a:r>
            <a:r>
              <a:rPr lang="el-GR" sz="3600" b="1" dirty="0" smtClean="0"/>
              <a:t>εκπτώσεις, επιστροφές ή άλλες διαφορές</a:t>
            </a:r>
            <a:r>
              <a:rPr lang="el-GR" sz="3600" dirty="0" smtClean="0"/>
              <a:t>. </a:t>
            </a:r>
            <a:endParaRPr lang="en-US" sz="3600" dirty="0" smtClean="0"/>
          </a:p>
          <a:p>
            <a:pPr marL="0" algn="just">
              <a:buNone/>
            </a:pPr>
            <a:r>
              <a:rPr lang="el-GR" sz="3600" dirty="0" smtClean="0"/>
              <a:t>Τέτοιες διαφορές μπορεί να είναι η </a:t>
            </a:r>
            <a:r>
              <a:rPr lang="el-GR" sz="3600" b="1" dirty="0" smtClean="0"/>
              <a:t>διαπίστωση ελλειμμάτων</a:t>
            </a:r>
            <a:r>
              <a:rPr lang="el-GR" sz="3600" dirty="0" smtClean="0"/>
              <a:t> κατά την αποστολή και παράδοση των αγαθών, </a:t>
            </a:r>
            <a:r>
              <a:rPr lang="el-GR" sz="3600" b="1" dirty="0" smtClean="0"/>
              <a:t>λανθασμένου</a:t>
            </a:r>
            <a:r>
              <a:rPr lang="el-GR" sz="3600" dirty="0" smtClean="0"/>
              <a:t> υπολογισμού </a:t>
            </a:r>
            <a:r>
              <a:rPr lang="el-GR" sz="3600" b="1" dirty="0" smtClean="0"/>
              <a:t>αξίας</a:t>
            </a:r>
            <a:r>
              <a:rPr lang="el-GR" sz="3600" dirty="0" smtClean="0"/>
              <a:t>, λανθασμένη αναγραφή </a:t>
            </a:r>
            <a:r>
              <a:rPr lang="el-GR" sz="3600" b="1" dirty="0" smtClean="0"/>
              <a:t>επωνυμίας</a:t>
            </a:r>
            <a:r>
              <a:rPr lang="el-GR" sz="3600" dirty="0" smtClean="0"/>
              <a:t>, εσφαλμένης </a:t>
            </a:r>
            <a:r>
              <a:rPr lang="el-GR" sz="3600" b="1" dirty="0" smtClean="0"/>
              <a:t>χρέωσης Φ.Π.Α. </a:t>
            </a:r>
            <a:r>
              <a:rPr lang="el-GR" sz="3600" dirty="0" smtClean="0"/>
              <a:t>επί του αρχικά εκδοθέντος τιμολογίου και τυχόν </a:t>
            </a:r>
            <a:r>
              <a:rPr lang="el-GR" sz="3600" b="1" dirty="0" smtClean="0"/>
              <a:t>άλλες διαφορές</a:t>
            </a:r>
            <a:r>
              <a:rPr lang="el-GR" sz="3600" dirty="0" smtClean="0"/>
              <a:t>, που έχουν σχέση και επηρεάζουν το περιεχόμενο του αρχικού τιμολογίου.Το πιστωτικό τιμολόγιο </a:t>
            </a:r>
            <a:r>
              <a:rPr lang="el-GR" sz="3600" b="1" dirty="0" smtClean="0"/>
              <a:t>εκδίδεται από τον πωλητή </a:t>
            </a:r>
            <a:r>
              <a:rPr lang="el-GR" sz="3600" dirty="0" smtClean="0"/>
              <a:t>των αγαθών ή παροχής υπηρεσιών, σύμφωνα με τα οριζόμενα στο νόμο για την έκδοση τιμολογίου.</a:t>
            </a:r>
            <a:r>
              <a:rPr lang="el-GR" sz="3600" b="1" u="sng" dirty="0"/>
              <a:t> </a:t>
            </a:r>
            <a:endParaRPr lang="en-US" sz="3600"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Τιμολόγια &amp; Λογιστικά Αρχεία..</a:t>
            </a:r>
            <a:endParaRPr lang="en-US" dirty="0"/>
          </a:p>
        </p:txBody>
      </p:sp>
      <p:sp>
        <p:nvSpPr>
          <p:cNvPr id="3" name="2 - Θέση περιεχομένου"/>
          <p:cNvSpPr>
            <a:spLocks noGrp="1"/>
          </p:cNvSpPr>
          <p:nvPr>
            <p:ph idx="1"/>
          </p:nvPr>
        </p:nvSpPr>
        <p:spPr/>
        <p:txBody>
          <a:bodyPr>
            <a:normAutofit fontScale="85000" lnSpcReduction="20000"/>
          </a:bodyPr>
          <a:lstStyle/>
          <a:p>
            <a:pPr>
              <a:buFont typeface="Wingdings" pitchFamily="2" charset="2"/>
              <a:buChar char="q"/>
            </a:pPr>
            <a:r>
              <a:rPr lang="el-GR" b="1" dirty="0" smtClean="0"/>
              <a:t> </a:t>
            </a:r>
            <a:r>
              <a:rPr lang="el-GR" dirty="0" smtClean="0"/>
              <a:t>Τα εκδιδόμενα ή λαμβανόμενα τιμολόγια αποτελούν </a:t>
            </a:r>
            <a:r>
              <a:rPr lang="el-GR" b="1" dirty="0" smtClean="0"/>
              <a:t>μέρος των λογιστικών αρχείων </a:t>
            </a:r>
            <a:r>
              <a:rPr lang="el-GR" dirty="0" smtClean="0"/>
              <a:t>. </a:t>
            </a:r>
            <a:endParaRPr lang="en-US" dirty="0" smtClean="0"/>
          </a:p>
          <a:p>
            <a:pPr algn="just">
              <a:buFont typeface="Wingdings" pitchFamily="2" charset="2"/>
              <a:buChar char="q"/>
            </a:pPr>
            <a:r>
              <a:rPr lang="el-GR" dirty="0" smtClean="0"/>
              <a:t>Στην περίπτωση </a:t>
            </a:r>
            <a:r>
              <a:rPr lang="el-GR" b="1" dirty="0" smtClean="0"/>
              <a:t>έκδοσης</a:t>
            </a:r>
            <a:r>
              <a:rPr lang="el-GR" dirty="0" smtClean="0"/>
              <a:t> τιμολογίου </a:t>
            </a:r>
            <a:r>
              <a:rPr lang="el-GR" b="1" dirty="0" smtClean="0"/>
              <a:t>από το λήπτη </a:t>
            </a:r>
            <a:r>
              <a:rPr lang="el-GR" dirty="0" smtClean="0"/>
              <a:t>των αγαθών ή των υπηρεσιών (</a:t>
            </a:r>
            <a:r>
              <a:rPr lang="el-GR" b="1" dirty="0" smtClean="0"/>
              <a:t>αυτo-τιμολόγηση</a:t>
            </a:r>
            <a:r>
              <a:rPr lang="el-GR" dirty="0" smtClean="0"/>
              <a:t>) ή από τρίτο πρόσωπο εξ’ ονόματος και για λογαριασμό του πωλητή, ο εκδότης του τιμολογίου</a:t>
            </a:r>
          </a:p>
          <a:p>
            <a:pPr algn="just">
              <a:buFont typeface="Wingdings" pitchFamily="2" charset="2"/>
              <a:buChar char="q"/>
            </a:pPr>
            <a:r>
              <a:rPr lang="el-GR" dirty="0" smtClean="0"/>
              <a:t>.... παρέχει όλες τις </a:t>
            </a:r>
            <a:r>
              <a:rPr lang="el-GR" b="1" dirty="0" smtClean="0"/>
              <a:t>απαιτούμενες πληροφορίες </a:t>
            </a:r>
            <a:r>
              <a:rPr lang="el-GR" dirty="0" smtClean="0"/>
              <a:t>για την </a:t>
            </a:r>
            <a:r>
              <a:rPr lang="el-GR" b="1" dirty="0" smtClean="0"/>
              <a:t>τεκμηρίωση</a:t>
            </a:r>
            <a:r>
              <a:rPr lang="el-GR" dirty="0" smtClean="0"/>
              <a:t> και  καταχώρηση των σχετικών συναλλαγών από τον πωλητή, </a:t>
            </a:r>
            <a:r>
              <a:rPr lang="el-GR" b="1" dirty="0" smtClean="0"/>
              <a:t>έγκαιρα </a:t>
            </a:r>
            <a:r>
              <a:rPr lang="el-GR" dirty="0" smtClean="0"/>
              <a:t>για την εκπλήρωση υπ’ αυτού κάθε νόμιμης </a:t>
            </a:r>
            <a:r>
              <a:rPr lang="el-GR" b="1" dirty="0" smtClean="0"/>
              <a:t>υποχρέωσης. </a:t>
            </a:r>
            <a:endParaRPr lang="en-US"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Πιστωτικό τιμολόγιο...</a:t>
            </a:r>
            <a:endParaRPr lang="en-US"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sz="2600" b="1" u="sng" dirty="0" smtClean="0"/>
              <a:t>ΕΡΜΗΝΕΙΑ ΠΟΛ 1003</a:t>
            </a:r>
            <a:endParaRPr lang="en-US" sz="2600" dirty="0" smtClean="0"/>
          </a:p>
          <a:p>
            <a:pPr marL="0" algn="just">
              <a:buNone/>
            </a:pPr>
            <a:r>
              <a:rPr lang="el-GR" dirty="0" smtClean="0"/>
              <a:t>8.8.1 Με την παράγραφο αυτή καθιερώνεται </a:t>
            </a:r>
            <a:r>
              <a:rPr lang="el-GR" b="1" dirty="0" smtClean="0"/>
              <a:t>η ευθύνη τρίτου </a:t>
            </a:r>
            <a:r>
              <a:rPr lang="el-GR" dirty="0" smtClean="0"/>
              <a:t>που εκδίδει τιμολόγιο εξ’ ονόματος και για λογαριασμό του πωλητή, να παρέχει όλες τις απαιτούμενες πληροφορίες για την τεκμηρίωση και καταχώρηση των σχετικών συναλλαγών από τον πωλητή, έγκαιρα για την εκπλήρωση υπ’ αυτού κάθε νόμιμης υποχρέωσης. </a:t>
            </a:r>
          </a:p>
          <a:p>
            <a:pPr marL="0" algn="just">
              <a:buNone/>
            </a:pPr>
            <a:r>
              <a:rPr lang="el-GR" b="1" dirty="0" smtClean="0"/>
              <a:t>Η παροχή των σχετικών πληροφοριών δύναται να γίνεται με κάθε πρόσφορο τρόπο</a:t>
            </a:r>
            <a:r>
              <a:rPr lang="el-GR" dirty="0" smtClean="0"/>
              <a:t>, κατ’ επιλογή των εμπλεκόμενων μερών, όπως αποστολή </a:t>
            </a:r>
            <a:r>
              <a:rPr lang="el-GR" b="1" dirty="0" smtClean="0"/>
              <a:t>συγκεντρωτικής</a:t>
            </a:r>
            <a:r>
              <a:rPr lang="el-GR" dirty="0" smtClean="0"/>
              <a:t> κατάστασης εκδοθέντων τιμολογίων με τις απαιτούμενες πληροφορίες ή αντιγράφων των σχετικών τιμολογίων. Η παροχή της πληροφόρησης μπορεί να είναι σε </a:t>
            </a:r>
            <a:r>
              <a:rPr lang="el-GR" b="1" dirty="0" smtClean="0"/>
              <a:t>έντυπη ή ηλεκτρονική μορφή.</a:t>
            </a:r>
            <a:endParaRPr lang="en-US" b="1"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Δημόσιο ...και τιμολόγια </a:t>
            </a:r>
            <a:endParaRPr lang="en-US" dirty="0"/>
          </a:p>
        </p:txBody>
      </p:sp>
      <p:sp>
        <p:nvSpPr>
          <p:cNvPr id="3" name="2 - Θέση περιεχομένου"/>
          <p:cNvSpPr>
            <a:spLocks noGrp="1"/>
          </p:cNvSpPr>
          <p:nvPr>
            <p:ph idx="1"/>
          </p:nvPr>
        </p:nvSpPr>
        <p:spPr/>
        <p:txBody>
          <a:bodyPr>
            <a:normAutofit fontScale="85000" lnSpcReduction="20000"/>
          </a:bodyPr>
          <a:lstStyle/>
          <a:p>
            <a:pPr marL="114300" indent="-457200" algn="just">
              <a:buFont typeface="Wingdings" pitchFamily="2" charset="2"/>
              <a:buChar char="q"/>
            </a:pPr>
            <a:r>
              <a:rPr lang="el-GR" dirty="0" smtClean="0"/>
              <a:t>Το </a:t>
            </a:r>
            <a:r>
              <a:rPr lang="el-GR" b="1" dirty="0" smtClean="0"/>
              <a:t>δημόσιο</a:t>
            </a:r>
            <a:r>
              <a:rPr lang="el-GR" dirty="0" smtClean="0"/>
              <a:t>, οι περιφέρειες, οι νομαρχίες, οι δήμοι και κοινότητες και οι λοιποί οργανισμοί δημοσίου δικαίου </a:t>
            </a:r>
            <a:r>
              <a:rPr lang="el-GR" b="1" dirty="0" smtClean="0"/>
              <a:t>δεν έχουν υποχρέωση έκδοσης τιμολογίου </a:t>
            </a:r>
            <a:r>
              <a:rPr lang="el-GR" dirty="0" smtClean="0"/>
              <a:t>για τις δραστηριότητες ή πράξεις τις οποίες πραγματοποιούν ως </a:t>
            </a:r>
            <a:r>
              <a:rPr lang="el-GR" b="1" dirty="0" smtClean="0"/>
              <a:t>δημόσια εξουσία</a:t>
            </a:r>
            <a:r>
              <a:rPr lang="el-GR" dirty="0" smtClean="0"/>
              <a:t>, έστω και αν για αυτές τις δραστηριότητες ή πράξεις εισπράττουν δικαιώματα, τέλη, εισφορές ή άλλες επιβαρύνσεις. </a:t>
            </a:r>
          </a:p>
          <a:p>
            <a:pPr marL="114300" indent="-457200" algn="just">
              <a:buFont typeface="Wingdings" pitchFamily="2" charset="2"/>
              <a:buChar char="q"/>
            </a:pPr>
            <a:r>
              <a:rPr lang="el-GR" b="1" dirty="0" smtClean="0"/>
              <a:t>Η εξαίρεση </a:t>
            </a:r>
            <a:r>
              <a:rPr lang="el-GR" dirty="0" smtClean="0"/>
              <a:t>παρέχεται με την </a:t>
            </a:r>
            <a:r>
              <a:rPr lang="el-GR" b="1" dirty="0" smtClean="0"/>
              <a:t>προϋπόθεση</a:t>
            </a:r>
            <a:r>
              <a:rPr lang="el-GR" dirty="0" smtClean="0"/>
              <a:t> ότι οι πράξεις αυτές δεν υπόκεινται σε </a:t>
            </a:r>
            <a:r>
              <a:rPr lang="el-GR" b="1" dirty="0" smtClean="0"/>
              <a:t>Φ.Π.Α</a:t>
            </a:r>
            <a:r>
              <a:rPr lang="el-GR" dirty="0" smtClean="0"/>
              <a:t>., σύμφωνα με την ισχύουσα νομοθεσία και την Οδηγία 2006/112/ΕΚ. </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Δημόσιο ...και τιμολόγια </a:t>
            </a:r>
            <a:endParaRPr lang="en-US" dirty="0"/>
          </a:p>
        </p:txBody>
      </p:sp>
      <p:sp>
        <p:nvSpPr>
          <p:cNvPr id="3" name="2 - Θέση περιεχομένου"/>
          <p:cNvSpPr>
            <a:spLocks noGrp="1"/>
          </p:cNvSpPr>
          <p:nvPr>
            <p:ph idx="1"/>
          </p:nvPr>
        </p:nvSpPr>
        <p:spPr/>
        <p:txBody>
          <a:bodyPr>
            <a:normAutofit fontScale="85000" lnSpcReduction="20000"/>
          </a:bodyPr>
          <a:lstStyle/>
          <a:p>
            <a:pPr marL="0">
              <a:buNone/>
            </a:pPr>
            <a:r>
              <a:rPr lang="el-GR" b="1" u="sng" dirty="0" smtClean="0"/>
              <a:t>ΕΡΜΗΝΕΙΑ ΠΟΛ 1003</a:t>
            </a:r>
            <a:endParaRPr lang="en-US" dirty="0" smtClean="0"/>
          </a:p>
          <a:p>
            <a:pPr marL="0" algn="just">
              <a:buNone/>
            </a:pPr>
            <a:r>
              <a:rPr lang="el-GR" dirty="0" smtClean="0"/>
              <a:t>8.9.1 Με την παράγραφο αυτή ορίζονται οι </a:t>
            </a:r>
            <a:r>
              <a:rPr lang="el-GR" b="1" dirty="0" smtClean="0"/>
              <a:t>προϋποθέσεις μη έκδοσης τιμολογίου </a:t>
            </a:r>
            <a:r>
              <a:rPr lang="el-GR" dirty="0" smtClean="0"/>
              <a:t>πώλησης του παρόντος νόμου από το δημόσιο, τις περιφέρειες, τις νομαρχίες, τους δήμους και τις κοινότητες, και τους λοιπούς οργανισμούς δημοσίου δικαίου.</a:t>
            </a:r>
          </a:p>
          <a:p>
            <a:pPr marL="0" algn="just">
              <a:buNone/>
            </a:pPr>
            <a:r>
              <a:rPr lang="el-GR" dirty="0" smtClean="0"/>
              <a:t> Σημειώνεται ότι </a:t>
            </a:r>
            <a:r>
              <a:rPr lang="el-GR" b="1" dirty="0" smtClean="0"/>
              <a:t>όταν δεν πληρούνται </a:t>
            </a:r>
            <a:r>
              <a:rPr lang="el-GR" dirty="0" smtClean="0"/>
              <a:t>όλες οι καθοριζόμενες σχετικές προϋποθέσεις, εκδίδεται οπωσδήποτε τιμολόγιο πώλησης από τα αναφερόμενα πρόσωπα.</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Τιμολόγιο σε μη  υπόχρεους  έκδοσης...</a:t>
            </a:r>
            <a:endParaRPr lang="en-US" dirty="0"/>
          </a:p>
        </p:txBody>
      </p:sp>
      <p:sp>
        <p:nvSpPr>
          <p:cNvPr id="3" name="2 - Θέση περιεχομένου"/>
          <p:cNvSpPr>
            <a:spLocks noGrp="1"/>
          </p:cNvSpPr>
          <p:nvPr>
            <p:ph idx="1"/>
          </p:nvPr>
        </p:nvSpPr>
        <p:spPr/>
        <p:txBody>
          <a:bodyPr>
            <a:normAutofit/>
          </a:bodyPr>
          <a:lstStyle/>
          <a:p>
            <a:pPr marL="114300" indent="-457200">
              <a:buFont typeface="Wingdings" pitchFamily="2" charset="2"/>
              <a:buChar char="q"/>
            </a:pPr>
            <a:r>
              <a:rPr lang="el-GR" sz="2600" dirty="0" smtClean="0"/>
              <a:t>Οι οντότητες που υπόκεινται στις ρυθμίσεις του παρόντος νόμου </a:t>
            </a:r>
            <a:r>
              <a:rPr lang="el-GR" sz="2600" b="1" dirty="0" smtClean="0"/>
              <a:t>όταν συναλλάσσονται ως αγοραστές με πρόσωπα μη υπόχρεα </a:t>
            </a:r>
            <a:r>
              <a:rPr lang="el-GR" sz="2600" dirty="0" smtClean="0"/>
              <a:t>στην έκδοση τιμολογίου πώλησης, </a:t>
            </a:r>
            <a:r>
              <a:rPr lang="el-GR" sz="2600" b="1" dirty="0" smtClean="0"/>
              <a:t>εκδίδουν</a:t>
            </a:r>
            <a:r>
              <a:rPr lang="el-GR" sz="2600" dirty="0" smtClean="0"/>
              <a:t> σχετικό </a:t>
            </a:r>
            <a:r>
              <a:rPr lang="el-GR" sz="2600" b="1" dirty="0" smtClean="0"/>
              <a:t>παραστατικό</a:t>
            </a:r>
            <a:r>
              <a:rPr lang="el-GR" sz="2600" dirty="0" smtClean="0"/>
              <a:t> προς τεκμηρίωση και αναγνώριση της συναλλαγής. Το παραστατικό αυτό </a:t>
            </a:r>
            <a:r>
              <a:rPr lang="el-GR" sz="2600" b="1" dirty="0" smtClean="0"/>
              <a:t>αναφέρει: </a:t>
            </a:r>
            <a:endParaRPr lang="en-US" sz="2600" b="1" dirty="0" smtClean="0"/>
          </a:p>
          <a:p>
            <a:pPr marL="0">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Ι</a:t>
            </a:r>
          </a:p>
          <a:p>
            <a:pPr algn="l"/>
            <a:r>
              <a:rPr lang="el-GR" sz="2800" b="1" dirty="0" smtClean="0"/>
              <a:t>Ενότητα </a:t>
            </a:r>
            <a:r>
              <a:rPr lang="en-US" sz="2800" b="1" dirty="0" smtClean="0"/>
              <a:t>4</a:t>
            </a:r>
            <a:r>
              <a:rPr lang="el-GR" sz="2800" b="1" dirty="0" smtClean="0"/>
              <a:t>: Τιμολόγιο Πώλησης Άρθρο 8</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Στοιχεία Τιμολογίου ¨Αγοράς¨ σε μη Υπόχρεους..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α) Την </a:t>
            </a:r>
            <a:r>
              <a:rPr lang="el-GR" b="1" dirty="0" smtClean="0"/>
              <a:t>ημερομηνία</a:t>
            </a:r>
            <a:r>
              <a:rPr lang="el-GR" dirty="0" smtClean="0"/>
              <a:t> έκδοσης. </a:t>
            </a:r>
            <a:endParaRPr lang="en-US" dirty="0" smtClean="0"/>
          </a:p>
          <a:p>
            <a:pPr>
              <a:buNone/>
            </a:pPr>
            <a:r>
              <a:rPr lang="el-GR" dirty="0" smtClean="0"/>
              <a:t>β) Την </a:t>
            </a:r>
            <a:r>
              <a:rPr lang="el-GR" b="1" dirty="0" smtClean="0"/>
              <a:t>επωνυμία</a:t>
            </a:r>
            <a:r>
              <a:rPr lang="el-GR" dirty="0" smtClean="0"/>
              <a:t>, τη </a:t>
            </a:r>
            <a:r>
              <a:rPr lang="el-GR" b="1" dirty="0" smtClean="0"/>
              <a:t>διεύθυνση</a:t>
            </a:r>
            <a:r>
              <a:rPr lang="el-GR" dirty="0" smtClean="0"/>
              <a:t> και Α.Φ.Μ. του αντισυμβαλλόμενου. </a:t>
            </a:r>
            <a:endParaRPr lang="en-US" dirty="0" smtClean="0"/>
          </a:p>
          <a:p>
            <a:pPr>
              <a:buNone/>
            </a:pPr>
            <a:r>
              <a:rPr lang="el-GR" dirty="0" smtClean="0"/>
              <a:t>γ) Την </a:t>
            </a:r>
            <a:r>
              <a:rPr lang="el-GR" b="1" dirty="0" smtClean="0"/>
              <a:t>ποσότητα και το είδος </a:t>
            </a:r>
            <a:r>
              <a:rPr lang="el-GR" dirty="0" smtClean="0"/>
              <a:t>των παραδιδόμενων αγαθών ή την έκταση και το είδος των παρεχόμενων υπηρεσιών. </a:t>
            </a:r>
            <a:endParaRPr lang="en-US" dirty="0" smtClean="0"/>
          </a:p>
          <a:p>
            <a:pPr>
              <a:buNone/>
            </a:pPr>
            <a:r>
              <a:rPr lang="el-GR" dirty="0" smtClean="0"/>
              <a:t>δ) Την </a:t>
            </a:r>
            <a:r>
              <a:rPr lang="el-GR" b="1" dirty="0" smtClean="0"/>
              <a:t>ημερομηνία</a:t>
            </a:r>
            <a:r>
              <a:rPr lang="el-GR" dirty="0" smtClean="0"/>
              <a:t> κατά την οποία πραγματοποιήθηκε ή ολοκληρώθηκε η παράδοση αγαθών ή η παροχή υπηρεσιών. </a:t>
            </a:r>
            <a:endParaRPr lang="en-US" dirty="0" smtClean="0"/>
          </a:p>
          <a:p>
            <a:pPr>
              <a:buNone/>
            </a:pPr>
            <a:r>
              <a:rPr lang="el-GR" dirty="0" smtClean="0"/>
              <a:t>ε) Την </a:t>
            </a:r>
            <a:r>
              <a:rPr lang="el-GR" b="1" dirty="0" smtClean="0"/>
              <a:t>αξία μονάδας </a:t>
            </a:r>
            <a:r>
              <a:rPr lang="el-GR" dirty="0" smtClean="0"/>
              <a:t>αγαθού ή υπηρεσίας, κατά περίπτωση, και το συνολικό ποσό της συναλλαγής. </a:t>
            </a:r>
            <a:endParaRPr lang="en-US" dirty="0" smtClean="0"/>
          </a:p>
          <a:p>
            <a:pPr>
              <a:buNone/>
            </a:pPr>
            <a:r>
              <a:rPr lang="el-GR" dirty="0" smtClean="0"/>
              <a:t>στ) Το </a:t>
            </a:r>
            <a:r>
              <a:rPr lang="el-GR" b="1" dirty="0" smtClean="0"/>
              <a:t>είδος και το ποσό </a:t>
            </a:r>
            <a:r>
              <a:rPr lang="el-GR" dirty="0" smtClean="0"/>
              <a:t>τυχόν φορολογικών επιβαρύνσεων.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a:t>Στοιχεία Τιμολογίου </a:t>
            </a:r>
            <a:r>
              <a:rPr lang="en-US" sz="3600" dirty="0" smtClean="0"/>
              <a:t>“</a:t>
            </a:r>
            <a:r>
              <a:rPr lang="el-GR" sz="3600" dirty="0" smtClean="0"/>
              <a:t>Αγοράς</a:t>
            </a:r>
            <a:r>
              <a:rPr lang="en-US" sz="3600" smtClean="0"/>
              <a:t>”</a:t>
            </a:r>
            <a:r>
              <a:rPr lang="el-GR" sz="3600" smtClean="0"/>
              <a:t>  </a:t>
            </a:r>
            <a:r>
              <a:rPr lang="el-GR" sz="3600" dirty="0" smtClean="0"/>
              <a:t>σε </a:t>
            </a:r>
            <a:r>
              <a:rPr lang="el-GR" sz="3600" dirty="0"/>
              <a:t>μη </a:t>
            </a:r>
            <a:r>
              <a:rPr lang="el-GR" sz="3600" dirty="0" smtClean="0"/>
              <a:t>Υπόχρεους</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800" b="1" dirty="0" smtClean="0"/>
              <a:t>ΕΡΜΗΝΕΙΑ (ΠΟΛ 1003/2014)</a:t>
            </a:r>
            <a:endParaRPr lang="el-GR" sz="2600" dirty="0" smtClean="0"/>
          </a:p>
          <a:p>
            <a:pPr marL="0" algn="just">
              <a:buNone/>
            </a:pPr>
            <a:r>
              <a:rPr lang="el-GR" sz="2600" dirty="0" smtClean="0"/>
              <a:t>10.1 Με την παράγραφο αυτή ρυθμίζεται η περίπτωση στην οποία οντότητα που υπόκεινται στις ρυθμίσεις του παρόντος νόμου </a:t>
            </a:r>
            <a:r>
              <a:rPr lang="el-GR" sz="2600" b="1" dirty="0" smtClean="0"/>
              <a:t>συναλλάσσεται ως αγοραστής </a:t>
            </a:r>
            <a:r>
              <a:rPr lang="el-GR" sz="2600" dirty="0" smtClean="0"/>
              <a:t>με </a:t>
            </a:r>
            <a:r>
              <a:rPr lang="el-GR" sz="2600" b="1" dirty="0" smtClean="0"/>
              <a:t>πρόσωπα μη υπόχρεα </a:t>
            </a:r>
            <a:r>
              <a:rPr lang="el-GR" sz="2600" dirty="0" smtClean="0"/>
              <a:t>στην έκδοση τιμολογίου. Για την περίπτωση αυτή η οντότητα </a:t>
            </a:r>
            <a:r>
              <a:rPr lang="el-GR" sz="2600" b="1" dirty="0" smtClean="0"/>
              <a:t>αγοραστής υποχρεούται </a:t>
            </a:r>
            <a:r>
              <a:rPr lang="el-GR" sz="2600" dirty="0" smtClean="0"/>
              <a:t>σε έκδοση σχετικού παραστατικού </a:t>
            </a:r>
            <a:r>
              <a:rPr lang="el-GR" sz="2600" b="1" dirty="0" smtClean="0"/>
              <a:t>προς τεκμηρίωση </a:t>
            </a:r>
            <a:r>
              <a:rPr lang="el-GR" sz="2600" dirty="0" smtClean="0"/>
              <a:t>της </a:t>
            </a:r>
            <a:r>
              <a:rPr lang="el-GR" sz="2600" b="1" dirty="0" smtClean="0"/>
              <a:t>συναλλαγής </a:t>
            </a:r>
            <a:r>
              <a:rPr lang="el-GR" sz="2600" dirty="0" smtClean="0"/>
              <a:t>(που έχει όλα τα προηγούμενα στοιχεία) . </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Ονομασία παραστατικού Αγοράς...</a:t>
            </a:r>
            <a:endParaRPr lang="en-US" dirty="0"/>
          </a:p>
        </p:txBody>
      </p:sp>
      <p:sp>
        <p:nvSpPr>
          <p:cNvPr id="3" name="2 - Θέση περιεχομένου"/>
          <p:cNvSpPr>
            <a:spLocks noGrp="1"/>
          </p:cNvSpPr>
          <p:nvPr>
            <p:ph idx="1"/>
          </p:nvPr>
        </p:nvSpPr>
        <p:spPr/>
        <p:txBody>
          <a:bodyPr>
            <a:normAutofit fontScale="77500" lnSpcReduction="20000"/>
          </a:bodyPr>
          <a:lstStyle/>
          <a:p>
            <a:pPr marL="114300" indent="-457200" algn="just">
              <a:buFont typeface="Wingdings" pitchFamily="2" charset="2"/>
              <a:buChar char="q"/>
            </a:pPr>
            <a:r>
              <a:rPr lang="el-GR" dirty="0"/>
              <a:t>Δ</a:t>
            </a:r>
            <a:r>
              <a:rPr lang="el-GR" dirty="0" smtClean="0"/>
              <a:t>εν υπάρχει  </a:t>
            </a:r>
            <a:r>
              <a:rPr lang="el-GR" b="1" dirty="0" smtClean="0"/>
              <a:t>ειδική ονομασία </a:t>
            </a:r>
            <a:r>
              <a:rPr lang="el-GR" dirty="0" smtClean="0"/>
              <a:t>για το παραστατικό αυτό .......</a:t>
            </a:r>
          </a:p>
          <a:p>
            <a:pPr marL="0" algn="just">
              <a:buNone/>
            </a:pPr>
            <a:r>
              <a:rPr lang="el-GR" dirty="0" smtClean="0"/>
              <a:t>Μπορεί να είναι, κάθε συμφωνία (</a:t>
            </a:r>
            <a:r>
              <a:rPr lang="el-GR" b="1" dirty="0" smtClean="0"/>
              <a:t>συμφωνητικό</a:t>
            </a:r>
            <a:r>
              <a:rPr lang="el-GR" dirty="0" smtClean="0"/>
              <a:t>), </a:t>
            </a:r>
            <a:r>
              <a:rPr lang="el-GR" b="1" dirty="0" smtClean="0"/>
              <a:t>υπεύθυνη δήλωση</a:t>
            </a:r>
            <a:r>
              <a:rPr lang="el-GR" dirty="0" smtClean="0"/>
              <a:t>, τιμολόγιο (</a:t>
            </a:r>
            <a:r>
              <a:rPr lang="el-GR" b="1" dirty="0" smtClean="0"/>
              <a:t>αγοράς</a:t>
            </a:r>
            <a:r>
              <a:rPr lang="el-GR" dirty="0" smtClean="0"/>
              <a:t>), «</a:t>
            </a:r>
            <a:r>
              <a:rPr lang="el-GR" b="1" dirty="0" smtClean="0"/>
              <a:t>τίτλος κτήσης</a:t>
            </a:r>
            <a:r>
              <a:rPr lang="el-GR" dirty="0" smtClean="0"/>
              <a:t>», </a:t>
            </a:r>
            <a:r>
              <a:rPr lang="el-GR" b="1" dirty="0" smtClean="0"/>
              <a:t>απόδειξη δαπάνης</a:t>
            </a:r>
            <a:r>
              <a:rPr lang="el-GR" dirty="0" smtClean="0"/>
              <a:t>, ..... </a:t>
            </a:r>
            <a:r>
              <a:rPr lang="el-GR" b="1" dirty="0" smtClean="0"/>
              <a:t>αρκεί</a:t>
            </a:r>
            <a:r>
              <a:rPr lang="el-GR" dirty="0" smtClean="0"/>
              <a:t> να περιλαμβάνει όλα τα προαπαιτούμενα δεδομένα. </a:t>
            </a:r>
          </a:p>
          <a:p>
            <a:pPr marL="114300" indent="-457200" algn="just">
              <a:buFont typeface="Wingdings" pitchFamily="2" charset="2"/>
              <a:buChar char="q"/>
            </a:pPr>
            <a:r>
              <a:rPr lang="el-GR" dirty="0" smtClean="0"/>
              <a:t>Το σχετικό παραστατικό </a:t>
            </a:r>
            <a:r>
              <a:rPr lang="el-GR" b="1" dirty="0" smtClean="0"/>
              <a:t>εκδίδεται</a:t>
            </a:r>
            <a:r>
              <a:rPr lang="el-GR" dirty="0" smtClean="0"/>
              <a:t> στον χρόνο που ορίζει άρθρο 11 (εντός 15 ημερών). </a:t>
            </a:r>
            <a:r>
              <a:rPr lang="el-GR" dirty="0"/>
              <a:t>Ο</a:t>
            </a:r>
            <a:r>
              <a:rPr lang="el-GR" dirty="0" smtClean="0"/>
              <a:t> όρος </a:t>
            </a:r>
            <a:r>
              <a:rPr lang="el-GR" b="1" dirty="0" smtClean="0"/>
              <a:t>«έκταση»</a:t>
            </a:r>
            <a:r>
              <a:rPr lang="el-GR" dirty="0" smtClean="0"/>
              <a:t> στην περίπτωση </a:t>
            </a:r>
            <a:r>
              <a:rPr lang="el-GR" b="1" dirty="0" smtClean="0"/>
              <a:t>παροχής υπηρεσίας</a:t>
            </a:r>
            <a:r>
              <a:rPr lang="el-GR" dirty="0" smtClean="0"/>
              <a:t>, μαζί με το σχετικό </a:t>
            </a:r>
            <a:r>
              <a:rPr lang="el-GR" b="1" dirty="0" smtClean="0"/>
              <a:t>είδος</a:t>
            </a:r>
            <a:r>
              <a:rPr lang="el-GR" dirty="0" smtClean="0"/>
              <a:t>, είναι </a:t>
            </a:r>
            <a:r>
              <a:rPr lang="el-GR" b="1" dirty="0" smtClean="0"/>
              <a:t>προσδιοριστικοί παράγοντες της αξίας της υπηρεσίας</a:t>
            </a:r>
            <a:r>
              <a:rPr lang="el-GR" dirty="0" smtClean="0"/>
              <a:t>.</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Παραστατικό </a:t>
            </a:r>
            <a:r>
              <a:rPr lang="en-US" dirty="0" smtClean="0"/>
              <a:t>“</a:t>
            </a:r>
            <a:r>
              <a:rPr lang="el-GR" dirty="0" smtClean="0"/>
              <a:t>Αγοράς</a:t>
            </a:r>
            <a:r>
              <a:rPr lang="en-US" dirty="0" smtClean="0"/>
              <a:t>”</a:t>
            </a:r>
            <a:endParaRPr lang="en-US" dirty="0"/>
          </a:p>
        </p:txBody>
      </p:sp>
      <p:sp>
        <p:nvSpPr>
          <p:cNvPr id="3" name="2 - Θέση περιεχομένου"/>
          <p:cNvSpPr>
            <a:spLocks noGrp="1"/>
          </p:cNvSpPr>
          <p:nvPr>
            <p:ph idx="1"/>
          </p:nvPr>
        </p:nvSpPr>
        <p:spPr/>
        <p:txBody>
          <a:bodyPr>
            <a:normAutofit/>
          </a:bodyPr>
          <a:lstStyle/>
          <a:p>
            <a:pPr marL="114300" indent="-457200" algn="just">
              <a:buFont typeface="Wingdings" pitchFamily="2" charset="2"/>
              <a:buChar char="q"/>
            </a:pPr>
            <a:r>
              <a:rPr lang="el-GR" sz="2600" dirty="0" smtClean="0"/>
              <a:t>Οι οντότητες που υπόκεινται στις ρυθμίσεις του παρόντος νόμου όταν </a:t>
            </a:r>
            <a:r>
              <a:rPr lang="el-GR" sz="2600" b="1" dirty="0" smtClean="0"/>
              <a:t>συναλλάσσονται ως αγοραστές </a:t>
            </a:r>
            <a:r>
              <a:rPr lang="el-GR" sz="2600" dirty="0" smtClean="0"/>
              <a:t>με οντότητα που επίσης υπόκεινται σε αυτό το νόμο και η οποία για οποιοδήποτε λόγο</a:t>
            </a:r>
          </a:p>
          <a:p>
            <a:pPr marL="114300" indent="-457200" algn="just">
              <a:buFont typeface="Wingdings" pitchFamily="2" charset="2"/>
              <a:buChar char="q"/>
            </a:pPr>
            <a:r>
              <a:rPr lang="el-GR" sz="2600" dirty="0" smtClean="0"/>
              <a:t> </a:t>
            </a:r>
            <a:r>
              <a:rPr lang="el-GR" sz="2600" b="1" dirty="0" smtClean="0"/>
              <a:t>δεν εκδίδει </a:t>
            </a:r>
            <a:r>
              <a:rPr lang="el-GR" sz="2600" dirty="0" smtClean="0"/>
              <a:t>τιμολόγιο πώλησης, </a:t>
            </a:r>
            <a:r>
              <a:rPr lang="el-GR" sz="2600" b="1" dirty="0" smtClean="0"/>
              <a:t>υπόκεινται στην υποχρέωση </a:t>
            </a:r>
            <a:r>
              <a:rPr lang="el-GR" sz="2600" dirty="0" smtClean="0"/>
              <a:t>της παραπάνω παραγράφου του άρθρου</a:t>
            </a:r>
            <a:r>
              <a:rPr lang="el-GR" sz="2600" dirty="0" smtClean="0">
                <a:solidFill>
                  <a:srgbClr val="0070C0"/>
                </a:solidFill>
              </a:rPr>
              <a:t>10 </a:t>
            </a:r>
            <a:r>
              <a:rPr lang="el-GR" sz="2600" dirty="0" smtClean="0"/>
              <a:t>. </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Συναλλαγή με μη υπόχρεο έκδοσης ή άρνηση...</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b="1" dirty="0" smtClean="0"/>
              <a:t>ΕΡΜΗΝΕΙΑ ΠΟΛ 1003</a:t>
            </a:r>
            <a:endParaRPr lang="en-US" dirty="0" smtClean="0"/>
          </a:p>
          <a:p>
            <a:pPr marL="0" algn="just">
              <a:buNone/>
            </a:pPr>
            <a:r>
              <a:rPr lang="el-GR" sz="2800" dirty="0" smtClean="0"/>
              <a:t>8.11.1 Η παράγραφος αυτή ορίζει ότι η λύση της παραγράφου 10 (Τιμολόγιο Αγοράς) ακολουθείται και στην περίπτωση που </a:t>
            </a:r>
            <a:r>
              <a:rPr lang="el-GR" sz="2800" b="1" dirty="0" smtClean="0"/>
              <a:t>η οντότητα συναλλάσσεται ως αγοραστής </a:t>
            </a:r>
            <a:r>
              <a:rPr lang="el-GR" sz="2800" dirty="0" smtClean="0"/>
              <a:t>με άλλη υποκείμενη στον παρόντα νόμο οντότητα, η οποία για οποιοδήποτε λόγο </a:t>
            </a:r>
            <a:r>
              <a:rPr lang="el-GR" sz="2800" b="1" dirty="0" smtClean="0"/>
              <a:t>δεν εκδίδει </a:t>
            </a:r>
            <a:r>
              <a:rPr lang="el-GR" sz="2800" dirty="0" smtClean="0"/>
              <a:t>τιμολόγιο πώλησης, συμπεριλαμβανομένης της </a:t>
            </a:r>
            <a:r>
              <a:rPr lang="el-GR" sz="2800" b="1" dirty="0" smtClean="0"/>
              <a:t>περίπτωσης άρνησης </a:t>
            </a:r>
            <a:r>
              <a:rPr lang="el-GR" sz="2800" dirty="0" smtClean="0"/>
              <a:t>έκδοσης τιμολογίου για το σύνολο ή μέρος της συναλλαγής.</a:t>
            </a:r>
            <a:endParaRPr lang="en-US" sz="2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Στεφάνου Κωνσταντίνος (2013), Λογιστική και Εμπορική Διαχείριση με Ηλεκτρονικούς Υπολογιστές, εκδόσεις Στεφάνου Κωνσταντίνος,</a:t>
            </a: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Δρ. Νικόλαος Δ.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(2012), Μηχανογραφημένη Λογιστική, Εκδόσεις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a:t>
            </a:r>
            <a:r>
              <a:rPr lang="el-GR" sz="1400" dirty="0" smtClean="0">
                <a:ea typeface="Arial Unicode MS"/>
                <a:cs typeface="Times New Roman" pitchFamily="18" charset="0"/>
              </a:rPr>
              <a:t>Νικόλαος,</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 </a:t>
            </a:r>
            <a:r>
              <a:rPr lang="el-GR" sz="1400" dirty="0" err="1" smtClean="0">
                <a:ea typeface="Arial Unicode MS"/>
                <a:cs typeface="Times New Roman" pitchFamily="18" charset="0"/>
              </a:rPr>
              <a:t>Γκίνογλου</a:t>
            </a:r>
            <a:r>
              <a:rPr lang="el-GR" sz="1400" dirty="0" smtClean="0">
                <a:ea typeface="Arial Unicode MS"/>
                <a:cs typeface="Times New Roman" pitchFamily="18" charset="0"/>
              </a:rPr>
              <a:t>, Π. </a:t>
            </a:r>
            <a:r>
              <a:rPr lang="el-GR" sz="1400" dirty="0" err="1" smtClean="0">
                <a:ea typeface="Arial Unicode MS"/>
                <a:cs typeface="Times New Roman" pitchFamily="18" charset="0"/>
              </a:rPr>
              <a:t>Ταχυνάκης</a:t>
            </a:r>
            <a:r>
              <a:rPr lang="el-GR" sz="1400" dirty="0" smtClean="0">
                <a:ea typeface="Arial Unicode MS"/>
                <a:cs typeface="Times New Roman" pitchFamily="18" charset="0"/>
              </a:rPr>
              <a:t>, Ν. Πρωτοψάλτης (2004), Λογιστικά Πληροφοριακά Συστήματα Μηχανογραφημένη Λογιστική, εκδόσεις Εκδοτική </a:t>
            </a:r>
            <a:r>
              <a:rPr lang="en-US" sz="1400" dirty="0" err="1" smtClean="0">
                <a:ea typeface="Arial Unicode MS"/>
                <a:cs typeface="Times New Roman" pitchFamily="18" charset="0"/>
              </a:rPr>
              <a:t>Rosili</a:t>
            </a:r>
            <a:r>
              <a:rPr lang="en-US" sz="1400" dirty="0" smtClean="0">
                <a:ea typeface="Arial Unicode MS"/>
                <a:cs typeface="Times New Roman" pitchFamily="18" charset="0"/>
              </a:rPr>
              <a:t> </a:t>
            </a:r>
            <a:r>
              <a:rPr lang="el-GR" sz="1400" dirty="0" smtClean="0">
                <a:ea typeface="Arial Unicode MS"/>
                <a:cs typeface="Times New Roman" pitchFamily="18" charset="0"/>
              </a:rPr>
              <a:t>Εμπορική – </a:t>
            </a:r>
            <a:r>
              <a:rPr lang="el-GR" sz="1400" dirty="0" smtClean="0">
                <a:ea typeface="Arial Unicode MS"/>
                <a:cs typeface="Times New Roman" pitchFamily="18" charset="0"/>
              </a:rPr>
              <a:t>Μ.ΕΠΕ,</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Αθανασίου Δημήτριος (2015), Η σύγχρονη μηχανογραφική οργάνωση επιχειρήσεων, εκδόσεις </a:t>
            </a:r>
            <a:r>
              <a:rPr lang="el-GR" sz="1400" dirty="0" err="1" smtClean="0">
                <a:ea typeface="Arial Unicode MS"/>
                <a:cs typeface="Times New Roman" pitchFamily="18" charset="0"/>
              </a:rPr>
              <a:t>Μούργκος</a:t>
            </a:r>
            <a:r>
              <a:rPr lang="el-GR" sz="1400" dirty="0" smtClean="0">
                <a:ea typeface="Arial Unicode MS"/>
                <a:cs typeface="Times New Roman" pitchFamily="18" charset="0"/>
              </a:rPr>
              <a:t> </a:t>
            </a:r>
            <a:r>
              <a:rPr lang="el-GR" sz="1400" dirty="0" smtClean="0">
                <a:ea typeface="Arial Unicode MS"/>
                <a:cs typeface="Times New Roman" pitchFamily="18" charset="0"/>
              </a:rPr>
              <a:t>Ιωάννης,</a:t>
            </a:r>
            <a:endParaRPr lang="el-GR" sz="1400" dirty="0" smtClean="0">
              <a:ea typeface="Arial Unicode MS"/>
              <a:cs typeface="Times New Roman" pitchFamily="18" charset="0"/>
            </a:endParaRPr>
          </a:p>
          <a:p>
            <a:pPr>
              <a:buNone/>
            </a:pPr>
            <a:r>
              <a:rPr lang="el-GR" sz="1400" dirty="0" smtClean="0"/>
              <a:t>Ν. 4308/2014 «</a:t>
            </a:r>
            <a:r>
              <a:rPr lang="el-GR" sz="1400" dirty="0" err="1" smtClean="0"/>
              <a:t>Eλληνικά</a:t>
            </a:r>
            <a:r>
              <a:rPr lang="el-GR" sz="1400" dirty="0" smtClean="0"/>
              <a:t> Λογιστικά Πρότυπα, συναφείς ρυθμίσεις</a:t>
            </a:r>
            <a:br>
              <a:rPr lang="el-GR" sz="1400" dirty="0" smtClean="0"/>
            </a:br>
            <a:r>
              <a:rPr lang="el-GR" sz="1400" dirty="0" smtClean="0"/>
              <a:t>και άλλες διατάξεις » , ΦΕΚ  251/ τ. Α΄ /</a:t>
            </a:r>
            <a:r>
              <a:rPr lang="el-GR" sz="1400" dirty="0" smtClean="0"/>
              <a:t>24-11-2014,</a:t>
            </a:r>
            <a:endParaRPr lang="el-GR" sz="1400" dirty="0" smtClean="0"/>
          </a:p>
          <a:p>
            <a:pPr>
              <a:buNone/>
            </a:pPr>
            <a:r>
              <a:rPr lang="el-GR" sz="1400" dirty="0" smtClean="0"/>
              <a:t>ΠΟΛ</a:t>
            </a:r>
            <a:r>
              <a:rPr lang="el-GR" sz="1400" dirty="0" smtClean="0"/>
              <a:t>. 1003/2015: Παροχή οδηγιών για την εφαρμογή του ν. 4308/2014 (ΦΕΚ Α΄ 251) περί των «Ελληνικών Λογιστικών Προτύπων, συναφείς ρυθμίσεις και άλλες </a:t>
            </a:r>
            <a:r>
              <a:rPr lang="el-GR" sz="1400" dirty="0" smtClean="0"/>
              <a:t>διατάξεις</a:t>
            </a:r>
            <a:r>
              <a:rPr lang="el-GR" sz="1400" dirty="0" smtClean="0"/>
              <a:t>,</a:t>
            </a:r>
            <a:endParaRPr lang="en-US" sz="1400" dirty="0" smtClean="0"/>
          </a:p>
          <a:p>
            <a:pPr>
              <a:buNone/>
            </a:pPr>
            <a:r>
              <a:rPr lang="el-GR" sz="1400" dirty="0" smtClean="0"/>
              <a:t>Λογιστική  Οδηγία Εφαρμογής του Νόμου </a:t>
            </a:r>
            <a:r>
              <a:rPr lang="el-GR" sz="1400" dirty="0" smtClean="0"/>
              <a:t>4308/2014 «Ελληνικά Λογιστικά Πρότυπα, συναφείς ρυθμίσεις και άλλες διατάξεις», </a:t>
            </a:r>
            <a:r>
              <a:rPr lang="el-GR" sz="1400" dirty="0" smtClean="0"/>
              <a:t>Επιτροπή  Λογιστικής Τυποποίησης και Ελέγχων</a:t>
            </a:r>
            <a:r>
              <a:rPr lang="el-GR" sz="1400" i="1" dirty="0" smtClean="0"/>
              <a:t> </a:t>
            </a:r>
            <a:r>
              <a:rPr lang="el-GR" sz="1400" i="1" dirty="0" smtClean="0"/>
              <a:t>,</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
        <p:nvSpPr>
          <p:cNvPr id="5" name="Θέση περιεχομένου 2"/>
          <p:cNvSpPr>
            <a:spLocks noGrp="1"/>
          </p:cNvSpPr>
          <p:nvPr>
            <p:ph idx="1"/>
          </p:nvPr>
        </p:nvSpPr>
        <p:spPr/>
        <p:txBody>
          <a:bodyPr>
            <a:noAutofit/>
          </a:bodyPr>
          <a:lstStyle/>
          <a:p>
            <a:pPr marL="447675" indent="-447675" algn="just">
              <a:lnSpc>
                <a:spcPts val="2065"/>
              </a:lnSpc>
              <a:spcBef>
                <a:spcPts val="0"/>
              </a:spcBef>
              <a:buClr>
                <a:srgbClr val="000000"/>
              </a:buClr>
              <a:buSzPts val="1200"/>
              <a:buNone/>
            </a:pPr>
            <a:r>
              <a:rPr lang="en-US" sz="1400" b="1" dirty="0" smtClean="0">
                <a:hlinkClick r:id="rId2"/>
              </a:rPr>
              <a:t>www</a:t>
            </a:r>
            <a:r>
              <a:rPr lang="el-GR" sz="1400" b="1" dirty="0" smtClean="0">
                <a:hlinkClick r:id="rId2"/>
              </a:rPr>
              <a:t>.</a:t>
            </a:r>
            <a:r>
              <a:rPr lang="en-US" sz="1400" b="1" dirty="0" err="1" smtClean="0">
                <a:hlinkClick r:id="rId2"/>
              </a:rPr>
              <a:t>elte</a:t>
            </a:r>
            <a:r>
              <a:rPr lang="el-GR" sz="1400" b="1" dirty="0" smtClean="0">
                <a:hlinkClick r:id="rId2"/>
              </a:rPr>
              <a:t>.</a:t>
            </a:r>
            <a:r>
              <a:rPr lang="en-US" sz="1400" b="1" dirty="0" smtClean="0">
                <a:hlinkClick r:id="rId2"/>
              </a:rPr>
              <a:t>org</a:t>
            </a:r>
            <a:r>
              <a:rPr lang="el-GR" sz="1400" b="1" dirty="0" smtClean="0">
                <a:hlinkClick r:id="rId2"/>
              </a:rPr>
              <a:t>.</a:t>
            </a:r>
            <a:r>
              <a:rPr lang="en-US" sz="1400" b="1" dirty="0" err="1" smtClean="0">
                <a:hlinkClick r:id="rId2"/>
              </a:rPr>
              <a:t>gr</a:t>
            </a:r>
            <a:r>
              <a:rPr lang="el-GR" sz="1400" b="1" dirty="0" smtClean="0"/>
              <a:t>,</a:t>
            </a:r>
            <a:endParaRPr lang="en-US" sz="1400" b="1" dirty="0" smtClean="0"/>
          </a:p>
          <a:p>
            <a:pPr marL="447675" indent="-447675" algn="just">
              <a:lnSpc>
                <a:spcPts val="2065"/>
              </a:lnSpc>
              <a:spcBef>
                <a:spcPts val="0"/>
              </a:spcBef>
              <a:buClr>
                <a:srgbClr val="000000"/>
              </a:buClr>
              <a:buSzPts val="1200"/>
              <a:buNone/>
            </a:pPr>
            <a:endParaRPr lang="en-US" sz="1400" b="1"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Κ. </a:t>
            </a:r>
            <a:r>
              <a:rPr lang="el-GR" sz="1400" dirty="0" err="1" smtClean="0">
                <a:ea typeface="Arial Unicode MS"/>
                <a:cs typeface="Times New Roman" pitchFamily="18" charset="0"/>
              </a:rPr>
              <a:t>Καραμάνης</a:t>
            </a:r>
            <a:r>
              <a:rPr lang="el-GR" sz="1400" dirty="0" smtClean="0">
                <a:ea typeface="Arial Unicode MS"/>
                <a:cs typeface="Times New Roman" pitchFamily="18" charset="0"/>
              </a:rPr>
              <a:t> και </a:t>
            </a:r>
            <a:r>
              <a:rPr lang="el-GR" sz="1400" dirty="0" err="1" smtClean="0">
                <a:ea typeface="Arial Unicode MS"/>
                <a:cs typeface="Times New Roman" pitchFamily="18" charset="0"/>
              </a:rPr>
              <a:t>Π.Βρουστούρης</a:t>
            </a:r>
            <a:r>
              <a:rPr lang="el-GR" sz="1400" dirty="0" smtClean="0">
                <a:ea typeface="Arial Unicode MS"/>
                <a:cs typeface="Times New Roman" pitchFamily="18" charset="0"/>
              </a:rPr>
              <a:t> (2015), « Λογιστική Οργάνωση στα Πλαίσια των Ε.Λ.Π. – Πρακτικό βοήθημα για τον Λογιστή », Εκδόσεις ΜΕΝΙΠΠΟΣ Ε.Π.Ε.</a:t>
            </a:r>
            <a:endParaRPr lang="el-GR" sz="1400" dirty="0">
              <a:ea typeface="Arial Unicode MS"/>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59492" y="5800938"/>
            <a:ext cx="2240569" cy="1948321"/>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467544" y="913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57200" y="985292"/>
            <a:ext cx="8229600" cy="4119844"/>
          </a:xfrm>
        </p:spPr>
        <p:txBody>
          <a:bodyPr>
            <a:normAutofit fontScale="92500" lnSpcReduction="10000"/>
          </a:bodyPr>
          <a:lstStyle/>
          <a:p>
            <a:pPr marL="0" algn="just">
              <a:buNone/>
            </a:pPr>
            <a:r>
              <a:rPr lang="el-GR" b="1" dirty="0" smtClean="0"/>
              <a:t>Η ενότητα </a:t>
            </a:r>
            <a:r>
              <a:rPr lang="el-GR" dirty="0" smtClean="0"/>
              <a:t>αυτή έχει ως στόχο να μελετήσει την έννοια και την μορφή του τιμολογίου σύμφωνα με τον </a:t>
            </a:r>
            <a:r>
              <a:rPr lang="el-GR" b="1" dirty="0" smtClean="0"/>
              <a:t>Ν.4308/2014</a:t>
            </a:r>
            <a:r>
              <a:rPr lang="el-GR" dirty="0" smtClean="0"/>
              <a:t> και της </a:t>
            </a:r>
            <a:r>
              <a:rPr lang="el-GR" b="1" dirty="0"/>
              <a:t>ΠΟΛ. 1003/2014</a:t>
            </a:r>
            <a:endParaRPr lang="en-US" dirty="0"/>
          </a:p>
          <a:p>
            <a:pPr marL="114300" lvl="0" indent="-457200" algn="just">
              <a:buFont typeface="Wingdings" pitchFamily="2" charset="2"/>
              <a:buChar char="§"/>
            </a:pPr>
            <a:r>
              <a:rPr lang="el-GR" dirty="0" smtClean="0"/>
              <a:t>Δίνεται </a:t>
            </a:r>
            <a:r>
              <a:rPr lang="el-GR" dirty="0"/>
              <a:t>ο </a:t>
            </a:r>
            <a:r>
              <a:rPr lang="el-GR" b="1" dirty="0"/>
              <a:t>ορισμός</a:t>
            </a:r>
            <a:r>
              <a:rPr lang="el-GR" dirty="0"/>
              <a:t> της έννοιας του τιμολογίου, </a:t>
            </a:r>
          </a:p>
          <a:p>
            <a:pPr marL="114300" lvl="0" indent="-457200" algn="just">
              <a:buFont typeface="Wingdings" pitchFamily="2" charset="2"/>
              <a:buChar char="§"/>
            </a:pPr>
            <a:r>
              <a:rPr lang="el-GR" dirty="0"/>
              <a:t>Καθορίζεται η </a:t>
            </a:r>
            <a:r>
              <a:rPr lang="el-GR" b="1" dirty="0"/>
              <a:t>ευθύνη</a:t>
            </a:r>
            <a:r>
              <a:rPr lang="el-GR" dirty="0"/>
              <a:t> του πωλητή για την έκδοση τιμολογίου πώλησης και </a:t>
            </a:r>
          </a:p>
          <a:p>
            <a:pPr marL="114300" lvl="0" indent="-457200" algn="just">
              <a:buFont typeface="Wingdings" pitchFamily="2" charset="2"/>
              <a:buChar char="§"/>
            </a:pPr>
            <a:r>
              <a:rPr lang="el-GR" dirty="0"/>
              <a:t>Αποσαφηνίζεται πότε υπάρχει η δυνατότητα έκδοσης τιμολογίου από </a:t>
            </a:r>
            <a:r>
              <a:rPr lang="el-GR" b="1" dirty="0"/>
              <a:t>άλλα πρόσωπα. </a:t>
            </a:r>
            <a:endParaRPr lang="en-US" b="1" dirty="0"/>
          </a:p>
          <a:p>
            <a:pPr marL="0" algn="just">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Χονδρική Πώληση</a:t>
            </a:r>
            <a:endParaRPr lang="en-US" dirty="0"/>
          </a:p>
        </p:txBody>
      </p:sp>
      <p:sp>
        <p:nvSpPr>
          <p:cNvPr id="3" name="2 - Θέση περιεχομένου"/>
          <p:cNvSpPr>
            <a:spLocks noGrp="1"/>
          </p:cNvSpPr>
          <p:nvPr>
            <p:ph idx="1"/>
          </p:nvPr>
        </p:nvSpPr>
        <p:spPr/>
        <p:txBody>
          <a:bodyPr>
            <a:normAutofit/>
          </a:bodyPr>
          <a:lstStyle/>
          <a:p>
            <a:pPr marL="0" algn="just">
              <a:buNone/>
            </a:pPr>
            <a:r>
              <a:rPr lang="el-GR" sz="2600" dirty="0" smtClean="0"/>
              <a:t>Η έννοια της </a:t>
            </a:r>
            <a:r>
              <a:rPr lang="el-GR" sz="2600" b="1" dirty="0"/>
              <a:t>χονδρικής πώλησης αγαθών και υπηρεσιών </a:t>
            </a:r>
            <a:r>
              <a:rPr lang="el-GR" sz="2600" dirty="0" smtClean="0"/>
              <a:t>δεν ορίζεται στον νόμο , προκύπτει όμως εξ αντιδιαστολής με την έννοια της λιανικής (ιδιώτες καταναλωτές). Συνεπώς, </a:t>
            </a:r>
            <a:r>
              <a:rPr lang="el-GR" sz="2600" b="1" dirty="0" smtClean="0"/>
              <a:t>εκδίδεται τιμολόγιο</a:t>
            </a:r>
            <a:r>
              <a:rPr lang="el-GR" sz="2600" dirty="0" smtClean="0"/>
              <a:t>, για πωλήσεις προς άλλη </a:t>
            </a:r>
            <a:r>
              <a:rPr lang="el-GR" sz="2600" b="1" dirty="0" smtClean="0"/>
              <a:t>Εταιρεία</a:t>
            </a:r>
            <a:r>
              <a:rPr lang="el-GR" sz="2600" dirty="0" smtClean="0"/>
              <a:t> (οντότητα) που ασκεί επιχειρηματική δραστηριότητα ή το </a:t>
            </a:r>
            <a:r>
              <a:rPr lang="el-GR" sz="2600" b="1" dirty="0" smtClean="0"/>
              <a:t>Δημόσιο </a:t>
            </a:r>
            <a:r>
              <a:rPr lang="el-GR" sz="2600" dirty="0" smtClean="0"/>
              <a:t>ή Ν.Π.Δ.Δ. ή μη κερδοσκοπικού χαρακτήρα πρόσωπα ή αγρότες του ειδικού καθεστώτος του Φ.Π.Α. ή εξαγωγές ή γενικά πρόσωπα του άρθρου 1 του νόμου.</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Πότε εκδίδεται τιμολόγιο ...</a:t>
            </a:r>
            <a:endParaRPr lang="en-US" dirty="0"/>
          </a:p>
        </p:txBody>
      </p:sp>
      <p:sp>
        <p:nvSpPr>
          <p:cNvPr id="3" name="2 - Θέση περιεχομένου"/>
          <p:cNvSpPr>
            <a:spLocks noGrp="1"/>
          </p:cNvSpPr>
          <p:nvPr>
            <p:ph idx="1"/>
          </p:nvPr>
        </p:nvSpPr>
        <p:spPr/>
        <p:txBody>
          <a:bodyPr>
            <a:normAutofit/>
          </a:bodyPr>
          <a:lstStyle/>
          <a:p>
            <a:pPr algn="just">
              <a:buNone/>
            </a:pPr>
            <a:r>
              <a:rPr lang="el-GR" sz="2800" b="1" dirty="0" smtClean="0"/>
              <a:t>1.</a:t>
            </a:r>
            <a:r>
              <a:rPr lang="el-GR" sz="2800" dirty="0" smtClean="0"/>
              <a:t> Τιμολόγιο είναι το στοιχείο που </a:t>
            </a:r>
            <a:r>
              <a:rPr lang="el-GR" sz="2800" b="1" dirty="0" smtClean="0"/>
              <a:t>εκδίδεται</a:t>
            </a:r>
            <a:r>
              <a:rPr lang="el-GR" sz="2800" dirty="0" smtClean="0"/>
              <a:t> για κάθε </a:t>
            </a:r>
            <a:r>
              <a:rPr lang="el-GR" sz="2800" b="1" dirty="0" smtClean="0"/>
              <a:t>πώληση </a:t>
            </a:r>
            <a:r>
              <a:rPr lang="el-GR" sz="2800" dirty="0" smtClean="0"/>
              <a:t>αγαθών και </a:t>
            </a:r>
            <a:r>
              <a:rPr lang="el-GR" sz="2800" b="1" dirty="0" smtClean="0"/>
              <a:t>παροχή υπηρεσιών</a:t>
            </a:r>
            <a:r>
              <a:rPr lang="el-GR" sz="2800" dirty="0" smtClean="0"/>
              <a:t>, εντός της χώρας ή άλλης χώρας μέλους της </a:t>
            </a:r>
            <a:r>
              <a:rPr lang="el-GR" sz="2800" b="1" dirty="0" smtClean="0"/>
              <a:t>Ευρωπαϊκής</a:t>
            </a:r>
            <a:r>
              <a:rPr lang="el-GR" sz="2800" dirty="0" smtClean="0"/>
              <a:t> Ένωσης ή προς </a:t>
            </a:r>
            <a:r>
              <a:rPr lang="el-GR" sz="2800" b="1" dirty="0" smtClean="0"/>
              <a:t>άλλη χώρα</a:t>
            </a:r>
            <a:r>
              <a:rPr lang="el-GR" sz="2800" dirty="0" smtClean="0"/>
              <a:t>, καθώς και σε κάθε περίπτωση </a:t>
            </a:r>
            <a:r>
              <a:rPr lang="el-GR" sz="2800" b="1" dirty="0" smtClean="0"/>
              <a:t>συναλλαγής</a:t>
            </a:r>
            <a:r>
              <a:rPr lang="el-GR" sz="2800" dirty="0" smtClean="0"/>
              <a:t> που υπόκειται σε Φ.Π.Α., βάσει της σχετικής νομοθεσίας. </a:t>
            </a:r>
            <a:endParaRPr lang="en-US" sz="2800" dirty="0" smtClean="0"/>
          </a:p>
          <a:p>
            <a:pPr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865"/>
            <a:ext cx="8229600" cy="612411"/>
          </a:xfrm>
        </p:spPr>
        <p:txBody>
          <a:bodyPr>
            <a:normAutofit fontScale="90000"/>
          </a:bodyPr>
          <a:lstStyle/>
          <a:p>
            <a:r>
              <a:rPr lang="el-GR" dirty="0" smtClean="0"/>
              <a:t>Εξαιρέσεις !!!! </a:t>
            </a:r>
            <a:endParaRPr lang="en-US" dirty="0"/>
          </a:p>
        </p:txBody>
      </p:sp>
      <p:sp>
        <p:nvSpPr>
          <p:cNvPr id="3" name="2 - Θέση περιεχομένου"/>
          <p:cNvSpPr>
            <a:spLocks noGrp="1"/>
          </p:cNvSpPr>
          <p:nvPr>
            <p:ph idx="1"/>
          </p:nvPr>
        </p:nvSpPr>
        <p:spPr>
          <a:xfrm>
            <a:off x="457200" y="913284"/>
            <a:ext cx="8229600" cy="4191852"/>
          </a:xfrm>
        </p:spPr>
        <p:txBody>
          <a:bodyPr>
            <a:normAutofit fontScale="92500" lnSpcReduction="20000"/>
          </a:bodyPr>
          <a:lstStyle/>
          <a:p>
            <a:pPr marL="0" algn="just">
              <a:buNone/>
            </a:pPr>
            <a:r>
              <a:rPr lang="el-GR" dirty="0" smtClean="0"/>
              <a:t>Για την </a:t>
            </a:r>
            <a:r>
              <a:rPr lang="el-GR" b="1" dirty="0" smtClean="0"/>
              <a:t>είσπραξη</a:t>
            </a:r>
            <a:r>
              <a:rPr lang="el-GR" dirty="0" smtClean="0"/>
              <a:t> αποζημιώσεων, επιδοτήσεων, οικονομικών ενισχύσεων, επιστροφών τόκων, εισφορών και λοιπών συναφών εσόδων, </a:t>
            </a:r>
            <a:r>
              <a:rPr lang="el-GR" b="1" dirty="0" smtClean="0"/>
              <a:t>δεν προβλέπεται ή έκδοση τιμολογίου</a:t>
            </a:r>
            <a:r>
              <a:rPr lang="el-GR" dirty="0" smtClean="0"/>
              <a:t> από την Οδηγία 2006/112/ΕΕ. Η συναλλαγή μπορεί να τεκμηριώνεται από </a:t>
            </a:r>
            <a:r>
              <a:rPr lang="el-GR" b="1" dirty="0" smtClean="0"/>
              <a:t>παραστατικό που εκδίδει ο χορηγών </a:t>
            </a:r>
            <a:r>
              <a:rPr lang="el-GR" dirty="0" smtClean="0"/>
              <a:t>το σχετικό ποσό ή η </a:t>
            </a:r>
            <a:r>
              <a:rPr lang="el-GR" b="1" dirty="0" smtClean="0"/>
              <a:t>τράπεζα</a:t>
            </a:r>
            <a:r>
              <a:rPr lang="el-GR" dirty="0" smtClean="0"/>
              <a:t> που το καταβάλλει (8.1.2)</a:t>
            </a:r>
          </a:p>
          <a:p>
            <a:pPr marL="0" algn="just">
              <a:buNone/>
            </a:pPr>
            <a:r>
              <a:rPr lang="el-GR" sz="2800" dirty="0" smtClean="0"/>
              <a:t>(π.χ. απόφαση επιχορήγησης, βεβαίωση από τον </a:t>
            </a:r>
            <a:r>
              <a:rPr lang="el-GR" sz="2800" b="1" dirty="0" smtClean="0"/>
              <a:t>ΟΠΕΚΕΠΕ </a:t>
            </a:r>
            <a:r>
              <a:rPr lang="el-GR" sz="2800" dirty="0" smtClean="0"/>
              <a:t>που περιλαμβάνει τα στοιχεία του δικαιούχου, το ποσό, την ημερομηνία ή άλλο ανάλογο στοιχείο).</a:t>
            </a:r>
            <a:endParaRPr lang="en-US" sz="2800"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865"/>
            <a:ext cx="8229600" cy="612411"/>
          </a:xfrm>
        </p:spPr>
        <p:txBody>
          <a:bodyPr>
            <a:noAutofit/>
          </a:bodyPr>
          <a:lstStyle/>
          <a:p>
            <a:r>
              <a:rPr lang="el-GR" sz="3200" dirty="0" smtClean="0"/>
              <a:t>Έγγραφα αντί Τιμολογίου !!</a:t>
            </a:r>
            <a:endParaRPr lang="en-US" sz="3200" dirty="0"/>
          </a:p>
        </p:txBody>
      </p:sp>
      <p:sp>
        <p:nvSpPr>
          <p:cNvPr id="3" name="2 - Θέση περιεχομένου"/>
          <p:cNvSpPr>
            <a:spLocks noGrp="1"/>
          </p:cNvSpPr>
          <p:nvPr>
            <p:ph idx="1"/>
          </p:nvPr>
        </p:nvSpPr>
        <p:spPr>
          <a:xfrm>
            <a:off x="457200" y="841276"/>
            <a:ext cx="8229600" cy="4263860"/>
          </a:xfrm>
        </p:spPr>
        <p:txBody>
          <a:bodyPr>
            <a:normAutofit fontScale="32500" lnSpcReduction="20000"/>
          </a:bodyPr>
          <a:lstStyle/>
          <a:p>
            <a:pPr marL="0" algn="just">
              <a:buNone/>
            </a:pPr>
            <a:r>
              <a:rPr lang="el-GR" sz="8000" b="1" dirty="0" smtClean="0"/>
              <a:t>Κάθε έγγραφο </a:t>
            </a:r>
            <a:r>
              <a:rPr lang="el-GR" sz="8000" dirty="0" smtClean="0"/>
              <a:t>που περιλαμβάνει όλες τις πληροφορίες που απαιτούνται για το τιμολόγιο </a:t>
            </a:r>
            <a:r>
              <a:rPr lang="el-GR" sz="8000" b="1" dirty="0" smtClean="0"/>
              <a:t>θεωρείται τιμολόγιο</a:t>
            </a:r>
            <a:r>
              <a:rPr lang="el-GR" sz="8000" dirty="0" smtClean="0"/>
              <a:t>, </a:t>
            </a:r>
          </a:p>
          <a:p>
            <a:pPr algn="just">
              <a:buFont typeface="Wingdings" pitchFamily="2" charset="2"/>
              <a:buChar char="Ø"/>
            </a:pPr>
            <a:r>
              <a:rPr lang="el-GR" sz="8000" dirty="0" smtClean="0"/>
              <a:t>Προϋπόθεση ?  ο </a:t>
            </a:r>
            <a:r>
              <a:rPr lang="el-GR" sz="8000" b="1" dirty="0" smtClean="0"/>
              <a:t>παραλήπτης</a:t>
            </a:r>
            <a:r>
              <a:rPr lang="el-GR" sz="8000" dirty="0" smtClean="0"/>
              <a:t> των αγαθών ή υπηρεσιών που υπόκεινται σε τιμολόγηση </a:t>
            </a:r>
            <a:r>
              <a:rPr lang="el-GR" sz="8000" b="1" dirty="0" smtClean="0"/>
              <a:t>αποδέχεται</a:t>
            </a:r>
            <a:r>
              <a:rPr lang="el-GR" sz="8000" dirty="0" smtClean="0"/>
              <a:t> το έγγραφο. </a:t>
            </a:r>
            <a:endParaRPr lang="el-GR" sz="8000" b="1" dirty="0"/>
          </a:p>
          <a:p>
            <a:pPr marL="0">
              <a:buNone/>
            </a:pPr>
            <a:r>
              <a:rPr lang="el-GR" sz="6400" b="1" dirty="0" smtClean="0"/>
              <a:t>ΕΡΜΗΝΕΙΑ ΠΟΛ 1003</a:t>
            </a:r>
            <a:endParaRPr lang="en-US" sz="6400" dirty="0" smtClean="0"/>
          </a:p>
          <a:p>
            <a:pPr marL="0" algn="just">
              <a:buNone/>
            </a:pPr>
            <a:r>
              <a:rPr lang="el-GR" sz="6400" dirty="0" smtClean="0"/>
              <a:t>8.2.1 Η απαιτούμενη αποδοχή (παράγραφος 2) του τιμολογίου πώλησης (ή έγγραφου που εξομοιώνεται με τιμολόγιο) εκ μέρους του παραλήπτη των αγαθών ή υπηρεσιών που υπόκεινται σε τιμολόγηση μπορεί να διενεργείται με κάθε πρόσφορο τρόπο, έγγραφο ή ηλεκτρονικό. Ενδεικτικά, η εξόφληση του τιμολογίου θεωρείται ως έμμεση αποδοχή αυτού.</a:t>
            </a:r>
            <a:endParaRPr lang="en-US" sz="6400"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1420</TotalTime>
  <Words>2062</Words>
  <Application>Microsoft Office PowerPoint</Application>
  <PresentationFormat>Προβολή στην οθόνη (16:10)</PresentationFormat>
  <Paragraphs>172</Paragraphs>
  <Slides>32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Μηχανογραφημένη Λογιστική Ι</vt:lpstr>
      <vt:lpstr>Διαφάνεια 2</vt:lpstr>
      <vt:lpstr>Άδειες Χρήσης</vt:lpstr>
      <vt:lpstr>Χρηματοδότηση</vt:lpstr>
      <vt:lpstr>Σκοποί  ενότητας</vt:lpstr>
      <vt:lpstr>Χονδρική Πώληση</vt:lpstr>
      <vt:lpstr>Πότε εκδίδεται τιμολόγιο ...</vt:lpstr>
      <vt:lpstr>Εξαιρέσεις !!!! </vt:lpstr>
      <vt:lpstr>Έγγραφα αντί Τιμολογίου !!</vt:lpstr>
      <vt:lpstr>Έγγραφα αντί Τιμολογίου !!</vt:lpstr>
      <vt:lpstr>Παραστατικά ως Τιμολόγια ..</vt:lpstr>
      <vt:lpstr>Ευθύνη έκδοσης ....</vt:lpstr>
      <vt:lpstr>Ευθύνη έκδοσης ....</vt:lpstr>
      <vt:lpstr>Πιστωτικό τιμολόγιο...</vt:lpstr>
      <vt:lpstr>Τιμολόγια &amp; Λογιστικά Αρχεία..</vt:lpstr>
      <vt:lpstr>Πιστωτικό τιμολόγιο...</vt:lpstr>
      <vt:lpstr>Το Δημόσιο ...και τιμολόγια </vt:lpstr>
      <vt:lpstr>Το Δημόσιο ...και τιμολόγια </vt:lpstr>
      <vt:lpstr>Τιμολόγιο σε μη  υπόχρεους  έκδοσης...</vt:lpstr>
      <vt:lpstr>Στοιχεία Τιμολογίου ¨Αγοράς¨ σε μη Υπόχρεους..</vt:lpstr>
      <vt:lpstr>Στοιχεία Τιμολογίου “Αγοράς”  σε μη Υπόχρεους</vt:lpstr>
      <vt:lpstr>Ονομασία παραστατικού Αγοράς...</vt:lpstr>
      <vt:lpstr>Παραστατικό “Αγοράς”</vt:lpstr>
      <vt:lpstr>Συναλλαγή με μη υπόχρεο έκδοσης ή άρνηση...</vt:lpstr>
      <vt:lpstr>Βιβλιογραφία</vt:lpstr>
      <vt:lpstr>Βιβλιογραφία</vt:lpstr>
      <vt:lpstr>Σημείωμα Αναφοράς</vt:lpstr>
      <vt:lpstr>Σημείωμα Αδειοδότησης</vt:lpstr>
      <vt:lpstr>Διαφάνεια 29</vt:lpstr>
      <vt:lpstr>Διαφάνεια 30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241</cp:revision>
  <dcterms:created xsi:type="dcterms:W3CDTF">2012-09-06T09:03:05Z</dcterms:created>
  <dcterms:modified xsi:type="dcterms:W3CDTF">2016-03-06T11:12:51Z</dcterms:modified>
</cp:coreProperties>
</file>