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57" r:id="rId4"/>
    <p:sldId id="259" r:id="rId5"/>
    <p:sldId id="261" r:id="rId6"/>
    <p:sldId id="308" r:id="rId7"/>
    <p:sldId id="264" r:id="rId8"/>
    <p:sldId id="267" r:id="rId9"/>
    <p:sldId id="28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290" r:id="rId19"/>
    <p:sldId id="291" r:id="rId20"/>
    <p:sldId id="292" r:id="rId21"/>
    <p:sldId id="293" r:id="rId22"/>
    <p:sldId id="294" r:id="rId23"/>
    <p:sldId id="295" r:id="rId24"/>
    <p:sldId id="280" r:id="rId25"/>
  </p:sldIdLst>
  <p:sldSz cx="9144000" cy="5715000" type="screen16x10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313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75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05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70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–Εισαγωγή στην οργάνωση </a:t>
            </a:r>
            <a:r>
              <a:rPr lang="el-GR" sz="900" b="0" baseline="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l-GR" sz="2800"/>
              <a:t>9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l-GR" sz="2800"/>
              <a:t> </a:t>
            </a:r>
            <a:r>
              <a:rPr lang="el-GR" sz="2800" b="1" smtClean="0"/>
              <a:t>Εισαγωγή στην οργάνωση 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3600" smtClean="0"/>
              <a:t>Σχήµα </a:t>
            </a:r>
            <a:r>
              <a:rPr lang="el-GR" sz="3600"/>
              <a:t>1. Η οργάνωση σε σχέση µε τις άλλες</a:t>
            </a:r>
            <a:br>
              <a:rPr lang="el-GR" sz="3600"/>
            </a:br>
            <a:r>
              <a:rPr lang="el-GR" sz="3600"/>
              <a:t>διοικητικές λειτουργίες 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/>
          </a:bodyPr>
          <a:lstStyle/>
          <a:p>
            <a:endParaRPr lang="el-GR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45332"/>
            <a:ext cx="5999061" cy="3434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2148" y="5059371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2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/>
              <a:t>Οργανωτική Δοµή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41276"/>
            <a:ext cx="8147248" cy="42638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mtClean="0"/>
              <a:t>Είναι ένα σύστηµα καθηκόντων, ροών εργασίας</a:t>
            </a:r>
            <a:r>
              <a:rPr lang="el-GR"/>
              <a:t>, σχέσεων αναφοράς και καναλιών επικοινωνίας που συνδέουν την εργασία </a:t>
            </a:r>
            <a:r>
              <a:rPr lang="el-GR" smtClean="0"/>
              <a:t> διαφόρων </a:t>
            </a:r>
            <a:r>
              <a:rPr lang="el-GR"/>
              <a:t>ατόµων και οµάδων.</a:t>
            </a:r>
          </a:p>
          <a:p>
            <a:r>
              <a:rPr lang="el-GR" smtClean="0"/>
              <a:t>Κατανέµει</a:t>
            </a:r>
            <a:r>
              <a:rPr lang="el-GR"/>
              <a:t>	τα	</a:t>
            </a:r>
            <a:r>
              <a:rPr lang="el-GR" smtClean="0"/>
              <a:t>καθήκοντα µέσω του καταµερισµού </a:t>
            </a:r>
            <a:r>
              <a:rPr lang="el-GR"/>
              <a:t>εργασίας.</a:t>
            </a:r>
          </a:p>
          <a:p>
            <a:r>
              <a:rPr lang="el-GR" smtClean="0"/>
              <a:t>Παρέχει</a:t>
            </a:r>
            <a:r>
              <a:rPr lang="el-GR"/>
              <a:t>	</a:t>
            </a:r>
            <a:r>
              <a:rPr lang="el-GR" smtClean="0"/>
              <a:t>συντονισµό µε τα αποτελέσµατα </a:t>
            </a:r>
            <a:r>
              <a:rPr lang="el-GR"/>
              <a:t>απόδοσης.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99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/>
              <a:t>Επίσηµες Οργανωτικές Δοµές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8"/>
            <a:ext cx="8147248" cy="49457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/>
              <a:t>Επίσηµη εκδοχή: η τυπική δοµή ενός οργανισµού</a:t>
            </a:r>
          </a:p>
          <a:p>
            <a:pPr marL="0" indent="0" algn="just">
              <a:buNone/>
            </a:pPr>
            <a:r>
              <a:rPr lang="el-GR" smtClean="0"/>
              <a:t>Οργανόγραµµα: ένα διάγραµµα που περιγράφει την επίσηµη διαρρύθµιση των θέσεων εργασίας µέσα </a:t>
            </a:r>
            <a:r>
              <a:rPr lang="el-GR"/>
              <a:t>στον οργανισµό.</a:t>
            </a:r>
          </a:p>
          <a:p>
            <a:pPr marL="0" indent="0" algn="just">
              <a:buNone/>
            </a:pPr>
            <a:r>
              <a:rPr lang="el-GR" smtClean="0"/>
              <a:t>Το οργανόγραµµα ενηµερώνει για</a:t>
            </a:r>
            <a:r>
              <a:rPr lang="el-GR"/>
              <a:t>: </a:t>
            </a:r>
            <a:endParaRPr lang="el-GR" smtClean="0"/>
          </a:p>
          <a:p>
            <a:pPr algn="just"/>
            <a:r>
              <a:rPr lang="el-GR" smtClean="0"/>
              <a:t>Τον </a:t>
            </a:r>
            <a:r>
              <a:rPr lang="el-GR"/>
              <a:t>καταµερισµό </a:t>
            </a:r>
            <a:r>
              <a:rPr lang="el-GR" smtClean="0"/>
              <a:t>εργασίας</a:t>
            </a:r>
          </a:p>
          <a:p>
            <a:pPr algn="just"/>
            <a:r>
              <a:rPr lang="el-GR" smtClean="0"/>
              <a:t>Τις </a:t>
            </a:r>
            <a:r>
              <a:rPr lang="el-GR"/>
              <a:t>εποπτικές </a:t>
            </a:r>
            <a:r>
              <a:rPr lang="el-GR" smtClean="0"/>
              <a:t>σχέσεις </a:t>
            </a:r>
          </a:p>
          <a:p>
            <a:pPr algn="just"/>
            <a:r>
              <a:rPr lang="el-GR" smtClean="0"/>
              <a:t>Τα </a:t>
            </a:r>
            <a:r>
              <a:rPr lang="el-GR"/>
              <a:t>κανάλια </a:t>
            </a:r>
            <a:r>
              <a:rPr lang="el-GR" smtClean="0"/>
              <a:t>επικοινωνίας</a:t>
            </a:r>
          </a:p>
          <a:p>
            <a:pPr algn="just"/>
            <a:r>
              <a:rPr lang="el-GR" smtClean="0"/>
              <a:t> Σηµαντικά υπο-τµήµατα</a:t>
            </a:r>
          </a:p>
          <a:p>
            <a:pPr algn="just"/>
            <a:r>
              <a:rPr lang="el-GR" smtClean="0"/>
              <a:t> Τα </a:t>
            </a:r>
            <a:r>
              <a:rPr lang="el-GR"/>
              <a:t>επίπεδα διοίκησης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44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 </a:t>
            </a:r>
            <a:r>
              <a:rPr lang="el-GR"/>
              <a:t>2. Η επίσηµη δοµή σε έναν Οργανισµό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8"/>
            <a:ext cx="8147248" cy="4945732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68142"/>
            <a:ext cx="6933333" cy="3980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537639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52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Ανεπίσηµες Οργανωτικές Δοµές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mtClean="0"/>
              <a:t>Ανεπίσηµη εκδοχή: το σύνολο των άτυπων σχέσεων µεταξύ </a:t>
            </a:r>
            <a:r>
              <a:rPr lang="el-GR"/>
              <a:t>των µελών ενός οργανισµού.</a:t>
            </a:r>
          </a:p>
          <a:p>
            <a:r>
              <a:rPr lang="el-GR" smtClean="0"/>
              <a:t>Ανάλυση </a:t>
            </a:r>
            <a:r>
              <a:rPr lang="el-GR"/>
              <a:t>κοινωνικών δικτύων: προσδιορίζει τις άτυπες δοµές και τις ενσωµατωµένες κοινωνικές σχέσεις που είναι ενεργές σε έναν οργανισµό.</a:t>
            </a:r>
          </a:p>
          <a:p>
            <a:r>
              <a:rPr lang="el-GR" smtClean="0"/>
              <a:t>Σχεδιάζονται </a:t>
            </a:r>
            <a:r>
              <a:rPr lang="el-GR"/>
              <a:t>µε γραµµές, οι οποίες ενώνουν τα άτοµα µεταξύ τους σύµφωνα µε τη συχνότητα και τον τύπο της σχέσης που διατηρούν.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60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828"/>
            <a:ext cx="8229600" cy="1276193"/>
          </a:xfrm>
        </p:spPr>
        <p:txBody>
          <a:bodyPr>
            <a:normAutofit fontScale="90000"/>
          </a:bodyPr>
          <a:lstStyle/>
          <a:p>
            <a:pPr algn="l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Πιθανά </a:t>
            </a:r>
            <a:r>
              <a:rPr lang="el-GR"/>
              <a:t>µειονεκτήµατα των </a:t>
            </a:r>
            <a:r>
              <a:rPr lang="el-GR" smtClean="0"/>
              <a:t>ανεπίσηµων δοµών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56248"/>
          </a:xfrm>
        </p:spPr>
        <p:txBody>
          <a:bodyPr>
            <a:normAutofit fontScale="77500" lnSpcReduction="20000"/>
          </a:bodyPr>
          <a:lstStyle/>
          <a:p>
            <a:r>
              <a:rPr lang="el-GR" smtClean="0"/>
              <a:t>Μπορεί να</a:t>
            </a:r>
            <a:r>
              <a:rPr lang="el-GR"/>
              <a:t>	</a:t>
            </a:r>
            <a:r>
              <a:rPr lang="el-GR" smtClean="0"/>
              <a:t>λειτουργούν κατά των </a:t>
            </a:r>
            <a:r>
              <a:rPr lang="el-GR"/>
              <a:t>συµφερόντων </a:t>
            </a:r>
            <a:r>
              <a:rPr lang="el-GR" smtClean="0"/>
              <a:t>του οργανισµού </a:t>
            </a:r>
            <a:r>
              <a:rPr lang="el-GR"/>
              <a:t>ως συνόλου.</a:t>
            </a:r>
          </a:p>
          <a:p>
            <a:r>
              <a:rPr lang="el-GR" smtClean="0"/>
              <a:t>Μπορεί </a:t>
            </a:r>
            <a:r>
              <a:rPr lang="el-GR"/>
              <a:t>να επηρεάζονται από φήµες.</a:t>
            </a:r>
          </a:p>
          <a:p>
            <a:r>
              <a:rPr lang="el-GR" smtClean="0"/>
              <a:t>Μπορεί να</a:t>
            </a:r>
            <a:r>
              <a:rPr lang="el-GR"/>
              <a:t>	</a:t>
            </a:r>
            <a:r>
              <a:rPr lang="el-GR" smtClean="0"/>
              <a:t>µεταφέρουν ανακριβείς </a:t>
            </a:r>
            <a:r>
              <a:rPr lang="el-GR"/>
              <a:t>πληροφορίες.</a:t>
            </a:r>
          </a:p>
          <a:p>
            <a:r>
              <a:rPr lang="el-GR" smtClean="0"/>
              <a:t>Μπορεί </a:t>
            </a:r>
            <a:r>
              <a:rPr lang="el-GR"/>
              <a:t>να γεννούν αντίσταση στην αλλαγή.</a:t>
            </a:r>
          </a:p>
          <a:p>
            <a:r>
              <a:rPr lang="el-GR" smtClean="0"/>
              <a:t>Εκτρέπουν</a:t>
            </a:r>
            <a:r>
              <a:rPr lang="el-GR"/>
              <a:t>	</a:t>
            </a:r>
            <a:r>
              <a:rPr lang="el-GR" smtClean="0"/>
              <a:t>τις προσπάθειες εργασίας από </a:t>
            </a:r>
            <a:r>
              <a:rPr lang="el-GR"/>
              <a:t>σηµαντικούς στόχους.</a:t>
            </a:r>
          </a:p>
          <a:p>
            <a:r>
              <a:rPr lang="el-GR" smtClean="0"/>
              <a:t>Δηµιουργούν συναισθήµατα αποξένωσης στους «</a:t>
            </a:r>
            <a:r>
              <a:rPr lang="el-GR"/>
              <a:t>αποκλειόµενους».</a:t>
            </a:r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34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828"/>
            <a:ext cx="8229600" cy="1276193"/>
          </a:xfrm>
        </p:spPr>
        <p:txBody>
          <a:bodyPr>
            <a:normAutofit/>
          </a:bodyPr>
          <a:lstStyle/>
          <a:p>
            <a:r>
              <a:rPr lang="el-GR"/>
              <a:t>Οι σχέσεις εξουσίας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56248"/>
          </a:xfrm>
        </p:spPr>
        <p:txBody>
          <a:bodyPr>
            <a:normAutofit/>
          </a:bodyPr>
          <a:lstStyle/>
          <a:p>
            <a:r>
              <a:rPr lang="el-GR" smtClean="0"/>
              <a:t>Γραµµική εξουσία: όταν ο µάνατζερ κατευθύνει </a:t>
            </a:r>
            <a:r>
              <a:rPr lang="el-GR"/>
              <a:t>το έργο κάποιου </a:t>
            </a:r>
            <a:r>
              <a:rPr lang="el-GR" smtClean="0"/>
              <a:t>υφισταµένου. </a:t>
            </a:r>
            <a:endParaRPr lang="el-GR"/>
          </a:p>
          <a:p>
            <a:pPr algn="just"/>
            <a:r>
              <a:rPr lang="el-GR" smtClean="0"/>
              <a:t>Επιτελική εξουσία: αφορά θέσεις που δηµιουργούνται για </a:t>
            </a:r>
            <a:r>
              <a:rPr lang="el-GR"/>
              <a:t>την υποστήριξη</a:t>
            </a:r>
            <a:r>
              <a:rPr lang="el-GR" smtClean="0"/>
              <a:t>,  </a:t>
            </a:r>
            <a:r>
              <a:rPr lang="el-GR"/>
              <a:t>συµβουλευτική και γενικότερα τη µείωση ορισµένων πληροφοριακών φορτίων</a:t>
            </a:r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843808" y="5345668"/>
            <a:ext cx="308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25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828"/>
            <a:ext cx="8229600" cy="127619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 </a:t>
            </a:r>
            <a:r>
              <a:rPr lang="el-GR"/>
              <a:t>4. Η γραµµική και η επιτελική εξουσία σε έναν Οργανισµό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56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843808" y="5345668"/>
            <a:ext cx="308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64" y="1475546"/>
            <a:ext cx="6048272" cy="3472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7062" y="5022502"/>
            <a:ext cx="542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98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9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299059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</a:t>
            </a:r>
            <a:r>
              <a:rPr lang="el-GR" sz="2800" b="1"/>
              <a:t>9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l-GR" sz="2800"/>
              <a:t>Εισαγωγή στην οργάνωση 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9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9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rmAutofit fontScale="85000" lnSpcReduction="2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Ορίζετε την οργάνωση</a:t>
            </a:r>
          </a:p>
          <a:p>
            <a:pPr marL="0"/>
            <a:r>
              <a:rPr lang="el-GR" smtClean="0"/>
              <a:t>Κατανοείτε την έννοια της οργανωτικής δομής </a:t>
            </a:r>
          </a:p>
          <a:p>
            <a:pPr marL="0"/>
            <a:r>
              <a:rPr lang="el-GR" smtClean="0"/>
              <a:t>Διακρίνετε οργανωτικές δομές με βάση την επισημότητα</a:t>
            </a:r>
          </a:p>
          <a:p>
            <a:pPr marL="0"/>
            <a:r>
              <a:rPr lang="el-GR" smtClean="0"/>
              <a:t>Να γνωρίζετε τα πλεονεκτήματα και μειονεκτήματα των ανεπίσημων δομών  </a:t>
            </a:r>
          </a:p>
          <a:p>
            <a:pPr marL="0"/>
            <a:r>
              <a:rPr lang="el-GR" smtClean="0"/>
              <a:t>Αναλύετε δομές εξουσίας και εύθύνης</a:t>
            </a:r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244080"/>
          </a:xfrm>
        </p:spPr>
        <p:txBody>
          <a:bodyPr>
            <a:noAutofit/>
          </a:bodyPr>
          <a:lstStyle/>
          <a:p>
            <a:r>
              <a:rPr lang="el-GR"/>
              <a:t> </a:t>
            </a:r>
            <a:r>
              <a:rPr lang="el-GR" smtClean="0"/>
              <a:t>Οργάνωση </a:t>
            </a:r>
          </a:p>
          <a:p>
            <a:r>
              <a:rPr lang="el-GR" smtClean="0"/>
              <a:t>Οργανωτική δομή</a:t>
            </a:r>
          </a:p>
          <a:p>
            <a:r>
              <a:rPr lang="el-GR" smtClean="0"/>
              <a:t>Επίσημες και ανεπίσημες οργανωτικές δομές</a:t>
            </a:r>
          </a:p>
          <a:p>
            <a:r>
              <a:rPr lang="el-GR" smtClean="0"/>
              <a:t>Εξουσία και ευθύνη</a:t>
            </a:r>
          </a:p>
          <a:p>
            <a:r>
              <a:rPr lang="el-GR" smtClean="0"/>
              <a:t>Αλυσίδα εντολών</a:t>
            </a:r>
          </a:p>
          <a:p>
            <a:r>
              <a:rPr lang="el-GR" smtClean="0"/>
              <a:t>Σχέσεις εξουσίας</a:t>
            </a:r>
          </a:p>
          <a:p>
            <a:pPr marL="0" indent="0">
              <a:buNone/>
            </a:pP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 smtClean="0"/>
          </a:p>
          <a:p>
            <a:endParaRPr lang="el-GR" sz="1800" smtClean="0"/>
          </a:p>
          <a:p>
            <a:pPr marL="0" indent="0">
              <a:buNone/>
            </a:pP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7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</a:t>
            </a:r>
            <a:r>
              <a:rPr lang="el-GR" sz="4400"/>
              <a:t>9: Εισαγωγή στην οργάνωση </a:t>
            </a:r>
            <a:br>
              <a:rPr lang="el-GR" sz="4400"/>
            </a:br>
            <a:r>
              <a:rPr lang="el-GR" sz="4400"/>
              <a:t/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ΟΡΓΑΝΩΣΗ</a:t>
            </a:r>
            <a:r>
              <a:rPr lang="el-GR" sz="3600"/>
              <a:t/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mtClean="0"/>
              <a:t>Οργάνωση</a:t>
            </a:r>
            <a:r>
              <a:rPr lang="el-GR"/>
              <a:t>: διαδικασία τακτοποίησης </a:t>
            </a:r>
            <a:r>
              <a:rPr lang="el-GR" smtClean="0"/>
              <a:t>ανθρώπων και </a:t>
            </a:r>
            <a:r>
              <a:rPr lang="el-GR"/>
              <a:t>άλλων πόρων για την επίτευξη ενός στόχου</a:t>
            </a:r>
            <a:r>
              <a:rPr lang="el-GR" smtClean="0"/>
              <a:t>. </a:t>
            </a:r>
          </a:p>
          <a:p>
            <a:pPr algn="just"/>
            <a:r>
              <a:rPr lang="el-GR" smtClean="0"/>
              <a:t>Αφορά </a:t>
            </a:r>
            <a:r>
              <a:rPr lang="el-GR"/>
              <a:t>στην εφαρµογή των προγραµµάτων αποσαφηνίζοντας τις εργασίες και  τις εργασιακές σχέσεις.</a:t>
            </a:r>
          </a:p>
          <a:p>
            <a:pPr algn="just"/>
            <a:r>
              <a:rPr lang="el-GR"/>
              <a:t>Προσδιορίζει ποιος πρέπει να κάνει τι, ποιος είναι επικεφαλής ποιου και πως </a:t>
            </a:r>
            <a:r>
              <a:rPr lang="el-GR" smtClean="0"/>
              <a:t>οι διαφορετικοί  άνθρωποί </a:t>
            </a:r>
            <a:r>
              <a:rPr lang="el-GR"/>
              <a:t>και τα διαφορετικά τµήµατα του οργανισµού σχετίζονται και συνεργάζονται!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768</Words>
  <Application>Microsoft Office PowerPoint</Application>
  <PresentationFormat>On-screen Show (16:10)</PresentationFormat>
  <Paragraphs>147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9: Εισαγωγή στην οργάνωση   </vt:lpstr>
      <vt:lpstr>   ΟΡΓΑΝΩΣΗ   </vt:lpstr>
      <vt:lpstr>     Σχήµα 1. Η οργάνωση σε σχέση µε τις άλλες διοικητικές λειτουργίες     </vt:lpstr>
      <vt:lpstr>Οργανωτική Δοµή</vt:lpstr>
      <vt:lpstr>Επίσηµες Οργανωτικές Δοµές</vt:lpstr>
      <vt:lpstr> Σχήµα 2. Η επίσηµη δοµή σε έναν Οργανισµό </vt:lpstr>
      <vt:lpstr>Ανεπίσηµες Οργανωτικές Δοµές</vt:lpstr>
      <vt:lpstr> Πιθανά µειονεκτήµατα των ανεπίσηµων δοµών</vt:lpstr>
      <vt:lpstr>Οι σχέσεις εξουσίας</vt:lpstr>
      <vt:lpstr> Σχήµα 4. Η γραµµική και η επιτελική εξουσία σε έναν Οργανισµό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218</cp:revision>
  <dcterms:created xsi:type="dcterms:W3CDTF">2012-09-06T09:03:05Z</dcterms:created>
  <dcterms:modified xsi:type="dcterms:W3CDTF">2015-10-09T17:59:28Z</dcterms:modified>
</cp:coreProperties>
</file>