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9" r:id="rId3"/>
    <p:sldId id="257" r:id="rId4"/>
    <p:sldId id="259" r:id="rId5"/>
    <p:sldId id="261" r:id="rId6"/>
    <p:sldId id="308" r:id="rId7"/>
    <p:sldId id="264" r:id="rId8"/>
    <p:sldId id="267" r:id="rId9"/>
    <p:sldId id="28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290" r:id="rId19"/>
    <p:sldId id="291" r:id="rId20"/>
    <p:sldId id="292" r:id="rId21"/>
    <p:sldId id="293" r:id="rId22"/>
    <p:sldId id="294" r:id="rId23"/>
    <p:sldId id="295" r:id="rId24"/>
    <p:sldId id="280" r:id="rId25"/>
  </p:sldIdLst>
  <p:sldSz cx="9144000" cy="5715000" type="screen16x10"/>
  <p:notesSz cx="6858000" cy="9144000"/>
  <p:custDataLst>
    <p:tags r:id="rId2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41" autoAdjust="0"/>
    <p:restoredTop sz="86401" autoAdjust="0"/>
  </p:normalViewPr>
  <p:slideViewPr>
    <p:cSldViewPr>
      <p:cViewPr varScale="1">
        <p:scale>
          <a:sx n="92" d="100"/>
          <a:sy n="92" d="100"/>
        </p:scale>
        <p:origin x="1446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1" d="100"/>
          <a:sy n="71" d="100"/>
        </p:scale>
        <p:origin x="313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4757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7058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0709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smtClean="0">
                <a:solidFill>
                  <a:schemeClr val="bg1"/>
                </a:solidFill>
              </a:rPr>
              <a:t>Διοικητική των επιχειρήσεων –Εισαγωγή στην οργάνωση </a:t>
            </a:r>
            <a:r>
              <a:rPr lang="el-GR" sz="900" b="0" baseline="0" smtClean="0">
                <a:solidFill>
                  <a:schemeClr val="bg1"/>
                </a:solidFill>
              </a:rPr>
              <a:t>,</a:t>
            </a:r>
            <a:r>
              <a:rPr lang="el-GR" sz="900" smtClean="0">
                <a:solidFill>
                  <a:schemeClr val="bg1"/>
                </a:solidFill>
              </a:rPr>
              <a:t> τμήμα λογιστικής και χρηματοοικονομικής,</a:t>
            </a:r>
            <a:r>
              <a:rPr lang="el-GR" sz="900" baseline="0" smtClean="0">
                <a:solidFill>
                  <a:schemeClr val="bg1"/>
                </a:solidFill>
              </a:rPr>
              <a:t> </a:t>
            </a:r>
            <a:r>
              <a:rPr lang="el-GR" sz="900" smtClean="0">
                <a:solidFill>
                  <a:schemeClr val="bg1"/>
                </a:solidFill>
              </a:rPr>
              <a:t>ΤΕΙ ΗΠΕΙΡΟΥ </a:t>
            </a:r>
            <a:r>
              <a:rPr lang="el-GR" sz="900" b="1" smtClean="0">
                <a:solidFill>
                  <a:schemeClr val="bg1"/>
                </a:solidFill>
              </a:rPr>
              <a:t>- Ανοιχτά Ακαδημαϊκά Μαθήματα στο ΤΕΙ </a:t>
            </a:r>
            <a:r>
              <a:rPr lang="el-GR" sz="1000" b="1" smtClean="0">
                <a:solidFill>
                  <a:schemeClr val="bg1"/>
                </a:solidFill>
              </a:rPr>
              <a:t>Ηπείρου</a:t>
            </a:r>
            <a:endParaRPr lang="el-GR" sz="10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42" y="8326"/>
            <a:ext cx="263363" cy="22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1/" TargetMode="Externa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</a:t>
            </a:r>
            <a:r>
              <a:rPr lang="el-GR" sz="2800"/>
              <a:t>9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l-GR" sz="2800"/>
              <a:t> </a:t>
            </a:r>
            <a:r>
              <a:rPr lang="el-GR" sz="2800" b="1" smtClean="0"/>
              <a:t>Εισαγωγή στην οργάνωση </a:t>
            </a:r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z="3600" smtClean="0"/>
              <a:t>Σχήµα </a:t>
            </a:r>
            <a:r>
              <a:rPr lang="el-GR" sz="3600"/>
              <a:t>1. Η οργάνωση σε σχέση µε τις άλλες</a:t>
            </a:r>
            <a:br>
              <a:rPr lang="el-GR" sz="3600"/>
            </a:br>
            <a:r>
              <a:rPr lang="el-GR" sz="3600"/>
              <a:t>διοικητικές λειτουργίες </a:t>
            </a:r>
            <a:br>
              <a:rPr lang="el-GR" sz="3600"/>
            </a:br>
            <a:r>
              <a:rPr lang="el-GR" sz="3600"/>
              <a:t/>
            </a:r>
            <a:br>
              <a:rPr lang="el-GR" sz="360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579296" cy="4455682"/>
          </a:xfrm>
        </p:spPr>
        <p:txBody>
          <a:bodyPr>
            <a:normAutofit/>
          </a:bodyPr>
          <a:lstStyle/>
          <a:p>
            <a:endParaRPr lang="el-GR"/>
          </a:p>
          <a:p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345332"/>
            <a:ext cx="5999061" cy="343481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22148" y="5059371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420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/>
              <a:t>Οργανωτική Δοµή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841276"/>
            <a:ext cx="8147248" cy="426386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l-GR" smtClean="0"/>
              <a:t>Είναι ένα σύστηµα καθηκόντων, ροών εργασίας</a:t>
            </a:r>
            <a:r>
              <a:rPr lang="el-GR"/>
              <a:t>, σχέσεων αναφοράς και καναλιών επικοινωνίας που συνδέουν την εργασία </a:t>
            </a:r>
            <a:r>
              <a:rPr lang="el-GR" smtClean="0"/>
              <a:t> διαφόρων </a:t>
            </a:r>
            <a:r>
              <a:rPr lang="el-GR"/>
              <a:t>ατόµων και οµάδων.</a:t>
            </a:r>
          </a:p>
          <a:p>
            <a:r>
              <a:rPr lang="el-GR" smtClean="0"/>
              <a:t>Κατανέµει</a:t>
            </a:r>
            <a:r>
              <a:rPr lang="el-GR"/>
              <a:t>	τα	</a:t>
            </a:r>
            <a:r>
              <a:rPr lang="el-GR" smtClean="0"/>
              <a:t>καθήκοντα µέσω του καταµερισµού </a:t>
            </a:r>
            <a:r>
              <a:rPr lang="el-GR"/>
              <a:t>εργασίας.</a:t>
            </a:r>
          </a:p>
          <a:p>
            <a:r>
              <a:rPr lang="el-GR" smtClean="0"/>
              <a:t>Παρέχει</a:t>
            </a:r>
            <a:r>
              <a:rPr lang="el-GR"/>
              <a:t>	</a:t>
            </a:r>
            <a:r>
              <a:rPr lang="el-GR" smtClean="0"/>
              <a:t>συντονισµό µε τα αποτελέσµατα </a:t>
            </a:r>
            <a:r>
              <a:rPr lang="el-GR"/>
              <a:t>απόδοσης.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77992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/>
              <a:t>Επίσηµες Οργανωτικές Δοµές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769268"/>
            <a:ext cx="8147248" cy="494573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l-GR"/>
              <a:t>Επίσηµη εκδοχή: η τυπική δοµή ενός οργανισµού</a:t>
            </a:r>
          </a:p>
          <a:p>
            <a:pPr marL="0" indent="0" algn="just">
              <a:buNone/>
            </a:pPr>
            <a:r>
              <a:rPr lang="el-GR" smtClean="0"/>
              <a:t>Οργανόγραµµα: ένα διάγραµµα που περιγράφει την επίσηµη διαρρύθµιση των θέσεων εργασίας µέσα </a:t>
            </a:r>
            <a:r>
              <a:rPr lang="el-GR"/>
              <a:t>στον οργανισµό.</a:t>
            </a:r>
          </a:p>
          <a:p>
            <a:pPr marL="0" indent="0" algn="just">
              <a:buNone/>
            </a:pPr>
            <a:r>
              <a:rPr lang="el-GR" smtClean="0"/>
              <a:t>Το οργανόγραµµα ενηµερώνει για</a:t>
            </a:r>
            <a:r>
              <a:rPr lang="el-GR"/>
              <a:t>: </a:t>
            </a:r>
            <a:endParaRPr lang="el-GR" smtClean="0"/>
          </a:p>
          <a:p>
            <a:pPr algn="just"/>
            <a:r>
              <a:rPr lang="el-GR" smtClean="0"/>
              <a:t>Τον </a:t>
            </a:r>
            <a:r>
              <a:rPr lang="el-GR"/>
              <a:t>καταµερισµό </a:t>
            </a:r>
            <a:r>
              <a:rPr lang="el-GR" smtClean="0"/>
              <a:t>εργασίας</a:t>
            </a:r>
          </a:p>
          <a:p>
            <a:pPr algn="just"/>
            <a:r>
              <a:rPr lang="el-GR" smtClean="0"/>
              <a:t>Τις </a:t>
            </a:r>
            <a:r>
              <a:rPr lang="el-GR"/>
              <a:t>εποπτικές </a:t>
            </a:r>
            <a:r>
              <a:rPr lang="el-GR" smtClean="0"/>
              <a:t>σχέσεις </a:t>
            </a:r>
          </a:p>
          <a:p>
            <a:pPr algn="just"/>
            <a:r>
              <a:rPr lang="el-GR" smtClean="0"/>
              <a:t>Τα </a:t>
            </a:r>
            <a:r>
              <a:rPr lang="el-GR"/>
              <a:t>κανάλια </a:t>
            </a:r>
            <a:r>
              <a:rPr lang="el-GR" smtClean="0"/>
              <a:t>επικοινωνίας</a:t>
            </a:r>
          </a:p>
          <a:p>
            <a:pPr algn="just"/>
            <a:r>
              <a:rPr lang="el-GR" smtClean="0"/>
              <a:t> Σηµαντικά υπο-τµήµατα</a:t>
            </a:r>
          </a:p>
          <a:p>
            <a:pPr algn="just"/>
            <a:r>
              <a:rPr lang="el-GR" smtClean="0"/>
              <a:t> Τα </a:t>
            </a:r>
            <a:r>
              <a:rPr lang="el-GR"/>
              <a:t>επίπεδα διοίκησης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44405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54040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Σχήµα </a:t>
            </a:r>
            <a:r>
              <a:rPr lang="el-GR"/>
              <a:t>2. Η επίσηµη δοµή σε έναν Οργανισµό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769268"/>
            <a:ext cx="8147248" cy="4945732"/>
          </a:xfrm>
        </p:spPr>
        <p:txBody>
          <a:bodyPr>
            <a:normAutofit/>
          </a:bodyPr>
          <a:lstStyle/>
          <a:p>
            <a:endParaRPr lang="el-GR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468142"/>
            <a:ext cx="6933333" cy="39809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39752" y="5376399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/>
              <a:t>Πηγή: </a:t>
            </a:r>
            <a:r>
              <a:rPr lang="en-US"/>
              <a:t>Robbins S., Decento D. </a:t>
            </a:r>
            <a:r>
              <a:rPr lang="el-GR"/>
              <a:t>και </a:t>
            </a:r>
            <a:r>
              <a:rPr lang="en-US"/>
              <a:t>Coulter M. 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5521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Ανεπίσηµες Οργανωτικές Δοµές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mtClean="0"/>
              <a:t>Ανεπίσηµη εκδοχή: το σύνολο των άτυπων σχέσεων µεταξύ </a:t>
            </a:r>
            <a:r>
              <a:rPr lang="el-GR"/>
              <a:t>των µελών ενός οργανισµού.</a:t>
            </a:r>
          </a:p>
          <a:p>
            <a:r>
              <a:rPr lang="el-GR" smtClean="0"/>
              <a:t>Ανάλυση </a:t>
            </a:r>
            <a:r>
              <a:rPr lang="el-GR"/>
              <a:t>κοινωνικών δικτύων: προσδιορίζει τις άτυπες δοµές και τις ενσωµατωµένες κοινωνικές σχέσεις που είναι ενεργές σε έναν οργανισµό.</a:t>
            </a:r>
          </a:p>
          <a:p>
            <a:r>
              <a:rPr lang="el-GR" smtClean="0"/>
              <a:t>Σχεδιάζονται </a:t>
            </a:r>
            <a:r>
              <a:rPr lang="el-GR"/>
              <a:t>µε γραµµές, οι οποίες ενώνουν τα άτοµα µεταξύ τους σύµφωνα µε τη συχνότητα και τον τύπο της σχέσης που διατηρούν.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9604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4828"/>
            <a:ext cx="8229600" cy="1276193"/>
          </a:xfrm>
        </p:spPr>
        <p:txBody>
          <a:bodyPr>
            <a:normAutofit fontScale="90000"/>
          </a:bodyPr>
          <a:lstStyle/>
          <a:p>
            <a:pPr algn="l"/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Πιθανά </a:t>
            </a:r>
            <a:r>
              <a:rPr lang="el-GR"/>
              <a:t>µειονεκτήµατα των </a:t>
            </a:r>
            <a:r>
              <a:rPr lang="el-GR" smtClean="0"/>
              <a:t>ανεπίσηµων δοµών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3756248"/>
          </a:xfrm>
        </p:spPr>
        <p:txBody>
          <a:bodyPr>
            <a:normAutofit fontScale="77500" lnSpcReduction="20000"/>
          </a:bodyPr>
          <a:lstStyle/>
          <a:p>
            <a:r>
              <a:rPr lang="el-GR" smtClean="0"/>
              <a:t>Μπορεί να</a:t>
            </a:r>
            <a:r>
              <a:rPr lang="el-GR"/>
              <a:t>	</a:t>
            </a:r>
            <a:r>
              <a:rPr lang="el-GR" smtClean="0"/>
              <a:t>λειτουργούν κατά των </a:t>
            </a:r>
            <a:r>
              <a:rPr lang="el-GR"/>
              <a:t>συµφερόντων </a:t>
            </a:r>
            <a:r>
              <a:rPr lang="el-GR" smtClean="0"/>
              <a:t>του οργανισµού </a:t>
            </a:r>
            <a:r>
              <a:rPr lang="el-GR"/>
              <a:t>ως συνόλου.</a:t>
            </a:r>
          </a:p>
          <a:p>
            <a:r>
              <a:rPr lang="el-GR" smtClean="0"/>
              <a:t>Μπορεί </a:t>
            </a:r>
            <a:r>
              <a:rPr lang="el-GR"/>
              <a:t>να επηρεάζονται από φήµες.</a:t>
            </a:r>
          </a:p>
          <a:p>
            <a:r>
              <a:rPr lang="el-GR" smtClean="0"/>
              <a:t>Μπορεί να</a:t>
            </a:r>
            <a:r>
              <a:rPr lang="el-GR"/>
              <a:t>	</a:t>
            </a:r>
            <a:r>
              <a:rPr lang="el-GR" smtClean="0"/>
              <a:t>µεταφέρουν ανακριβείς </a:t>
            </a:r>
            <a:r>
              <a:rPr lang="el-GR"/>
              <a:t>πληροφορίες.</a:t>
            </a:r>
          </a:p>
          <a:p>
            <a:r>
              <a:rPr lang="el-GR" smtClean="0"/>
              <a:t>Μπορεί </a:t>
            </a:r>
            <a:r>
              <a:rPr lang="el-GR"/>
              <a:t>να γεννούν αντίσταση στην αλλαγή.</a:t>
            </a:r>
          </a:p>
          <a:p>
            <a:r>
              <a:rPr lang="el-GR" smtClean="0"/>
              <a:t>Εκτρέπουν</a:t>
            </a:r>
            <a:r>
              <a:rPr lang="el-GR"/>
              <a:t>	</a:t>
            </a:r>
            <a:r>
              <a:rPr lang="el-GR" smtClean="0"/>
              <a:t>τις προσπάθειες εργασίας από </a:t>
            </a:r>
            <a:r>
              <a:rPr lang="el-GR"/>
              <a:t>σηµαντικούς στόχους.</a:t>
            </a:r>
          </a:p>
          <a:p>
            <a:r>
              <a:rPr lang="el-GR" smtClean="0"/>
              <a:t>Δηµιουργούν συναισθήµατα αποξένωσης στους «</a:t>
            </a:r>
            <a:r>
              <a:rPr lang="el-GR"/>
              <a:t>αποκλειόµενους».</a:t>
            </a:r>
          </a:p>
          <a:p>
            <a:pPr marL="0" indent="0">
              <a:buNone/>
            </a:pPr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8346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4828"/>
            <a:ext cx="8229600" cy="1276193"/>
          </a:xfrm>
        </p:spPr>
        <p:txBody>
          <a:bodyPr>
            <a:normAutofit/>
          </a:bodyPr>
          <a:lstStyle/>
          <a:p>
            <a:r>
              <a:rPr lang="el-GR"/>
              <a:t>Οι σχέσεις εξουσίας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3756248"/>
          </a:xfrm>
        </p:spPr>
        <p:txBody>
          <a:bodyPr>
            <a:normAutofit/>
          </a:bodyPr>
          <a:lstStyle/>
          <a:p>
            <a:r>
              <a:rPr lang="el-GR" smtClean="0"/>
              <a:t>Γραµµική εξουσία: όταν ο µάνατζερ κατευθύνει </a:t>
            </a:r>
            <a:r>
              <a:rPr lang="el-GR"/>
              <a:t>το έργο κάποιου </a:t>
            </a:r>
            <a:r>
              <a:rPr lang="el-GR" smtClean="0"/>
              <a:t>υφισταµένου. </a:t>
            </a:r>
            <a:endParaRPr lang="el-GR"/>
          </a:p>
          <a:p>
            <a:pPr algn="just"/>
            <a:r>
              <a:rPr lang="el-GR" smtClean="0"/>
              <a:t>Επιτελική εξουσία: αφορά θέσεις που δηµιουργούνται για </a:t>
            </a:r>
            <a:r>
              <a:rPr lang="el-GR"/>
              <a:t>την υποστήριξη</a:t>
            </a:r>
            <a:r>
              <a:rPr lang="el-GR" smtClean="0"/>
              <a:t>,  </a:t>
            </a:r>
            <a:r>
              <a:rPr lang="el-GR"/>
              <a:t>συµβουλευτική και γενικότερα τη µείωση ορισµένων πληροφοριακών φορτίων</a:t>
            </a:r>
          </a:p>
          <a:p>
            <a:pPr marL="0" indent="0">
              <a:buNone/>
            </a:pPr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843808" y="5345668"/>
            <a:ext cx="3081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62520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4828"/>
            <a:ext cx="8229600" cy="127619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Σχήµα </a:t>
            </a:r>
            <a:r>
              <a:rPr lang="el-GR"/>
              <a:t>4. Η γραµµική και η επιτελική εξουσία σε έναν Οργανισµό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375624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2843808" y="5345668"/>
            <a:ext cx="3081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64" y="1475546"/>
            <a:ext cx="6048272" cy="347215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57062" y="5022502"/>
            <a:ext cx="5423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/>
              <a:t>Πηγή: </a:t>
            </a:r>
            <a:r>
              <a:rPr lang="en-US"/>
              <a:t>Robbins S., Decento D. </a:t>
            </a:r>
            <a:r>
              <a:rPr lang="el-GR"/>
              <a:t>και </a:t>
            </a:r>
            <a:r>
              <a:rPr lang="en-US"/>
              <a:t>Coulter M. 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2981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στο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Management (2012), Schermerhorn J.R.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Διοίκηση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Επιχειρήσεων (2012),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Robbins S., Decento D.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Coulter M.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3"/>
            <a:ext cx="9036496" cy="193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</a:t>
            </a:r>
            <a:r>
              <a:rPr lang="el-GR" sz="1200" b="1" smtClean="0">
                <a:solidFill>
                  <a:schemeClr val="bg1"/>
                </a:solidFill>
              </a:rPr>
              <a:t>9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4903716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19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235" y="5019858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8299059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Διοικητική των επιχειρήσεων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n-US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Διοικητική των επιχειρήσεων. ΤΕΙ Ηπείρου</a:t>
            </a: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:</a:t>
            </a:r>
          </a:p>
          <a:p>
            <a:pPr lvl="0" algn="just"/>
            <a:r>
              <a:rPr lang="en-US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http://eclass.teiep.gr/OpenClass/courses/ACC141/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Διοικητική των επιχειρήσεων</a:t>
            </a:r>
            <a:endParaRPr lang="el-GR" b="1"/>
          </a:p>
          <a:p>
            <a:pPr algn="l"/>
            <a:r>
              <a:rPr lang="el-GR" sz="2800" b="1" smtClean="0"/>
              <a:t>Ενότητα </a:t>
            </a:r>
            <a:r>
              <a:rPr lang="el-GR" sz="2800" b="1"/>
              <a:t>9</a:t>
            </a:r>
            <a:r>
              <a:rPr lang="el-GR" sz="2800" b="1" smtClean="0"/>
              <a:t>:</a:t>
            </a:r>
            <a:r>
              <a:rPr lang="en-US" sz="2800" smtClean="0"/>
              <a:t> </a:t>
            </a:r>
            <a:r>
              <a:rPr lang="el-GR" sz="2800"/>
              <a:t>Εισαγωγή στην οργάνωση </a:t>
            </a:r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</a:t>
            </a:r>
            <a:r>
              <a:rPr lang="el-GR" sz="1200" b="1" smtClean="0">
                <a:solidFill>
                  <a:schemeClr val="bg1"/>
                </a:solidFill>
              </a:rPr>
              <a:t>9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816577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22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95" y="512115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47257"/>
            <a:ext cx="9252519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>
                <a:solidFill>
                  <a:schemeClr val="bg1"/>
                </a:solidFill>
              </a:rPr>
              <a:t>Διοικητική των επιχειρήσεων</a:t>
            </a:r>
            <a:r>
              <a:rPr lang="el-GR" sz="1100" smtClean="0">
                <a:solidFill>
                  <a:schemeClr val="bg1"/>
                </a:solidFill>
              </a:rPr>
              <a:t>, </a:t>
            </a:r>
            <a:r>
              <a:rPr lang="el-GR" sz="1100">
                <a:solidFill>
                  <a:schemeClr val="bg1"/>
                </a:solidFill>
              </a:rPr>
              <a:t>Ενότητα </a:t>
            </a:r>
            <a:r>
              <a:rPr lang="el-GR" sz="1100" smtClean="0">
                <a:solidFill>
                  <a:schemeClr val="bg1"/>
                </a:solidFill>
              </a:rPr>
              <a:t>9 </a:t>
            </a:r>
            <a:r>
              <a:rPr lang="el-GR" sz="1100">
                <a:solidFill>
                  <a:schemeClr val="bg1"/>
                </a:solidFill>
              </a:rPr>
              <a:t>ΤΜΗΜΑ ΛΟΓΙΣΤΙΚΗΣ ΚΑΙ ΧΡΗΜΑΤΟΙΚΟΝΟΜΙΚΗΣ , ΤΕΙ ΗΠΕΙΡΟΥ </a:t>
            </a:r>
            <a:r>
              <a:rPr lang="el-GR" sz="11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45" y="4831871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23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42" y="5017931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3771636"/>
          </a:xfrm>
        </p:spPr>
        <p:txBody>
          <a:bodyPr>
            <a:normAutofit fontScale="85000" lnSpcReduction="20000"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 </a:t>
            </a:r>
          </a:p>
          <a:p>
            <a:pPr marL="0"/>
            <a:r>
              <a:rPr lang="el-GR" smtClean="0"/>
              <a:t>Ορίζετε την οργάνωση</a:t>
            </a:r>
          </a:p>
          <a:p>
            <a:pPr marL="0"/>
            <a:r>
              <a:rPr lang="el-GR" smtClean="0"/>
              <a:t>Κατανοείτε την έννοια της οργανωτικής δομής </a:t>
            </a:r>
          </a:p>
          <a:p>
            <a:pPr marL="0"/>
            <a:r>
              <a:rPr lang="el-GR" smtClean="0"/>
              <a:t>Διακρίνετε οργανωτικές δομές με βάση την επισημότητα</a:t>
            </a:r>
          </a:p>
          <a:p>
            <a:pPr marL="0"/>
            <a:r>
              <a:rPr lang="el-GR" smtClean="0"/>
              <a:t>Να γνωρίζετε τα πλεονεκτήματα και μειονεκτήματα των ανεπίσημων δομών  </a:t>
            </a:r>
          </a:p>
          <a:p>
            <a:pPr marL="0"/>
            <a:r>
              <a:rPr lang="el-GR" smtClean="0"/>
              <a:t>Αναλύετε δομές εξουσίας και εύθύνης</a:t>
            </a:r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Περιεχόμενα ενότητας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2244080"/>
          </a:xfrm>
        </p:spPr>
        <p:txBody>
          <a:bodyPr>
            <a:noAutofit/>
          </a:bodyPr>
          <a:lstStyle/>
          <a:p>
            <a:r>
              <a:rPr lang="el-GR"/>
              <a:t> </a:t>
            </a:r>
            <a:r>
              <a:rPr lang="el-GR" smtClean="0"/>
              <a:t>Οργάνωση </a:t>
            </a:r>
          </a:p>
          <a:p>
            <a:r>
              <a:rPr lang="el-GR" smtClean="0"/>
              <a:t>Οργανωτική δομή</a:t>
            </a:r>
          </a:p>
          <a:p>
            <a:r>
              <a:rPr lang="el-GR" smtClean="0"/>
              <a:t>Επίσημες και ανεπίσημες οργανωτικές δομές</a:t>
            </a:r>
          </a:p>
          <a:p>
            <a:r>
              <a:rPr lang="el-GR" smtClean="0"/>
              <a:t>Εξουσία και ευθύνη</a:t>
            </a:r>
          </a:p>
          <a:p>
            <a:r>
              <a:rPr lang="el-GR" smtClean="0"/>
              <a:t>Αλυσίδα εντολών</a:t>
            </a:r>
          </a:p>
          <a:p>
            <a:r>
              <a:rPr lang="el-GR" smtClean="0"/>
              <a:t>Σχέσεις εξουσίας</a:t>
            </a:r>
          </a:p>
          <a:p>
            <a:pPr marL="0" indent="0">
              <a:buNone/>
            </a:pPr>
            <a:r>
              <a:rPr lang="el-GR" sz="1800" smtClean="0"/>
              <a:t> </a:t>
            </a:r>
          </a:p>
          <a:p>
            <a:endParaRPr lang="el-GR" sz="1800" smtClean="0"/>
          </a:p>
          <a:p>
            <a:endParaRPr lang="el-GR" sz="1800" smtClean="0"/>
          </a:p>
          <a:p>
            <a:endParaRPr lang="el-GR" sz="1800" smtClean="0"/>
          </a:p>
          <a:p>
            <a:pPr marL="0" indent="0">
              <a:buNone/>
            </a:pPr>
            <a:r>
              <a:rPr lang="el-GR" sz="1800" smtClean="0"/>
              <a:t> </a:t>
            </a:r>
          </a:p>
          <a:p>
            <a:endParaRPr lang="el-GR" sz="1800" smtClean="0"/>
          </a:p>
          <a:p>
            <a:endParaRPr lang="el-GR" sz="18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2270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251520" y="3672417"/>
            <a:ext cx="8892480" cy="1135063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smtClean="0"/>
              <a:t>Ενότητα </a:t>
            </a:r>
            <a:r>
              <a:rPr lang="el-GR" sz="4400"/>
              <a:t>9: Εισαγωγή στην οργάνωση </a:t>
            </a:r>
            <a:br>
              <a:rPr lang="el-GR" sz="4400"/>
            </a:br>
            <a:r>
              <a:rPr lang="el-GR" sz="4400"/>
              <a:t/>
            </a:r>
            <a:br>
              <a:rPr lang="el-GR" sz="4400"/>
            </a:br>
            <a:endParaRPr lang="el-GR" sz="440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pPr algn="just"/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z="3600" smtClean="0"/>
              <a:t>ΟΡΓΑΝΩΣΗ</a:t>
            </a:r>
            <a:r>
              <a:rPr lang="el-GR" sz="3600"/>
              <a:t/>
            </a:r>
            <a:br>
              <a:rPr lang="el-GR" sz="360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7"/>
            <a:ext cx="8579296" cy="445568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mtClean="0"/>
              <a:t>Οργάνωση</a:t>
            </a:r>
            <a:r>
              <a:rPr lang="el-GR"/>
              <a:t>: διαδικασία τακτοποίησης </a:t>
            </a:r>
            <a:r>
              <a:rPr lang="el-GR" smtClean="0"/>
              <a:t>ανθρώπων και </a:t>
            </a:r>
            <a:r>
              <a:rPr lang="el-GR"/>
              <a:t>άλλων πόρων για την επίτευξη ενός στόχου</a:t>
            </a:r>
            <a:r>
              <a:rPr lang="el-GR" smtClean="0"/>
              <a:t>. </a:t>
            </a:r>
          </a:p>
          <a:p>
            <a:pPr algn="just"/>
            <a:r>
              <a:rPr lang="el-GR" smtClean="0"/>
              <a:t>Αφορά </a:t>
            </a:r>
            <a:r>
              <a:rPr lang="el-GR"/>
              <a:t>στην εφαρµογή των προγραµµάτων αποσαφηνίζοντας τις εργασίες και  τις εργασιακές σχέσεις.</a:t>
            </a:r>
          </a:p>
          <a:p>
            <a:pPr algn="just"/>
            <a:r>
              <a:rPr lang="el-GR"/>
              <a:t>Προσδιορίζει ποιος πρέπει να κάνει τι, ποιος είναι επικεφαλής ποιου και πως </a:t>
            </a:r>
            <a:r>
              <a:rPr lang="el-GR" smtClean="0"/>
              <a:t>οι διαφορετικοί  άνθρωποί </a:t>
            </a:r>
            <a:r>
              <a:rPr lang="el-GR"/>
              <a:t>και τα διαφορετικά τµήµατα του οργανισµού σχετίζονται και συνεργάζονται!</a:t>
            </a:r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1655</TotalTime>
  <Words>768</Words>
  <Application>Microsoft Office PowerPoint</Application>
  <PresentationFormat>On-screen Show (16:10)</PresentationFormat>
  <Paragraphs>147</Paragraphs>
  <Slides>24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 Unicode MS</vt:lpstr>
      <vt:lpstr>Arial</vt:lpstr>
      <vt:lpstr>Calibri</vt:lpstr>
      <vt:lpstr>Times New Roman</vt:lpstr>
      <vt:lpstr>Θέμα του Office</vt:lpstr>
      <vt:lpstr>Διοικητική των επιχειρήσεων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9: Εισαγωγή στην οργάνωση   </vt:lpstr>
      <vt:lpstr>   ΟΡΓΑΝΩΣΗ   </vt:lpstr>
      <vt:lpstr>     Σχήµα 1. Η οργάνωση σε σχέση µε τις άλλες διοικητικές λειτουργίες     </vt:lpstr>
      <vt:lpstr>Οργανωτική Δοµή</vt:lpstr>
      <vt:lpstr>Επίσηµες Οργανωτικές Δοµές</vt:lpstr>
      <vt:lpstr> Σχήµα 2. Η επίσηµη δοµή σε έναν Οργανισµό </vt:lpstr>
      <vt:lpstr>Ανεπίσηµες Οργανωτικές Δοµές</vt:lpstr>
      <vt:lpstr> Πιθανά µειονεκτήµατα των ανεπίσηµων δοµών</vt:lpstr>
      <vt:lpstr>Οι σχέσεις εξουσίας</vt:lpstr>
      <vt:lpstr> Σχήµα 4. Η γραµµική και η επιτελική εξουσία σε έναν Οργανισµό 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218</cp:revision>
  <dcterms:created xsi:type="dcterms:W3CDTF">2012-09-06T09:03:05Z</dcterms:created>
  <dcterms:modified xsi:type="dcterms:W3CDTF">2015-10-09T17:59:28Z</dcterms:modified>
</cp:coreProperties>
</file>