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0"/>
  </p:notesMasterIdLst>
  <p:sldIdLst>
    <p:sldId id="256" r:id="rId2"/>
    <p:sldId id="261" r:id="rId3"/>
    <p:sldId id="258" r:id="rId4"/>
    <p:sldId id="259" r:id="rId5"/>
    <p:sldId id="260" r:id="rId6"/>
    <p:sldId id="304" r:id="rId7"/>
    <p:sldId id="257" r:id="rId8"/>
    <p:sldId id="270" r:id="rId9"/>
    <p:sldId id="305" r:id="rId10"/>
    <p:sldId id="265" r:id="rId11"/>
    <p:sldId id="267" r:id="rId12"/>
    <p:sldId id="306" r:id="rId13"/>
    <p:sldId id="307" r:id="rId14"/>
    <p:sldId id="308" r:id="rId15"/>
    <p:sldId id="309" r:id="rId16"/>
    <p:sldId id="292" r:id="rId17"/>
    <p:sldId id="293" r:id="rId18"/>
    <p:sldId id="310" r:id="rId19"/>
    <p:sldId id="297" r:id="rId20"/>
    <p:sldId id="289" r:id="rId21"/>
    <p:sldId id="286" r:id="rId22"/>
    <p:sldId id="288" r:id="rId23"/>
    <p:sldId id="290" r:id="rId24"/>
    <p:sldId id="294" r:id="rId25"/>
    <p:sldId id="295" r:id="rId26"/>
    <p:sldId id="273" r:id="rId27"/>
    <p:sldId id="283" r:id="rId28"/>
    <p:sldId id="311" r:id="rId29"/>
    <p:sldId id="313" r:id="rId30"/>
    <p:sldId id="314" r:id="rId31"/>
    <p:sldId id="312" r:id="rId32"/>
    <p:sldId id="315" r:id="rId33"/>
    <p:sldId id="316" r:id="rId34"/>
    <p:sldId id="299" r:id="rId35"/>
    <p:sldId id="300" r:id="rId36"/>
    <p:sldId id="301" r:id="rId37"/>
    <p:sldId id="302" r:id="rId38"/>
    <p:sldId id="303" r:id="rId3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77558" autoAdjust="0"/>
  </p:normalViewPr>
  <p:slideViewPr>
    <p:cSldViewPr snapToGrid="0">
      <p:cViewPr varScale="1">
        <p:scale>
          <a:sx n="67" d="100"/>
          <a:sy n="67" d="100"/>
        </p:scale>
        <p:origin x="8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BAA31F-348E-49F9-B54A-8F782DBB2C92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4B903F5-D6A2-4B46-9AA1-483945A9942A}">
      <dgm:prSet phldrT="[Κείμενο]" phldr="1"/>
      <dgm:spPr/>
      <dgm:t>
        <a:bodyPr/>
        <a:lstStyle/>
        <a:p>
          <a:endParaRPr lang="el-GR" dirty="0"/>
        </a:p>
      </dgm:t>
    </dgm:pt>
    <dgm:pt modelId="{D327E198-C2C1-4635-AF80-5A23157FB5BC}" type="parTrans" cxnId="{DECB1615-C6B3-4100-B6C5-9585B674CCBF}">
      <dgm:prSet/>
      <dgm:spPr/>
      <dgm:t>
        <a:bodyPr/>
        <a:lstStyle/>
        <a:p>
          <a:endParaRPr lang="el-GR"/>
        </a:p>
      </dgm:t>
    </dgm:pt>
    <dgm:pt modelId="{BF0B0948-0DCE-4AEF-890D-81F0685D36D7}" type="sibTrans" cxnId="{DECB1615-C6B3-4100-B6C5-9585B674CCBF}">
      <dgm:prSet/>
      <dgm:spPr/>
      <dgm:t>
        <a:bodyPr/>
        <a:lstStyle/>
        <a:p>
          <a:endParaRPr lang="el-GR"/>
        </a:p>
      </dgm:t>
    </dgm:pt>
    <dgm:pt modelId="{B6E71FDD-A328-44F2-8F98-3520C096206E}">
      <dgm:prSet phldrT="[Κείμενο]"/>
      <dgm:spPr/>
      <dgm:t>
        <a:bodyPr/>
        <a:lstStyle/>
        <a:p>
          <a:r>
            <a:rPr lang="el-GR" dirty="0" smtClean="0"/>
            <a:t>Ο όρος καλύπτει πολλές πιθανές αιτίες</a:t>
          </a:r>
          <a:endParaRPr lang="el-GR" dirty="0"/>
        </a:p>
      </dgm:t>
    </dgm:pt>
    <dgm:pt modelId="{C9857D45-487B-4267-B55F-5235E59B39D2}" type="parTrans" cxnId="{60F4AF6E-F127-4B84-8482-AC49E6D8337D}">
      <dgm:prSet/>
      <dgm:spPr/>
      <dgm:t>
        <a:bodyPr/>
        <a:lstStyle/>
        <a:p>
          <a:endParaRPr lang="el-GR"/>
        </a:p>
      </dgm:t>
    </dgm:pt>
    <dgm:pt modelId="{9307E3D1-C9A9-4235-8867-DBA665BE9FBF}" type="sibTrans" cxnId="{60F4AF6E-F127-4B84-8482-AC49E6D8337D}">
      <dgm:prSet/>
      <dgm:spPr/>
      <dgm:t>
        <a:bodyPr/>
        <a:lstStyle/>
        <a:p>
          <a:endParaRPr lang="el-GR"/>
        </a:p>
      </dgm:t>
    </dgm:pt>
    <dgm:pt modelId="{AA332475-9A3C-47F7-891B-B5DB954D3175}">
      <dgm:prSet phldrT="[Κείμενο]" phldr="1"/>
      <dgm:spPr/>
      <dgm:t>
        <a:bodyPr/>
        <a:lstStyle/>
        <a:p>
          <a:endParaRPr lang="el-GR" dirty="0"/>
        </a:p>
      </dgm:t>
    </dgm:pt>
    <dgm:pt modelId="{81205156-0824-4818-AD39-2D4DBFFDA92C}" type="parTrans" cxnId="{F97E1836-BC84-423B-AB68-E5D3320D1CC0}">
      <dgm:prSet/>
      <dgm:spPr/>
      <dgm:t>
        <a:bodyPr/>
        <a:lstStyle/>
        <a:p>
          <a:endParaRPr lang="el-GR"/>
        </a:p>
      </dgm:t>
    </dgm:pt>
    <dgm:pt modelId="{31CAEF5D-4BEF-4A08-9619-B386AA84D825}" type="sibTrans" cxnId="{F97E1836-BC84-423B-AB68-E5D3320D1CC0}">
      <dgm:prSet/>
      <dgm:spPr/>
      <dgm:t>
        <a:bodyPr/>
        <a:lstStyle/>
        <a:p>
          <a:endParaRPr lang="el-GR"/>
        </a:p>
      </dgm:t>
    </dgm:pt>
    <dgm:pt modelId="{19BD0B73-B909-4999-BB63-C61AB07F5579}">
      <dgm:prSet phldrT="[Κείμενο]"/>
      <dgm:spPr/>
      <dgm:t>
        <a:bodyPr/>
        <a:lstStyle/>
        <a:p>
          <a:r>
            <a:rPr lang="el-GR" dirty="0" smtClean="0"/>
            <a:t>Με πολλαπλά συμπτώματα</a:t>
          </a:r>
          <a:endParaRPr lang="el-GR" dirty="0"/>
        </a:p>
      </dgm:t>
    </dgm:pt>
    <dgm:pt modelId="{75FCD699-0F42-4A73-AC9B-25A3A6D56BF9}" type="parTrans" cxnId="{A33FDBAE-660E-4619-BD9E-8914E400432D}">
      <dgm:prSet/>
      <dgm:spPr/>
      <dgm:t>
        <a:bodyPr/>
        <a:lstStyle/>
        <a:p>
          <a:endParaRPr lang="el-GR"/>
        </a:p>
      </dgm:t>
    </dgm:pt>
    <dgm:pt modelId="{1D95B635-2C59-43EF-B087-5B41DD70BA91}" type="sibTrans" cxnId="{A33FDBAE-660E-4619-BD9E-8914E400432D}">
      <dgm:prSet/>
      <dgm:spPr/>
      <dgm:t>
        <a:bodyPr/>
        <a:lstStyle/>
        <a:p>
          <a:endParaRPr lang="el-GR"/>
        </a:p>
      </dgm:t>
    </dgm:pt>
    <dgm:pt modelId="{FD01E79F-1815-4366-9840-FBB5D48783FC}">
      <dgm:prSet phldrT="[Κείμενο]" phldr="1"/>
      <dgm:spPr/>
      <dgm:t>
        <a:bodyPr/>
        <a:lstStyle/>
        <a:p>
          <a:endParaRPr lang="el-GR" dirty="0"/>
        </a:p>
      </dgm:t>
    </dgm:pt>
    <dgm:pt modelId="{BCB98AED-A149-4C60-96D7-3673C6FE73E6}" type="parTrans" cxnId="{D94A14A3-18E2-4B36-AB55-C93BDB9B04A2}">
      <dgm:prSet/>
      <dgm:spPr/>
      <dgm:t>
        <a:bodyPr/>
        <a:lstStyle/>
        <a:p>
          <a:endParaRPr lang="el-GR"/>
        </a:p>
      </dgm:t>
    </dgm:pt>
    <dgm:pt modelId="{6CCE94B6-348B-4B77-93FB-57E71D91B83B}" type="sibTrans" cxnId="{D94A14A3-18E2-4B36-AB55-C93BDB9B04A2}">
      <dgm:prSet/>
      <dgm:spPr/>
      <dgm:t>
        <a:bodyPr/>
        <a:lstStyle/>
        <a:p>
          <a:endParaRPr lang="el-GR"/>
        </a:p>
      </dgm:t>
    </dgm:pt>
    <dgm:pt modelId="{EC694270-1FDB-431A-9256-FD51F0416D1C}">
      <dgm:prSet phldrT="[Κείμενο]"/>
      <dgm:spPr/>
      <dgm:t>
        <a:bodyPr/>
        <a:lstStyle/>
        <a:p>
          <a:r>
            <a:rPr lang="el-GR" dirty="0" smtClean="0"/>
            <a:t>Και διαφορετική έκβαση</a:t>
          </a:r>
          <a:endParaRPr lang="el-GR" dirty="0"/>
        </a:p>
      </dgm:t>
    </dgm:pt>
    <dgm:pt modelId="{7AC1619B-6139-40A5-90E7-08E9831F00B9}" type="parTrans" cxnId="{1DBD8165-5039-423E-8BE3-63B428BC68B9}">
      <dgm:prSet/>
      <dgm:spPr/>
      <dgm:t>
        <a:bodyPr/>
        <a:lstStyle/>
        <a:p>
          <a:endParaRPr lang="el-GR"/>
        </a:p>
      </dgm:t>
    </dgm:pt>
    <dgm:pt modelId="{B68E13CD-8B9B-46FB-9841-B1FDC5388E99}" type="sibTrans" cxnId="{1DBD8165-5039-423E-8BE3-63B428BC68B9}">
      <dgm:prSet/>
      <dgm:spPr/>
      <dgm:t>
        <a:bodyPr/>
        <a:lstStyle/>
        <a:p>
          <a:endParaRPr lang="el-GR"/>
        </a:p>
      </dgm:t>
    </dgm:pt>
    <dgm:pt modelId="{AC170E3F-E76E-4298-90C1-59C5FA9950D0}" type="pres">
      <dgm:prSet presAssocID="{3BBAA31F-348E-49F9-B54A-8F782DBB2C9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5CFBC8DC-1C9B-4E4B-8575-C64600B5B9A7}" type="pres">
      <dgm:prSet presAssocID="{A4B903F5-D6A2-4B46-9AA1-483945A9942A}" presName="compositeNode" presStyleCnt="0">
        <dgm:presLayoutVars>
          <dgm:bulletEnabled val="1"/>
        </dgm:presLayoutVars>
      </dgm:prSet>
      <dgm:spPr/>
    </dgm:pt>
    <dgm:pt modelId="{BFEC114D-56A9-4941-AF72-E8B078D38985}" type="pres">
      <dgm:prSet presAssocID="{A4B903F5-D6A2-4B46-9AA1-483945A9942A}" presName="bgRect" presStyleLbl="node1" presStyleIdx="0" presStyleCnt="3"/>
      <dgm:spPr/>
      <dgm:t>
        <a:bodyPr/>
        <a:lstStyle/>
        <a:p>
          <a:endParaRPr lang="el-GR"/>
        </a:p>
      </dgm:t>
    </dgm:pt>
    <dgm:pt modelId="{82249C2F-F70D-48B2-AAD3-DC01895B616F}" type="pres">
      <dgm:prSet presAssocID="{A4B903F5-D6A2-4B46-9AA1-483945A9942A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E9B12B6-83DE-4574-8FB1-5547509A587A}" type="pres">
      <dgm:prSet presAssocID="{A4B903F5-D6A2-4B46-9AA1-483945A9942A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446024D-81B0-40AC-9868-B21307BDB826}" type="pres">
      <dgm:prSet presAssocID="{BF0B0948-0DCE-4AEF-890D-81F0685D36D7}" presName="hSp" presStyleCnt="0"/>
      <dgm:spPr/>
    </dgm:pt>
    <dgm:pt modelId="{2850ADBD-D899-4C84-B124-E5151C82C561}" type="pres">
      <dgm:prSet presAssocID="{BF0B0948-0DCE-4AEF-890D-81F0685D36D7}" presName="vProcSp" presStyleCnt="0"/>
      <dgm:spPr/>
    </dgm:pt>
    <dgm:pt modelId="{88C11E0D-D023-478C-A1F4-20FE7C0DD31C}" type="pres">
      <dgm:prSet presAssocID="{BF0B0948-0DCE-4AEF-890D-81F0685D36D7}" presName="vSp1" presStyleCnt="0"/>
      <dgm:spPr/>
    </dgm:pt>
    <dgm:pt modelId="{1653FE85-6FE8-4F85-8186-1CDDA986DDAB}" type="pres">
      <dgm:prSet presAssocID="{BF0B0948-0DCE-4AEF-890D-81F0685D36D7}" presName="simulatedConn" presStyleLbl="solidFgAcc1" presStyleIdx="0" presStyleCnt="2"/>
      <dgm:spPr/>
    </dgm:pt>
    <dgm:pt modelId="{B893EBA8-6295-4E4D-8D18-93F0A1B358BE}" type="pres">
      <dgm:prSet presAssocID="{BF0B0948-0DCE-4AEF-890D-81F0685D36D7}" presName="vSp2" presStyleCnt="0"/>
      <dgm:spPr/>
    </dgm:pt>
    <dgm:pt modelId="{3D41ED43-2014-4CE5-9EE8-A9FE03E46EAC}" type="pres">
      <dgm:prSet presAssocID="{BF0B0948-0DCE-4AEF-890D-81F0685D36D7}" presName="sibTrans" presStyleCnt="0"/>
      <dgm:spPr/>
    </dgm:pt>
    <dgm:pt modelId="{8BC9F2A2-52DA-43DD-9474-0247AA3407FB}" type="pres">
      <dgm:prSet presAssocID="{AA332475-9A3C-47F7-891B-B5DB954D3175}" presName="compositeNode" presStyleCnt="0">
        <dgm:presLayoutVars>
          <dgm:bulletEnabled val="1"/>
        </dgm:presLayoutVars>
      </dgm:prSet>
      <dgm:spPr/>
    </dgm:pt>
    <dgm:pt modelId="{BA3A5E31-6D74-4A79-8FE3-4FD1125E5F93}" type="pres">
      <dgm:prSet presAssocID="{AA332475-9A3C-47F7-891B-B5DB954D3175}" presName="bgRect" presStyleLbl="node1" presStyleIdx="1" presStyleCnt="3"/>
      <dgm:spPr/>
      <dgm:t>
        <a:bodyPr/>
        <a:lstStyle/>
        <a:p>
          <a:endParaRPr lang="el-GR"/>
        </a:p>
      </dgm:t>
    </dgm:pt>
    <dgm:pt modelId="{DCC5ACCE-2F00-47B5-8F1D-91312CA9242D}" type="pres">
      <dgm:prSet presAssocID="{AA332475-9A3C-47F7-891B-B5DB954D317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5187168-795C-44D3-9522-5E2040A16AF9}" type="pres">
      <dgm:prSet presAssocID="{AA332475-9A3C-47F7-891B-B5DB954D317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375B10F-575B-450F-812E-04541FF653D8}" type="pres">
      <dgm:prSet presAssocID="{31CAEF5D-4BEF-4A08-9619-B386AA84D825}" presName="hSp" presStyleCnt="0"/>
      <dgm:spPr/>
    </dgm:pt>
    <dgm:pt modelId="{200E98E5-352B-41A5-8017-A1E16A4620DF}" type="pres">
      <dgm:prSet presAssocID="{31CAEF5D-4BEF-4A08-9619-B386AA84D825}" presName="vProcSp" presStyleCnt="0"/>
      <dgm:spPr/>
    </dgm:pt>
    <dgm:pt modelId="{553F65A4-8666-4A06-AABF-18AB9A6DF40F}" type="pres">
      <dgm:prSet presAssocID="{31CAEF5D-4BEF-4A08-9619-B386AA84D825}" presName="vSp1" presStyleCnt="0"/>
      <dgm:spPr/>
    </dgm:pt>
    <dgm:pt modelId="{6F9D29D7-FC53-4DD9-8F53-27F8BF4367BC}" type="pres">
      <dgm:prSet presAssocID="{31CAEF5D-4BEF-4A08-9619-B386AA84D825}" presName="simulatedConn" presStyleLbl="solidFgAcc1" presStyleIdx="1" presStyleCnt="2"/>
      <dgm:spPr/>
    </dgm:pt>
    <dgm:pt modelId="{E7605101-E4B4-411E-A215-B67507FA6B62}" type="pres">
      <dgm:prSet presAssocID="{31CAEF5D-4BEF-4A08-9619-B386AA84D825}" presName="vSp2" presStyleCnt="0"/>
      <dgm:spPr/>
    </dgm:pt>
    <dgm:pt modelId="{D8224039-D75D-4E03-82A0-0D6C61AECF38}" type="pres">
      <dgm:prSet presAssocID="{31CAEF5D-4BEF-4A08-9619-B386AA84D825}" presName="sibTrans" presStyleCnt="0"/>
      <dgm:spPr/>
    </dgm:pt>
    <dgm:pt modelId="{B0D72566-A76E-4781-B8A4-E1DBE0BE5B04}" type="pres">
      <dgm:prSet presAssocID="{FD01E79F-1815-4366-9840-FBB5D48783FC}" presName="compositeNode" presStyleCnt="0">
        <dgm:presLayoutVars>
          <dgm:bulletEnabled val="1"/>
        </dgm:presLayoutVars>
      </dgm:prSet>
      <dgm:spPr/>
    </dgm:pt>
    <dgm:pt modelId="{3339B7C7-BB72-45B8-9694-C8EBDD8FCAE7}" type="pres">
      <dgm:prSet presAssocID="{FD01E79F-1815-4366-9840-FBB5D48783FC}" presName="bgRect" presStyleLbl="node1" presStyleIdx="2" presStyleCnt="3"/>
      <dgm:spPr/>
      <dgm:t>
        <a:bodyPr/>
        <a:lstStyle/>
        <a:p>
          <a:endParaRPr lang="el-GR"/>
        </a:p>
      </dgm:t>
    </dgm:pt>
    <dgm:pt modelId="{B89A545F-3651-4847-8053-E17E1309AF74}" type="pres">
      <dgm:prSet presAssocID="{FD01E79F-1815-4366-9840-FBB5D48783F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35DE2C7-8E93-45B0-B8D5-1E2186EB4BB5}" type="pres">
      <dgm:prSet presAssocID="{FD01E79F-1815-4366-9840-FBB5D48783F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DECB1615-C6B3-4100-B6C5-9585B674CCBF}" srcId="{3BBAA31F-348E-49F9-B54A-8F782DBB2C92}" destId="{A4B903F5-D6A2-4B46-9AA1-483945A9942A}" srcOrd="0" destOrd="0" parTransId="{D327E198-C2C1-4635-AF80-5A23157FB5BC}" sibTransId="{BF0B0948-0DCE-4AEF-890D-81F0685D36D7}"/>
    <dgm:cxn modelId="{02B70216-B1C1-46D6-8572-1910C564CCF8}" type="presOf" srcId="{FD01E79F-1815-4366-9840-FBB5D48783FC}" destId="{B89A545F-3651-4847-8053-E17E1309AF74}" srcOrd="1" destOrd="0" presId="urn:microsoft.com/office/officeart/2005/8/layout/hProcess7"/>
    <dgm:cxn modelId="{60F4AF6E-F127-4B84-8482-AC49E6D8337D}" srcId="{A4B903F5-D6A2-4B46-9AA1-483945A9942A}" destId="{B6E71FDD-A328-44F2-8F98-3520C096206E}" srcOrd="0" destOrd="0" parTransId="{C9857D45-487B-4267-B55F-5235E59B39D2}" sibTransId="{9307E3D1-C9A9-4235-8867-DBA665BE9FBF}"/>
    <dgm:cxn modelId="{B921923C-99ED-404C-8075-99C5B10794D0}" type="presOf" srcId="{3BBAA31F-348E-49F9-B54A-8F782DBB2C92}" destId="{AC170E3F-E76E-4298-90C1-59C5FA9950D0}" srcOrd="0" destOrd="0" presId="urn:microsoft.com/office/officeart/2005/8/layout/hProcess7"/>
    <dgm:cxn modelId="{D94A14A3-18E2-4B36-AB55-C93BDB9B04A2}" srcId="{3BBAA31F-348E-49F9-B54A-8F782DBB2C92}" destId="{FD01E79F-1815-4366-9840-FBB5D48783FC}" srcOrd="2" destOrd="0" parTransId="{BCB98AED-A149-4C60-96D7-3673C6FE73E6}" sibTransId="{6CCE94B6-348B-4B77-93FB-57E71D91B83B}"/>
    <dgm:cxn modelId="{870F1C93-F88B-4476-907E-3964752131FB}" type="presOf" srcId="{A4B903F5-D6A2-4B46-9AA1-483945A9942A}" destId="{BFEC114D-56A9-4941-AF72-E8B078D38985}" srcOrd="0" destOrd="0" presId="urn:microsoft.com/office/officeart/2005/8/layout/hProcess7"/>
    <dgm:cxn modelId="{A33FDBAE-660E-4619-BD9E-8914E400432D}" srcId="{AA332475-9A3C-47F7-891B-B5DB954D3175}" destId="{19BD0B73-B909-4999-BB63-C61AB07F5579}" srcOrd="0" destOrd="0" parTransId="{75FCD699-0F42-4A73-AC9B-25A3A6D56BF9}" sibTransId="{1D95B635-2C59-43EF-B087-5B41DD70BA91}"/>
    <dgm:cxn modelId="{81D1901F-3050-4CDD-A1B0-C846BC362F01}" type="presOf" srcId="{A4B903F5-D6A2-4B46-9AA1-483945A9942A}" destId="{82249C2F-F70D-48B2-AAD3-DC01895B616F}" srcOrd="1" destOrd="0" presId="urn:microsoft.com/office/officeart/2005/8/layout/hProcess7"/>
    <dgm:cxn modelId="{F97E1836-BC84-423B-AB68-E5D3320D1CC0}" srcId="{3BBAA31F-348E-49F9-B54A-8F782DBB2C92}" destId="{AA332475-9A3C-47F7-891B-B5DB954D3175}" srcOrd="1" destOrd="0" parTransId="{81205156-0824-4818-AD39-2D4DBFFDA92C}" sibTransId="{31CAEF5D-4BEF-4A08-9619-B386AA84D825}"/>
    <dgm:cxn modelId="{1DBD8165-5039-423E-8BE3-63B428BC68B9}" srcId="{FD01E79F-1815-4366-9840-FBB5D48783FC}" destId="{EC694270-1FDB-431A-9256-FD51F0416D1C}" srcOrd="0" destOrd="0" parTransId="{7AC1619B-6139-40A5-90E7-08E9831F00B9}" sibTransId="{B68E13CD-8B9B-46FB-9841-B1FDC5388E99}"/>
    <dgm:cxn modelId="{8C9A6C62-277E-49CC-8BC9-3EC509AACCDB}" type="presOf" srcId="{AA332475-9A3C-47F7-891B-B5DB954D3175}" destId="{BA3A5E31-6D74-4A79-8FE3-4FD1125E5F93}" srcOrd="0" destOrd="0" presId="urn:microsoft.com/office/officeart/2005/8/layout/hProcess7"/>
    <dgm:cxn modelId="{4A3ED0E1-F2C8-4796-96A3-492AC8958A61}" type="presOf" srcId="{EC694270-1FDB-431A-9256-FD51F0416D1C}" destId="{E35DE2C7-8E93-45B0-B8D5-1E2186EB4BB5}" srcOrd="0" destOrd="0" presId="urn:microsoft.com/office/officeart/2005/8/layout/hProcess7"/>
    <dgm:cxn modelId="{7DB1487C-412F-4D09-93A0-1D4E545E1194}" type="presOf" srcId="{19BD0B73-B909-4999-BB63-C61AB07F5579}" destId="{F5187168-795C-44D3-9522-5E2040A16AF9}" srcOrd="0" destOrd="0" presId="urn:microsoft.com/office/officeart/2005/8/layout/hProcess7"/>
    <dgm:cxn modelId="{CCF28BF3-9492-4F82-B100-0A602181BC2C}" type="presOf" srcId="{B6E71FDD-A328-44F2-8F98-3520C096206E}" destId="{AE9B12B6-83DE-4574-8FB1-5547509A587A}" srcOrd="0" destOrd="0" presId="urn:microsoft.com/office/officeart/2005/8/layout/hProcess7"/>
    <dgm:cxn modelId="{39CBDEFF-566D-44A6-BDF0-F8A29EF7C4E2}" type="presOf" srcId="{FD01E79F-1815-4366-9840-FBB5D48783FC}" destId="{3339B7C7-BB72-45B8-9694-C8EBDD8FCAE7}" srcOrd="0" destOrd="0" presId="urn:microsoft.com/office/officeart/2005/8/layout/hProcess7"/>
    <dgm:cxn modelId="{D15095E5-A29B-484C-BC1D-DBB15F2E843F}" type="presOf" srcId="{AA332475-9A3C-47F7-891B-B5DB954D3175}" destId="{DCC5ACCE-2F00-47B5-8F1D-91312CA9242D}" srcOrd="1" destOrd="0" presId="urn:microsoft.com/office/officeart/2005/8/layout/hProcess7"/>
    <dgm:cxn modelId="{D708DB67-C46C-4332-8120-C1AA433D2C6E}" type="presParOf" srcId="{AC170E3F-E76E-4298-90C1-59C5FA9950D0}" destId="{5CFBC8DC-1C9B-4E4B-8575-C64600B5B9A7}" srcOrd="0" destOrd="0" presId="urn:microsoft.com/office/officeart/2005/8/layout/hProcess7"/>
    <dgm:cxn modelId="{07204A73-9BA7-4C6C-8191-20C5C674ED77}" type="presParOf" srcId="{5CFBC8DC-1C9B-4E4B-8575-C64600B5B9A7}" destId="{BFEC114D-56A9-4941-AF72-E8B078D38985}" srcOrd="0" destOrd="0" presId="urn:microsoft.com/office/officeart/2005/8/layout/hProcess7"/>
    <dgm:cxn modelId="{832F7E9C-81C9-4F28-8297-B0EE97413820}" type="presParOf" srcId="{5CFBC8DC-1C9B-4E4B-8575-C64600B5B9A7}" destId="{82249C2F-F70D-48B2-AAD3-DC01895B616F}" srcOrd="1" destOrd="0" presId="urn:microsoft.com/office/officeart/2005/8/layout/hProcess7"/>
    <dgm:cxn modelId="{4FC1A789-3631-4E40-B41B-42FE3A61E96A}" type="presParOf" srcId="{5CFBC8DC-1C9B-4E4B-8575-C64600B5B9A7}" destId="{AE9B12B6-83DE-4574-8FB1-5547509A587A}" srcOrd="2" destOrd="0" presId="urn:microsoft.com/office/officeart/2005/8/layout/hProcess7"/>
    <dgm:cxn modelId="{C3236EE3-58F5-4774-B6D6-DD30E4B2E1C2}" type="presParOf" srcId="{AC170E3F-E76E-4298-90C1-59C5FA9950D0}" destId="{B446024D-81B0-40AC-9868-B21307BDB826}" srcOrd="1" destOrd="0" presId="urn:microsoft.com/office/officeart/2005/8/layout/hProcess7"/>
    <dgm:cxn modelId="{4F2D03AC-2F85-4714-A3A4-C614A38DE86D}" type="presParOf" srcId="{AC170E3F-E76E-4298-90C1-59C5FA9950D0}" destId="{2850ADBD-D899-4C84-B124-E5151C82C561}" srcOrd="2" destOrd="0" presId="urn:microsoft.com/office/officeart/2005/8/layout/hProcess7"/>
    <dgm:cxn modelId="{FD897D69-C321-4F62-9E98-73829A6E1D98}" type="presParOf" srcId="{2850ADBD-D899-4C84-B124-E5151C82C561}" destId="{88C11E0D-D023-478C-A1F4-20FE7C0DD31C}" srcOrd="0" destOrd="0" presId="urn:microsoft.com/office/officeart/2005/8/layout/hProcess7"/>
    <dgm:cxn modelId="{A9C58647-8BDC-4A0F-9D4B-7287D05B90AF}" type="presParOf" srcId="{2850ADBD-D899-4C84-B124-E5151C82C561}" destId="{1653FE85-6FE8-4F85-8186-1CDDA986DDAB}" srcOrd="1" destOrd="0" presId="urn:microsoft.com/office/officeart/2005/8/layout/hProcess7"/>
    <dgm:cxn modelId="{365ED67D-CA76-49E3-9CD0-0AEFE8323555}" type="presParOf" srcId="{2850ADBD-D899-4C84-B124-E5151C82C561}" destId="{B893EBA8-6295-4E4D-8D18-93F0A1B358BE}" srcOrd="2" destOrd="0" presId="urn:microsoft.com/office/officeart/2005/8/layout/hProcess7"/>
    <dgm:cxn modelId="{77D5DA20-DC83-4D0A-BB2A-89A8BB9AC3FC}" type="presParOf" srcId="{AC170E3F-E76E-4298-90C1-59C5FA9950D0}" destId="{3D41ED43-2014-4CE5-9EE8-A9FE03E46EAC}" srcOrd="3" destOrd="0" presId="urn:microsoft.com/office/officeart/2005/8/layout/hProcess7"/>
    <dgm:cxn modelId="{94CE69EA-D2A8-4C6D-B12E-C76C4F326389}" type="presParOf" srcId="{AC170E3F-E76E-4298-90C1-59C5FA9950D0}" destId="{8BC9F2A2-52DA-43DD-9474-0247AA3407FB}" srcOrd="4" destOrd="0" presId="urn:microsoft.com/office/officeart/2005/8/layout/hProcess7"/>
    <dgm:cxn modelId="{7293E2C4-D130-40D3-83D6-D59C771706BC}" type="presParOf" srcId="{8BC9F2A2-52DA-43DD-9474-0247AA3407FB}" destId="{BA3A5E31-6D74-4A79-8FE3-4FD1125E5F93}" srcOrd="0" destOrd="0" presId="urn:microsoft.com/office/officeart/2005/8/layout/hProcess7"/>
    <dgm:cxn modelId="{8374EBB7-C07A-4087-8A2F-C0425ABF2607}" type="presParOf" srcId="{8BC9F2A2-52DA-43DD-9474-0247AA3407FB}" destId="{DCC5ACCE-2F00-47B5-8F1D-91312CA9242D}" srcOrd="1" destOrd="0" presId="urn:microsoft.com/office/officeart/2005/8/layout/hProcess7"/>
    <dgm:cxn modelId="{3CD9A3FC-F250-4D9B-AB38-70564026CD6E}" type="presParOf" srcId="{8BC9F2A2-52DA-43DD-9474-0247AA3407FB}" destId="{F5187168-795C-44D3-9522-5E2040A16AF9}" srcOrd="2" destOrd="0" presId="urn:microsoft.com/office/officeart/2005/8/layout/hProcess7"/>
    <dgm:cxn modelId="{6CF7F52B-E343-4689-91BD-281D51D47312}" type="presParOf" srcId="{AC170E3F-E76E-4298-90C1-59C5FA9950D0}" destId="{B375B10F-575B-450F-812E-04541FF653D8}" srcOrd="5" destOrd="0" presId="urn:microsoft.com/office/officeart/2005/8/layout/hProcess7"/>
    <dgm:cxn modelId="{1A95EC22-0B67-440A-8578-34DD7E6877D6}" type="presParOf" srcId="{AC170E3F-E76E-4298-90C1-59C5FA9950D0}" destId="{200E98E5-352B-41A5-8017-A1E16A4620DF}" srcOrd="6" destOrd="0" presId="urn:microsoft.com/office/officeart/2005/8/layout/hProcess7"/>
    <dgm:cxn modelId="{7C26F0B4-BA71-4C62-BF7D-153EFC9EE327}" type="presParOf" srcId="{200E98E5-352B-41A5-8017-A1E16A4620DF}" destId="{553F65A4-8666-4A06-AABF-18AB9A6DF40F}" srcOrd="0" destOrd="0" presId="urn:microsoft.com/office/officeart/2005/8/layout/hProcess7"/>
    <dgm:cxn modelId="{D8615E93-943F-48BC-A1F7-99AF86FF0707}" type="presParOf" srcId="{200E98E5-352B-41A5-8017-A1E16A4620DF}" destId="{6F9D29D7-FC53-4DD9-8F53-27F8BF4367BC}" srcOrd="1" destOrd="0" presId="urn:microsoft.com/office/officeart/2005/8/layout/hProcess7"/>
    <dgm:cxn modelId="{8CE79A51-19F7-4981-9A56-D5B30FF9B9FD}" type="presParOf" srcId="{200E98E5-352B-41A5-8017-A1E16A4620DF}" destId="{E7605101-E4B4-411E-A215-B67507FA6B62}" srcOrd="2" destOrd="0" presId="urn:microsoft.com/office/officeart/2005/8/layout/hProcess7"/>
    <dgm:cxn modelId="{32AF2C38-CCEE-4E39-99CD-97ED8D744D2C}" type="presParOf" srcId="{AC170E3F-E76E-4298-90C1-59C5FA9950D0}" destId="{D8224039-D75D-4E03-82A0-0D6C61AECF38}" srcOrd="7" destOrd="0" presId="urn:microsoft.com/office/officeart/2005/8/layout/hProcess7"/>
    <dgm:cxn modelId="{04904722-D711-4C75-AC3C-5D10CDE62A21}" type="presParOf" srcId="{AC170E3F-E76E-4298-90C1-59C5FA9950D0}" destId="{B0D72566-A76E-4781-B8A4-E1DBE0BE5B04}" srcOrd="8" destOrd="0" presId="urn:microsoft.com/office/officeart/2005/8/layout/hProcess7"/>
    <dgm:cxn modelId="{CB7582D9-B1D8-42AA-A4DD-211E8BEC5260}" type="presParOf" srcId="{B0D72566-A76E-4781-B8A4-E1DBE0BE5B04}" destId="{3339B7C7-BB72-45B8-9694-C8EBDD8FCAE7}" srcOrd="0" destOrd="0" presId="urn:microsoft.com/office/officeart/2005/8/layout/hProcess7"/>
    <dgm:cxn modelId="{C36E615E-3BB0-4A76-97D5-8572819A84B2}" type="presParOf" srcId="{B0D72566-A76E-4781-B8A4-E1DBE0BE5B04}" destId="{B89A545F-3651-4847-8053-E17E1309AF74}" srcOrd="1" destOrd="0" presId="urn:microsoft.com/office/officeart/2005/8/layout/hProcess7"/>
    <dgm:cxn modelId="{16F12154-F495-4255-AD51-F6AAA94DF007}" type="presParOf" srcId="{B0D72566-A76E-4781-B8A4-E1DBE0BE5B04}" destId="{E35DE2C7-8E93-45B0-B8D5-1E2186EB4BB5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4091DA-43DE-46BC-8618-BC286B4C086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E30D9C4-DFF1-4444-B1FC-1E84F0A5A092}">
      <dgm:prSet phldrT="[Κείμενο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dirty="0" smtClean="0"/>
            <a:t>Μαθησιακές Δυσκολίες</a:t>
          </a:r>
        </a:p>
        <a:p>
          <a:pPr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dirty="0"/>
        </a:p>
      </dgm:t>
    </dgm:pt>
    <dgm:pt modelId="{D17391E7-6191-409A-AA30-1AC3887019ED}" type="parTrans" cxnId="{3D569878-4188-4D1D-893C-B01B0D7602D6}">
      <dgm:prSet/>
      <dgm:spPr/>
      <dgm:t>
        <a:bodyPr/>
        <a:lstStyle/>
        <a:p>
          <a:endParaRPr lang="el-GR"/>
        </a:p>
      </dgm:t>
    </dgm:pt>
    <dgm:pt modelId="{ED69E462-5B87-4D74-BDDE-4EC0E1D56510}" type="sibTrans" cxnId="{3D569878-4188-4D1D-893C-B01B0D7602D6}">
      <dgm:prSet/>
      <dgm:spPr/>
      <dgm:t>
        <a:bodyPr/>
        <a:lstStyle/>
        <a:p>
          <a:endParaRPr lang="el-GR"/>
        </a:p>
      </dgm:t>
    </dgm:pt>
    <dgm:pt modelId="{2FC08E5F-3EFA-41BD-AC0C-6631597E6A27}">
      <dgm:prSet phldrT="[Κείμενο]"/>
      <dgm:spPr/>
      <dgm:t>
        <a:bodyPr/>
        <a:lstStyle/>
        <a:p>
          <a:r>
            <a:rPr lang="el-GR" dirty="0" smtClean="0"/>
            <a:t> Ειδικού τύπου </a:t>
          </a:r>
        </a:p>
        <a:p>
          <a:r>
            <a:rPr lang="el-GR" dirty="0" smtClean="0"/>
            <a:t>Επηρεάζουν επιλεκτικά συγκεκριμένους μαθησιακούς τομείς </a:t>
          </a:r>
          <a:endParaRPr lang="el-GR" dirty="0"/>
        </a:p>
      </dgm:t>
    </dgm:pt>
    <dgm:pt modelId="{A35583C5-1001-4744-9FE3-75042B70BCBC}" type="parTrans" cxnId="{CD98958A-A10F-4328-AFC2-3C5B590C7490}">
      <dgm:prSet/>
      <dgm:spPr/>
      <dgm:t>
        <a:bodyPr/>
        <a:lstStyle/>
        <a:p>
          <a:endParaRPr lang="el-GR"/>
        </a:p>
      </dgm:t>
    </dgm:pt>
    <dgm:pt modelId="{EAA86ED7-6543-4A76-B7BC-626C9E6C84C4}" type="sibTrans" cxnId="{CD98958A-A10F-4328-AFC2-3C5B590C7490}">
      <dgm:prSet/>
      <dgm:spPr/>
      <dgm:t>
        <a:bodyPr/>
        <a:lstStyle/>
        <a:p>
          <a:endParaRPr lang="el-GR"/>
        </a:p>
      </dgm:t>
    </dgm:pt>
    <dgm:pt modelId="{46FA41F6-70AE-40D5-9D5D-C7CF4316416A}">
      <dgm:prSet phldrT="[Κείμενο]"/>
      <dgm:spPr/>
      <dgm:t>
        <a:bodyPr/>
        <a:lstStyle/>
        <a:p>
          <a:r>
            <a:rPr lang="el-GR" dirty="0" err="1" smtClean="0"/>
            <a:t>Δυσαναγνωσία</a:t>
          </a:r>
          <a:endParaRPr lang="el-GR" dirty="0" smtClean="0"/>
        </a:p>
        <a:p>
          <a:r>
            <a:rPr lang="el-GR" dirty="0" err="1" smtClean="0"/>
            <a:t>Δυσγραφία</a:t>
          </a:r>
          <a:endParaRPr lang="el-GR" dirty="0" smtClean="0"/>
        </a:p>
        <a:p>
          <a:r>
            <a:rPr lang="el-GR" dirty="0" err="1" smtClean="0"/>
            <a:t>Δυσορθογραφία</a:t>
          </a:r>
          <a:endParaRPr lang="el-GR" dirty="0" smtClean="0"/>
        </a:p>
        <a:p>
          <a:r>
            <a:rPr lang="el-GR" dirty="0" err="1" smtClean="0"/>
            <a:t>Δυσαριθμησία</a:t>
          </a:r>
          <a:endParaRPr lang="el-GR" dirty="0"/>
        </a:p>
      </dgm:t>
    </dgm:pt>
    <dgm:pt modelId="{A45EAAEE-7BE3-4BAC-A52D-B3272C40472C}" type="parTrans" cxnId="{47EEA724-C644-4CC5-BE94-33BA335704DC}">
      <dgm:prSet/>
      <dgm:spPr/>
      <dgm:t>
        <a:bodyPr/>
        <a:lstStyle/>
        <a:p>
          <a:endParaRPr lang="el-GR"/>
        </a:p>
      </dgm:t>
    </dgm:pt>
    <dgm:pt modelId="{1F5936C3-B048-4F1B-97F9-911A1011FEF9}" type="sibTrans" cxnId="{47EEA724-C644-4CC5-BE94-33BA335704DC}">
      <dgm:prSet/>
      <dgm:spPr/>
      <dgm:t>
        <a:bodyPr/>
        <a:lstStyle/>
        <a:p>
          <a:endParaRPr lang="el-GR"/>
        </a:p>
      </dgm:t>
    </dgm:pt>
    <dgm:pt modelId="{7767CC1C-2ED7-41DB-BCCB-294C5A29B40A}">
      <dgm:prSet phldrT="[Κείμενο]"/>
      <dgm:spPr/>
      <dgm:t>
        <a:bodyPr/>
        <a:lstStyle/>
        <a:p>
          <a:r>
            <a:rPr lang="el-GR" dirty="0" smtClean="0"/>
            <a:t>δυσλεξία (1-3% του παιδικού πληθυσμού)</a:t>
          </a:r>
          <a:endParaRPr lang="el-GR" dirty="0"/>
        </a:p>
      </dgm:t>
    </dgm:pt>
    <dgm:pt modelId="{DFB2A718-9BAD-4A0C-85F2-5BAD6CA594AC}" type="parTrans" cxnId="{D603F191-950B-492D-9B0F-F58678F7246D}">
      <dgm:prSet/>
      <dgm:spPr/>
      <dgm:t>
        <a:bodyPr/>
        <a:lstStyle/>
        <a:p>
          <a:endParaRPr lang="el-GR"/>
        </a:p>
      </dgm:t>
    </dgm:pt>
    <dgm:pt modelId="{C78DEFF8-E7B8-408F-85F6-749FC4697483}" type="sibTrans" cxnId="{D603F191-950B-492D-9B0F-F58678F7246D}">
      <dgm:prSet/>
      <dgm:spPr/>
      <dgm:t>
        <a:bodyPr/>
        <a:lstStyle/>
        <a:p>
          <a:endParaRPr lang="el-GR"/>
        </a:p>
      </dgm:t>
    </dgm:pt>
    <dgm:pt modelId="{B04FB1CC-4B89-4F76-A2AB-60CE75E3C673}">
      <dgm:prSet phldrT="[Κείμενο]"/>
      <dgm:spPr/>
      <dgm:t>
        <a:bodyPr/>
        <a:lstStyle/>
        <a:p>
          <a:r>
            <a:rPr lang="el-GR" dirty="0" smtClean="0"/>
            <a:t>Μη ειδικού τύπου (20% του παιδικού πληθυσμού)</a:t>
          </a:r>
        </a:p>
        <a:p>
          <a:r>
            <a:rPr lang="el-GR" dirty="0" smtClean="0"/>
            <a:t>Αφορούν πολλούς μαθησιακούς τομείς ταυτόχρονα και επηρεάζουν</a:t>
          </a:r>
          <a:endParaRPr lang="el-GR" dirty="0"/>
        </a:p>
      </dgm:t>
    </dgm:pt>
    <dgm:pt modelId="{BEB8D012-DA91-437A-A152-8D243C7EAA7F}" type="parTrans" cxnId="{ADF08A89-D09C-4FC4-ADBC-EC1173BB6E40}">
      <dgm:prSet/>
      <dgm:spPr/>
      <dgm:t>
        <a:bodyPr/>
        <a:lstStyle/>
        <a:p>
          <a:endParaRPr lang="el-GR"/>
        </a:p>
      </dgm:t>
    </dgm:pt>
    <dgm:pt modelId="{EEFDBFDF-1BFA-47AD-ABCB-7E3993F4F3A1}" type="sibTrans" cxnId="{ADF08A89-D09C-4FC4-ADBC-EC1173BB6E40}">
      <dgm:prSet/>
      <dgm:spPr/>
      <dgm:t>
        <a:bodyPr/>
        <a:lstStyle/>
        <a:p>
          <a:endParaRPr lang="el-GR"/>
        </a:p>
      </dgm:t>
    </dgm:pt>
    <dgm:pt modelId="{CAD483C2-B8F8-42DD-9F60-EC52B0FC8F6B}">
      <dgm:prSet phldrT="[Κείμενο]"/>
      <dgm:spPr/>
      <dgm:t>
        <a:bodyPr/>
        <a:lstStyle/>
        <a:p>
          <a:r>
            <a:rPr lang="el-GR" dirty="0" smtClean="0"/>
            <a:t>τη γενικότερη διαδικασία της μάθησης</a:t>
          </a:r>
          <a:endParaRPr lang="el-GR" dirty="0"/>
        </a:p>
      </dgm:t>
    </dgm:pt>
    <dgm:pt modelId="{6EFEDF86-5C0A-40F1-93BE-E17566EE9F7C}" type="parTrans" cxnId="{E60D0180-1280-4448-882F-F0D2AE3AFB12}">
      <dgm:prSet/>
      <dgm:spPr/>
      <dgm:t>
        <a:bodyPr/>
        <a:lstStyle/>
        <a:p>
          <a:endParaRPr lang="el-GR"/>
        </a:p>
      </dgm:t>
    </dgm:pt>
    <dgm:pt modelId="{129DC9E7-7D91-4E92-891F-8B8010822CF6}" type="sibTrans" cxnId="{E60D0180-1280-4448-882F-F0D2AE3AFB12}">
      <dgm:prSet/>
      <dgm:spPr/>
      <dgm:t>
        <a:bodyPr/>
        <a:lstStyle/>
        <a:p>
          <a:endParaRPr lang="el-GR"/>
        </a:p>
      </dgm:t>
    </dgm:pt>
    <dgm:pt modelId="{785AAF58-D1C1-4FE9-B919-4C723815EB7D}" type="pres">
      <dgm:prSet presAssocID="{A44091DA-43DE-46BC-8618-BC286B4C086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9F60B77-2763-4A82-87CE-3BF715FA8E4B}" type="pres">
      <dgm:prSet presAssocID="{CE30D9C4-DFF1-4444-B1FC-1E84F0A5A092}" presName="root1" presStyleCnt="0"/>
      <dgm:spPr/>
    </dgm:pt>
    <dgm:pt modelId="{3E09F5F0-0313-4B2D-A30E-A6325E5D7FD6}" type="pres">
      <dgm:prSet presAssocID="{CE30D9C4-DFF1-4444-B1FC-1E84F0A5A09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646ED62-7302-46C6-A353-C587D87B4F09}" type="pres">
      <dgm:prSet presAssocID="{CE30D9C4-DFF1-4444-B1FC-1E84F0A5A092}" presName="level2hierChild" presStyleCnt="0"/>
      <dgm:spPr/>
    </dgm:pt>
    <dgm:pt modelId="{03A10C6E-2843-4304-8C42-05D38A65F58B}" type="pres">
      <dgm:prSet presAssocID="{A35583C5-1001-4744-9FE3-75042B70BCBC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A1578B13-D930-41C3-920A-2252C035FF94}" type="pres">
      <dgm:prSet presAssocID="{A35583C5-1001-4744-9FE3-75042B70BCBC}" presName="connTx" presStyleLbl="parChTrans1D2" presStyleIdx="0" presStyleCnt="2"/>
      <dgm:spPr/>
      <dgm:t>
        <a:bodyPr/>
        <a:lstStyle/>
        <a:p>
          <a:endParaRPr lang="el-GR"/>
        </a:p>
      </dgm:t>
    </dgm:pt>
    <dgm:pt modelId="{E2C578E5-70A1-4BBA-83C3-84B60EB6E405}" type="pres">
      <dgm:prSet presAssocID="{2FC08E5F-3EFA-41BD-AC0C-6631597E6A27}" presName="root2" presStyleCnt="0"/>
      <dgm:spPr/>
    </dgm:pt>
    <dgm:pt modelId="{4E263147-A9A2-497B-8388-8EC080F8C4B6}" type="pres">
      <dgm:prSet presAssocID="{2FC08E5F-3EFA-41BD-AC0C-6631597E6A2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5EDEC72-D1A2-4987-9ADB-0749DEC45044}" type="pres">
      <dgm:prSet presAssocID="{2FC08E5F-3EFA-41BD-AC0C-6631597E6A27}" presName="level3hierChild" presStyleCnt="0"/>
      <dgm:spPr/>
    </dgm:pt>
    <dgm:pt modelId="{5FFB6C4D-C806-4342-A70E-7E3001EC2827}" type="pres">
      <dgm:prSet presAssocID="{A45EAAEE-7BE3-4BAC-A52D-B3272C40472C}" presName="conn2-1" presStyleLbl="parChTrans1D3" presStyleIdx="0" presStyleCnt="3"/>
      <dgm:spPr/>
      <dgm:t>
        <a:bodyPr/>
        <a:lstStyle/>
        <a:p>
          <a:endParaRPr lang="el-GR"/>
        </a:p>
      </dgm:t>
    </dgm:pt>
    <dgm:pt modelId="{09BF181A-FADE-4AC1-A986-A44399B8CB01}" type="pres">
      <dgm:prSet presAssocID="{A45EAAEE-7BE3-4BAC-A52D-B3272C40472C}" presName="connTx" presStyleLbl="parChTrans1D3" presStyleIdx="0" presStyleCnt="3"/>
      <dgm:spPr/>
      <dgm:t>
        <a:bodyPr/>
        <a:lstStyle/>
        <a:p>
          <a:endParaRPr lang="el-GR"/>
        </a:p>
      </dgm:t>
    </dgm:pt>
    <dgm:pt modelId="{C04A0CCF-B37D-4E3B-BAFE-510843A36A1C}" type="pres">
      <dgm:prSet presAssocID="{46FA41F6-70AE-40D5-9D5D-C7CF4316416A}" presName="root2" presStyleCnt="0"/>
      <dgm:spPr/>
    </dgm:pt>
    <dgm:pt modelId="{9DAF2F6C-2EF4-414E-9C6E-1E4F6467CD9D}" type="pres">
      <dgm:prSet presAssocID="{46FA41F6-70AE-40D5-9D5D-C7CF4316416A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DA4A9D-33D3-4088-BFD6-57DC0AEEA535}" type="pres">
      <dgm:prSet presAssocID="{46FA41F6-70AE-40D5-9D5D-C7CF4316416A}" presName="level3hierChild" presStyleCnt="0"/>
      <dgm:spPr/>
    </dgm:pt>
    <dgm:pt modelId="{DB194CE7-632B-4DD1-8539-A5A00DB899CC}" type="pres">
      <dgm:prSet presAssocID="{DFB2A718-9BAD-4A0C-85F2-5BAD6CA594AC}" presName="conn2-1" presStyleLbl="parChTrans1D3" presStyleIdx="1" presStyleCnt="3"/>
      <dgm:spPr/>
      <dgm:t>
        <a:bodyPr/>
        <a:lstStyle/>
        <a:p>
          <a:endParaRPr lang="el-GR"/>
        </a:p>
      </dgm:t>
    </dgm:pt>
    <dgm:pt modelId="{25A7A7AF-DD25-4FF8-84D2-8BC4750CFCA4}" type="pres">
      <dgm:prSet presAssocID="{DFB2A718-9BAD-4A0C-85F2-5BAD6CA594AC}" presName="connTx" presStyleLbl="parChTrans1D3" presStyleIdx="1" presStyleCnt="3"/>
      <dgm:spPr/>
      <dgm:t>
        <a:bodyPr/>
        <a:lstStyle/>
        <a:p>
          <a:endParaRPr lang="el-GR"/>
        </a:p>
      </dgm:t>
    </dgm:pt>
    <dgm:pt modelId="{F4120FE4-D4B4-46BC-B359-61D42E285244}" type="pres">
      <dgm:prSet presAssocID="{7767CC1C-2ED7-41DB-BCCB-294C5A29B40A}" presName="root2" presStyleCnt="0"/>
      <dgm:spPr/>
    </dgm:pt>
    <dgm:pt modelId="{CB3D584B-5EAF-40F7-9413-BA77F43894CD}" type="pres">
      <dgm:prSet presAssocID="{7767CC1C-2ED7-41DB-BCCB-294C5A29B40A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9DE92AA-5092-4796-AC73-8DF32EB156CA}" type="pres">
      <dgm:prSet presAssocID="{7767CC1C-2ED7-41DB-BCCB-294C5A29B40A}" presName="level3hierChild" presStyleCnt="0"/>
      <dgm:spPr/>
    </dgm:pt>
    <dgm:pt modelId="{88998E2A-AF59-43DB-8345-7E24FA9CDEDB}" type="pres">
      <dgm:prSet presAssocID="{BEB8D012-DA91-437A-A152-8D243C7EAA7F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21430815-4C32-4E27-8F5F-343238E792BD}" type="pres">
      <dgm:prSet presAssocID="{BEB8D012-DA91-437A-A152-8D243C7EAA7F}" presName="connTx" presStyleLbl="parChTrans1D2" presStyleIdx="1" presStyleCnt="2"/>
      <dgm:spPr/>
      <dgm:t>
        <a:bodyPr/>
        <a:lstStyle/>
        <a:p>
          <a:endParaRPr lang="el-GR"/>
        </a:p>
      </dgm:t>
    </dgm:pt>
    <dgm:pt modelId="{C20DEA41-8C2F-47FB-AA29-8D33F2DB8E81}" type="pres">
      <dgm:prSet presAssocID="{B04FB1CC-4B89-4F76-A2AB-60CE75E3C673}" presName="root2" presStyleCnt="0"/>
      <dgm:spPr/>
    </dgm:pt>
    <dgm:pt modelId="{19552963-62C9-426A-8433-09B6BF070CCC}" type="pres">
      <dgm:prSet presAssocID="{B04FB1CC-4B89-4F76-A2AB-60CE75E3C67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D5F7571-22DB-42B3-B973-156002734844}" type="pres">
      <dgm:prSet presAssocID="{B04FB1CC-4B89-4F76-A2AB-60CE75E3C673}" presName="level3hierChild" presStyleCnt="0"/>
      <dgm:spPr/>
    </dgm:pt>
    <dgm:pt modelId="{4A23287F-C631-48BA-92CA-9103FC80B776}" type="pres">
      <dgm:prSet presAssocID="{6EFEDF86-5C0A-40F1-93BE-E17566EE9F7C}" presName="conn2-1" presStyleLbl="parChTrans1D3" presStyleIdx="2" presStyleCnt="3"/>
      <dgm:spPr/>
      <dgm:t>
        <a:bodyPr/>
        <a:lstStyle/>
        <a:p>
          <a:endParaRPr lang="el-GR"/>
        </a:p>
      </dgm:t>
    </dgm:pt>
    <dgm:pt modelId="{846D37EE-DB3D-4CF2-8BBF-AB420D4F30A4}" type="pres">
      <dgm:prSet presAssocID="{6EFEDF86-5C0A-40F1-93BE-E17566EE9F7C}" presName="connTx" presStyleLbl="parChTrans1D3" presStyleIdx="2" presStyleCnt="3"/>
      <dgm:spPr/>
      <dgm:t>
        <a:bodyPr/>
        <a:lstStyle/>
        <a:p>
          <a:endParaRPr lang="el-GR"/>
        </a:p>
      </dgm:t>
    </dgm:pt>
    <dgm:pt modelId="{673BD8D7-EC60-4243-940A-E8C8C42EE011}" type="pres">
      <dgm:prSet presAssocID="{CAD483C2-B8F8-42DD-9F60-EC52B0FC8F6B}" presName="root2" presStyleCnt="0"/>
      <dgm:spPr/>
    </dgm:pt>
    <dgm:pt modelId="{395A92C4-AF74-4C2B-A682-8E1DAE048090}" type="pres">
      <dgm:prSet presAssocID="{CAD483C2-B8F8-42DD-9F60-EC52B0FC8F6B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83DE74-1000-4AF7-87A2-B23DD1F70996}" type="pres">
      <dgm:prSet presAssocID="{CAD483C2-B8F8-42DD-9F60-EC52B0FC8F6B}" presName="level3hierChild" presStyleCnt="0"/>
      <dgm:spPr/>
    </dgm:pt>
  </dgm:ptLst>
  <dgm:cxnLst>
    <dgm:cxn modelId="{CD98958A-A10F-4328-AFC2-3C5B590C7490}" srcId="{CE30D9C4-DFF1-4444-B1FC-1E84F0A5A092}" destId="{2FC08E5F-3EFA-41BD-AC0C-6631597E6A27}" srcOrd="0" destOrd="0" parTransId="{A35583C5-1001-4744-9FE3-75042B70BCBC}" sibTransId="{EAA86ED7-6543-4A76-B7BC-626C9E6C84C4}"/>
    <dgm:cxn modelId="{6D495F1E-29C3-44B0-94A7-C4521036B077}" type="presOf" srcId="{46FA41F6-70AE-40D5-9D5D-C7CF4316416A}" destId="{9DAF2F6C-2EF4-414E-9C6E-1E4F6467CD9D}" srcOrd="0" destOrd="0" presId="urn:microsoft.com/office/officeart/2005/8/layout/hierarchy2"/>
    <dgm:cxn modelId="{2482B02B-E45E-4462-B970-6D3209ACEE19}" type="presOf" srcId="{CE30D9C4-DFF1-4444-B1FC-1E84F0A5A092}" destId="{3E09F5F0-0313-4B2D-A30E-A6325E5D7FD6}" srcOrd="0" destOrd="0" presId="urn:microsoft.com/office/officeart/2005/8/layout/hierarchy2"/>
    <dgm:cxn modelId="{B02CC174-37C0-4226-AEEB-4F3940AEC852}" type="presOf" srcId="{BEB8D012-DA91-437A-A152-8D243C7EAA7F}" destId="{21430815-4C32-4E27-8F5F-343238E792BD}" srcOrd="1" destOrd="0" presId="urn:microsoft.com/office/officeart/2005/8/layout/hierarchy2"/>
    <dgm:cxn modelId="{3D569878-4188-4D1D-893C-B01B0D7602D6}" srcId="{A44091DA-43DE-46BC-8618-BC286B4C086F}" destId="{CE30D9C4-DFF1-4444-B1FC-1E84F0A5A092}" srcOrd="0" destOrd="0" parTransId="{D17391E7-6191-409A-AA30-1AC3887019ED}" sibTransId="{ED69E462-5B87-4D74-BDDE-4EC0E1D56510}"/>
    <dgm:cxn modelId="{5CD7B139-CF1B-4E8F-8DDC-2600842C788C}" type="presOf" srcId="{6EFEDF86-5C0A-40F1-93BE-E17566EE9F7C}" destId="{4A23287F-C631-48BA-92CA-9103FC80B776}" srcOrd="0" destOrd="0" presId="urn:microsoft.com/office/officeart/2005/8/layout/hierarchy2"/>
    <dgm:cxn modelId="{60C02AA5-AEA3-4C2A-BC5F-6C21EE16068A}" type="presOf" srcId="{6EFEDF86-5C0A-40F1-93BE-E17566EE9F7C}" destId="{846D37EE-DB3D-4CF2-8BBF-AB420D4F30A4}" srcOrd="1" destOrd="0" presId="urn:microsoft.com/office/officeart/2005/8/layout/hierarchy2"/>
    <dgm:cxn modelId="{0131BE61-C108-443D-A56E-9881573A4E59}" type="presOf" srcId="{A35583C5-1001-4744-9FE3-75042B70BCBC}" destId="{A1578B13-D930-41C3-920A-2252C035FF94}" srcOrd="1" destOrd="0" presId="urn:microsoft.com/office/officeart/2005/8/layout/hierarchy2"/>
    <dgm:cxn modelId="{FC3BE8B3-EA4A-499E-9D1A-D325C66DC6D9}" type="presOf" srcId="{BEB8D012-DA91-437A-A152-8D243C7EAA7F}" destId="{88998E2A-AF59-43DB-8345-7E24FA9CDEDB}" srcOrd="0" destOrd="0" presId="urn:microsoft.com/office/officeart/2005/8/layout/hierarchy2"/>
    <dgm:cxn modelId="{3AF6C297-6F1A-44B4-9845-BEEEED8ED654}" type="presOf" srcId="{7767CC1C-2ED7-41DB-BCCB-294C5A29B40A}" destId="{CB3D584B-5EAF-40F7-9413-BA77F43894CD}" srcOrd="0" destOrd="0" presId="urn:microsoft.com/office/officeart/2005/8/layout/hierarchy2"/>
    <dgm:cxn modelId="{E38A6DED-54DD-4959-8112-4FAB7C8B7B0A}" type="presOf" srcId="{CAD483C2-B8F8-42DD-9F60-EC52B0FC8F6B}" destId="{395A92C4-AF74-4C2B-A682-8E1DAE048090}" srcOrd="0" destOrd="0" presId="urn:microsoft.com/office/officeart/2005/8/layout/hierarchy2"/>
    <dgm:cxn modelId="{4E9E7400-888B-41BA-B3F3-EB3E7901D7E8}" type="presOf" srcId="{A44091DA-43DE-46BC-8618-BC286B4C086F}" destId="{785AAF58-D1C1-4FE9-B919-4C723815EB7D}" srcOrd="0" destOrd="0" presId="urn:microsoft.com/office/officeart/2005/8/layout/hierarchy2"/>
    <dgm:cxn modelId="{297FCFAD-46E1-45EC-A1DD-5356B8983C20}" type="presOf" srcId="{B04FB1CC-4B89-4F76-A2AB-60CE75E3C673}" destId="{19552963-62C9-426A-8433-09B6BF070CCC}" srcOrd="0" destOrd="0" presId="urn:microsoft.com/office/officeart/2005/8/layout/hierarchy2"/>
    <dgm:cxn modelId="{47EEA724-C644-4CC5-BE94-33BA335704DC}" srcId="{2FC08E5F-3EFA-41BD-AC0C-6631597E6A27}" destId="{46FA41F6-70AE-40D5-9D5D-C7CF4316416A}" srcOrd="0" destOrd="0" parTransId="{A45EAAEE-7BE3-4BAC-A52D-B3272C40472C}" sibTransId="{1F5936C3-B048-4F1B-97F9-911A1011FEF9}"/>
    <dgm:cxn modelId="{5D21E52F-9A3D-40E1-9B95-D16A272B7AAE}" type="presOf" srcId="{A45EAAEE-7BE3-4BAC-A52D-B3272C40472C}" destId="{09BF181A-FADE-4AC1-A986-A44399B8CB01}" srcOrd="1" destOrd="0" presId="urn:microsoft.com/office/officeart/2005/8/layout/hierarchy2"/>
    <dgm:cxn modelId="{F027396C-C57D-450E-817F-A9061725E5BD}" type="presOf" srcId="{A35583C5-1001-4744-9FE3-75042B70BCBC}" destId="{03A10C6E-2843-4304-8C42-05D38A65F58B}" srcOrd="0" destOrd="0" presId="urn:microsoft.com/office/officeart/2005/8/layout/hierarchy2"/>
    <dgm:cxn modelId="{A174437F-6301-4ACD-8424-0F26022BFC7E}" type="presOf" srcId="{A45EAAEE-7BE3-4BAC-A52D-B3272C40472C}" destId="{5FFB6C4D-C806-4342-A70E-7E3001EC2827}" srcOrd="0" destOrd="0" presId="urn:microsoft.com/office/officeart/2005/8/layout/hierarchy2"/>
    <dgm:cxn modelId="{E60D0180-1280-4448-882F-F0D2AE3AFB12}" srcId="{B04FB1CC-4B89-4F76-A2AB-60CE75E3C673}" destId="{CAD483C2-B8F8-42DD-9F60-EC52B0FC8F6B}" srcOrd="0" destOrd="0" parTransId="{6EFEDF86-5C0A-40F1-93BE-E17566EE9F7C}" sibTransId="{129DC9E7-7D91-4E92-891F-8B8010822CF6}"/>
    <dgm:cxn modelId="{C00F1035-A3B1-4AF2-A9F7-031EBD358C45}" type="presOf" srcId="{DFB2A718-9BAD-4A0C-85F2-5BAD6CA594AC}" destId="{25A7A7AF-DD25-4FF8-84D2-8BC4750CFCA4}" srcOrd="1" destOrd="0" presId="urn:microsoft.com/office/officeart/2005/8/layout/hierarchy2"/>
    <dgm:cxn modelId="{5C9D0A07-143B-4A61-8608-4C1D6469C264}" type="presOf" srcId="{DFB2A718-9BAD-4A0C-85F2-5BAD6CA594AC}" destId="{DB194CE7-632B-4DD1-8539-A5A00DB899CC}" srcOrd="0" destOrd="0" presId="urn:microsoft.com/office/officeart/2005/8/layout/hierarchy2"/>
    <dgm:cxn modelId="{D603F191-950B-492D-9B0F-F58678F7246D}" srcId="{2FC08E5F-3EFA-41BD-AC0C-6631597E6A27}" destId="{7767CC1C-2ED7-41DB-BCCB-294C5A29B40A}" srcOrd="1" destOrd="0" parTransId="{DFB2A718-9BAD-4A0C-85F2-5BAD6CA594AC}" sibTransId="{C78DEFF8-E7B8-408F-85F6-749FC4697483}"/>
    <dgm:cxn modelId="{D25DDF1E-E242-4528-8BB8-0E47915EBBDB}" type="presOf" srcId="{2FC08E5F-3EFA-41BD-AC0C-6631597E6A27}" destId="{4E263147-A9A2-497B-8388-8EC080F8C4B6}" srcOrd="0" destOrd="0" presId="urn:microsoft.com/office/officeart/2005/8/layout/hierarchy2"/>
    <dgm:cxn modelId="{ADF08A89-D09C-4FC4-ADBC-EC1173BB6E40}" srcId="{CE30D9C4-DFF1-4444-B1FC-1E84F0A5A092}" destId="{B04FB1CC-4B89-4F76-A2AB-60CE75E3C673}" srcOrd="1" destOrd="0" parTransId="{BEB8D012-DA91-437A-A152-8D243C7EAA7F}" sibTransId="{EEFDBFDF-1BFA-47AD-ABCB-7E3993F4F3A1}"/>
    <dgm:cxn modelId="{636B9567-0F26-4B39-9415-1737B4A09F5A}" type="presParOf" srcId="{785AAF58-D1C1-4FE9-B919-4C723815EB7D}" destId="{B9F60B77-2763-4A82-87CE-3BF715FA8E4B}" srcOrd="0" destOrd="0" presId="urn:microsoft.com/office/officeart/2005/8/layout/hierarchy2"/>
    <dgm:cxn modelId="{220BE87E-F4D1-4767-8C0E-0A4087C56275}" type="presParOf" srcId="{B9F60B77-2763-4A82-87CE-3BF715FA8E4B}" destId="{3E09F5F0-0313-4B2D-A30E-A6325E5D7FD6}" srcOrd="0" destOrd="0" presId="urn:microsoft.com/office/officeart/2005/8/layout/hierarchy2"/>
    <dgm:cxn modelId="{E19B06C0-3F33-4CCF-ACBB-9913B8ECD993}" type="presParOf" srcId="{B9F60B77-2763-4A82-87CE-3BF715FA8E4B}" destId="{C646ED62-7302-46C6-A353-C587D87B4F09}" srcOrd="1" destOrd="0" presId="urn:microsoft.com/office/officeart/2005/8/layout/hierarchy2"/>
    <dgm:cxn modelId="{F11D9C94-2D87-43B0-B85A-D7D5B380D2A4}" type="presParOf" srcId="{C646ED62-7302-46C6-A353-C587D87B4F09}" destId="{03A10C6E-2843-4304-8C42-05D38A65F58B}" srcOrd="0" destOrd="0" presId="urn:microsoft.com/office/officeart/2005/8/layout/hierarchy2"/>
    <dgm:cxn modelId="{1CD618B2-B9C8-47C4-8F9D-9799C397EDBB}" type="presParOf" srcId="{03A10C6E-2843-4304-8C42-05D38A65F58B}" destId="{A1578B13-D930-41C3-920A-2252C035FF94}" srcOrd="0" destOrd="0" presId="urn:microsoft.com/office/officeart/2005/8/layout/hierarchy2"/>
    <dgm:cxn modelId="{50648D85-D70F-40A5-ACA2-C4CD121E73A8}" type="presParOf" srcId="{C646ED62-7302-46C6-A353-C587D87B4F09}" destId="{E2C578E5-70A1-4BBA-83C3-84B60EB6E405}" srcOrd="1" destOrd="0" presId="urn:microsoft.com/office/officeart/2005/8/layout/hierarchy2"/>
    <dgm:cxn modelId="{191E3FBE-43FA-4774-92D7-E8AF48E4ADF6}" type="presParOf" srcId="{E2C578E5-70A1-4BBA-83C3-84B60EB6E405}" destId="{4E263147-A9A2-497B-8388-8EC080F8C4B6}" srcOrd="0" destOrd="0" presId="urn:microsoft.com/office/officeart/2005/8/layout/hierarchy2"/>
    <dgm:cxn modelId="{2F1647E1-8E18-45B3-8496-3670241907AD}" type="presParOf" srcId="{E2C578E5-70A1-4BBA-83C3-84B60EB6E405}" destId="{15EDEC72-D1A2-4987-9ADB-0749DEC45044}" srcOrd="1" destOrd="0" presId="urn:microsoft.com/office/officeart/2005/8/layout/hierarchy2"/>
    <dgm:cxn modelId="{A3E7AD82-C987-42C7-938C-07602F9E6DA3}" type="presParOf" srcId="{15EDEC72-D1A2-4987-9ADB-0749DEC45044}" destId="{5FFB6C4D-C806-4342-A70E-7E3001EC2827}" srcOrd="0" destOrd="0" presId="urn:microsoft.com/office/officeart/2005/8/layout/hierarchy2"/>
    <dgm:cxn modelId="{455E25BF-A414-45F5-B531-461DCA49B5DB}" type="presParOf" srcId="{5FFB6C4D-C806-4342-A70E-7E3001EC2827}" destId="{09BF181A-FADE-4AC1-A986-A44399B8CB01}" srcOrd="0" destOrd="0" presId="urn:microsoft.com/office/officeart/2005/8/layout/hierarchy2"/>
    <dgm:cxn modelId="{764F5ABC-F54E-4693-B16A-5308AE7ADDFA}" type="presParOf" srcId="{15EDEC72-D1A2-4987-9ADB-0749DEC45044}" destId="{C04A0CCF-B37D-4E3B-BAFE-510843A36A1C}" srcOrd="1" destOrd="0" presId="urn:microsoft.com/office/officeart/2005/8/layout/hierarchy2"/>
    <dgm:cxn modelId="{61937854-B857-4138-8901-3FD0D9FA198E}" type="presParOf" srcId="{C04A0CCF-B37D-4E3B-BAFE-510843A36A1C}" destId="{9DAF2F6C-2EF4-414E-9C6E-1E4F6467CD9D}" srcOrd="0" destOrd="0" presId="urn:microsoft.com/office/officeart/2005/8/layout/hierarchy2"/>
    <dgm:cxn modelId="{5EA2DA18-E478-4599-B979-5BC58B19A634}" type="presParOf" srcId="{C04A0CCF-B37D-4E3B-BAFE-510843A36A1C}" destId="{F2DA4A9D-33D3-4088-BFD6-57DC0AEEA535}" srcOrd="1" destOrd="0" presId="urn:microsoft.com/office/officeart/2005/8/layout/hierarchy2"/>
    <dgm:cxn modelId="{A87303B0-BD31-478C-88F7-A811585767F2}" type="presParOf" srcId="{15EDEC72-D1A2-4987-9ADB-0749DEC45044}" destId="{DB194CE7-632B-4DD1-8539-A5A00DB899CC}" srcOrd="2" destOrd="0" presId="urn:microsoft.com/office/officeart/2005/8/layout/hierarchy2"/>
    <dgm:cxn modelId="{983448C2-7ACD-4715-A2EF-A60D432E4199}" type="presParOf" srcId="{DB194CE7-632B-4DD1-8539-A5A00DB899CC}" destId="{25A7A7AF-DD25-4FF8-84D2-8BC4750CFCA4}" srcOrd="0" destOrd="0" presId="urn:microsoft.com/office/officeart/2005/8/layout/hierarchy2"/>
    <dgm:cxn modelId="{502A6048-2962-4507-9EA2-9D9C38119F0C}" type="presParOf" srcId="{15EDEC72-D1A2-4987-9ADB-0749DEC45044}" destId="{F4120FE4-D4B4-46BC-B359-61D42E285244}" srcOrd="3" destOrd="0" presId="urn:microsoft.com/office/officeart/2005/8/layout/hierarchy2"/>
    <dgm:cxn modelId="{A85B1894-120F-4BD7-943E-ED50A68E1741}" type="presParOf" srcId="{F4120FE4-D4B4-46BC-B359-61D42E285244}" destId="{CB3D584B-5EAF-40F7-9413-BA77F43894CD}" srcOrd="0" destOrd="0" presId="urn:microsoft.com/office/officeart/2005/8/layout/hierarchy2"/>
    <dgm:cxn modelId="{399DF4AF-71F9-437B-830F-B0AB9D0A7FFF}" type="presParOf" srcId="{F4120FE4-D4B4-46BC-B359-61D42E285244}" destId="{89DE92AA-5092-4796-AC73-8DF32EB156CA}" srcOrd="1" destOrd="0" presId="urn:microsoft.com/office/officeart/2005/8/layout/hierarchy2"/>
    <dgm:cxn modelId="{7EE7D846-9EB7-4D7D-BA75-CE781121A33B}" type="presParOf" srcId="{C646ED62-7302-46C6-A353-C587D87B4F09}" destId="{88998E2A-AF59-43DB-8345-7E24FA9CDEDB}" srcOrd="2" destOrd="0" presId="urn:microsoft.com/office/officeart/2005/8/layout/hierarchy2"/>
    <dgm:cxn modelId="{19FD69FF-6BAD-4A9D-BE84-CDA7BCC5F202}" type="presParOf" srcId="{88998E2A-AF59-43DB-8345-7E24FA9CDEDB}" destId="{21430815-4C32-4E27-8F5F-343238E792BD}" srcOrd="0" destOrd="0" presId="urn:microsoft.com/office/officeart/2005/8/layout/hierarchy2"/>
    <dgm:cxn modelId="{9A3EE391-D461-419E-BB53-2E4851250D82}" type="presParOf" srcId="{C646ED62-7302-46C6-A353-C587D87B4F09}" destId="{C20DEA41-8C2F-47FB-AA29-8D33F2DB8E81}" srcOrd="3" destOrd="0" presId="urn:microsoft.com/office/officeart/2005/8/layout/hierarchy2"/>
    <dgm:cxn modelId="{76C5A759-27BD-4F1A-832A-81FDF7CEA091}" type="presParOf" srcId="{C20DEA41-8C2F-47FB-AA29-8D33F2DB8E81}" destId="{19552963-62C9-426A-8433-09B6BF070CCC}" srcOrd="0" destOrd="0" presId="urn:microsoft.com/office/officeart/2005/8/layout/hierarchy2"/>
    <dgm:cxn modelId="{451FEFDD-266C-43D2-846A-9CB2A1DE30C8}" type="presParOf" srcId="{C20DEA41-8C2F-47FB-AA29-8D33F2DB8E81}" destId="{DD5F7571-22DB-42B3-B973-156002734844}" srcOrd="1" destOrd="0" presId="urn:microsoft.com/office/officeart/2005/8/layout/hierarchy2"/>
    <dgm:cxn modelId="{26F7271C-B046-4C09-8E7A-68B6BDEF32C0}" type="presParOf" srcId="{DD5F7571-22DB-42B3-B973-156002734844}" destId="{4A23287F-C631-48BA-92CA-9103FC80B776}" srcOrd="0" destOrd="0" presId="urn:microsoft.com/office/officeart/2005/8/layout/hierarchy2"/>
    <dgm:cxn modelId="{91CD3094-0004-4175-8FC0-2F6D5E2CD9C6}" type="presParOf" srcId="{4A23287F-C631-48BA-92CA-9103FC80B776}" destId="{846D37EE-DB3D-4CF2-8BBF-AB420D4F30A4}" srcOrd="0" destOrd="0" presId="urn:microsoft.com/office/officeart/2005/8/layout/hierarchy2"/>
    <dgm:cxn modelId="{51C19C58-E568-4306-BEB4-320FCE47FC04}" type="presParOf" srcId="{DD5F7571-22DB-42B3-B973-156002734844}" destId="{673BD8D7-EC60-4243-940A-E8C8C42EE011}" srcOrd="1" destOrd="0" presId="urn:microsoft.com/office/officeart/2005/8/layout/hierarchy2"/>
    <dgm:cxn modelId="{4DEF6E2E-31C6-4DC7-A5F3-B01CDF60FF44}" type="presParOf" srcId="{673BD8D7-EC60-4243-940A-E8C8C42EE011}" destId="{395A92C4-AF74-4C2B-A682-8E1DAE048090}" srcOrd="0" destOrd="0" presId="urn:microsoft.com/office/officeart/2005/8/layout/hierarchy2"/>
    <dgm:cxn modelId="{97C7E11C-7C9F-4173-ADFE-BD787509D977}" type="presParOf" srcId="{673BD8D7-EC60-4243-940A-E8C8C42EE011}" destId="{2483DE74-1000-4AF7-87A2-B23DD1F7099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B7477F-E0DB-47CB-8929-B6ED0F89C2F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2CD3E585-47BA-46EF-81BF-8982D4C493A9}">
      <dgm:prSet phldrT="[Κείμενο]"/>
      <dgm:spPr/>
      <dgm:t>
        <a:bodyPr/>
        <a:lstStyle/>
        <a:p>
          <a:r>
            <a:rPr lang="el-GR" dirty="0" smtClean="0"/>
            <a:t>Δυσλεξία</a:t>
          </a:r>
          <a:endParaRPr lang="el-GR" dirty="0"/>
        </a:p>
      </dgm:t>
    </dgm:pt>
    <dgm:pt modelId="{41B0AB5E-388C-410C-A586-AD40FEE72FF9}" type="parTrans" cxnId="{BBE2AC53-47C1-4176-9127-18EE26E1DB0D}">
      <dgm:prSet/>
      <dgm:spPr/>
      <dgm:t>
        <a:bodyPr/>
        <a:lstStyle/>
        <a:p>
          <a:endParaRPr lang="el-GR"/>
        </a:p>
      </dgm:t>
    </dgm:pt>
    <dgm:pt modelId="{A9695E6A-A6A6-445C-B404-47B01930E760}" type="sibTrans" cxnId="{BBE2AC53-47C1-4176-9127-18EE26E1DB0D}">
      <dgm:prSet/>
      <dgm:spPr/>
      <dgm:t>
        <a:bodyPr/>
        <a:lstStyle/>
        <a:p>
          <a:endParaRPr lang="el-GR"/>
        </a:p>
      </dgm:t>
    </dgm:pt>
    <dgm:pt modelId="{B57FBA6D-CCA0-49E5-B727-59828FFCD9E4}">
      <dgm:prSet phldrT="[Κείμενο]"/>
      <dgm:spPr/>
      <dgm:t>
        <a:bodyPr/>
        <a:lstStyle/>
        <a:p>
          <a:r>
            <a:rPr lang="el-GR" dirty="0" smtClean="0"/>
            <a:t>Αποτυχία στην εκμάθηση του γραπτού λόγου</a:t>
          </a:r>
          <a:endParaRPr lang="el-GR" dirty="0"/>
        </a:p>
      </dgm:t>
    </dgm:pt>
    <dgm:pt modelId="{65F6928D-6E3D-4DA4-8131-1D4E772A9D26}" type="parTrans" cxnId="{0F61BED6-3448-4979-A9CC-74A1CF54BEF2}">
      <dgm:prSet/>
      <dgm:spPr/>
      <dgm:t>
        <a:bodyPr/>
        <a:lstStyle/>
        <a:p>
          <a:endParaRPr lang="el-GR"/>
        </a:p>
      </dgm:t>
    </dgm:pt>
    <dgm:pt modelId="{8F53BA4B-B941-442D-A0FA-B199F15C6FA6}" type="sibTrans" cxnId="{0F61BED6-3448-4979-A9CC-74A1CF54BEF2}">
      <dgm:prSet/>
      <dgm:spPr/>
      <dgm:t>
        <a:bodyPr/>
        <a:lstStyle/>
        <a:p>
          <a:endParaRPr lang="el-GR"/>
        </a:p>
      </dgm:t>
    </dgm:pt>
    <dgm:pt modelId="{9D93E470-96FA-42B2-AD2D-57286B061D58}">
      <dgm:prSet phldrT="[Κείμενο]"/>
      <dgm:spPr/>
      <dgm:t>
        <a:bodyPr/>
        <a:lstStyle/>
        <a:p>
          <a:r>
            <a:rPr lang="el-GR" dirty="0" smtClean="0"/>
            <a:t>Ανάγνωση </a:t>
          </a:r>
          <a:endParaRPr lang="el-GR" dirty="0"/>
        </a:p>
      </dgm:t>
    </dgm:pt>
    <dgm:pt modelId="{FB7A0CBE-46C7-4CB1-98D6-4CBB80FE5A42}" type="parTrans" cxnId="{52B956BC-1D59-4116-9B61-4A97BFF6AAE2}">
      <dgm:prSet/>
      <dgm:spPr/>
      <dgm:t>
        <a:bodyPr/>
        <a:lstStyle/>
        <a:p>
          <a:endParaRPr lang="el-GR"/>
        </a:p>
      </dgm:t>
    </dgm:pt>
    <dgm:pt modelId="{3C437908-E078-48CC-97EB-CA7AE464EB20}" type="sibTrans" cxnId="{52B956BC-1D59-4116-9B61-4A97BFF6AAE2}">
      <dgm:prSet/>
      <dgm:spPr/>
      <dgm:t>
        <a:bodyPr/>
        <a:lstStyle/>
        <a:p>
          <a:endParaRPr lang="el-GR"/>
        </a:p>
      </dgm:t>
    </dgm:pt>
    <dgm:pt modelId="{016840EA-A216-4C7C-A389-6168B2C5D5B9}">
      <dgm:prSet phldrT="[Κείμενο]"/>
      <dgm:spPr/>
      <dgm:t>
        <a:bodyPr/>
        <a:lstStyle/>
        <a:p>
          <a:r>
            <a:rPr lang="el-GR" dirty="0" smtClean="0"/>
            <a:t>Γραφή και ορθογραφία</a:t>
          </a:r>
          <a:endParaRPr lang="el-GR" dirty="0"/>
        </a:p>
      </dgm:t>
    </dgm:pt>
    <dgm:pt modelId="{7FB4440A-5FBC-4FDC-AEAE-9D8C6B827791}" type="parTrans" cxnId="{43DE0563-0AC6-4BFF-8A8C-97147128D94C}">
      <dgm:prSet/>
      <dgm:spPr/>
      <dgm:t>
        <a:bodyPr/>
        <a:lstStyle/>
        <a:p>
          <a:endParaRPr lang="el-GR"/>
        </a:p>
      </dgm:t>
    </dgm:pt>
    <dgm:pt modelId="{A39A48B0-F36F-4C4A-98C9-3DD8B8B111D7}" type="sibTrans" cxnId="{43DE0563-0AC6-4BFF-8A8C-97147128D94C}">
      <dgm:prSet/>
      <dgm:spPr/>
      <dgm:t>
        <a:bodyPr/>
        <a:lstStyle/>
        <a:p>
          <a:endParaRPr lang="el-GR"/>
        </a:p>
      </dgm:t>
    </dgm:pt>
    <dgm:pt modelId="{FD028CEE-BAFD-4060-BA68-463A576ECE49}">
      <dgm:prSet phldrT="[Κείμενο]" phldr="1"/>
      <dgm:spPr/>
      <dgm:t>
        <a:bodyPr/>
        <a:lstStyle/>
        <a:p>
          <a:endParaRPr lang="el-GR"/>
        </a:p>
      </dgm:t>
    </dgm:pt>
    <dgm:pt modelId="{96025D24-C640-4BB9-A252-23ED1A617D0E}" type="parTrans" cxnId="{E1A23929-1FD4-4B2F-A136-CD380816FEEC}">
      <dgm:prSet/>
      <dgm:spPr/>
      <dgm:t>
        <a:bodyPr/>
        <a:lstStyle/>
        <a:p>
          <a:endParaRPr lang="el-GR"/>
        </a:p>
      </dgm:t>
    </dgm:pt>
    <dgm:pt modelId="{3A4DD8A2-83D7-4B44-96A8-028BA4C131E4}" type="sibTrans" cxnId="{E1A23929-1FD4-4B2F-A136-CD380816FEEC}">
      <dgm:prSet/>
      <dgm:spPr/>
      <dgm:t>
        <a:bodyPr/>
        <a:lstStyle/>
        <a:p>
          <a:endParaRPr lang="el-GR"/>
        </a:p>
      </dgm:t>
    </dgm:pt>
    <dgm:pt modelId="{85C37899-71E9-4382-B329-34ADF342542C}">
      <dgm:prSet phldrT="[Κείμενο]" phldr="1"/>
      <dgm:spPr/>
      <dgm:t>
        <a:bodyPr/>
        <a:lstStyle/>
        <a:p>
          <a:endParaRPr lang="el-GR"/>
        </a:p>
      </dgm:t>
    </dgm:pt>
    <dgm:pt modelId="{8450A24E-FB72-455F-8FF6-E9A0AE717FA7}" type="parTrans" cxnId="{76DF4126-7302-48C5-87A5-B01525E440C7}">
      <dgm:prSet/>
      <dgm:spPr/>
      <dgm:t>
        <a:bodyPr/>
        <a:lstStyle/>
        <a:p>
          <a:endParaRPr lang="el-GR"/>
        </a:p>
      </dgm:t>
    </dgm:pt>
    <dgm:pt modelId="{B77B1CCD-133F-4956-B64E-1DEABFC83BDE}" type="sibTrans" cxnId="{76DF4126-7302-48C5-87A5-B01525E440C7}">
      <dgm:prSet/>
      <dgm:spPr/>
      <dgm:t>
        <a:bodyPr/>
        <a:lstStyle/>
        <a:p>
          <a:endParaRPr lang="el-GR"/>
        </a:p>
      </dgm:t>
    </dgm:pt>
    <dgm:pt modelId="{C193C746-7695-48BD-B303-AB05A7A388BB}">
      <dgm:prSet phldrT="[Κείμενο]" phldr="1"/>
      <dgm:spPr/>
      <dgm:t>
        <a:bodyPr/>
        <a:lstStyle/>
        <a:p>
          <a:endParaRPr lang="el-GR" dirty="0"/>
        </a:p>
      </dgm:t>
    </dgm:pt>
    <dgm:pt modelId="{443792A6-62A9-42DF-BF77-B179C8C222D7}" type="parTrans" cxnId="{3A56966D-8C0C-43DF-AC7E-F5ED9015B045}">
      <dgm:prSet/>
      <dgm:spPr/>
      <dgm:t>
        <a:bodyPr/>
        <a:lstStyle/>
        <a:p>
          <a:endParaRPr lang="el-GR"/>
        </a:p>
      </dgm:t>
    </dgm:pt>
    <dgm:pt modelId="{EA4C5181-3146-4F51-8ADF-DC04A5755EE9}" type="sibTrans" cxnId="{3A56966D-8C0C-43DF-AC7E-F5ED9015B045}">
      <dgm:prSet/>
      <dgm:spPr/>
      <dgm:t>
        <a:bodyPr/>
        <a:lstStyle/>
        <a:p>
          <a:endParaRPr lang="el-GR"/>
        </a:p>
      </dgm:t>
    </dgm:pt>
    <dgm:pt modelId="{611D5F30-0192-4FD3-91F8-300494EED390}" type="pres">
      <dgm:prSet presAssocID="{9BB7477F-E0DB-47CB-8929-B6ED0F89C2F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71269B6-65F0-4302-977B-CE502792457F}" type="pres">
      <dgm:prSet presAssocID="{9BB7477F-E0DB-47CB-8929-B6ED0F89C2F7}" presName="hierFlow" presStyleCnt="0"/>
      <dgm:spPr/>
    </dgm:pt>
    <dgm:pt modelId="{B2D825A9-BDE1-4F14-B0E0-A4A779AFD015}" type="pres">
      <dgm:prSet presAssocID="{9BB7477F-E0DB-47CB-8929-B6ED0F89C2F7}" presName="firstBuf" presStyleCnt="0"/>
      <dgm:spPr/>
    </dgm:pt>
    <dgm:pt modelId="{954DCA98-53B2-4D12-9482-92E2E7B12AC8}" type="pres">
      <dgm:prSet presAssocID="{9BB7477F-E0DB-47CB-8929-B6ED0F89C2F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A3118FA-8AD7-4173-AE0B-0CC7EB51A6F7}" type="pres">
      <dgm:prSet presAssocID="{2CD3E585-47BA-46EF-81BF-8982D4C493A9}" presName="Name17" presStyleCnt="0"/>
      <dgm:spPr/>
    </dgm:pt>
    <dgm:pt modelId="{9E257290-5576-4E4A-89EB-44D989774399}" type="pres">
      <dgm:prSet presAssocID="{2CD3E585-47BA-46EF-81BF-8982D4C493A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10893ED-E279-4A94-BB65-D66533702F0D}" type="pres">
      <dgm:prSet presAssocID="{2CD3E585-47BA-46EF-81BF-8982D4C493A9}" presName="hierChild2" presStyleCnt="0"/>
      <dgm:spPr/>
    </dgm:pt>
    <dgm:pt modelId="{20E97785-7ACE-4414-9666-2B5E369F644F}" type="pres">
      <dgm:prSet presAssocID="{65F6928D-6E3D-4DA4-8131-1D4E772A9D26}" presName="Name25" presStyleLbl="parChTrans1D2" presStyleIdx="0" presStyleCnt="1"/>
      <dgm:spPr/>
      <dgm:t>
        <a:bodyPr/>
        <a:lstStyle/>
        <a:p>
          <a:endParaRPr lang="el-GR"/>
        </a:p>
      </dgm:t>
    </dgm:pt>
    <dgm:pt modelId="{0AEF5535-62F3-4129-965C-48C2DAAE4FBD}" type="pres">
      <dgm:prSet presAssocID="{65F6928D-6E3D-4DA4-8131-1D4E772A9D26}" presName="connTx" presStyleLbl="parChTrans1D2" presStyleIdx="0" presStyleCnt="1"/>
      <dgm:spPr/>
      <dgm:t>
        <a:bodyPr/>
        <a:lstStyle/>
        <a:p>
          <a:endParaRPr lang="el-GR"/>
        </a:p>
      </dgm:t>
    </dgm:pt>
    <dgm:pt modelId="{2E083E22-C526-4036-8196-6C3EBC1CC000}" type="pres">
      <dgm:prSet presAssocID="{B57FBA6D-CCA0-49E5-B727-59828FFCD9E4}" presName="Name30" presStyleCnt="0"/>
      <dgm:spPr/>
    </dgm:pt>
    <dgm:pt modelId="{498F2F5F-0796-41ED-A9C7-282EEF8DCE21}" type="pres">
      <dgm:prSet presAssocID="{B57FBA6D-CCA0-49E5-B727-59828FFCD9E4}" presName="level2Shape" presStyleLbl="node2" presStyleIdx="0" presStyleCnt="1"/>
      <dgm:spPr/>
      <dgm:t>
        <a:bodyPr/>
        <a:lstStyle/>
        <a:p>
          <a:endParaRPr lang="el-GR"/>
        </a:p>
      </dgm:t>
    </dgm:pt>
    <dgm:pt modelId="{90A30143-FB34-42E7-A134-A56377325B67}" type="pres">
      <dgm:prSet presAssocID="{B57FBA6D-CCA0-49E5-B727-59828FFCD9E4}" presName="hierChild3" presStyleCnt="0"/>
      <dgm:spPr/>
    </dgm:pt>
    <dgm:pt modelId="{289ACC8B-E3AE-4505-A43C-6EB6D4A8B6C7}" type="pres">
      <dgm:prSet presAssocID="{FB7A0CBE-46C7-4CB1-98D6-4CBB80FE5A42}" presName="Name25" presStyleLbl="parChTrans1D3" presStyleIdx="0" presStyleCnt="2"/>
      <dgm:spPr/>
      <dgm:t>
        <a:bodyPr/>
        <a:lstStyle/>
        <a:p>
          <a:endParaRPr lang="el-GR"/>
        </a:p>
      </dgm:t>
    </dgm:pt>
    <dgm:pt modelId="{AC71937A-7EAA-4663-A66C-49A89699E4FE}" type="pres">
      <dgm:prSet presAssocID="{FB7A0CBE-46C7-4CB1-98D6-4CBB80FE5A42}" presName="connTx" presStyleLbl="parChTrans1D3" presStyleIdx="0" presStyleCnt="2"/>
      <dgm:spPr/>
      <dgm:t>
        <a:bodyPr/>
        <a:lstStyle/>
        <a:p>
          <a:endParaRPr lang="el-GR"/>
        </a:p>
      </dgm:t>
    </dgm:pt>
    <dgm:pt modelId="{13FD7038-8D75-4146-B0D9-FD3870BDA800}" type="pres">
      <dgm:prSet presAssocID="{9D93E470-96FA-42B2-AD2D-57286B061D58}" presName="Name30" presStyleCnt="0"/>
      <dgm:spPr/>
    </dgm:pt>
    <dgm:pt modelId="{C6246D88-8B84-4321-BBA6-ADB9B1827D03}" type="pres">
      <dgm:prSet presAssocID="{9D93E470-96FA-42B2-AD2D-57286B061D58}" presName="level2Shape" presStyleLbl="node3" presStyleIdx="0" presStyleCnt="2"/>
      <dgm:spPr/>
      <dgm:t>
        <a:bodyPr/>
        <a:lstStyle/>
        <a:p>
          <a:endParaRPr lang="el-GR"/>
        </a:p>
      </dgm:t>
    </dgm:pt>
    <dgm:pt modelId="{54CBF99D-71BD-4E5F-995B-9C17E3DB3952}" type="pres">
      <dgm:prSet presAssocID="{9D93E470-96FA-42B2-AD2D-57286B061D58}" presName="hierChild3" presStyleCnt="0"/>
      <dgm:spPr/>
    </dgm:pt>
    <dgm:pt modelId="{183B8673-649F-4196-90C3-1A9E6EC4AE48}" type="pres">
      <dgm:prSet presAssocID="{7FB4440A-5FBC-4FDC-AEAE-9D8C6B827791}" presName="Name25" presStyleLbl="parChTrans1D3" presStyleIdx="1" presStyleCnt="2"/>
      <dgm:spPr/>
      <dgm:t>
        <a:bodyPr/>
        <a:lstStyle/>
        <a:p>
          <a:endParaRPr lang="el-GR"/>
        </a:p>
      </dgm:t>
    </dgm:pt>
    <dgm:pt modelId="{DFE7C0A4-43A1-4681-B427-479D3AFEAEC7}" type="pres">
      <dgm:prSet presAssocID="{7FB4440A-5FBC-4FDC-AEAE-9D8C6B827791}" presName="connTx" presStyleLbl="parChTrans1D3" presStyleIdx="1" presStyleCnt="2"/>
      <dgm:spPr/>
      <dgm:t>
        <a:bodyPr/>
        <a:lstStyle/>
        <a:p>
          <a:endParaRPr lang="el-GR"/>
        </a:p>
      </dgm:t>
    </dgm:pt>
    <dgm:pt modelId="{6E7A31CC-C80C-4BA7-96F1-5E05375A2D05}" type="pres">
      <dgm:prSet presAssocID="{016840EA-A216-4C7C-A389-6168B2C5D5B9}" presName="Name30" presStyleCnt="0"/>
      <dgm:spPr/>
    </dgm:pt>
    <dgm:pt modelId="{83271DEB-5BCF-4BD5-924C-AF574B073A1B}" type="pres">
      <dgm:prSet presAssocID="{016840EA-A216-4C7C-A389-6168B2C5D5B9}" presName="level2Shape" presStyleLbl="node3" presStyleIdx="1" presStyleCnt="2"/>
      <dgm:spPr/>
      <dgm:t>
        <a:bodyPr/>
        <a:lstStyle/>
        <a:p>
          <a:endParaRPr lang="el-GR"/>
        </a:p>
      </dgm:t>
    </dgm:pt>
    <dgm:pt modelId="{983C5713-040F-4BAF-8CD6-89E5215B0F17}" type="pres">
      <dgm:prSet presAssocID="{016840EA-A216-4C7C-A389-6168B2C5D5B9}" presName="hierChild3" presStyleCnt="0"/>
      <dgm:spPr/>
    </dgm:pt>
    <dgm:pt modelId="{7E612338-8CAB-4EF6-88F3-2B8A94F6986D}" type="pres">
      <dgm:prSet presAssocID="{9BB7477F-E0DB-47CB-8929-B6ED0F89C2F7}" presName="bgShapesFlow" presStyleCnt="0"/>
      <dgm:spPr/>
    </dgm:pt>
    <dgm:pt modelId="{4A4EB5F9-5D25-4996-9F7F-15FCEC57326C}" type="pres">
      <dgm:prSet presAssocID="{FD028CEE-BAFD-4060-BA68-463A576ECE49}" presName="rectComp" presStyleCnt="0"/>
      <dgm:spPr/>
    </dgm:pt>
    <dgm:pt modelId="{DE99B217-5A60-4C58-8A48-F196C00A0EFE}" type="pres">
      <dgm:prSet presAssocID="{FD028CEE-BAFD-4060-BA68-463A576ECE49}" presName="bgRect" presStyleLbl="bgShp" presStyleIdx="0" presStyleCnt="3" custLinFactNeighborX="-970" custLinFactNeighborY="-39519"/>
      <dgm:spPr/>
      <dgm:t>
        <a:bodyPr/>
        <a:lstStyle/>
        <a:p>
          <a:endParaRPr lang="el-GR"/>
        </a:p>
      </dgm:t>
    </dgm:pt>
    <dgm:pt modelId="{C4DB9157-13C0-4FBB-B803-F08B46BD7B7F}" type="pres">
      <dgm:prSet presAssocID="{FD028CEE-BAFD-4060-BA68-463A576ECE49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EF56DD0-E6EB-489F-8C1C-713A183E4A6E}" type="pres">
      <dgm:prSet presAssocID="{FD028CEE-BAFD-4060-BA68-463A576ECE49}" presName="spComp" presStyleCnt="0"/>
      <dgm:spPr/>
    </dgm:pt>
    <dgm:pt modelId="{A4DCEE3B-E73E-4B13-B2AF-36CDD1CECF35}" type="pres">
      <dgm:prSet presAssocID="{FD028CEE-BAFD-4060-BA68-463A576ECE49}" presName="hSp" presStyleCnt="0"/>
      <dgm:spPr/>
    </dgm:pt>
    <dgm:pt modelId="{3C53976C-20F1-47BA-BA3C-DF98B4612FAB}" type="pres">
      <dgm:prSet presAssocID="{85C37899-71E9-4382-B329-34ADF342542C}" presName="rectComp" presStyleCnt="0"/>
      <dgm:spPr/>
    </dgm:pt>
    <dgm:pt modelId="{778E1675-F970-4780-B4D7-8F0BFF843D0A}" type="pres">
      <dgm:prSet presAssocID="{85C37899-71E9-4382-B329-34ADF342542C}" presName="bgRect" presStyleLbl="bgShp" presStyleIdx="1" presStyleCnt="3" custLinFactNeighborX="0" custLinFactNeighborY="-68333"/>
      <dgm:spPr/>
      <dgm:t>
        <a:bodyPr/>
        <a:lstStyle/>
        <a:p>
          <a:endParaRPr lang="el-GR"/>
        </a:p>
      </dgm:t>
    </dgm:pt>
    <dgm:pt modelId="{CF83352D-CECD-4E1A-9E9F-D7FA2AFAEB90}" type="pres">
      <dgm:prSet presAssocID="{85C37899-71E9-4382-B329-34ADF342542C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28FFAD-5FC1-4EC1-8C0E-FE200A9B218D}" type="pres">
      <dgm:prSet presAssocID="{85C37899-71E9-4382-B329-34ADF342542C}" presName="spComp" presStyleCnt="0"/>
      <dgm:spPr/>
    </dgm:pt>
    <dgm:pt modelId="{8005ABDF-302E-46C8-BF0B-F3A57848BFEF}" type="pres">
      <dgm:prSet presAssocID="{85C37899-71E9-4382-B329-34ADF342542C}" presName="hSp" presStyleCnt="0"/>
      <dgm:spPr/>
    </dgm:pt>
    <dgm:pt modelId="{C66312F9-2057-4CE0-8E3C-9D144B2763DC}" type="pres">
      <dgm:prSet presAssocID="{C193C746-7695-48BD-B303-AB05A7A388BB}" presName="rectComp" presStyleCnt="0"/>
      <dgm:spPr/>
    </dgm:pt>
    <dgm:pt modelId="{CE61E29D-1201-4046-9885-A29FB832CE3E}" type="pres">
      <dgm:prSet presAssocID="{C193C746-7695-48BD-B303-AB05A7A388BB}" presName="bgRect" presStyleLbl="bgShp" presStyleIdx="2" presStyleCnt="3"/>
      <dgm:spPr/>
      <dgm:t>
        <a:bodyPr/>
        <a:lstStyle/>
        <a:p>
          <a:endParaRPr lang="el-GR"/>
        </a:p>
      </dgm:t>
    </dgm:pt>
    <dgm:pt modelId="{F5F1218C-E413-4D9E-9880-F7A660AF6B06}" type="pres">
      <dgm:prSet presAssocID="{C193C746-7695-48BD-B303-AB05A7A388BB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36107D1-6B0A-4796-9A2D-04A2F4737421}" type="presOf" srcId="{C193C746-7695-48BD-B303-AB05A7A388BB}" destId="{CE61E29D-1201-4046-9885-A29FB832CE3E}" srcOrd="0" destOrd="0" presId="urn:microsoft.com/office/officeart/2005/8/layout/hierarchy5"/>
    <dgm:cxn modelId="{DA592CFA-F6A5-489E-BBAF-0E504D8A83BF}" type="presOf" srcId="{65F6928D-6E3D-4DA4-8131-1D4E772A9D26}" destId="{0AEF5535-62F3-4129-965C-48C2DAAE4FBD}" srcOrd="1" destOrd="0" presId="urn:microsoft.com/office/officeart/2005/8/layout/hierarchy5"/>
    <dgm:cxn modelId="{3B4D6D2A-7E6D-4ABE-86FC-D3089FDAD5A6}" type="presOf" srcId="{B57FBA6D-CCA0-49E5-B727-59828FFCD9E4}" destId="{498F2F5F-0796-41ED-A9C7-282EEF8DCE21}" srcOrd="0" destOrd="0" presId="urn:microsoft.com/office/officeart/2005/8/layout/hierarchy5"/>
    <dgm:cxn modelId="{44059439-6B2A-4B03-81FC-6A102CBA1268}" type="presOf" srcId="{7FB4440A-5FBC-4FDC-AEAE-9D8C6B827791}" destId="{DFE7C0A4-43A1-4681-B427-479D3AFEAEC7}" srcOrd="1" destOrd="0" presId="urn:microsoft.com/office/officeart/2005/8/layout/hierarchy5"/>
    <dgm:cxn modelId="{96D110DF-5526-4031-8F6C-A85191173CDA}" type="presOf" srcId="{C193C746-7695-48BD-B303-AB05A7A388BB}" destId="{F5F1218C-E413-4D9E-9880-F7A660AF6B06}" srcOrd="1" destOrd="0" presId="urn:microsoft.com/office/officeart/2005/8/layout/hierarchy5"/>
    <dgm:cxn modelId="{23FF31E7-883B-42CA-9E47-4BD0AC087C01}" type="presOf" srcId="{FD028CEE-BAFD-4060-BA68-463A576ECE49}" destId="{DE99B217-5A60-4C58-8A48-F196C00A0EFE}" srcOrd="0" destOrd="0" presId="urn:microsoft.com/office/officeart/2005/8/layout/hierarchy5"/>
    <dgm:cxn modelId="{3A56966D-8C0C-43DF-AC7E-F5ED9015B045}" srcId="{9BB7477F-E0DB-47CB-8929-B6ED0F89C2F7}" destId="{C193C746-7695-48BD-B303-AB05A7A388BB}" srcOrd="3" destOrd="0" parTransId="{443792A6-62A9-42DF-BF77-B179C8C222D7}" sibTransId="{EA4C5181-3146-4F51-8ADF-DC04A5755EE9}"/>
    <dgm:cxn modelId="{BEF3478A-01AA-4C75-9DC5-4A124E68A74B}" type="presOf" srcId="{7FB4440A-5FBC-4FDC-AEAE-9D8C6B827791}" destId="{183B8673-649F-4196-90C3-1A9E6EC4AE48}" srcOrd="0" destOrd="0" presId="urn:microsoft.com/office/officeart/2005/8/layout/hierarchy5"/>
    <dgm:cxn modelId="{0F61BED6-3448-4979-A9CC-74A1CF54BEF2}" srcId="{2CD3E585-47BA-46EF-81BF-8982D4C493A9}" destId="{B57FBA6D-CCA0-49E5-B727-59828FFCD9E4}" srcOrd="0" destOrd="0" parTransId="{65F6928D-6E3D-4DA4-8131-1D4E772A9D26}" sibTransId="{8F53BA4B-B941-442D-A0FA-B199F15C6FA6}"/>
    <dgm:cxn modelId="{9C269362-5B52-448A-AAB9-C8FBC10F0893}" type="presOf" srcId="{FD028CEE-BAFD-4060-BA68-463A576ECE49}" destId="{C4DB9157-13C0-4FBB-B803-F08B46BD7B7F}" srcOrd="1" destOrd="0" presId="urn:microsoft.com/office/officeart/2005/8/layout/hierarchy5"/>
    <dgm:cxn modelId="{F051E1C4-65BE-468F-A50F-3FC1B9F172B0}" type="presOf" srcId="{FB7A0CBE-46C7-4CB1-98D6-4CBB80FE5A42}" destId="{289ACC8B-E3AE-4505-A43C-6EB6D4A8B6C7}" srcOrd="0" destOrd="0" presId="urn:microsoft.com/office/officeart/2005/8/layout/hierarchy5"/>
    <dgm:cxn modelId="{43DE0563-0AC6-4BFF-8A8C-97147128D94C}" srcId="{B57FBA6D-CCA0-49E5-B727-59828FFCD9E4}" destId="{016840EA-A216-4C7C-A389-6168B2C5D5B9}" srcOrd="1" destOrd="0" parTransId="{7FB4440A-5FBC-4FDC-AEAE-9D8C6B827791}" sibTransId="{A39A48B0-F36F-4C4A-98C9-3DD8B8B111D7}"/>
    <dgm:cxn modelId="{52B956BC-1D59-4116-9B61-4A97BFF6AAE2}" srcId="{B57FBA6D-CCA0-49E5-B727-59828FFCD9E4}" destId="{9D93E470-96FA-42B2-AD2D-57286B061D58}" srcOrd="0" destOrd="0" parTransId="{FB7A0CBE-46C7-4CB1-98D6-4CBB80FE5A42}" sibTransId="{3C437908-E078-48CC-97EB-CA7AE464EB20}"/>
    <dgm:cxn modelId="{80EAF9A9-912A-4CF4-A705-1852FF8A8483}" type="presOf" srcId="{85C37899-71E9-4382-B329-34ADF342542C}" destId="{778E1675-F970-4780-B4D7-8F0BFF843D0A}" srcOrd="0" destOrd="0" presId="urn:microsoft.com/office/officeart/2005/8/layout/hierarchy5"/>
    <dgm:cxn modelId="{BBE2AC53-47C1-4176-9127-18EE26E1DB0D}" srcId="{9BB7477F-E0DB-47CB-8929-B6ED0F89C2F7}" destId="{2CD3E585-47BA-46EF-81BF-8982D4C493A9}" srcOrd="0" destOrd="0" parTransId="{41B0AB5E-388C-410C-A586-AD40FEE72FF9}" sibTransId="{A9695E6A-A6A6-445C-B404-47B01930E760}"/>
    <dgm:cxn modelId="{0835D309-D17C-4F24-9128-BD5F4D7E6B1B}" type="presOf" srcId="{016840EA-A216-4C7C-A389-6168B2C5D5B9}" destId="{83271DEB-5BCF-4BD5-924C-AF574B073A1B}" srcOrd="0" destOrd="0" presId="urn:microsoft.com/office/officeart/2005/8/layout/hierarchy5"/>
    <dgm:cxn modelId="{5EED2BCB-8E15-41A5-B51E-3B0C3879049D}" type="presOf" srcId="{65F6928D-6E3D-4DA4-8131-1D4E772A9D26}" destId="{20E97785-7ACE-4414-9666-2B5E369F644F}" srcOrd="0" destOrd="0" presId="urn:microsoft.com/office/officeart/2005/8/layout/hierarchy5"/>
    <dgm:cxn modelId="{76DF4126-7302-48C5-87A5-B01525E440C7}" srcId="{9BB7477F-E0DB-47CB-8929-B6ED0F89C2F7}" destId="{85C37899-71E9-4382-B329-34ADF342542C}" srcOrd="2" destOrd="0" parTransId="{8450A24E-FB72-455F-8FF6-E9A0AE717FA7}" sibTransId="{B77B1CCD-133F-4956-B64E-1DEABFC83BDE}"/>
    <dgm:cxn modelId="{E1A23929-1FD4-4B2F-A136-CD380816FEEC}" srcId="{9BB7477F-E0DB-47CB-8929-B6ED0F89C2F7}" destId="{FD028CEE-BAFD-4060-BA68-463A576ECE49}" srcOrd="1" destOrd="0" parTransId="{96025D24-C640-4BB9-A252-23ED1A617D0E}" sibTransId="{3A4DD8A2-83D7-4B44-96A8-028BA4C131E4}"/>
    <dgm:cxn modelId="{4F2862E2-4D1A-4FF3-ADD1-2ADAB2953AC8}" type="presOf" srcId="{FB7A0CBE-46C7-4CB1-98D6-4CBB80FE5A42}" destId="{AC71937A-7EAA-4663-A66C-49A89699E4FE}" srcOrd="1" destOrd="0" presId="urn:microsoft.com/office/officeart/2005/8/layout/hierarchy5"/>
    <dgm:cxn modelId="{D9C85760-95F2-4B02-9FE2-05384002A442}" type="presOf" srcId="{9D93E470-96FA-42B2-AD2D-57286B061D58}" destId="{C6246D88-8B84-4321-BBA6-ADB9B1827D03}" srcOrd="0" destOrd="0" presId="urn:microsoft.com/office/officeart/2005/8/layout/hierarchy5"/>
    <dgm:cxn modelId="{F34CB0B4-AAE3-400D-BEFF-B4DFB2B9696E}" type="presOf" srcId="{85C37899-71E9-4382-B329-34ADF342542C}" destId="{CF83352D-CECD-4E1A-9E9F-D7FA2AFAEB90}" srcOrd="1" destOrd="0" presId="urn:microsoft.com/office/officeart/2005/8/layout/hierarchy5"/>
    <dgm:cxn modelId="{10A0B213-1E92-4784-ADEB-262B4C1C1E87}" type="presOf" srcId="{2CD3E585-47BA-46EF-81BF-8982D4C493A9}" destId="{9E257290-5576-4E4A-89EB-44D989774399}" srcOrd="0" destOrd="0" presId="urn:microsoft.com/office/officeart/2005/8/layout/hierarchy5"/>
    <dgm:cxn modelId="{079EAFFC-A88E-472A-8D4B-0377164B2A65}" type="presOf" srcId="{9BB7477F-E0DB-47CB-8929-B6ED0F89C2F7}" destId="{611D5F30-0192-4FD3-91F8-300494EED390}" srcOrd="0" destOrd="0" presId="urn:microsoft.com/office/officeart/2005/8/layout/hierarchy5"/>
    <dgm:cxn modelId="{EC69A084-3AC2-4D3C-9E82-DD1E378240D1}" type="presParOf" srcId="{611D5F30-0192-4FD3-91F8-300494EED390}" destId="{F71269B6-65F0-4302-977B-CE502792457F}" srcOrd="0" destOrd="0" presId="urn:microsoft.com/office/officeart/2005/8/layout/hierarchy5"/>
    <dgm:cxn modelId="{116CA46A-8D8B-46DB-9C86-675AF632D55D}" type="presParOf" srcId="{F71269B6-65F0-4302-977B-CE502792457F}" destId="{B2D825A9-BDE1-4F14-B0E0-A4A779AFD015}" srcOrd="0" destOrd="0" presId="urn:microsoft.com/office/officeart/2005/8/layout/hierarchy5"/>
    <dgm:cxn modelId="{919C8643-893E-4039-BCBF-D78F0D9501B1}" type="presParOf" srcId="{F71269B6-65F0-4302-977B-CE502792457F}" destId="{954DCA98-53B2-4D12-9482-92E2E7B12AC8}" srcOrd="1" destOrd="0" presId="urn:microsoft.com/office/officeart/2005/8/layout/hierarchy5"/>
    <dgm:cxn modelId="{43491749-6BC4-407B-A76C-7B1BC8DB0047}" type="presParOf" srcId="{954DCA98-53B2-4D12-9482-92E2E7B12AC8}" destId="{EA3118FA-8AD7-4173-AE0B-0CC7EB51A6F7}" srcOrd="0" destOrd="0" presId="urn:microsoft.com/office/officeart/2005/8/layout/hierarchy5"/>
    <dgm:cxn modelId="{EE308F11-4EC6-4B4D-BD53-E1842C4D25AC}" type="presParOf" srcId="{EA3118FA-8AD7-4173-AE0B-0CC7EB51A6F7}" destId="{9E257290-5576-4E4A-89EB-44D989774399}" srcOrd="0" destOrd="0" presId="urn:microsoft.com/office/officeart/2005/8/layout/hierarchy5"/>
    <dgm:cxn modelId="{C21D536F-1E9D-406D-986D-EDDB495320C0}" type="presParOf" srcId="{EA3118FA-8AD7-4173-AE0B-0CC7EB51A6F7}" destId="{310893ED-E279-4A94-BB65-D66533702F0D}" srcOrd="1" destOrd="0" presId="urn:microsoft.com/office/officeart/2005/8/layout/hierarchy5"/>
    <dgm:cxn modelId="{B82670D6-9B65-4AD1-8958-A9DCE7630976}" type="presParOf" srcId="{310893ED-E279-4A94-BB65-D66533702F0D}" destId="{20E97785-7ACE-4414-9666-2B5E369F644F}" srcOrd="0" destOrd="0" presId="urn:microsoft.com/office/officeart/2005/8/layout/hierarchy5"/>
    <dgm:cxn modelId="{7361293E-6C9E-4CF1-99BF-2D09F72EEB76}" type="presParOf" srcId="{20E97785-7ACE-4414-9666-2B5E369F644F}" destId="{0AEF5535-62F3-4129-965C-48C2DAAE4FBD}" srcOrd="0" destOrd="0" presId="urn:microsoft.com/office/officeart/2005/8/layout/hierarchy5"/>
    <dgm:cxn modelId="{8F8096ED-C9AD-42D4-AAF1-F591757EB7BB}" type="presParOf" srcId="{310893ED-E279-4A94-BB65-D66533702F0D}" destId="{2E083E22-C526-4036-8196-6C3EBC1CC000}" srcOrd="1" destOrd="0" presId="urn:microsoft.com/office/officeart/2005/8/layout/hierarchy5"/>
    <dgm:cxn modelId="{25803EAA-600B-48A7-97BE-E4224F49C6BE}" type="presParOf" srcId="{2E083E22-C526-4036-8196-6C3EBC1CC000}" destId="{498F2F5F-0796-41ED-A9C7-282EEF8DCE21}" srcOrd="0" destOrd="0" presId="urn:microsoft.com/office/officeart/2005/8/layout/hierarchy5"/>
    <dgm:cxn modelId="{B244F860-8EE0-4834-9690-5B13754902E9}" type="presParOf" srcId="{2E083E22-C526-4036-8196-6C3EBC1CC000}" destId="{90A30143-FB34-42E7-A134-A56377325B67}" srcOrd="1" destOrd="0" presId="urn:microsoft.com/office/officeart/2005/8/layout/hierarchy5"/>
    <dgm:cxn modelId="{A273DCE5-E762-4C8A-9521-955DBD88A4CF}" type="presParOf" srcId="{90A30143-FB34-42E7-A134-A56377325B67}" destId="{289ACC8B-E3AE-4505-A43C-6EB6D4A8B6C7}" srcOrd="0" destOrd="0" presId="urn:microsoft.com/office/officeart/2005/8/layout/hierarchy5"/>
    <dgm:cxn modelId="{4E2D4E74-DDD7-44A2-B205-8218C6530A9D}" type="presParOf" srcId="{289ACC8B-E3AE-4505-A43C-6EB6D4A8B6C7}" destId="{AC71937A-7EAA-4663-A66C-49A89699E4FE}" srcOrd="0" destOrd="0" presId="urn:microsoft.com/office/officeart/2005/8/layout/hierarchy5"/>
    <dgm:cxn modelId="{578756E0-71E1-426F-B8DF-EF61A76F2209}" type="presParOf" srcId="{90A30143-FB34-42E7-A134-A56377325B67}" destId="{13FD7038-8D75-4146-B0D9-FD3870BDA800}" srcOrd="1" destOrd="0" presId="urn:microsoft.com/office/officeart/2005/8/layout/hierarchy5"/>
    <dgm:cxn modelId="{157180F1-F317-455F-AB30-E7AC5C66149C}" type="presParOf" srcId="{13FD7038-8D75-4146-B0D9-FD3870BDA800}" destId="{C6246D88-8B84-4321-BBA6-ADB9B1827D03}" srcOrd="0" destOrd="0" presId="urn:microsoft.com/office/officeart/2005/8/layout/hierarchy5"/>
    <dgm:cxn modelId="{3C3C8226-7DDF-4C70-82B4-7E0C1313051A}" type="presParOf" srcId="{13FD7038-8D75-4146-B0D9-FD3870BDA800}" destId="{54CBF99D-71BD-4E5F-995B-9C17E3DB3952}" srcOrd="1" destOrd="0" presId="urn:microsoft.com/office/officeart/2005/8/layout/hierarchy5"/>
    <dgm:cxn modelId="{20F154E7-F935-477C-81E8-41E5209338C9}" type="presParOf" srcId="{90A30143-FB34-42E7-A134-A56377325B67}" destId="{183B8673-649F-4196-90C3-1A9E6EC4AE48}" srcOrd="2" destOrd="0" presId="urn:microsoft.com/office/officeart/2005/8/layout/hierarchy5"/>
    <dgm:cxn modelId="{46F61634-F25C-4627-9381-8C22E1371C24}" type="presParOf" srcId="{183B8673-649F-4196-90C3-1A9E6EC4AE48}" destId="{DFE7C0A4-43A1-4681-B427-479D3AFEAEC7}" srcOrd="0" destOrd="0" presId="urn:microsoft.com/office/officeart/2005/8/layout/hierarchy5"/>
    <dgm:cxn modelId="{A111595E-1131-4EBD-8EBA-4C273FF39CB8}" type="presParOf" srcId="{90A30143-FB34-42E7-A134-A56377325B67}" destId="{6E7A31CC-C80C-4BA7-96F1-5E05375A2D05}" srcOrd="3" destOrd="0" presId="urn:microsoft.com/office/officeart/2005/8/layout/hierarchy5"/>
    <dgm:cxn modelId="{AE8A0D63-33C5-4668-952F-EE7E822095FB}" type="presParOf" srcId="{6E7A31CC-C80C-4BA7-96F1-5E05375A2D05}" destId="{83271DEB-5BCF-4BD5-924C-AF574B073A1B}" srcOrd="0" destOrd="0" presId="urn:microsoft.com/office/officeart/2005/8/layout/hierarchy5"/>
    <dgm:cxn modelId="{8430F093-FBB8-469A-B172-2CEDABA88A83}" type="presParOf" srcId="{6E7A31CC-C80C-4BA7-96F1-5E05375A2D05}" destId="{983C5713-040F-4BAF-8CD6-89E5215B0F17}" srcOrd="1" destOrd="0" presId="urn:microsoft.com/office/officeart/2005/8/layout/hierarchy5"/>
    <dgm:cxn modelId="{2CCA1384-5210-49B9-86A7-13DCBFCCBB2F}" type="presParOf" srcId="{611D5F30-0192-4FD3-91F8-300494EED390}" destId="{7E612338-8CAB-4EF6-88F3-2B8A94F6986D}" srcOrd="1" destOrd="0" presId="urn:microsoft.com/office/officeart/2005/8/layout/hierarchy5"/>
    <dgm:cxn modelId="{65FE1FD6-DF91-4036-BD63-CF53F8466361}" type="presParOf" srcId="{7E612338-8CAB-4EF6-88F3-2B8A94F6986D}" destId="{4A4EB5F9-5D25-4996-9F7F-15FCEC57326C}" srcOrd="0" destOrd="0" presId="urn:microsoft.com/office/officeart/2005/8/layout/hierarchy5"/>
    <dgm:cxn modelId="{D8089F90-85D0-4A34-9A0D-24A6C25D885B}" type="presParOf" srcId="{4A4EB5F9-5D25-4996-9F7F-15FCEC57326C}" destId="{DE99B217-5A60-4C58-8A48-F196C00A0EFE}" srcOrd="0" destOrd="0" presId="urn:microsoft.com/office/officeart/2005/8/layout/hierarchy5"/>
    <dgm:cxn modelId="{4E1796FA-215F-49B7-B228-7936F8790D6B}" type="presParOf" srcId="{4A4EB5F9-5D25-4996-9F7F-15FCEC57326C}" destId="{C4DB9157-13C0-4FBB-B803-F08B46BD7B7F}" srcOrd="1" destOrd="0" presId="urn:microsoft.com/office/officeart/2005/8/layout/hierarchy5"/>
    <dgm:cxn modelId="{BEE2FA07-0826-4121-B916-222BB9611829}" type="presParOf" srcId="{7E612338-8CAB-4EF6-88F3-2B8A94F6986D}" destId="{AEF56DD0-E6EB-489F-8C1C-713A183E4A6E}" srcOrd="1" destOrd="0" presId="urn:microsoft.com/office/officeart/2005/8/layout/hierarchy5"/>
    <dgm:cxn modelId="{46039759-747E-48C2-937C-3E9A91C443DD}" type="presParOf" srcId="{AEF56DD0-E6EB-489F-8C1C-713A183E4A6E}" destId="{A4DCEE3B-E73E-4B13-B2AF-36CDD1CECF35}" srcOrd="0" destOrd="0" presId="urn:microsoft.com/office/officeart/2005/8/layout/hierarchy5"/>
    <dgm:cxn modelId="{E09C86A1-5210-474A-8301-3FE655250963}" type="presParOf" srcId="{7E612338-8CAB-4EF6-88F3-2B8A94F6986D}" destId="{3C53976C-20F1-47BA-BA3C-DF98B4612FAB}" srcOrd="2" destOrd="0" presId="urn:microsoft.com/office/officeart/2005/8/layout/hierarchy5"/>
    <dgm:cxn modelId="{B6721050-9D24-4C9A-9350-300F463C68B9}" type="presParOf" srcId="{3C53976C-20F1-47BA-BA3C-DF98B4612FAB}" destId="{778E1675-F970-4780-B4D7-8F0BFF843D0A}" srcOrd="0" destOrd="0" presId="urn:microsoft.com/office/officeart/2005/8/layout/hierarchy5"/>
    <dgm:cxn modelId="{4FD73DDD-AD39-4077-9E0F-0C50401F9374}" type="presParOf" srcId="{3C53976C-20F1-47BA-BA3C-DF98B4612FAB}" destId="{CF83352D-CECD-4E1A-9E9F-D7FA2AFAEB90}" srcOrd="1" destOrd="0" presId="urn:microsoft.com/office/officeart/2005/8/layout/hierarchy5"/>
    <dgm:cxn modelId="{412AF87E-C4EE-476E-8654-063504D059EA}" type="presParOf" srcId="{7E612338-8CAB-4EF6-88F3-2B8A94F6986D}" destId="{DF28FFAD-5FC1-4EC1-8C0E-FE200A9B218D}" srcOrd="3" destOrd="0" presId="urn:microsoft.com/office/officeart/2005/8/layout/hierarchy5"/>
    <dgm:cxn modelId="{D5162F18-0CA4-429B-815E-17E6E4FCBE9B}" type="presParOf" srcId="{DF28FFAD-5FC1-4EC1-8C0E-FE200A9B218D}" destId="{8005ABDF-302E-46C8-BF0B-F3A57848BFEF}" srcOrd="0" destOrd="0" presId="urn:microsoft.com/office/officeart/2005/8/layout/hierarchy5"/>
    <dgm:cxn modelId="{6875DAD8-FC00-45B3-9333-73058574E891}" type="presParOf" srcId="{7E612338-8CAB-4EF6-88F3-2B8A94F6986D}" destId="{C66312F9-2057-4CE0-8E3C-9D144B2763DC}" srcOrd="4" destOrd="0" presId="urn:microsoft.com/office/officeart/2005/8/layout/hierarchy5"/>
    <dgm:cxn modelId="{4DB38752-551C-485A-8790-822A5BDDC410}" type="presParOf" srcId="{C66312F9-2057-4CE0-8E3C-9D144B2763DC}" destId="{CE61E29D-1201-4046-9885-A29FB832CE3E}" srcOrd="0" destOrd="0" presId="urn:microsoft.com/office/officeart/2005/8/layout/hierarchy5"/>
    <dgm:cxn modelId="{FC02BF58-292B-4690-BC62-8F0EBC0FEC00}" type="presParOf" srcId="{C66312F9-2057-4CE0-8E3C-9D144B2763DC}" destId="{F5F1218C-E413-4D9E-9880-F7A660AF6B06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EC114D-56A9-4941-AF72-E8B078D38985}">
      <dsp:nvSpPr>
        <dsp:cNvPr id="0" name=""/>
        <dsp:cNvSpPr/>
      </dsp:nvSpPr>
      <dsp:spPr>
        <a:xfrm>
          <a:off x="643" y="0"/>
          <a:ext cx="2768772" cy="272407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100" kern="1200" dirty="0"/>
        </a:p>
      </dsp:txBody>
      <dsp:txXfrm rot="16200000">
        <a:off x="-839351" y="839995"/>
        <a:ext cx="2233744" cy="553754"/>
      </dsp:txXfrm>
    </dsp:sp>
    <dsp:sp modelId="{AE9B12B6-83DE-4574-8FB1-5547509A587A}">
      <dsp:nvSpPr>
        <dsp:cNvPr id="0" name=""/>
        <dsp:cNvSpPr/>
      </dsp:nvSpPr>
      <dsp:spPr>
        <a:xfrm>
          <a:off x="554397" y="0"/>
          <a:ext cx="2062735" cy="2724079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Ο όρος καλύπτει πολλές πιθανές αιτίες</a:t>
          </a:r>
          <a:endParaRPr lang="el-GR" sz="2600" kern="1200" dirty="0"/>
        </a:p>
      </dsp:txBody>
      <dsp:txXfrm>
        <a:off x="554397" y="0"/>
        <a:ext cx="2062735" cy="2724079"/>
      </dsp:txXfrm>
    </dsp:sp>
    <dsp:sp modelId="{BA3A5E31-6D74-4A79-8FE3-4FD1125E5F93}">
      <dsp:nvSpPr>
        <dsp:cNvPr id="0" name=""/>
        <dsp:cNvSpPr/>
      </dsp:nvSpPr>
      <dsp:spPr>
        <a:xfrm>
          <a:off x="2866322" y="0"/>
          <a:ext cx="2768772" cy="272407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100" kern="1200" dirty="0"/>
        </a:p>
      </dsp:txBody>
      <dsp:txXfrm rot="16200000">
        <a:off x="2026327" y="839995"/>
        <a:ext cx="2233744" cy="553754"/>
      </dsp:txXfrm>
    </dsp:sp>
    <dsp:sp modelId="{1653FE85-6FE8-4F85-8186-1CDDA986DDAB}">
      <dsp:nvSpPr>
        <dsp:cNvPr id="0" name=""/>
        <dsp:cNvSpPr/>
      </dsp:nvSpPr>
      <dsp:spPr>
        <a:xfrm rot="5400000">
          <a:off x="2679980" y="2127845"/>
          <a:ext cx="400371" cy="41531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87168-795C-44D3-9522-5E2040A16AF9}">
      <dsp:nvSpPr>
        <dsp:cNvPr id="0" name=""/>
        <dsp:cNvSpPr/>
      </dsp:nvSpPr>
      <dsp:spPr>
        <a:xfrm>
          <a:off x="3420077" y="0"/>
          <a:ext cx="2062735" cy="2724079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Με πολλαπλά συμπτώματα</a:t>
          </a:r>
          <a:endParaRPr lang="el-GR" sz="2600" kern="1200" dirty="0"/>
        </a:p>
      </dsp:txBody>
      <dsp:txXfrm>
        <a:off x="3420077" y="0"/>
        <a:ext cx="2062735" cy="2724079"/>
      </dsp:txXfrm>
    </dsp:sp>
    <dsp:sp modelId="{3339B7C7-BB72-45B8-9694-C8EBDD8FCAE7}">
      <dsp:nvSpPr>
        <dsp:cNvPr id="0" name=""/>
        <dsp:cNvSpPr/>
      </dsp:nvSpPr>
      <dsp:spPr>
        <a:xfrm>
          <a:off x="5732002" y="0"/>
          <a:ext cx="2768772" cy="272407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100" kern="1200" dirty="0"/>
        </a:p>
      </dsp:txBody>
      <dsp:txXfrm rot="16200000">
        <a:off x="4892007" y="839995"/>
        <a:ext cx="2233744" cy="553754"/>
      </dsp:txXfrm>
    </dsp:sp>
    <dsp:sp modelId="{6F9D29D7-FC53-4DD9-8F53-27F8BF4367BC}">
      <dsp:nvSpPr>
        <dsp:cNvPr id="0" name=""/>
        <dsp:cNvSpPr/>
      </dsp:nvSpPr>
      <dsp:spPr>
        <a:xfrm rot="5400000">
          <a:off x="5545660" y="2127845"/>
          <a:ext cx="400371" cy="41531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5DE2C7-8E93-45B0-B8D5-1E2186EB4BB5}">
      <dsp:nvSpPr>
        <dsp:cNvPr id="0" name=""/>
        <dsp:cNvSpPr/>
      </dsp:nvSpPr>
      <dsp:spPr>
        <a:xfrm>
          <a:off x="6285756" y="0"/>
          <a:ext cx="2062735" cy="2724079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Και διαφορετική έκβαση</a:t>
          </a:r>
          <a:endParaRPr lang="el-GR" sz="2600" kern="1200" dirty="0"/>
        </a:p>
      </dsp:txBody>
      <dsp:txXfrm>
        <a:off x="6285756" y="0"/>
        <a:ext cx="2062735" cy="27240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F8FE3-D5E3-4083-B42E-3CD3983D2A52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67FA4-3D97-4C3C-B12D-6664C1D4AA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666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6781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8928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60787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4721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9070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147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9177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7255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2011   Καφετζής Δ.&amp;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Συνεργ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 Ιατρικές εκδόσεις  Λίτσας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2010 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Ματσανιώτης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Νικόλαος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Σ.,Καρπάθιος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Θεμιστοκλής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Ε.,Νικολαΐδου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Καρπαθίου Πολυξένη Ιατρικές εκδόσεις  Λίτσας 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ΠΑΙΔΙΑΤΡΙΚΗ ,2004  ΒΡΥΩΝΗΣ Γ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l-GR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Εφύρα</a:t>
            </a:r>
          </a:p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177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5435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8388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14554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67FA4-3D97-4C3C-B12D-6664C1D4AA43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291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38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3D68-C10D-44D4-B2D0-FE5B4E74B53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EDCFD-0997-4502-9D53-5462896C537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200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3556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6251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767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567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3274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632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958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777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391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0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33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96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09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573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F471E-AA3A-49C6-BA1D-DC90D38C7004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2043652-7C68-439B-991C-537CBF96BE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156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Αναπτυξιακές διαταραχές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485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Θέση περιεχομένου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8526593"/>
              </p:ext>
            </p:extLst>
          </p:nvPr>
        </p:nvGraphicFramePr>
        <p:xfrm>
          <a:off x="287251" y="1472439"/>
          <a:ext cx="11519848" cy="6016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2681"/>
                <a:gridCol w="5398493"/>
                <a:gridCol w="5068674"/>
              </a:tblGrid>
              <a:tr h="0">
                <a:tc>
                  <a:txBody>
                    <a:bodyPr/>
                    <a:lstStyle/>
                    <a:p>
                      <a:r>
                        <a:rPr lang="el-GR" dirty="0" smtClean="0"/>
                        <a:t>Ηλικία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b="1" dirty="0" smtClean="0"/>
                        <a:t>Αντιληπτικός λόγος</a:t>
                      </a:r>
                      <a:r>
                        <a:rPr lang="el-GR" altLang="el-GR" sz="1800" dirty="0" smtClean="0"/>
                        <a:t/>
                      </a:r>
                      <a:br>
                        <a:rPr lang="el-GR" altLang="el-GR" sz="1800" dirty="0" smtClean="0"/>
                      </a:b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l-GR" sz="1800" b="1" dirty="0" smtClean="0"/>
                        <a:t>Εκφραστικός λόγος</a:t>
                      </a:r>
                      <a:endParaRPr lang="el-GR" altLang="el-GR" sz="1800" dirty="0" smtClean="0"/>
                    </a:p>
                  </a:txBody>
                  <a:tcPr/>
                </a:tc>
              </a:tr>
              <a:tr h="371788">
                <a:tc>
                  <a:txBody>
                    <a:bodyPr/>
                    <a:lstStyle/>
                    <a:p>
                      <a:r>
                        <a:rPr lang="el-GR" dirty="0" smtClean="0"/>
                        <a:t>9μηνών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λέει απλές συλλαβές   (μα, μπα, ντα )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  <a:tr h="212451">
                <a:tc>
                  <a:txBody>
                    <a:bodyPr/>
                    <a:lstStyle/>
                    <a:p>
                      <a:r>
                        <a:rPr lang="el-GR" dirty="0" smtClean="0"/>
                        <a:t>11μηνών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Δεν επαναλαμβάνει συλλαβές (μπαμπαλίζει)</a:t>
                      </a:r>
                      <a:endParaRPr lang="el-GR" dirty="0"/>
                    </a:p>
                  </a:txBody>
                  <a:tcPr/>
                </a:tc>
              </a:tr>
              <a:tr h="339921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15μηνών             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 Δεν κοιτάζει/δείχνει με το δείκτη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 5-10 αντικείμενα ή πρόσωπα όταν κατονομάζονται.</a:t>
                      </a:r>
                      <a:endParaRPr lang="el-GR" alt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 Δεν χρησιμοποιεί 3 λέξεις</a:t>
                      </a:r>
                      <a:endParaRPr lang="el-GR" altLang="el-GR" sz="1800" dirty="0"/>
                    </a:p>
                  </a:txBody>
                  <a:tcPr/>
                </a:tc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 18 μηνών	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  Δεν ακολουθεί απλές εντολές 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(φέρε τα παπούτσια σου).                      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Δεν</a:t>
                      </a:r>
                      <a:r>
                        <a:rPr lang="el-GR" altLang="el-GR" sz="1800" baseline="0" dirty="0" smtClean="0"/>
                        <a:t> χρησιμοποιεί περισσότερες από 3 λέξεις με νόημα</a:t>
                      </a:r>
                      <a:r>
                        <a:rPr lang="el-GR" altLang="el-GR" sz="1800" dirty="0" smtClean="0"/>
                        <a:t>    Δεν χρησιμοποιεί τις λέξεις </a:t>
                      </a:r>
                      <a:r>
                        <a:rPr lang="el-GR" altLang="el-GR" sz="1800" baseline="0" dirty="0" smtClean="0"/>
                        <a:t>  </a:t>
                      </a:r>
                      <a:r>
                        <a:rPr lang="el-GR" altLang="el-GR" sz="1800" dirty="0" smtClean="0"/>
                        <a:t>μαμά,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μπαμπά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 ή ονόματα άλλων προσωπων</a:t>
                      </a:r>
                      <a:endParaRPr lang="el-GR" dirty="0"/>
                    </a:p>
                  </a:txBody>
                  <a:tcPr/>
                </a:tc>
              </a:tr>
              <a:tr h="308053">
                <a:tc>
                  <a:txBody>
                    <a:bodyPr/>
                    <a:lstStyle/>
                    <a:p>
                      <a:r>
                        <a:rPr lang="el-GR" dirty="0" smtClean="0"/>
                        <a:t>2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Δεν δείχνει με το δείκτη εικόνες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ή μέρη του σώματος του όταν κατονομάζονται               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 Δεν χρησιμοποιεί τουλάχιστο 25 λέξεις . Δεν σχηματίζει</a:t>
                      </a:r>
                      <a:r>
                        <a:rPr lang="el-GR" altLang="el-GR" sz="1800" baseline="0" dirty="0" smtClean="0"/>
                        <a:t> μικρές προτάσεις 2 λέξεων (μαμά άτα)</a:t>
                      </a:r>
                      <a:endParaRPr lang="el-GR" dirty="0"/>
                    </a:p>
                  </a:txBody>
                  <a:tcPr/>
                </a:tc>
              </a:tr>
              <a:tr h="849802">
                <a:tc>
                  <a:txBody>
                    <a:bodyPr/>
                    <a:lstStyle/>
                    <a:p>
                      <a:r>
                        <a:rPr lang="el-GR" dirty="0" smtClean="0"/>
                        <a:t>2,5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Δεν απαντά σε ερωτήσεις λεκτικά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ή με κούνημα του κεφαλιού.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r>
                        <a:rPr lang="el-GR" altLang="el-GR" sz="1800" dirty="0" smtClean="0"/>
                        <a:t>Δεν χρησιμοποιεί φράση με  2 -3 λέξεις που περιέχει συνδυασμό ουσιαστικού, ρήματος . Δεν  χρησιμοποιεί τουλάχιστον μία αντωνυμία</a:t>
                      </a:r>
                    </a:p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endParaRPr lang="el-GR" altLang="el-GR" sz="1800" dirty="0" smtClean="0"/>
                    </a:p>
                    <a:p>
                      <a:pPr>
                        <a:lnSpc>
                          <a:spcPct val="80000"/>
                        </a:lnSpc>
                        <a:buFontTx/>
                        <a:buNone/>
                      </a:pPr>
                      <a:endParaRPr lang="el-GR" altLang="el-GR" sz="1800" dirty="0" smtClean="0"/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27069" y="593059"/>
            <a:ext cx="7714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Τα συμπτώματα που πρέπει να μας ανησυχήσουν:</a:t>
            </a:r>
            <a:endParaRPr lang="el-GR" sz="2800" dirty="0"/>
          </a:p>
        </p:txBody>
      </p:sp>
      <p:pic>
        <p:nvPicPr>
          <p:cNvPr id="4" name="Picture 4" descr="Untitled-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3" t="14199" r="74036" b="75584"/>
          <a:stretch/>
        </p:blipFill>
        <p:spPr>
          <a:xfrm>
            <a:off x="1185186" y="415635"/>
            <a:ext cx="712520" cy="7006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783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34985" y="453497"/>
            <a:ext cx="10515600" cy="1325563"/>
          </a:xfrm>
        </p:spPr>
        <p:txBody>
          <a:bodyPr>
            <a:normAutofit/>
          </a:bodyPr>
          <a:lstStyle/>
          <a:p>
            <a:r>
              <a:rPr lang="el-GR" sz="2800" dirty="0">
                <a:latin typeface="+mn-lt"/>
              </a:rPr>
              <a:t>Τα συμπτώματα που πρέπει να μας ανησυχήσουν:</a:t>
            </a:r>
            <a:br>
              <a:rPr lang="el-GR" sz="2800" dirty="0">
                <a:latin typeface="+mn-lt"/>
              </a:rPr>
            </a:br>
            <a:endParaRPr lang="el-GR" sz="2800" dirty="0">
              <a:latin typeface="+mn-lt"/>
            </a:endParaRP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912093"/>
              </p:ext>
            </p:extLst>
          </p:nvPr>
        </p:nvGraphicFramePr>
        <p:xfrm>
          <a:off x="382387" y="2026047"/>
          <a:ext cx="11353800" cy="3630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999"/>
                <a:gridCol w="5222001"/>
                <a:gridCol w="5130800"/>
              </a:tblGrid>
              <a:tr h="498475">
                <a:tc>
                  <a:txBody>
                    <a:bodyPr/>
                    <a:lstStyle/>
                    <a:p>
                      <a:r>
                        <a:rPr lang="el-GR" dirty="0" smtClean="0"/>
                        <a:t>ηλικία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Αντιληπτικός λόγος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Εκφραστικός λόγος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3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altLang="el-GR" sz="1800" dirty="0" smtClean="0"/>
                        <a:t>Δεν κατανοεί προθέσεις (βάλε το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τουβλάκι μέσα/πάνω στο κουτί)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ή</a:t>
                      </a:r>
                    </a:p>
                    <a:p>
                      <a:r>
                        <a:rPr lang="el-GR" altLang="el-GR" sz="1800" dirty="0" smtClean="0"/>
                        <a:t> δραστηριότητες (δείξε μου με τι πίνουμε, πού καθόμαστε).</a:t>
                      </a:r>
                    </a:p>
                    <a:p>
                      <a:r>
                        <a:rPr lang="el-GR" altLang="el-GR" sz="1800" dirty="0" smtClean="0"/>
                        <a:t> Δεν</a:t>
                      </a:r>
                      <a:r>
                        <a:rPr lang="el-GR" altLang="el-GR" sz="1800" baseline="0" dirty="0" smtClean="0"/>
                        <a:t> </a:t>
                      </a:r>
                      <a:r>
                        <a:rPr lang="el-GR" altLang="el-GR" sz="1800" dirty="0" smtClean="0"/>
                        <a:t>κατανοεί εντολή με δύο στάδια.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l-GR" sz="1800" dirty="0" smtClean="0"/>
                        <a:t>Λεξιλόγιο &lt;200 λέξεων. Δεν ζητάει πράγματα με το όνομα τους. 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r>
                        <a:rPr lang="el-GR" dirty="0" smtClean="0"/>
                        <a:t>4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Δεν κατανοεί</a:t>
                      </a:r>
                      <a:r>
                        <a:rPr lang="el-GR" baseline="0" dirty="0" smtClean="0"/>
                        <a:t> επιρρήματα</a:t>
                      </a:r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5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Δεν χρησιμοποιεί</a:t>
                      </a:r>
                      <a:r>
                        <a:rPr lang="el-GR" baseline="0" dirty="0" smtClean="0"/>
                        <a:t> σωστά το συντακτικό σε μικρές προτάσεις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Untitled-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3" t="14199" r="74036" b="75584"/>
          <a:stretch/>
        </p:blipFill>
        <p:spPr>
          <a:xfrm>
            <a:off x="1185186" y="415635"/>
            <a:ext cx="712520" cy="7006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08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αξιολόγηση, η διάγνωση και η θεραπεία θα πρέπει να γίνονται από ειδικούς,  λογοθεραπευτές που συνεργάζονται στενά με </a:t>
            </a:r>
            <a:r>
              <a:rPr lang="el-GR" dirty="0" err="1"/>
              <a:t>αναπτυξιολόγους</a:t>
            </a:r>
            <a:r>
              <a:rPr lang="el-GR" dirty="0"/>
              <a:t> παιδίατρους.</a:t>
            </a:r>
          </a:p>
          <a:p>
            <a:r>
              <a:rPr lang="el-GR" dirty="0"/>
              <a:t> Η θερα­πεία θα πρέπει να παρέχεται από λογοθεραπευτή, ή να καθοδηγείται από αυτόν παρέχοντας συμβουλές σε γονείς, δασκάλους και όσους φροντίζουν το παιδί σε συνδυασμό με τακτική επανα­ξιολόγηση από τον ειδικό θεραπευτή.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502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Δοκιμασίες και </a:t>
            </a:r>
            <a:r>
              <a:rPr lang="el-GR" dirty="0"/>
              <a:t>αξιολόγηση </a:t>
            </a:r>
            <a:r>
              <a:rPr lang="el-GR" dirty="0" smtClean="0"/>
              <a:t>ομιλίας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Υπάρχει </a:t>
            </a:r>
            <a:r>
              <a:rPr lang="el-GR" dirty="0"/>
              <a:t>σημαντική </a:t>
            </a:r>
            <a:r>
              <a:rPr lang="el-GR" dirty="0" err="1"/>
              <a:t>αλληλεπικάλυψη</a:t>
            </a:r>
            <a:r>
              <a:rPr lang="el-GR" dirty="0"/>
              <a:t> μεταξύ της ανάπτυξης της ομιλίας και της γενικής διανοητι­κής ανάπτυξης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Οι δοκιμασίες "επιδόσεων" ή "μη-λεκτικές" δοκιμασίες ευφυΐας προσπαθούν να πα­ρακάμψουν την παράμετρο της ομιλίας. </a:t>
            </a:r>
            <a:endParaRPr lang="el-GR" dirty="0" smtClean="0"/>
          </a:p>
          <a:p>
            <a:r>
              <a:rPr lang="el-GR" dirty="0" smtClean="0"/>
              <a:t>Όμως</a:t>
            </a:r>
            <a:r>
              <a:rPr lang="el-GR" dirty="0"/>
              <a:t>, α­πό την άλλη πλευρά, οι δοκιμασίες λεκτικών ικα­νοτήτων, ιδίως αυτές για τα μικρά παιδιά, αντα­νακλούν τις γενικές αναπτυξιακές ικανότητες του παιδιού συμπεριλαμβανομένων των κινητικών δε­ξιοτήτων και της ομιλίας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Ως εκ τούτου, η αξιολό­γηση των λεκτικών ικανοτήτων ενός παιδιού με μια κινητική διαταραχή, όπως η εγκεφαλική πα­ράλυση, είναι περιορισμένες και γι' αυτό τα απο­τελέσματα των λεκτικών τεστ θα πρέπει να ερμη­νεύονται με προσοχή.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515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1800" dirty="0"/>
              <a:t>Οι δοκιμασίες ομιλίας είναι πολλές και ποικί­λουν και συνήθως διεξάγονται από λογοθεραπευτή. Σε αυτές </a:t>
            </a:r>
            <a:r>
              <a:rPr lang="el-GR" sz="1800" dirty="0" smtClean="0"/>
              <a:t>περιλαμβάνονται</a:t>
            </a:r>
            <a:r>
              <a:rPr lang="el-GR" sz="1800" dirty="0"/>
              <a:t>:</a:t>
            </a:r>
            <a:br>
              <a:rPr lang="el-GR" sz="1800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l-GR" dirty="0" smtClean="0"/>
              <a:t>Η </a:t>
            </a:r>
            <a:r>
              <a:rPr lang="el-GR" dirty="0"/>
              <a:t>δοκιμασία συμβολικού παιχνιδιού </a:t>
            </a:r>
            <a:r>
              <a:rPr lang="el-GR" dirty="0" smtClean="0"/>
              <a:t>– αξιολογεί τη </a:t>
            </a:r>
            <a:r>
              <a:rPr lang="el-GR" dirty="0"/>
              <a:t>βασική ανάπτυξη πριν την ανάπτυξη της </a:t>
            </a:r>
            <a:r>
              <a:rPr lang="el-GR" dirty="0" smtClean="0"/>
              <a:t>ο­μιλίας</a:t>
            </a:r>
            <a:r>
              <a:rPr lang="el-GR" dirty="0"/>
              <a:t>. Μπορεί να εφαρμοστεί χωρίς ειδική </a:t>
            </a:r>
            <a:r>
              <a:rPr lang="el-GR" dirty="0" smtClean="0"/>
              <a:t>εκ­παίδευση</a:t>
            </a:r>
            <a:r>
              <a:rPr lang="el-GR" dirty="0"/>
              <a:t>.</a:t>
            </a:r>
          </a:p>
          <a:p>
            <a:r>
              <a:rPr lang="el-GR" dirty="0" smtClean="0"/>
              <a:t>Αντικειμενικές </a:t>
            </a:r>
            <a:r>
              <a:rPr lang="el-GR" dirty="0"/>
              <a:t>δοκιμασίες ελέγχου του </a:t>
            </a:r>
            <a:r>
              <a:rPr lang="el-GR" dirty="0" smtClean="0"/>
              <a:t>λόγου </a:t>
            </a:r>
            <a:r>
              <a:rPr lang="en-US" dirty="0" smtClean="0"/>
              <a:t> </a:t>
            </a:r>
            <a:r>
              <a:rPr lang="el-GR" dirty="0" smtClean="0"/>
              <a:t>που ελέγχουν </a:t>
            </a:r>
            <a:r>
              <a:rPr lang="el-GR" dirty="0"/>
              <a:t>ξεχωριστά :</a:t>
            </a:r>
          </a:p>
          <a:p>
            <a:pPr marL="0" indent="0">
              <a:buNone/>
            </a:pPr>
            <a:r>
              <a:rPr lang="el-GR" dirty="0" smtClean="0"/>
              <a:t>			</a:t>
            </a:r>
            <a:r>
              <a:rPr lang="en-US" dirty="0" smtClean="0"/>
              <a:t> </a:t>
            </a:r>
            <a:r>
              <a:rPr lang="el-GR" dirty="0" smtClean="0"/>
              <a:t>Την </a:t>
            </a:r>
            <a:r>
              <a:rPr lang="el-GR" dirty="0"/>
              <a:t>κατανόηση</a:t>
            </a:r>
          </a:p>
          <a:p>
            <a:pPr marL="0" indent="0">
              <a:buNone/>
            </a:pPr>
            <a:r>
              <a:rPr lang="el-GR" dirty="0" smtClean="0"/>
              <a:t>                            Την </a:t>
            </a:r>
            <a:r>
              <a:rPr lang="el-GR" dirty="0"/>
              <a:t>έκφραση</a:t>
            </a:r>
          </a:p>
          <a:p>
            <a:pPr marL="0" indent="0">
              <a:buNone/>
            </a:pPr>
            <a:r>
              <a:rPr lang="el-GR" dirty="0" smtClean="0"/>
              <a:t>                            Τη </a:t>
            </a:r>
            <a:r>
              <a:rPr lang="el-GR" dirty="0"/>
              <a:t>δομή</a:t>
            </a:r>
          </a:p>
          <a:p>
            <a:pPr marL="0" indent="0">
              <a:buNone/>
            </a:pPr>
            <a:r>
              <a:rPr lang="el-GR" dirty="0" smtClean="0"/>
              <a:t>                            Το λεξιλόγιο  </a:t>
            </a:r>
            <a:r>
              <a:rPr lang="el-GR" dirty="0"/>
              <a:t>και</a:t>
            </a:r>
          </a:p>
          <a:p>
            <a:pPr marL="0" indent="0">
              <a:buNone/>
            </a:pPr>
            <a:r>
              <a:rPr lang="el-GR" dirty="0" smtClean="0"/>
              <a:t>                            Το </a:t>
            </a:r>
            <a:r>
              <a:rPr lang="el-GR" dirty="0"/>
              <a:t>περιεχόμενο του λόγου</a:t>
            </a:r>
          </a:p>
          <a:p>
            <a:pPr marL="0" indent="0">
              <a:buNone/>
            </a:pPr>
            <a:r>
              <a:rPr lang="el-GR" dirty="0"/>
              <a:t>Σε κάθε ένα από αυτούς τους τομείς βαθμολογείται ξεχωριστά η ισοδύναμη χρονολογική ηλικία</a:t>
            </a:r>
          </a:p>
          <a:p>
            <a:pPr marL="0" indent="0">
              <a:buNone/>
            </a:pPr>
            <a:r>
              <a:rPr lang="el-GR" dirty="0"/>
              <a:t>Η δοκιμασία </a:t>
            </a:r>
            <a:r>
              <a:rPr lang="en-US" dirty="0" err="1"/>
              <a:t>Reynell</a:t>
            </a:r>
            <a:r>
              <a:rPr lang="el-GR" dirty="0"/>
              <a:t>Ι - για τα παιδιά προσχολι­κής </a:t>
            </a:r>
            <a:r>
              <a:rPr lang="el-GR" dirty="0" smtClean="0"/>
              <a:t>ηλικίας</a:t>
            </a:r>
          </a:p>
        </p:txBody>
      </p:sp>
    </p:spTree>
    <p:extLst>
      <p:ext uri="{BB962C8B-B14F-4D97-AF65-F5344CB8AC3E}">
        <p14:creationId xmlns:p14="http://schemas.microsoft.com/office/powerpoint/2010/main" val="11966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Καθυστέρηση  </a:t>
            </a:r>
            <a:r>
              <a:rPr lang="el-GR" dirty="0"/>
              <a:t>λόγου και ομιλίας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77687" y="1905000"/>
            <a:ext cx="9476307" cy="4155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Για ορισμένα παιδιά πρόκειται για παραλλαγή του φυσιολογικού (δεν έχει μακροπρόθεσμες επιπτώσει</a:t>
            </a:r>
            <a:r>
              <a:rPr lang="el-GR" dirty="0"/>
              <a:t>ς)</a:t>
            </a:r>
            <a:r>
              <a:rPr lang="el-GR" dirty="0" smtClean="0"/>
              <a:t> Μπορεί να υπάρχει οικογενειακό ιστορικό καθυστέρησης της ομιλίας ή του λόγου  η οποία είναι παροδική.</a:t>
            </a:r>
          </a:p>
          <a:p>
            <a:pPr marL="0" indent="0">
              <a:buNone/>
            </a:pPr>
            <a:r>
              <a:rPr lang="el-GR" dirty="0" smtClean="0"/>
              <a:t>Άλλα παιδιά παρουσιάζουν</a:t>
            </a:r>
            <a:r>
              <a:rPr lang="el-GR" dirty="0"/>
              <a:t> καθυστέρησης της ομιλίας ή του λόγου </a:t>
            </a:r>
            <a:r>
              <a:rPr lang="el-GR" dirty="0" smtClean="0"/>
              <a:t>πιο ανησυχητικής αιτιολογίας. Στα συνήθη αίτια περιλαμβάνονται:</a:t>
            </a:r>
          </a:p>
          <a:p>
            <a:r>
              <a:rPr lang="el-GR" dirty="0" smtClean="0"/>
              <a:t>Η βαρηκοΐα</a:t>
            </a:r>
          </a:p>
          <a:p>
            <a:r>
              <a:rPr lang="el-GR" dirty="0" smtClean="0"/>
              <a:t>Η περιβαλλοντική αποστέρηση (η ενεργός κοινωνική αλληλεπίδραση είναι αναγκαία προϋπόθεση </a:t>
            </a:r>
            <a:r>
              <a:rPr lang="el-GR" dirty="0"/>
              <a:t>για την ανάπτυξη ικανοτήτων </a:t>
            </a:r>
            <a:r>
              <a:rPr lang="el-GR" dirty="0" smtClean="0"/>
              <a:t>επικοι­νωνίας)</a:t>
            </a:r>
            <a:endParaRPr lang="el-GR" dirty="0"/>
          </a:p>
          <a:p>
            <a:pPr lvl="0"/>
            <a:r>
              <a:rPr lang="el-GR" dirty="0"/>
              <a:t>στοματοκινητική </a:t>
            </a:r>
            <a:r>
              <a:rPr lang="el-GR" dirty="0" smtClean="0"/>
              <a:t>διαταραχή </a:t>
            </a:r>
            <a:r>
              <a:rPr lang="el-GR" dirty="0"/>
              <a:t>(</a:t>
            </a:r>
            <a:r>
              <a:rPr lang="el-GR" dirty="0" smtClean="0"/>
              <a:t> λυκόστομα, εγκεφαλική παράλυση)</a:t>
            </a:r>
          </a:p>
          <a:p>
            <a:pPr lvl="0"/>
            <a:r>
              <a:rPr lang="el-GR" dirty="0"/>
              <a:t>γενικευμένη αναπτυξιακή καθυστέρηση.</a:t>
            </a:r>
            <a:br>
              <a:rPr lang="el-GR" dirty="0"/>
            </a:br>
            <a:r>
              <a:rPr lang="el-GR" dirty="0"/>
              <a:t>Μετά την αναγνώριση της καθυστέρησης </a:t>
            </a:r>
            <a:r>
              <a:rPr lang="el-GR" dirty="0" smtClean="0"/>
              <a:t>και τον </a:t>
            </a:r>
            <a:r>
              <a:rPr lang="el-GR" dirty="0"/>
              <a:t>έλεγχο της ακοής του παιδιού, μπορεί να αρ­χίσει ένα θεραπευτικό πρόγραμμα για τους γο­νείς, υπό την καθοδήγηση ειδικού θεραπευτή.</a:t>
            </a:r>
          </a:p>
          <a:p>
            <a:pPr lvl="0"/>
            <a:endParaRPr lang="el-GR" dirty="0"/>
          </a:p>
          <a:p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70810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i="1" dirty="0"/>
              <a:t>Κώφωση - Βαρηκοΐα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11433" y="1463039"/>
            <a:ext cx="9393179" cy="46551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el-GR" altLang="el-GR" dirty="0" smtClean="0"/>
              <a:t>      Η </a:t>
            </a:r>
            <a:r>
              <a:rPr lang="el-GR" altLang="el-GR" dirty="0"/>
              <a:t>επίπτωση της στην ανάπτυξη της γλώσσας μπορεί να κυμαίνεται από ελαφρά δυσκολία στην αντίληψη ή τη διάκριση ορισμένων ήχων, μέχρι την ακατάληπτη γλώσσα των κωφών.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Όπως προαναφέρθηκε η γλωσσική λειτουργία σε νευρολογικό επίπεδο εδραιώνεται με την έκθεση στην ομιλία.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Οι γλωσσικοί ήχοι κινούνται σε συχνότητες 500-4000 Η</a:t>
            </a:r>
            <a:r>
              <a:rPr lang="en-US" altLang="el-GR" dirty="0"/>
              <a:t>z </a:t>
            </a:r>
            <a:r>
              <a:rPr lang="el-GR" altLang="el-GR" dirty="0"/>
              <a:t>και η ομιλία περιλαμβάνει ήχους με ενεργειακό επίπεδο 50-60 </a:t>
            </a:r>
            <a:r>
              <a:rPr lang="en-US" altLang="el-GR" dirty="0"/>
              <a:t>d</a:t>
            </a:r>
            <a:r>
              <a:rPr lang="el-GR" altLang="el-GR" dirty="0"/>
              <a:t>Β.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Σε περιπτώσεις βαριάς κώφωσης με απώλεια &gt;80 </a:t>
            </a:r>
            <a:r>
              <a:rPr lang="en-US" altLang="el-GR" dirty="0"/>
              <a:t>d</a:t>
            </a:r>
            <a:r>
              <a:rPr lang="el-GR" altLang="el-GR" dirty="0"/>
              <a:t>Β η ακοή είναι υποτυπώδης ακόμα και με τη βοήθεια ακουστικών. Με τη χρήση ακουστικών είναι δύσκολη η διάκριση ορισμένων ήχων.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Σε περιπτώσεις μέτριας βαρηκοΐας με απώλεια 40-60 </a:t>
            </a:r>
            <a:r>
              <a:rPr lang="en-US" altLang="el-GR" dirty="0"/>
              <a:t>d</a:t>
            </a:r>
            <a:r>
              <a:rPr lang="el-GR" altLang="el-GR" dirty="0"/>
              <a:t>Β η κατανόηση της ομιλίας είναι καλή με τη χρήση ακουστικών.</a:t>
            </a:r>
          </a:p>
          <a:p>
            <a:pPr>
              <a:lnSpc>
                <a:spcPct val="110000"/>
              </a:lnSpc>
            </a:pPr>
            <a:r>
              <a:rPr lang="el-GR" altLang="el-GR" dirty="0"/>
              <a:t>Τέλος, σε ελαφρά βαρηκοΐα με απώλεια 20-40 </a:t>
            </a:r>
            <a:r>
              <a:rPr lang="en-US" altLang="el-GR" dirty="0"/>
              <a:t>d</a:t>
            </a:r>
            <a:r>
              <a:rPr lang="el-GR" altLang="el-GR" dirty="0"/>
              <a:t>Β η ακουστική διάκριση είναι δύσκολη μόνο σε θορυβώδες περιβάλλον.</a:t>
            </a:r>
          </a:p>
          <a:p>
            <a:pPr>
              <a:lnSpc>
                <a:spcPct val="110000"/>
              </a:lnSpc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970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dirty="0"/>
              <a:t>Στη χρόνια εκκριτική ωτίτιδα η απώλεια συνήθως είναι &lt;40 </a:t>
            </a:r>
            <a:r>
              <a:rPr lang="en-US" altLang="el-GR" dirty="0"/>
              <a:t>d</a:t>
            </a:r>
            <a:r>
              <a:rPr lang="el-GR" altLang="el-GR" dirty="0"/>
              <a:t>Β και μόνο</a:t>
            </a:r>
            <a:r>
              <a:rPr lang="en-US" altLang="el-GR" dirty="0"/>
              <a:t> </a:t>
            </a:r>
            <a:r>
              <a:rPr lang="el-GR" altLang="el-GR" dirty="0"/>
              <a:t>στο 5% των περιπτώσεων κυμαίνεται μεταξύ 40-50 </a:t>
            </a:r>
            <a:r>
              <a:rPr lang="en-US" altLang="el-GR" dirty="0"/>
              <a:t>d</a:t>
            </a:r>
            <a:r>
              <a:rPr lang="el-GR" altLang="el-GR" dirty="0"/>
              <a:t>Β. </a:t>
            </a:r>
            <a:r>
              <a:rPr lang="el-GR" altLang="el-GR" dirty="0" smtClean="0"/>
              <a:t>Πρόσφατα </a:t>
            </a:r>
            <a:r>
              <a:rPr lang="el-GR" altLang="el-GR" dirty="0"/>
              <a:t>ερευνητικά δεδομένα έχουν δείξει ότι η ανάπτυξη της ομιλίας δεν επηρεάζεται και πιθανόν αυτό να οφείλεται στο ότι ο μηχανισμός εκμάθησης της γλώσσας είναι σύνθετος και στηρίζεται όχι μόνο στα ακουστικά αλλά και σε άλλα περιβαλλοντικά </a:t>
            </a:r>
            <a:r>
              <a:rPr lang="el-GR" altLang="el-GR" dirty="0" smtClean="0"/>
              <a:t>ερεθίσματα</a:t>
            </a:r>
            <a:r>
              <a:rPr lang="el-GR" altLang="el-GR" dirty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Δεν πρέπει να μας διαφεύγει το γεγονός ότι συχνά η απώλεια της ακοής συνοδεύει άλλες καταστάσεις με ποικίλο νοητικό δυναμικό που και αυτό επηρεάζει τη γλωσσική ανάπτυξη.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857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Διαταραχές λόγου και </a:t>
            </a:r>
            <a:r>
              <a:rPr lang="el-GR" dirty="0" smtClean="0"/>
              <a:t>ομιλία</a:t>
            </a:r>
            <a:r>
              <a:rPr lang="el-GR" dirty="0"/>
              <a:t>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78182" y="1496291"/>
            <a:ext cx="10113818" cy="50707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Πρόκειται </a:t>
            </a:r>
            <a:r>
              <a:rPr lang="el-GR" dirty="0"/>
              <a:t>για πιο σοβαρές καταστάσεις οι οποίες απαιτούν ειδική διάγνωση και </a:t>
            </a:r>
            <a:r>
              <a:rPr lang="el-GR" dirty="0" smtClean="0"/>
              <a:t>θεραπεία.</a:t>
            </a:r>
          </a:p>
          <a:p>
            <a:r>
              <a:rPr lang="el-GR" dirty="0" smtClean="0"/>
              <a:t> </a:t>
            </a:r>
            <a:r>
              <a:rPr lang="el-GR" dirty="0"/>
              <a:t>Μπορεί να υπάρχει </a:t>
            </a:r>
            <a:r>
              <a:rPr lang="el-GR" b="1" dirty="0"/>
              <a:t>διαταραχή λόγου και εκ­φοράς ήχων λόγου</a:t>
            </a:r>
            <a:r>
              <a:rPr lang="el-GR" dirty="0" smtClean="0"/>
              <a:t>,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</a:t>
            </a:r>
            <a:r>
              <a:rPr lang="el-GR" dirty="0"/>
              <a:t>όπως το τραύλισμα (λόγος χω­ρίς ροή),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             οι </a:t>
            </a:r>
            <a:r>
              <a:rPr lang="el-GR" dirty="0"/>
              <a:t>ακατανόητοι ήχοι ομιλίας </a:t>
            </a:r>
            <a:r>
              <a:rPr lang="el-GR" dirty="0" smtClean="0"/>
              <a:t>ή </a:t>
            </a:r>
          </a:p>
          <a:p>
            <a:pPr marL="0" indent="0">
              <a:buNone/>
            </a:pPr>
            <a:r>
              <a:rPr lang="el-GR" dirty="0" smtClean="0"/>
              <a:t>                             </a:t>
            </a:r>
            <a:r>
              <a:rPr lang="el-GR" dirty="0"/>
              <a:t>η δυσαρ­θρία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Οι </a:t>
            </a:r>
            <a:r>
              <a:rPr lang="el-GR" b="1" dirty="0"/>
              <a:t>διαταραχές της ομιλίας </a:t>
            </a:r>
            <a:r>
              <a:rPr lang="el-GR" dirty="0"/>
              <a:t>περιλαμβάνουν </a:t>
            </a:r>
            <a:r>
              <a:rPr lang="el-GR" b="1" dirty="0"/>
              <a:t>την αντιληπτική </a:t>
            </a:r>
            <a:r>
              <a:rPr lang="el-GR" b="1" dirty="0" err="1"/>
              <a:t>δυσφασία</a:t>
            </a:r>
            <a:r>
              <a:rPr lang="el-GR" b="1" dirty="0"/>
              <a:t> </a:t>
            </a:r>
            <a:endParaRPr lang="el-GR" b="1" dirty="0" smtClean="0"/>
          </a:p>
          <a:p>
            <a:pPr marL="0" indent="0">
              <a:buNone/>
            </a:pPr>
            <a:r>
              <a:rPr lang="el-GR" b="1" dirty="0"/>
              <a:t> </a:t>
            </a:r>
            <a:r>
              <a:rPr lang="el-GR" b="1" dirty="0" smtClean="0"/>
              <a:t>                </a:t>
            </a:r>
            <a:r>
              <a:rPr lang="el-GR" dirty="0" smtClean="0"/>
              <a:t>(</a:t>
            </a:r>
            <a:r>
              <a:rPr lang="el-GR" dirty="0"/>
              <a:t>αδυναμία ή δυσκολία κατα­νόησης ομιλίας) και </a:t>
            </a:r>
            <a:endParaRPr lang="el-GR" dirty="0" smtClean="0"/>
          </a:p>
          <a:p>
            <a:pPr marL="0" indent="0">
              <a:buNone/>
            </a:pPr>
            <a:r>
              <a:rPr lang="el-GR" b="1" dirty="0" smtClean="0"/>
              <a:t>                                                                                    εκφραστική </a:t>
            </a:r>
            <a:r>
              <a:rPr lang="el-GR" b="1" dirty="0" err="1"/>
              <a:t>δυσφασία</a:t>
            </a:r>
            <a:r>
              <a:rPr lang="el-GR" b="1" dirty="0"/>
              <a:t> </a:t>
            </a:r>
            <a:endParaRPr lang="el-GR" b="1" dirty="0" smtClean="0"/>
          </a:p>
          <a:p>
            <a:pPr marL="0" indent="0">
              <a:buNone/>
            </a:pPr>
            <a:r>
              <a:rPr lang="el-GR" b="1" dirty="0"/>
              <a:t> </a:t>
            </a:r>
            <a:r>
              <a:rPr lang="el-GR" b="1" dirty="0" smtClean="0"/>
              <a:t>                </a:t>
            </a:r>
            <a:r>
              <a:rPr lang="el-GR" dirty="0" smtClean="0"/>
              <a:t>(</a:t>
            </a:r>
            <a:r>
              <a:rPr lang="el-GR" dirty="0"/>
              <a:t>αδυνα­μία ή δυσκολία εκφοράς λόγου ενώ το άτομο γνωρί­ζει τι θέλει να πει). 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Οι </a:t>
            </a:r>
            <a:r>
              <a:rPr lang="el-GR" b="1" dirty="0" smtClean="0"/>
              <a:t> </a:t>
            </a:r>
            <a:r>
              <a:rPr lang="el-GR" b="1" dirty="0"/>
              <a:t>διαταραχές επικοινωνίας </a:t>
            </a:r>
            <a:r>
              <a:rPr lang="el-GR" dirty="0"/>
              <a:t>που ε­ντάσσονται στο </a:t>
            </a:r>
            <a:r>
              <a:rPr lang="el-GR" dirty="0" smtClean="0"/>
              <a:t>αυτιστικό </a:t>
            </a:r>
            <a:r>
              <a:rPr lang="el-GR" dirty="0"/>
              <a:t>φάσμα είναι διαφορετι­κές από τις διαταραχές λόγου και ομιλίας.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580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100" dirty="0"/>
              <a:t>διαταραχή λόγου και εκ­φοράς ήχων λόγου,</a:t>
            </a:r>
            <a:br>
              <a:rPr lang="el-GR" sz="3100" dirty="0"/>
            </a:br>
            <a:r>
              <a:rPr lang="el-GR" sz="3100" dirty="0"/>
              <a:t>τ</a:t>
            </a:r>
            <a:r>
              <a:rPr lang="el-GR" altLang="el-GR" sz="3100" dirty="0" smtClean="0"/>
              <a:t>ραυλισμός</a:t>
            </a:r>
            <a:r>
              <a:rPr lang="el-GR" altLang="el-GR" i="1" dirty="0"/>
              <a:t>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Είναι διαταραχή του ρυθμού της ομιλίας και χαρακτηρίζεται από επαναλήψεις γλωσσικών ήχων  ή  συλλαβών. Στην  εμφάνιση  του  συμβάλλουν γενετικοί και ψυχολογικοί παράγοντες.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358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89213" y="609600"/>
            <a:ext cx="2214800" cy="311704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2214801" cy="1555864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4" name="Picture 4" descr="Untitled-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2" t="6450" r="4963" b="6850"/>
          <a:stretch/>
        </p:blipFill>
        <p:spPr>
          <a:xfrm>
            <a:off x="3205036" y="609600"/>
            <a:ext cx="6721435" cy="59376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72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διαταραχή λόγου και εκ­φοράς ήχων </a:t>
            </a:r>
            <a:r>
              <a:rPr lang="el-GR" sz="2800" dirty="0" smtClean="0"/>
              <a:t>λόγου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dirty="0"/>
              <a:t>Πρόκειται για δυσκολία που αφορά την οργάνωση του φωνολογικού συστήματος και χαρακτηρίζεται από </a:t>
            </a:r>
            <a:r>
              <a:rPr lang="el-GR" altLang="el-GR" dirty="0">
                <a:solidFill>
                  <a:schemeClr val="folHlink"/>
                </a:solidFill>
              </a:rPr>
              <a:t>διαταραχές στην άρθρωση</a:t>
            </a:r>
            <a:r>
              <a:rPr lang="el-GR" altLang="el-GR" dirty="0"/>
              <a:t> του λόγου.  Η  τυπική  μορφή  </a:t>
            </a:r>
            <a:r>
              <a:rPr lang="el-GR" altLang="el-GR" i="1" dirty="0"/>
              <a:t>-καθυστέρηση  </a:t>
            </a:r>
            <a:r>
              <a:rPr lang="el-GR" altLang="el-GR" dirty="0"/>
              <a:t>ομιλίας-  χαρακτηρίζεται   από ομιλία με λάθη που φυσιολογικά παρουσιάζονται σε μικρότερα παιδιά. Έτσι, ο λόγος χαρακτηρίζεται </a:t>
            </a:r>
            <a:r>
              <a:rPr lang="el-GR" altLang="el-GR" dirty="0">
                <a:solidFill>
                  <a:schemeClr val="folHlink"/>
                </a:solidFill>
              </a:rPr>
              <a:t>από αντικαταστάσεις και παραλείψεις συμβόλων ή συλλαβών</a:t>
            </a:r>
            <a:r>
              <a:rPr lang="el-GR" altLang="el-GR" dirty="0"/>
              <a:t> από τις λέξεις.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Η διαταραχή αυτή είναι συχνή στα μέλη της ίδιας οικογένειας και συνήθως αποκαθίσταται στον  έκτο χρόνο. Αν  όμως η  δυσκολία είναι πολύ  έκδηλη  ο κίνδυνος ανάπτυξης μαθησιακών προβλημάτων στο μέλλον είναι αυξημένος. Επίσης αν η φωνολογική διαταραχή συνοδεύεται και από γλωσσική διαταραχή στην κατανόηση ή την έκφραση, τότε η πρόγνωση είναι δυσμενέστερη</a:t>
            </a:r>
            <a:r>
              <a:rPr lang="el-GR" altLang="el-GR" sz="1000" dirty="0"/>
              <a:t>.</a:t>
            </a:r>
            <a:br>
              <a:rPr lang="el-GR" altLang="el-GR" sz="1000" dirty="0"/>
            </a:br>
            <a:endParaRPr lang="el-GR" altLang="el-GR" sz="10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35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i="1" dirty="0" smtClean="0"/>
              <a:t> </a:t>
            </a:r>
            <a:r>
              <a:rPr lang="el-GR" altLang="el-GR" sz="2800" i="1" dirty="0" smtClean="0"/>
              <a:t>εκφραστική </a:t>
            </a:r>
            <a:r>
              <a:rPr lang="el-GR" altLang="el-GR" sz="2800" i="1" dirty="0" err="1" smtClean="0"/>
              <a:t>δυσφασία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i="1" dirty="0"/>
              <a:t> </a:t>
            </a:r>
            <a:r>
              <a:rPr lang="el-GR" altLang="el-GR" dirty="0" smtClean="0"/>
              <a:t>Η </a:t>
            </a:r>
            <a:r>
              <a:rPr lang="el-GR" altLang="el-GR" dirty="0"/>
              <a:t>οργάνωση της ομιλίας είναι ανεπαρκής τόσο σε γραμματικό όσο και σε συντακτικό επίπεδο. 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Ο </a:t>
            </a:r>
            <a:r>
              <a:rPr lang="el-GR" altLang="el-GR" dirty="0"/>
              <a:t>λόγος έχει τηλεγραφικό χαρακτήρα. Παρατίθενται λέξεις στη σειρά χωρίς να συνδέονται μεταξύ τους με προθέσεις, συνδέσμους ή άλλα στοιχεία</a:t>
            </a:r>
            <a:r>
              <a:rPr lang="el-GR" altLang="el-GR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Οι προτάσεις είναι σύντομες με φτωχό λεξιλόγιο</a:t>
            </a:r>
            <a:r>
              <a:rPr lang="el-GR" altLang="el-GR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Τα παιδιά δυσκολεύονται στην εύρεση της κατάλληλης λέξης (αντικατάσταση της από </a:t>
            </a:r>
            <a:r>
              <a:rPr lang="el-GR" altLang="el-GR" dirty="0" err="1"/>
              <a:t>χμ</a:t>
            </a:r>
            <a:r>
              <a:rPr lang="el-GR" altLang="el-GR" dirty="0"/>
              <a:t>... ή αυτό), παραλείπουν αντωνυμίες, 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κάνουν </a:t>
            </a:r>
            <a:r>
              <a:rPr lang="el-GR" altLang="el-GR" dirty="0"/>
              <a:t>λανθασμένη χρήση γραμματικών κανόνων (αριθμός, πτώσεις, χρόνοι) </a:t>
            </a:r>
            <a:r>
              <a:rPr lang="el-GR" altLang="el-GR" dirty="0" smtClean="0"/>
              <a:t>και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δυσκολεύονται στην περιγραφή και την αφήγηση.</a:t>
            </a:r>
          </a:p>
        </p:txBody>
      </p:sp>
    </p:spTree>
    <p:extLst>
      <p:ext uri="{BB962C8B-B14F-4D97-AF65-F5344CB8AC3E}">
        <p14:creationId xmlns:p14="http://schemas.microsoft.com/office/powerpoint/2010/main" val="15018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dirty="0"/>
              <a:t>Μικτή </a:t>
            </a:r>
            <a:r>
              <a:rPr lang="el-GR" altLang="el-GR" sz="2800" i="1" dirty="0"/>
              <a:t>διαταραχή αντιληπτικού και εκφραστικού λόγου</a:t>
            </a:r>
            <a:r>
              <a:rPr lang="el-GR" altLang="el-GR" i="1" dirty="0"/>
              <a:t>.</a:t>
            </a:r>
            <a:r>
              <a:rPr lang="el-GR" altLang="el-GR" sz="4000" dirty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Παρατηρείται καθυστέρηση στην έναρξη της ομιλίας. 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Τα παιδιά δεν κατανοούν σύνθετες οδηγίες (που περιέχουν πολλές πληροφορίες ), όπως επίσης αναφορικές προτάσεις, ποσοτικές, χωρικές και χρονικές συγκρίσεις, μεταφορές, παρομοιώσεις και ιδιωματισμούς. 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Επιπρόσθετα υπάρχει και όλη η συμπτωματολογία της διαταραχής στον εκφραστικό λόγο.</a:t>
            </a:r>
          </a:p>
        </p:txBody>
      </p:sp>
    </p:spTree>
    <p:extLst>
      <p:ext uri="{BB962C8B-B14F-4D97-AF65-F5344CB8AC3E}">
        <p14:creationId xmlns:p14="http://schemas.microsoft.com/office/powerpoint/2010/main" val="6100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 </a:t>
            </a:r>
            <a:r>
              <a:rPr lang="el-GR" sz="2800" dirty="0"/>
              <a:t>διαταραχές </a:t>
            </a:r>
            <a:r>
              <a:rPr lang="el-GR" sz="2800" dirty="0" smtClean="0"/>
              <a:t>επικοινωνίας</a:t>
            </a:r>
            <a:br>
              <a:rPr lang="el-GR" sz="2800" dirty="0" smtClean="0"/>
            </a:br>
            <a:r>
              <a:rPr lang="el-GR" sz="2800" dirty="0" smtClean="0"/>
              <a:t> </a:t>
            </a:r>
            <a:r>
              <a:rPr lang="el-GR" sz="2800" dirty="0"/>
              <a:t>π</a:t>
            </a:r>
            <a:r>
              <a:rPr lang="el-GR" altLang="el-GR" sz="2800" dirty="0" smtClean="0"/>
              <a:t>ραγματολογική </a:t>
            </a:r>
            <a:r>
              <a:rPr lang="el-GR" altLang="el-GR" sz="2800" dirty="0"/>
              <a:t>διαταραχή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dirty="0" smtClean="0"/>
              <a:t>Για </a:t>
            </a:r>
            <a:r>
              <a:rPr lang="el-GR" altLang="el-GR" dirty="0"/>
              <a:t>την αποτελεσματική επικοινωνία δεν αρκεί η γλώσσα να είναι γραμματικά και συντακτικά ορθή, αλλά πρέπει πρόσθετα να χρησιμοποιείται σωστά, ανάλογα με την περίσταση</a:t>
            </a:r>
            <a:r>
              <a:rPr lang="el-GR" altLang="el-GR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dirty="0"/>
              <a:t> </a:t>
            </a:r>
            <a:r>
              <a:rPr lang="el-GR" altLang="el-GR" dirty="0" smtClean="0"/>
              <a:t>     </a:t>
            </a:r>
            <a:r>
              <a:rPr lang="el-GR" altLang="el-GR" dirty="0"/>
              <a:t>Για παράδειγμα το τυπικό παιδί σχολικής ηλικίας κατανοεί  τους ιδιωματισμούς, το χιούμορ και τα κρυμμένα νοήματα της γλώσσας</a:t>
            </a:r>
            <a:r>
              <a:rPr lang="el-GR" altLang="el-GR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dirty="0"/>
              <a:t> </a:t>
            </a:r>
            <a:r>
              <a:rPr lang="el-GR" altLang="el-GR" dirty="0" smtClean="0"/>
              <a:t>      </a:t>
            </a:r>
            <a:r>
              <a:rPr lang="el-GR" altLang="el-GR" dirty="0"/>
              <a:t>Στην περίπτωση της πραγματολογικής διαταραχής </a:t>
            </a:r>
            <a:r>
              <a:rPr lang="el-GR" altLang="el-GR" b="1" dirty="0"/>
              <a:t>η κατανόηση είναι κυριολεκτική</a:t>
            </a:r>
            <a:r>
              <a:rPr lang="el-GR" altLang="el-GR" dirty="0"/>
              <a:t> χωρίς την αξιοποίηση άλλων στοιχείων, όπως είναι </a:t>
            </a:r>
            <a:r>
              <a:rPr lang="el-GR" altLang="el-GR" u="sng" dirty="0"/>
              <a:t>ο τόνος της φωνής και  η έκφραση</a:t>
            </a:r>
            <a:r>
              <a:rPr lang="el-GR" altLang="el-GR" dirty="0"/>
              <a:t>, που δίνουν το πρόσθετο νόημα. Αποτέλεσμα αυτού είναι η παρερμηνεία των προθέσεων του συνομιλητή ή η μη σωστή ανταπόκριση στις ανάγκες του διαλόγου (π.χ. στην ερώτηση "έχεις ώρα;" η απάντηση είναι απλά ’’ναι’’)</a:t>
            </a:r>
          </a:p>
          <a:p>
            <a:pPr>
              <a:lnSpc>
                <a:spcPct val="80000"/>
              </a:lnSpc>
            </a:pPr>
            <a:r>
              <a:rPr lang="el-GR" altLang="el-GR" dirty="0">
                <a:solidFill>
                  <a:schemeClr val="folHlink"/>
                </a:solidFill>
              </a:rPr>
              <a:t>Η πραγματολογική διαταραχή μπορεί να είναι σύμπτωμα ειδικής γλωσσικής διαταραχής, συνήθως όμως είναι το κεντρικό σύμπτωμα διαταραχών του αυτιστικού φάσματος.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419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Διαταραχές του αυτιστικού φάσματος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44436" y="1479665"/>
            <a:ext cx="9263889" cy="537833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l-GR" altLang="el-GR" dirty="0">
                <a:solidFill>
                  <a:schemeClr val="tx1"/>
                </a:solidFill>
              </a:rPr>
              <a:t>Είναι ομάδα διαταραχών που το κύριο </a:t>
            </a:r>
            <a:r>
              <a:rPr lang="el-GR" altLang="el-GR" dirty="0" smtClean="0">
                <a:solidFill>
                  <a:schemeClr val="tx1"/>
                </a:solidFill>
              </a:rPr>
              <a:t>χαρακτηριστικό </a:t>
            </a:r>
            <a:r>
              <a:rPr lang="el-GR" altLang="el-GR" dirty="0">
                <a:solidFill>
                  <a:schemeClr val="tx1"/>
                </a:solidFill>
              </a:rPr>
              <a:t>τους </a:t>
            </a:r>
            <a:r>
              <a:rPr lang="el-GR" altLang="el-GR" dirty="0" smtClean="0">
                <a:solidFill>
                  <a:schemeClr val="tx1"/>
                </a:solidFill>
              </a:rPr>
              <a:t>είναι η </a:t>
            </a:r>
            <a:r>
              <a:rPr lang="el-GR" altLang="el-GR" dirty="0">
                <a:solidFill>
                  <a:schemeClr val="tx1"/>
                </a:solidFill>
              </a:rPr>
              <a:t>αδυναμία ανάπτυξης </a:t>
            </a:r>
            <a:r>
              <a:rPr lang="el-GR" altLang="el-GR" u="sng" dirty="0">
                <a:solidFill>
                  <a:schemeClr val="tx1"/>
                </a:solidFill>
              </a:rPr>
              <a:t>λεκτικής και μη λεκτικής </a:t>
            </a:r>
            <a:r>
              <a:rPr lang="el-GR" altLang="el-GR" u="sng" dirty="0" smtClean="0">
                <a:solidFill>
                  <a:schemeClr val="tx1"/>
                </a:solidFill>
              </a:rPr>
              <a:t>επικοινωνίας </a:t>
            </a:r>
            <a:r>
              <a:rPr lang="el-GR" altLang="el-GR" dirty="0">
                <a:solidFill>
                  <a:schemeClr val="tx1"/>
                </a:solidFill>
              </a:rPr>
              <a:t>καθώς </a:t>
            </a:r>
            <a:r>
              <a:rPr lang="el-GR" altLang="el-GR" dirty="0" smtClean="0">
                <a:solidFill>
                  <a:schemeClr val="tx1"/>
                </a:solidFill>
              </a:rPr>
              <a:t>και κοινωνικότητας</a:t>
            </a:r>
            <a:r>
              <a:rPr lang="el-GR" altLang="el-GR" dirty="0">
                <a:solidFill>
                  <a:schemeClr val="tx1"/>
                </a:solidFill>
              </a:rPr>
              <a:t>. Επιπρόσθετα, τα πάσχοντα παιδιά </a:t>
            </a:r>
            <a:r>
              <a:rPr lang="el-GR" altLang="el-GR" dirty="0" smtClean="0">
                <a:solidFill>
                  <a:schemeClr val="tx1"/>
                </a:solidFill>
              </a:rPr>
              <a:t>παρουσιάζουν </a:t>
            </a:r>
            <a:r>
              <a:rPr lang="el-GR" altLang="el-GR" u="sng" dirty="0" smtClean="0">
                <a:solidFill>
                  <a:schemeClr val="tx1"/>
                </a:solidFill>
              </a:rPr>
              <a:t>ακαμψία </a:t>
            </a:r>
            <a:r>
              <a:rPr lang="el-GR" altLang="el-GR" u="sng" dirty="0">
                <a:solidFill>
                  <a:schemeClr val="tx1"/>
                </a:solidFill>
              </a:rPr>
              <a:t>της σκέψης και της φαντασίας</a:t>
            </a:r>
            <a:r>
              <a:rPr lang="el-GR" altLang="el-GR" dirty="0">
                <a:solidFill>
                  <a:schemeClr val="tx1"/>
                </a:solidFill>
              </a:rPr>
              <a:t>, </a:t>
            </a:r>
            <a:r>
              <a:rPr lang="el-GR" altLang="el-GR" dirty="0" smtClean="0">
                <a:solidFill>
                  <a:schemeClr val="tx1"/>
                </a:solidFill>
              </a:rPr>
              <a:t>όπως περιορισμένα </a:t>
            </a:r>
            <a:r>
              <a:rPr lang="el-GR" altLang="el-GR" u="sng" dirty="0">
                <a:solidFill>
                  <a:schemeClr val="tx1"/>
                </a:solidFill>
              </a:rPr>
              <a:t>και επαναληπτικά πρότυπα συμπεριφοράς </a:t>
            </a:r>
            <a:r>
              <a:rPr lang="el-GR" altLang="el-GR" u="sng" dirty="0" smtClean="0">
                <a:solidFill>
                  <a:schemeClr val="tx1"/>
                </a:solidFill>
              </a:rPr>
              <a:t>και </a:t>
            </a:r>
            <a:r>
              <a:rPr lang="el-GR" altLang="el-GR" dirty="0" smtClean="0">
                <a:solidFill>
                  <a:schemeClr val="tx1"/>
                </a:solidFill>
              </a:rPr>
              <a:t>ενδιαφερόντων </a:t>
            </a:r>
            <a:r>
              <a:rPr lang="el-GR" altLang="el-GR" dirty="0">
                <a:solidFill>
                  <a:schemeClr val="tx1"/>
                </a:solidFill>
              </a:rPr>
              <a:t>(</a:t>
            </a:r>
            <a:r>
              <a:rPr lang="el-GR" altLang="el-GR" b="1" dirty="0">
                <a:solidFill>
                  <a:schemeClr val="tx1"/>
                </a:solidFill>
              </a:rPr>
              <a:t>στερεοτυπίες</a:t>
            </a:r>
            <a:r>
              <a:rPr lang="el-GR" altLang="el-GR" dirty="0" smtClean="0">
                <a:solidFill>
                  <a:schemeClr val="tx1"/>
                </a:solidFill>
              </a:rPr>
              <a:t>).</a:t>
            </a:r>
          </a:p>
          <a:p>
            <a:pPr>
              <a:lnSpc>
                <a:spcPct val="110000"/>
              </a:lnSpc>
            </a:pPr>
            <a:r>
              <a:rPr lang="el-GR" altLang="el-GR" i="1" dirty="0" smtClean="0">
                <a:solidFill>
                  <a:schemeClr val="tx1"/>
                </a:solidFill>
              </a:rPr>
              <a:t>Πολλά </a:t>
            </a:r>
            <a:r>
              <a:rPr lang="el-GR" altLang="el-GR" i="1" dirty="0">
                <a:solidFill>
                  <a:schemeClr val="tx1"/>
                </a:solidFill>
              </a:rPr>
              <a:t>παιδιά </a:t>
            </a:r>
            <a:r>
              <a:rPr lang="el-GR" altLang="el-GR" i="1" u="sng" dirty="0">
                <a:solidFill>
                  <a:schemeClr val="tx1"/>
                </a:solidFill>
              </a:rPr>
              <a:t>δεν αναπτύσσουν </a:t>
            </a:r>
            <a:r>
              <a:rPr lang="el-GR" altLang="el-GR" u="sng" dirty="0">
                <a:solidFill>
                  <a:schemeClr val="tx1"/>
                </a:solidFill>
              </a:rPr>
              <a:t>καθόλου  λόγο</a:t>
            </a:r>
            <a:r>
              <a:rPr lang="el-GR" altLang="el-GR" dirty="0">
                <a:solidFill>
                  <a:schemeClr val="tx1"/>
                </a:solidFill>
              </a:rPr>
              <a:t>,  ενώ  σε  ποσοστό  25%  η γλώσσα </a:t>
            </a:r>
            <a:r>
              <a:rPr lang="el-GR" altLang="el-GR" u="sng" dirty="0">
                <a:solidFill>
                  <a:schemeClr val="tx1"/>
                </a:solidFill>
              </a:rPr>
              <a:t>π</a:t>
            </a:r>
            <a:r>
              <a:rPr lang="el-GR" altLang="el-GR" i="1" u="sng" dirty="0">
                <a:solidFill>
                  <a:schemeClr val="tx1"/>
                </a:solidFill>
              </a:rPr>
              <a:t>αλινδρομεί </a:t>
            </a:r>
            <a:r>
              <a:rPr lang="el-GR" altLang="el-GR" i="1" dirty="0">
                <a:solidFill>
                  <a:schemeClr val="tx1"/>
                </a:solidFill>
              </a:rPr>
              <a:t>στο  12ο ως  15ο μήνα. Στις περιπτώσεις που η γλώσσα αναπτύσ</a:t>
            </a:r>
            <a:r>
              <a:rPr lang="el-GR" altLang="el-GR" dirty="0">
                <a:solidFill>
                  <a:schemeClr val="tx1"/>
                </a:solidFill>
              </a:rPr>
              <a:t>σεται αυτό γίνεται με μεγάλη καθυστέρηση και </a:t>
            </a:r>
            <a:r>
              <a:rPr lang="el-GR" altLang="el-GR" u="sng" dirty="0">
                <a:solidFill>
                  <a:schemeClr val="tx1"/>
                </a:solidFill>
              </a:rPr>
              <a:t>η γλωσσική έκφραση είναι παράδοξη </a:t>
            </a:r>
            <a:r>
              <a:rPr lang="el-GR" altLang="el-GR" dirty="0">
                <a:solidFill>
                  <a:schemeClr val="tx1"/>
                </a:solidFill>
              </a:rPr>
              <a:t>ή ασυνήθιστη. </a:t>
            </a:r>
            <a:endParaRPr lang="el-GR" altLang="el-GR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r>
              <a:rPr lang="el-GR" altLang="el-GR" dirty="0" smtClean="0">
                <a:solidFill>
                  <a:schemeClr val="tx1"/>
                </a:solidFill>
              </a:rPr>
              <a:t>Παράλληλα</a:t>
            </a:r>
            <a:r>
              <a:rPr lang="el-GR" altLang="el-GR" dirty="0">
                <a:solidFill>
                  <a:schemeClr val="tx1"/>
                </a:solidFill>
              </a:rPr>
              <a:t>, τα παιδιά δεν διαθέτουν </a:t>
            </a:r>
            <a:r>
              <a:rPr lang="el-GR" altLang="el-GR" u="sng" dirty="0">
                <a:solidFill>
                  <a:schemeClr val="tx1"/>
                </a:solidFill>
              </a:rPr>
              <a:t>αντισταθμιστικούς τρόπους επικοινωνίας</a:t>
            </a:r>
            <a:r>
              <a:rPr lang="el-GR" altLang="el-GR" dirty="0">
                <a:solidFill>
                  <a:schemeClr val="tx1"/>
                </a:solidFill>
              </a:rPr>
              <a:t>, όπως κατάλληλη στάση του σώματος, βλεμματική επαφή, έκφραση προσώπου, αλλαγή τόνου φωνής, χειρονομίες και δείξιμο με το δείκτη.</a:t>
            </a:r>
          </a:p>
          <a:p>
            <a:pPr marL="0" indent="0">
              <a:lnSpc>
                <a:spcPct val="110000"/>
              </a:lnSpc>
              <a:buNone/>
            </a:pP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4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dirty="0"/>
              <a:t>Η κατανόηση του λόγου είναι κυριολεκτική και η ομιλία παρουσιάζει στοιχεία  </a:t>
            </a:r>
            <a:r>
              <a:rPr lang="el-GR" altLang="el-GR" u="sng" dirty="0"/>
              <a:t>ηχολαλίας</a:t>
            </a:r>
            <a:r>
              <a:rPr lang="el-GR" altLang="el-GR" dirty="0"/>
              <a:t> άμεσης (επαναλαμβάνουν την ερώτηση που τους γίνεται) ή καθυστερημένης (μεταφέρουν ολόκληρη συνομιλία που άκουσαν ή διαφήμιση της τηλεόρασης).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Σε παιδιά που η ομιλία μοιάζει καλά ανεπτυγμένη, λείπει η ικανότητα να ακολουθήσουν τους </a:t>
            </a:r>
            <a:r>
              <a:rPr lang="el-GR" altLang="el-GR" u="sng" dirty="0"/>
              <a:t>κανόνες του διαλόγου </a:t>
            </a:r>
            <a:r>
              <a:rPr lang="el-GR" altLang="el-GR" dirty="0"/>
              <a:t>(μιλούν πάρα πολύ ή ελάχιστα, ο λόγος συχνά είναι σχολαστικός και επιφανειακός). Μιλούν "στον άλλο" παρά "με </a:t>
            </a:r>
            <a:r>
              <a:rPr lang="el-GR" altLang="el-GR" dirty="0" smtClean="0"/>
              <a:t>τον άλλο</a:t>
            </a:r>
            <a:r>
              <a:rPr lang="el-GR" altLang="el-GR" dirty="0"/>
              <a:t>’’. Η φωνή είναι μονότονη σαν να προέρχεται από ρομπότ.</a:t>
            </a:r>
          </a:p>
          <a:p>
            <a:pPr>
              <a:lnSpc>
                <a:spcPct val="80000"/>
              </a:lnSpc>
            </a:pPr>
            <a:r>
              <a:rPr lang="el-GR" altLang="el-GR" dirty="0"/>
              <a:t>Στα </a:t>
            </a:r>
            <a:r>
              <a:rPr lang="el-GR" altLang="el-GR" dirty="0" smtClean="0"/>
              <a:t>αυτιστικά </a:t>
            </a:r>
            <a:r>
              <a:rPr lang="el-GR" altLang="el-GR" dirty="0"/>
              <a:t>παιδιά χωρίς σοβαρή νοητική υστέρηση η ανάπτυξη του λόγου είναι </a:t>
            </a:r>
            <a:r>
              <a:rPr lang="el-GR" altLang="el-GR" dirty="0" smtClean="0"/>
              <a:t>σοβαρός </a:t>
            </a:r>
            <a:r>
              <a:rPr lang="el-GR" altLang="el-GR" dirty="0"/>
              <a:t>θετικός προγνωστικός παράγοντας.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185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σωστή αντιμετώπιση των προβλημάτων λόγου περιλαμβάνει: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l-GR" dirty="0" smtClean="0"/>
              <a:t>Την επισήμανση του προβλήματος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Τη σωστή διάγνωση ( αν πρόκειται για καθυστέρηση ή διαταραχή)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Τη συνεκτίμηση των υπολοίπων προβλημάτων ανάπτυξης του παιδιού( νοητική ικανότητα, το επίπεδο προσοχής, τη συμπεριφορά)</a:t>
            </a:r>
          </a:p>
          <a:p>
            <a:pPr>
              <a:buFont typeface="+mj-lt"/>
              <a:buAutoNum type="arabicPeriod"/>
            </a:pPr>
            <a:r>
              <a:rPr lang="el-GR" dirty="0" smtClean="0"/>
              <a:t>Την ενεργό συμμετοχή και συνεργασία των γονέων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28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/>
              <a:t>Πρέπει να τονιστεί ότι το δίγλωσσο περιβάλλον, το φύλο, η  διδυμία, ο χαλινός της γλώσσας,  καθώς  και η "τεμπελιά", δεν αποτελούν αιτία γλωσσικής καθυστέρησης.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150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Γενικευμένη αναπτυξιακή καθυστέρηση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Υποδηλώνει αναπτυξιακή καθυστέρηση σε όλους τους τομείς δεξιοτήτων , αλλά κυρίως την ομιλία , τη λεπτή κινητικότητα και τις κοινωνικές ικανότητες. Η αδρή κινητικότητα συνήθως είναι επίσης  καθυστερημένη αλλά ο βαθμός καθυστέρησης μπορεί να ποικίλει.</a:t>
            </a:r>
          </a:p>
          <a:p>
            <a:r>
              <a:rPr lang="el-GR" dirty="0" smtClean="0"/>
              <a:t>Συνδυάζεται με μαθησιακές δυσκολίες</a:t>
            </a:r>
            <a:r>
              <a:rPr lang="el-GR" dirty="0"/>
              <a:t> </a:t>
            </a:r>
            <a:r>
              <a:rPr lang="el-GR" dirty="0" smtClean="0"/>
              <a:t>που μπορεί </a:t>
            </a:r>
            <a:r>
              <a:rPr lang="el-GR" dirty="0"/>
              <a:t>να </a:t>
            </a:r>
            <a:r>
              <a:rPr lang="el-GR" dirty="0" smtClean="0"/>
              <a:t> </a:t>
            </a:r>
            <a:r>
              <a:rPr lang="el-GR" dirty="0"/>
              <a:t>καταστούν εμφανείς </a:t>
            </a:r>
            <a:r>
              <a:rPr lang="el-GR" dirty="0" smtClean="0"/>
              <a:t> </a:t>
            </a:r>
            <a:r>
              <a:rPr lang="el-GR" dirty="0"/>
              <a:t>1 με 2 χρόνια μετά τη διαπίστωση της γε­νικευμένης αναπτυξιακής καθυστέρησης. </a:t>
            </a:r>
          </a:p>
        </p:txBody>
      </p:sp>
    </p:spTree>
    <p:extLst>
      <p:ext uri="{BB962C8B-B14F-4D97-AF65-F5344CB8AC3E}">
        <p14:creationId xmlns:p14="http://schemas.microsoft.com/office/powerpoint/2010/main" val="170640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000" b="1" dirty="0"/>
              <a:t>Τα συ­νήθη αίτια </a:t>
            </a:r>
            <a:r>
              <a:rPr lang="el-GR" sz="2000" b="1" dirty="0" smtClean="0"/>
              <a:t>γενικευμένης </a:t>
            </a:r>
            <a:r>
              <a:rPr lang="el-GR" sz="2000" b="1" dirty="0"/>
              <a:t>αναπτυξιακής </a:t>
            </a:r>
            <a:r>
              <a:rPr lang="el-GR" sz="2000" b="1" dirty="0" smtClean="0"/>
              <a:t>καθυστέρησης.</a:t>
            </a:r>
            <a:r>
              <a:rPr lang="el-GR" sz="2000" dirty="0"/>
              <a:t/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29863" y="1090246"/>
            <a:ext cx="10410092" cy="5556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i="1" u="sng" dirty="0"/>
              <a:t>Γενετικά</a:t>
            </a:r>
            <a:endParaRPr lang="el-GR" u="sng" dirty="0"/>
          </a:p>
          <a:p>
            <a:r>
              <a:rPr lang="el-GR" dirty="0" err="1" smtClean="0"/>
              <a:t>Χρωμοσωμικές</a:t>
            </a:r>
            <a:r>
              <a:rPr lang="el-GR" dirty="0" smtClean="0"/>
              <a:t> ανωμαλίες, σύνδρομα, π.χ. σύνδρομο </a:t>
            </a:r>
            <a:r>
              <a:rPr lang="en-US" dirty="0" smtClean="0"/>
              <a:t>Down</a:t>
            </a:r>
            <a:r>
              <a:rPr lang="el-GR" dirty="0" smtClean="0"/>
              <a:t>, σύνδρομο εύθραυστου Χ, </a:t>
            </a:r>
          </a:p>
          <a:p>
            <a:r>
              <a:rPr lang="el-GR" dirty="0" smtClean="0"/>
              <a:t>Μεταβολικά</a:t>
            </a:r>
            <a:r>
              <a:rPr lang="el-GR" dirty="0"/>
              <a:t>, π.χ. </a:t>
            </a:r>
            <a:r>
              <a:rPr lang="el-GR" dirty="0" err="1"/>
              <a:t>φαινυλκετονουρία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Εγκέφαλος </a:t>
            </a:r>
            <a:r>
              <a:rPr lang="el-GR" dirty="0"/>
              <a:t>- δομικές ανωμαλίες, π.χ. υδροκέφαλος, </a:t>
            </a:r>
            <a:r>
              <a:rPr lang="el-GR" dirty="0" smtClean="0"/>
              <a:t>μικροκεφαλία</a:t>
            </a:r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l-GR" i="1" u="sng" dirty="0"/>
              <a:t>Προγεννητικά</a:t>
            </a:r>
            <a:endParaRPr lang="el-GR" u="sng" dirty="0"/>
          </a:p>
          <a:p>
            <a:r>
              <a:rPr lang="el-GR" dirty="0"/>
              <a:t>Τερατογόνα, π.χ. αλκοόλη και λήψη ναρκωτικών ουσιών </a:t>
            </a:r>
            <a:endParaRPr lang="en-US" dirty="0" smtClean="0"/>
          </a:p>
          <a:p>
            <a:r>
              <a:rPr lang="el-GR" dirty="0" smtClean="0"/>
              <a:t>Συγγενής </a:t>
            </a:r>
            <a:r>
              <a:rPr lang="el-GR" dirty="0"/>
              <a:t>λοίμωξη, π.χ. ερυθρά, </a:t>
            </a:r>
            <a:r>
              <a:rPr lang="en-US" dirty="0" smtClean="0"/>
              <a:t>CMV</a:t>
            </a:r>
            <a:r>
              <a:rPr lang="el-GR" dirty="0" smtClean="0"/>
              <a:t>, τοξοπλάσμωση</a:t>
            </a:r>
            <a:endParaRPr lang="en-US" dirty="0" smtClean="0"/>
          </a:p>
          <a:p>
            <a:r>
              <a:rPr lang="el-GR" dirty="0" smtClean="0"/>
              <a:t> </a:t>
            </a:r>
            <a:r>
              <a:rPr lang="el-GR" dirty="0"/>
              <a:t>Συγγενείς δυσπλασίες, π.χ. </a:t>
            </a:r>
            <a:r>
              <a:rPr lang="el-GR" dirty="0" smtClean="0"/>
              <a:t>υποθυρεοειδισμός</a:t>
            </a:r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l-GR" i="1" u="sng" dirty="0" err="1"/>
              <a:t>Περιγεννητικά</a:t>
            </a:r>
            <a:endParaRPr lang="el-GR" u="sng" dirty="0"/>
          </a:p>
          <a:p>
            <a:r>
              <a:rPr lang="el-GR" dirty="0"/>
              <a:t>Μεγάλη </a:t>
            </a:r>
            <a:r>
              <a:rPr lang="el-GR" dirty="0" err="1"/>
              <a:t>προωρότητα</a:t>
            </a:r>
            <a:r>
              <a:rPr lang="el-GR" dirty="0"/>
              <a:t>, π.χ. </a:t>
            </a:r>
            <a:r>
              <a:rPr lang="el-GR" dirty="0" err="1"/>
              <a:t>ενδοκοιλιακή</a:t>
            </a:r>
            <a:r>
              <a:rPr lang="el-GR" dirty="0"/>
              <a:t> αιμορραγία, </a:t>
            </a:r>
            <a:r>
              <a:rPr lang="el-GR" dirty="0" err="1"/>
              <a:t>περικοιλιακή</a:t>
            </a:r>
            <a:r>
              <a:rPr lang="el-GR" dirty="0"/>
              <a:t> </a:t>
            </a:r>
            <a:r>
              <a:rPr lang="el-GR" dirty="0" err="1"/>
              <a:t>λευκομαλακία</a:t>
            </a:r>
            <a:endParaRPr lang="el-GR" dirty="0"/>
          </a:p>
          <a:p>
            <a:r>
              <a:rPr lang="el-GR" dirty="0" err="1"/>
              <a:t>Υποξικές</a:t>
            </a:r>
            <a:r>
              <a:rPr lang="el-GR" dirty="0"/>
              <a:t>-ισχαιμικές βλάβες, π.χ. </a:t>
            </a:r>
            <a:r>
              <a:rPr lang="el-GR" dirty="0" err="1"/>
              <a:t>περιγεννητική</a:t>
            </a:r>
            <a:r>
              <a:rPr lang="el-GR" dirty="0"/>
              <a:t> </a:t>
            </a:r>
            <a:r>
              <a:rPr lang="el-GR" dirty="0" smtClean="0"/>
              <a:t>ασφυξία</a:t>
            </a:r>
          </a:p>
          <a:p>
            <a:r>
              <a:rPr lang="el-GR" dirty="0" smtClean="0"/>
              <a:t> </a:t>
            </a:r>
            <a:r>
              <a:rPr lang="el-GR" dirty="0" err="1"/>
              <a:t>Μεταβολικά,π.χ</a:t>
            </a:r>
            <a:r>
              <a:rPr lang="el-GR" dirty="0"/>
              <a:t>. υπογλυκαιμία, </a:t>
            </a:r>
            <a:r>
              <a:rPr lang="el-GR" dirty="0" err="1"/>
              <a:t>υπερχολερυθριναιμία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 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21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81822" y="633418"/>
            <a:ext cx="6160890" cy="1280890"/>
          </a:xfrm>
        </p:spPr>
        <p:txBody>
          <a:bodyPr>
            <a:normAutofit/>
          </a:bodyPr>
          <a:lstStyle/>
          <a:p>
            <a:r>
              <a:rPr lang="el-GR" dirty="0" smtClean="0"/>
              <a:t>Αναπτυξιακή καθυστέρηση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491356" y="3028168"/>
            <a:ext cx="5557411" cy="26719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 smtClean="0"/>
              <a:t>Εάν το παιδί δεν πετύχει οποιοδήποτε   στόχο μέχρι την αναφερόμενη  ηλικία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 smtClean="0"/>
              <a:t>Εάν υπάρχει αναντιστοιχία σε διάφορους αναπτυξιακούς τομείς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Εάν </a:t>
            </a:r>
            <a:r>
              <a:rPr lang="el-GR" dirty="0" smtClean="0"/>
              <a:t>υπάρχει παλινδρόμηση σε προηγούμενους κατακτημένους στόχους</a:t>
            </a:r>
            <a:endParaRPr lang="el-GR" dirty="0"/>
          </a:p>
        </p:txBody>
      </p:sp>
      <p:pic>
        <p:nvPicPr>
          <p:cNvPr id="9" name="Picture 4" descr="Untitled-1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14" t="6130" r="6834" b="27990"/>
          <a:stretch/>
        </p:blipFill>
        <p:spPr>
          <a:xfrm>
            <a:off x="7656872" y="0"/>
            <a:ext cx="4535128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1656943" y="1686219"/>
            <a:ext cx="6085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Χρειάζεται </a:t>
            </a:r>
            <a:r>
              <a:rPr lang="el-GR" sz="2800" dirty="0"/>
              <a:t>περαιτέρω αξιολόγηση</a:t>
            </a:r>
          </a:p>
        </p:txBody>
      </p:sp>
      <p:pic>
        <p:nvPicPr>
          <p:cNvPr id="12" name="Picture 4" descr="Untitled-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3" t="14199" r="74036" b="75584"/>
          <a:stretch/>
        </p:blipFill>
        <p:spPr>
          <a:xfrm>
            <a:off x="869302" y="1567838"/>
            <a:ext cx="712520" cy="7006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740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04646" y="2391508"/>
            <a:ext cx="9499966" cy="3519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i="1" u="sng" dirty="0"/>
              <a:t>Μεταγεννητικά</a:t>
            </a:r>
            <a:endParaRPr lang="el-GR" u="sng" dirty="0"/>
          </a:p>
          <a:p>
            <a:r>
              <a:rPr lang="el-GR" dirty="0" smtClean="0"/>
              <a:t>Τραύμα </a:t>
            </a:r>
            <a:r>
              <a:rPr lang="el-GR" dirty="0"/>
              <a:t>κεφαλής, π.χ. τυχαίο/σκόπιμο</a:t>
            </a:r>
          </a:p>
          <a:p>
            <a:r>
              <a:rPr lang="el-GR" dirty="0" err="1"/>
              <a:t>Ανοξία</a:t>
            </a:r>
            <a:r>
              <a:rPr lang="el-GR" dirty="0"/>
              <a:t>, π.χ. ασφυξία, </a:t>
            </a:r>
            <a:r>
              <a:rPr lang="el-GR" dirty="0" err="1"/>
              <a:t>παραπνιγμός</a:t>
            </a:r>
            <a:endParaRPr lang="el-GR" dirty="0"/>
          </a:p>
          <a:p>
            <a:r>
              <a:rPr lang="el-GR" dirty="0"/>
              <a:t>Λοίμωξη, π.χ. μετά- από μηνιγγίτιδα ή εγκεφαλίτιδα</a:t>
            </a:r>
          </a:p>
          <a:p>
            <a:r>
              <a:rPr lang="el-GR" dirty="0"/>
              <a:t>Μεταβολικά, π.χ. υπογλυκαιμία</a:t>
            </a:r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r>
              <a:rPr lang="el-GR" dirty="0"/>
              <a:t/>
            </a:r>
            <a:br>
              <a:rPr lang="el-GR" dirty="0"/>
            </a:br>
            <a:r>
              <a:rPr lang="el-GR" i="1" u="sng" dirty="0"/>
              <a:t>Άγνωστα </a:t>
            </a:r>
            <a:r>
              <a:rPr lang="el-GR" i="1" dirty="0"/>
              <a:t>(περίπου 25%)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50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Τα ειδικά χαρακτηριστικά τα οποία θα πρέπει να σημειωθούν κατά την εξέταση </a:t>
            </a:r>
            <a:r>
              <a:rPr lang="el-GR" sz="2000" dirty="0" smtClean="0"/>
              <a:t>είναι</a:t>
            </a:r>
            <a:r>
              <a:rPr lang="en-US" sz="2000" dirty="0"/>
              <a:t>:</a:t>
            </a:r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η ανάπτυξη, συμπεριλαμβανομένης της </a:t>
            </a:r>
            <a:r>
              <a:rPr lang="el-GR" dirty="0" smtClean="0"/>
              <a:t>περιμέ­τρου </a:t>
            </a:r>
            <a:r>
              <a:rPr lang="el-GR" dirty="0"/>
              <a:t>κεφαλής για την ανάπτυξη του </a:t>
            </a:r>
            <a:r>
              <a:rPr lang="el-GR" dirty="0" smtClean="0"/>
              <a:t>εγκεφά­λου</a:t>
            </a:r>
            <a:endParaRPr lang="el-GR" dirty="0"/>
          </a:p>
          <a:p>
            <a:pPr lvl="0"/>
            <a:r>
              <a:rPr lang="el-GR" dirty="0"/>
              <a:t>τα </a:t>
            </a:r>
            <a:r>
              <a:rPr lang="el-GR" dirty="0" err="1"/>
              <a:t>δυσμορφικά</a:t>
            </a:r>
            <a:r>
              <a:rPr lang="el-GR" dirty="0"/>
              <a:t> χαρακτηριστικά, π.χ. </a:t>
            </a:r>
            <a:r>
              <a:rPr lang="el-GR" dirty="0" smtClean="0"/>
              <a:t>Σύνδρομα</a:t>
            </a:r>
            <a:r>
              <a:rPr lang="en-US" dirty="0" smtClean="0"/>
              <a:t> Down</a:t>
            </a:r>
            <a:r>
              <a:rPr lang="el-GR" dirty="0" smtClean="0"/>
              <a:t> </a:t>
            </a:r>
            <a:r>
              <a:rPr lang="el-GR" dirty="0"/>
              <a:t>ή </a:t>
            </a:r>
            <a:r>
              <a:rPr lang="en-US" dirty="0" smtClean="0"/>
              <a:t>Williams</a:t>
            </a:r>
            <a:endParaRPr lang="el-GR" dirty="0"/>
          </a:p>
          <a:p>
            <a:pPr lvl="0"/>
            <a:r>
              <a:rPr lang="el-GR" dirty="0"/>
              <a:t>το δέρμα για </a:t>
            </a:r>
            <a:r>
              <a:rPr lang="el-GR" dirty="0" err="1"/>
              <a:t>νευροδερματικά</a:t>
            </a:r>
            <a:r>
              <a:rPr lang="el-GR" dirty="0"/>
              <a:t> σύνδρομα, </a:t>
            </a:r>
            <a:r>
              <a:rPr lang="el-GR" dirty="0" err="1"/>
              <a:t>π,χ</a:t>
            </a:r>
            <a:r>
              <a:rPr lang="el-GR" dirty="0"/>
              <a:t>. </a:t>
            </a:r>
            <a:r>
              <a:rPr lang="el-GR" dirty="0" smtClean="0"/>
              <a:t>ο­ζώδης </a:t>
            </a:r>
            <a:r>
              <a:rPr lang="el-GR" dirty="0"/>
              <a:t>σκλήρυνση</a:t>
            </a:r>
          </a:p>
          <a:p>
            <a:pPr lvl="0"/>
            <a:r>
              <a:rPr lang="el-GR" dirty="0"/>
              <a:t>η νευρολογική εξέταση (στάση σώματος, </a:t>
            </a:r>
            <a:r>
              <a:rPr lang="el-GR" dirty="0" smtClean="0"/>
              <a:t>βάδι­ση</a:t>
            </a:r>
            <a:r>
              <a:rPr lang="el-GR" dirty="0"/>
              <a:t>, τόνος, αντανακλαστικά) καθώς και </a:t>
            </a:r>
            <a:r>
              <a:rPr lang="el-GR" dirty="0" smtClean="0"/>
              <a:t>έλεγχος</a:t>
            </a:r>
            <a:r>
              <a:rPr lang="en-US" dirty="0" smtClean="0"/>
              <a:t> </a:t>
            </a:r>
            <a:r>
              <a:rPr lang="el-GR" dirty="0" smtClean="0"/>
              <a:t>της </a:t>
            </a:r>
            <a:r>
              <a:rPr lang="el-GR" dirty="0"/>
              <a:t>όρασης και της ακοής.</a:t>
            </a:r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84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ΜΑΘΗΣΙΑΚΗ</a:t>
            </a:r>
            <a:r>
              <a:rPr lang="el-G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ΑΝΙΚΑΝΟΤΗΤΑ</a:t>
            </a:r>
            <a:r>
              <a:rPr lang="el-GR" sz="2800" dirty="0"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el-GR" sz="2800" dirty="0"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2250545" y="1441132"/>
            <a:ext cx="8915400" cy="5416868"/>
          </a:xfrm>
          <a:prstGeom prst="rect">
            <a:avLst/>
          </a:prstGeom>
        </p:spPr>
        <p:txBody>
          <a:bodyPr>
            <a:spAutoFit/>
          </a:bodyPr>
          <a:lstStyle/>
          <a:p>
            <a:pPr marR="18415" algn="just">
              <a:spcBef>
                <a:spcPts val="830"/>
              </a:spcBef>
            </a:pP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Σήμερα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προτιμάται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παραπάνω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όρος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αντί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ό­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ρου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</a:rPr>
              <a:t> "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διανοητική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καθυστέρηση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</a:rPr>
              <a:t>" 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</a:rPr>
              <a:t> "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διανοητική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1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ανα­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πηρία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".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Μπορεί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ταξινομηθεί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ως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ήπια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μέτρια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σοβαρή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βαριά</a:t>
            </a:r>
            <a:r>
              <a:rPr lang="el-GR" spc="2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en-US" dirty="0" smtClean="0">
              <a:ea typeface="Times New Roman" panose="02020603050405020304" pitchFamily="18" charset="0"/>
            </a:endParaRPr>
          </a:p>
          <a:p>
            <a:pPr marL="0" marR="18415" indent="0" algn="just">
              <a:spcBef>
                <a:spcPts val="830"/>
              </a:spcBef>
              <a:spcAft>
                <a:spcPts val="0"/>
              </a:spcAft>
              <a:buNone/>
            </a:pPr>
            <a:r>
              <a:rPr lang="el-GR" spc="3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Ένας</a:t>
            </a:r>
            <a:r>
              <a:rPr lang="el-GR" spc="3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τρόπος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αντικειμενικής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αξιολόγησης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γνωσιακής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λειτουργίας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είναι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μέσω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τεστ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ευ­φυΐας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(</a:t>
            </a:r>
            <a:r>
              <a:rPr lang="el-GR" spc="4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n-US" spc="4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pc="4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),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αλλά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έχει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μειονέκτημα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ότι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4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επηρεά­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ζεται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από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πολιτισμικό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υπόβαθρο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τις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γλωσ</a:t>
            </a:r>
            <a:r>
              <a:rPr lang="el-GR" spc="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σικ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έ</a:t>
            </a:r>
            <a:r>
              <a:rPr lang="el-GR" spc="2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ς</a:t>
            </a:r>
            <a:r>
              <a:rPr lang="el-GR" spc="2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ικανότητες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,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ελέγχει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όλους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τους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τομείς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ι­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κανοτήτων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δεν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αντανακλά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απαραιτήτως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τελικό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δυναμικό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κάθε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ανεξάρτητου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παιδιού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  <a:r>
              <a:rPr lang="el-GR" spc="3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Μπο­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ρεί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ταξινομηθεί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ως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εξής</a:t>
            </a:r>
            <a:r>
              <a:rPr lang="el-GR" spc="25" dirty="0">
                <a:solidFill>
                  <a:srgbClr val="000000"/>
                </a:solidFill>
                <a:ea typeface="Times New Roman" panose="02020603050405020304" pitchFamily="18" charset="0"/>
              </a:rPr>
              <a:t>:</a:t>
            </a:r>
            <a:endParaRPr lang="el-GR" dirty="0">
              <a:ea typeface="Times New Roman" panose="02020603050405020304" pitchFamily="18" charset="0"/>
            </a:endParaRPr>
          </a:p>
          <a:p>
            <a:pPr>
              <a:tabLst>
                <a:tab pos="128270" algn="l"/>
              </a:tabLst>
            </a:pP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μέτρια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μαθησιακή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ανικανότητα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(</a:t>
            </a:r>
            <a:r>
              <a:rPr lang="en-US" spc="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IQ</a:t>
            </a:r>
            <a:r>
              <a:rPr lang="el-GR" spc="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50-70)</a:t>
            </a:r>
            <a:endParaRPr lang="el-GR" dirty="0">
              <a:ea typeface="Times New Roman" panose="02020603050405020304" pitchFamily="18" charset="0"/>
            </a:endParaRPr>
          </a:p>
          <a:p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σοβαρή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(</a:t>
            </a:r>
            <a:r>
              <a:rPr lang="en-US" spc="3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IQ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20-50) -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το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άτομο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είναι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ικανό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μά­</a:t>
            </a:r>
            <a:r>
              <a:rPr lang="el-GR" spc="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θει</a:t>
            </a:r>
            <a:r>
              <a:rPr lang="el-GR" spc="5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τις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ελάχιστες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ικανότητες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για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μπορεί</a:t>
            </a:r>
            <a:r>
              <a:rPr lang="el-GR" spc="5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n-US" spc="5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αυτοεξυπηρετείται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να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αποκτήσει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την</a:t>
            </a:r>
            <a:r>
              <a:rPr lang="el-GR" spc="35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l-GR" spc="35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ελάχι</a:t>
            </a:r>
            <a:r>
              <a:rPr lang="el-GR" dirty="0"/>
              <a:t>στη δυνατή ικανότητα ομιλίας και λόγου, απαι­τείται επίβλεψη του ατόμου </a:t>
            </a:r>
            <a:endParaRPr lang="en-US" dirty="0" smtClean="0"/>
          </a:p>
          <a:p>
            <a:r>
              <a:rPr lang="el-GR" dirty="0" smtClean="0"/>
              <a:t>βαριά (</a:t>
            </a:r>
            <a:r>
              <a:rPr lang="en-US" dirty="0" smtClean="0"/>
              <a:t>IQ</a:t>
            </a:r>
            <a:r>
              <a:rPr lang="el-GR" dirty="0" smtClean="0"/>
              <a:t> </a:t>
            </a:r>
            <a:r>
              <a:rPr lang="el-GR" dirty="0"/>
              <a:t>0-20) - σχετίζεται ουσιαστικά με πλή­ρη έλλειψη ικανότητας ομιλίας ή αυτοεξυπηρέ­τησης και την αναγκαιότητα πλήρους επίβλε­ψης δια βίου.</a:t>
            </a:r>
          </a:p>
          <a:p>
            <a:pPr marL="0" indent="0">
              <a:buNone/>
            </a:pPr>
            <a:r>
              <a:rPr lang="el-GR" dirty="0">
                <a:ea typeface="Times New Roman" panose="02020603050405020304" pitchFamily="18" charset="0"/>
              </a:rPr>
              <a:t/>
            </a:r>
            <a:br>
              <a:rPr lang="el-GR" dirty="0">
                <a:ea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179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62667" y="1659466"/>
            <a:ext cx="9641945" cy="4809067"/>
          </a:xfrm>
        </p:spPr>
        <p:txBody>
          <a:bodyPr>
            <a:noAutofit/>
          </a:bodyPr>
          <a:lstStyle/>
          <a:p>
            <a:r>
              <a:rPr lang="el-GR" dirty="0"/>
              <a:t>Η σοβαρή ή η βαριά μαθησιακή ανικανότητα είναι συνήθως εμφανής ως έντονη γενικευμένη α­ναπτυξιακή καθυστέρηση από τη βρεφική ηλικία. Όταν είναι λιγότερο σοβαρή, η μαθησιακή ανικα­νότητα επηρεάζει κυρίως την ομιλία και τις κοι­νωνικές ικανότητες. Οι ήπιες μαθησιακές ανικανό­τητες μπορεί να καταστούν εμφανείς μόνο όταν το παιδί αρχίσει το σχολείο.</a:t>
            </a:r>
          </a:p>
          <a:p>
            <a:r>
              <a:rPr lang="el-GR" dirty="0"/>
              <a:t>Η επικράτηση της σοβαρής μαθησιακής ανικα­νότητας είναι περίπου 4 ανά 1000 παιδιά. Τις πε­ρισσότερες φορές υπάρχει οργανικό αίτιο και δεν διαφέρει ανάλογα με την κοινωνική τάξη των γο­νέων, αντίθετα με τη μέτρια μαθησιακή ανικανό­τητα, στην οποία προεξάρχουν τα παιδιά χαμη­λότερης κοινωνικοοικονομικής τάξης.</a:t>
            </a:r>
          </a:p>
          <a:p>
            <a:r>
              <a:rPr lang="el-GR" dirty="0" smtClean="0"/>
              <a:t>Η </a:t>
            </a:r>
            <a:r>
              <a:rPr lang="el-GR" dirty="0"/>
              <a:t>επιλογή του ελέγχου διερεύνησης καθορί­ζεται από το ιστορικό και τα κλινικά ευρήματα, αν και στο 25% δεν διαπιστώνεται κανένα </a:t>
            </a:r>
            <a:r>
              <a:rPr lang="el-GR" dirty="0" smtClean="0"/>
              <a:t>αίτιο</a:t>
            </a:r>
            <a:endParaRPr lang="el-GR" dirty="0">
              <a:ea typeface="Times New Roman" panose="02020603050405020304" pitchFamily="18" charset="0"/>
            </a:endParaRPr>
          </a:p>
          <a:p>
            <a:pPr marL="0" indent="0">
              <a:spcBef>
                <a:spcPts val="4140"/>
              </a:spcBef>
              <a:buNone/>
            </a:pPr>
            <a:r>
              <a:rPr lang="el-G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>
              <a:ea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508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28702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/>
              <a:t>Μαθησιακές Δυσκολίες</a:t>
            </a:r>
            <a:r>
              <a:rPr lang="el-GR" sz="3600" dirty="0"/>
              <a:t/>
            </a:r>
            <a:br>
              <a:rPr lang="el-GR" sz="3600" dirty="0"/>
            </a:br>
            <a:r>
              <a:rPr lang="el-GR" sz="3600" dirty="0"/>
              <a:t/>
            </a:r>
            <a:br>
              <a:rPr lang="el-GR" sz="3600" dirty="0"/>
            </a:br>
            <a:r>
              <a:rPr lang="el-GR" sz="3200" dirty="0" smtClean="0"/>
              <a:t>Ο όρος μαθησιακές δυσκολίες χρησιμοποιείται για να περιγράψει σύνολο διαταραχών  που μειώνουν την ικανότητα του παιδιού να μάθει.</a:t>
            </a:r>
            <a:endParaRPr lang="el-GR" sz="3200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1692322" y="3698542"/>
          <a:ext cx="8501418" cy="2724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6920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όρος μαθησιακές δυσκολίες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944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Είναι γενικός όρος και αναφέρεται σε ανομοιογενείς αναπτυξιακά καταστάσεις όπως</a:t>
            </a:r>
          </a:p>
          <a:p>
            <a:r>
              <a:rPr lang="el-GR" dirty="0" smtClean="0"/>
              <a:t>Διαταραχές του λόγου</a:t>
            </a:r>
          </a:p>
          <a:p>
            <a:r>
              <a:rPr lang="el-GR" dirty="0" smtClean="0"/>
              <a:t>Νοητική μειονεξία</a:t>
            </a:r>
          </a:p>
          <a:p>
            <a:r>
              <a:rPr lang="el-GR" dirty="0" smtClean="0"/>
              <a:t>Εγκεφαλική δυσλειτουργία</a:t>
            </a:r>
          </a:p>
          <a:p>
            <a:r>
              <a:rPr lang="el-GR" dirty="0" smtClean="0"/>
              <a:t>Γενετικά νοσήματα</a:t>
            </a:r>
          </a:p>
          <a:p>
            <a:r>
              <a:rPr lang="el-GR" dirty="0" smtClean="0"/>
              <a:t>Συγγενή νοσήματα</a:t>
            </a:r>
          </a:p>
          <a:p>
            <a:r>
              <a:rPr lang="el-GR" dirty="0" smtClean="0"/>
              <a:t>Μειωμένη ατομική προσπάθεια</a:t>
            </a:r>
          </a:p>
          <a:p>
            <a:r>
              <a:rPr lang="el-GR" dirty="0" smtClean="0"/>
              <a:t>Δυσμενείς οικογενειακές ή περιβαλλοντικές συνθήκες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5665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Τα ευρήματα των Μαθησιακών Δυσκολιών περιλαμβάνουν 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Περιορισμένο λεξιλόγιο</a:t>
            </a:r>
          </a:p>
          <a:p>
            <a:r>
              <a:rPr lang="el-GR" dirty="0" smtClean="0"/>
              <a:t>Χαμηλή κατανόηση λέξεων και εννοιών</a:t>
            </a:r>
          </a:p>
          <a:p>
            <a:r>
              <a:rPr lang="el-GR" dirty="0" smtClean="0"/>
              <a:t>Χαμηλή αναγνωστική ικανότητα</a:t>
            </a:r>
          </a:p>
          <a:p>
            <a:r>
              <a:rPr lang="el-GR" dirty="0" smtClean="0"/>
              <a:t>Δυσκολία στη γραφή (συνήθως παραλείπουν ή αντιστρέφουν γράμματα π.χ. θ/δ, ε/3)</a:t>
            </a:r>
          </a:p>
          <a:p>
            <a:r>
              <a:rPr lang="el-GR" dirty="0" smtClean="0"/>
              <a:t>Ανεπαρκή περιγραφική ικανότητα</a:t>
            </a:r>
          </a:p>
          <a:p>
            <a:r>
              <a:rPr lang="el-GR" dirty="0" smtClean="0"/>
              <a:t>Μειωμένη κρίση  και συγκριτική σκέψη</a:t>
            </a:r>
          </a:p>
          <a:p>
            <a:r>
              <a:rPr lang="el-GR" dirty="0" smtClean="0"/>
              <a:t>Διαταραχές της συμπεριφοράς όπως </a:t>
            </a:r>
            <a:r>
              <a:rPr lang="el-GR" dirty="0" err="1" smtClean="0"/>
              <a:t>υπερκινητικότητα</a:t>
            </a:r>
            <a:r>
              <a:rPr lang="el-GR" dirty="0" smtClean="0"/>
              <a:t> και διάσπαση προσοχής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651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354842" y="1514901"/>
          <a:ext cx="11837158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141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1596787" y="4763069"/>
            <a:ext cx="10304061" cy="1910686"/>
          </a:xfrm>
        </p:spPr>
        <p:txBody>
          <a:bodyPr>
            <a:normAutofit/>
          </a:bodyPr>
          <a:lstStyle/>
          <a:p>
            <a:r>
              <a:rPr lang="el-GR" sz="1800" dirty="0" smtClean="0"/>
              <a:t>Οι δυσλεξικού τύπου διαταραχές είναι σπάνιες, προσβάλλουν  1-3% του πληθυσμού.</a:t>
            </a:r>
            <a:br>
              <a:rPr lang="el-GR" sz="1800" dirty="0" smtClean="0"/>
            </a:br>
            <a:r>
              <a:rPr lang="el-GR" sz="1800" dirty="0" smtClean="0"/>
              <a:t> Είναι δύσκολο να διαγνωσθούν . Η αποτυχία στην εκμάθηση του γραπτού λόγου είναι απρόβλεπτη . Εμφανίζεται παρά τη φυσιολογική νοημοσύνη, την επαρκή σχολική εκπαίδευση, και τις επαρκείς κοινωνικές και πολιτισμικές ευκαιρίες.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l-GR" sz="1800" dirty="0" smtClean="0"/>
              <a:t>Είναι μόνιμη νευρολογική διαταραχή που επηρεάζει θεμελιώδεις λειτουργίες της μάθησης </a:t>
            </a:r>
            <a:endParaRPr lang="el-GR" sz="1800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1910686" y="259308"/>
          <a:ext cx="10281313" cy="409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647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13164" y="609600"/>
            <a:ext cx="4239491" cy="981694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Αναπτυξιακή καθυστέρηση</a:t>
            </a:r>
            <a:endParaRPr lang="el-GR" sz="240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86296" y="1971304"/>
            <a:ext cx="3966359" cy="2569006"/>
          </a:xfrm>
        </p:spPr>
        <p:txBody>
          <a:bodyPr/>
          <a:lstStyle/>
          <a:p>
            <a:r>
              <a:rPr lang="el-GR" dirty="0" smtClean="0"/>
              <a:t>Το παιδί μπορεί να παρουσιάζει βραδεία και σταθερή εξέλιξη αλλά εκτός του φυσιολογικού ή η ψυχοκινητική εξέλιξη να φτάσει σε ένα επίπεδο ή να παλινδρομήσει</a:t>
            </a:r>
            <a:endParaRPr lang="el-GR" dirty="0"/>
          </a:p>
        </p:txBody>
      </p:sp>
      <p:pic>
        <p:nvPicPr>
          <p:cNvPr id="5" name="Picture 4" descr="Untitled-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4" t="14030" r="7162" b="3499"/>
          <a:stretch/>
        </p:blipFill>
        <p:spPr>
          <a:xfrm>
            <a:off x="5875338" y="0"/>
            <a:ext cx="6316662" cy="5724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852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1445" y="609600"/>
            <a:ext cx="5759356" cy="1136073"/>
          </a:xfrm>
        </p:spPr>
        <p:txBody>
          <a:bodyPr>
            <a:normAutofit/>
          </a:bodyPr>
          <a:lstStyle/>
          <a:p>
            <a:r>
              <a:rPr lang="el-GR" sz="3200" dirty="0"/>
              <a:t>Αναπτυξιακή καθυστέρηση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710205" y="2362993"/>
            <a:ext cx="4108705" cy="1555864"/>
          </a:xfrm>
        </p:spPr>
        <p:txBody>
          <a:bodyPr/>
          <a:lstStyle/>
          <a:p>
            <a:r>
              <a:rPr lang="el-GR" dirty="0" smtClean="0"/>
              <a:t>Με την αύξηση της ηλικίας η διαφορά μεταξύ της φυσιολογικής και της παθολογικής ψυχοκινητικής ανάπτυξης γίνεται περισσότερο εμφανής</a:t>
            </a:r>
            <a:endParaRPr lang="el-GR" dirty="0"/>
          </a:p>
        </p:txBody>
      </p:sp>
      <p:pic>
        <p:nvPicPr>
          <p:cNvPr id="4" name="Picture 4" descr="Untitled-3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4" t="5716" r="5294" b="18095"/>
          <a:stretch/>
        </p:blipFill>
        <p:spPr>
          <a:xfrm>
            <a:off x="6883400" y="0"/>
            <a:ext cx="5308600" cy="52244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12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διάκριση μεταξύ λόγου και ομιλίας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2592924" y="1529542"/>
            <a:ext cx="8911687" cy="43816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Λόγος: αναφέρεται στους παραγόμενους </a:t>
            </a:r>
            <a:r>
              <a:rPr lang="el-GR" dirty="0" smtClean="0"/>
              <a:t>ή­χους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Ομιλία: η υποκείμενη συνθέτη σειρά </a:t>
            </a:r>
            <a:r>
              <a:rPr lang="el-GR" dirty="0" smtClean="0"/>
              <a:t>κανόνων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l-GR" dirty="0"/>
              <a:t>κωδικών που κατευθύνουν την </a:t>
            </a:r>
            <a:r>
              <a:rPr lang="el-GR" dirty="0" smtClean="0"/>
              <a:t>επικοινω­νία</a:t>
            </a:r>
            <a:r>
              <a:rPr lang="el-GR" dirty="0"/>
              <a:t>. </a:t>
            </a:r>
            <a:endParaRPr lang="el-GR" dirty="0" smtClean="0"/>
          </a:p>
          <a:p>
            <a:pPr lvl="0"/>
            <a:r>
              <a:rPr lang="el-GR" dirty="0" smtClean="0"/>
              <a:t>Η </a:t>
            </a:r>
            <a:r>
              <a:rPr lang="el-GR" dirty="0"/>
              <a:t>ομιλία χωρίζεται σε </a:t>
            </a:r>
            <a:r>
              <a:rPr lang="el-GR" u="sng" dirty="0"/>
              <a:t>αντιληπτική </a:t>
            </a:r>
            <a:r>
              <a:rPr lang="el-GR" u="sng" dirty="0" smtClean="0"/>
              <a:t>ομιλία</a:t>
            </a:r>
            <a:r>
              <a:rPr lang="en-US" u="sng" dirty="0" smtClean="0"/>
              <a:t> </a:t>
            </a:r>
            <a:r>
              <a:rPr lang="el-GR" dirty="0" smtClean="0"/>
              <a:t>(κατανόηση </a:t>
            </a:r>
            <a:r>
              <a:rPr lang="el-GR" dirty="0"/>
              <a:t>ομιλίας) και σε </a:t>
            </a:r>
            <a:r>
              <a:rPr lang="el-GR" u="sng" dirty="0"/>
              <a:t>εκφραστική </a:t>
            </a:r>
            <a:r>
              <a:rPr lang="el-GR" u="sng" dirty="0" smtClean="0"/>
              <a:t>ομιλία</a:t>
            </a:r>
            <a:r>
              <a:rPr lang="en-US" u="sng" dirty="0" smtClean="0"/>
              <a:t> </a:t>
            </a:r>
            <a:r>
              <a:rPr lang="el-GR" dirty="0" smtClean="0"/>
              <a:t>(</a:t>
            </a:r>
            <a:r>
              <a:rPr lang="el-GR" dirty="0"/>
              <a:t>έ</a:t>
            </a:r>
            <a:r>
              <a:rPr lang="el-GR" dirty="0" smtClean="0"/>
              <a:t>κφραση </a:t>
            </a:r>
            <a:r>
              <a:rPr lang="el-GR" dirty="0"/>
              <a:t>προσώπου, κινήσεις, ομιλία</a:t>
            </a:r>
            <a:r>
              <a:rPr lang="el-GR" dirty="0" smtClean="0"/>
              <a:t>).</a:t>
            </a:r>
          </a:p>
          <a:p>
            <a:pPr lvl="0"/>
            <a:r>
              <a:rPr lang="el-GR" dirty="0" smtClean="0"/>
              <a:t> Ένα παιδί </a:t>
            </a:r>
            <a:r>
              <a:rPr lang="el-GR" dirty="0"/>
              <a:t>μπορεί να παρουσιάζει πρόβλημα σε </a:t>
            </a:r>
            <a:r>
              <a:rPr lang="el-GR" dirty="0" smtClean="0"/>
              <a:t>ο­ποιονδήποτε </a:t>
            </a:r>
            <a:r>
              <a:rPr lang="el-GR" dirty="0"/>
              <a:t>από τους δυο τομείς. Όπως </a:t>
            </a:r>
            <a:r>
              <a:rPr lang="el-GR" dirty="0" smtClean="0"/>
              <a:t>και στους </a:t>
            </a:r>
            <a:r>
              <a:rPr lang="el-GR" dirty="0"/>
              <a:t>άλλους αναπτυξιακούς τομείς, η </a:t>
            </a:r>
            <a:r>
              <a:rPr lang="el-GR" dirty="0" smtClean="0"/>
              <a:t>αντιλη­πτική </a:t>
            </a:r>
            <a:r>
              <a:rPr lang="el-GR" dirty="0"/>
              <a:t>και η εκφραστική ομιλία </a:t>
            </a:r>
            <a:r>
              <a:rPr lang="el-GR" dirty="0" smtClean="0"/>
              <a:t>παρουσιάζουν αναπτυξιακή </a:t>
            </a:r>
            <a:r>
              <a:rPr lang="el-GR" dirty="0"/>
              <a:t>εξέλιξη.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10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Διαταραχές του λόγου και της ομιλίας στα παιδιά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Στην Ευρώπη το ποσοστό των προβλημάτων λόγου και </a:t>
            </a:r>
            <a:r>
              <a:rPr lang="el-GR" dirty="0"/>
              <a:t>ομιλίας </a:t>
            </a:r>
            <a:r>
              <a:rPr lang="el-GR" dirty="0" smtClean="0"/>
              <a:t>ανέρχεται στο 8-12% των παιδιών της προσχολικής ηλικίας. </a:t>
            </a:r>
          </a:p>
          <a:p>
            <a:r>
              <a:rPr lang="el-GR" dirty="0" smtClean="0"/>
              <a:t>Διαχρονικές μελέτες παρακολούθησης έχουν αποδείξει ότι σημαντικό ποσοστό από τα παιδιά αυτά έχουν αυξημένο κίνδυνο να παρουσιάσουν στη σχολική ηλικία μαθησιακές δυσκολίες και διαταραχές της συμπεριφοράς</a:t>
            </a:r>
          </a:p>
          <a:p>
            <a:r>
              <a:rPr lang="el-GR" dirty="0" smtClean="0"/>
              <a:t>Ο κίνδυνος είναι τόσο μεγαλύτερος όσο μεγαλύτερη η καθυστέρηση του λόγου και όταν διαρκεί μεγαλύτερο χρονικό διάστημα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438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σύγχρονη προσέγγιση των προβλημάτων λόγου εστιάζεται </a:t>
            </a:r>
            <a:r>
              <a:rPr lang="el-GR" dirty="0" smtClean="0"/>
              <a:t>περισσότερο</a:t>
            </a:r>
          </a:p>
          <a:p>
            <a:r>
              <a:rPr lang="el-GR" dirty="0" smtClean="0"/>
              <a:t> </a:t>
            </a:r>
            <a:r>
              <a:rPr lang="el-GR" dirty="0"/>
              <a:t>στην ποιότητα του λόγου (πως μιλά και τι λέει)  καθυστερημένος αλλά </a:t>
            </a:r>
            <a:r>
              <a:rPr lang="el-GR" dirty="0" smtClean="0"/>
              <a:t>σωστός  </a:t>
            </a:r>
            <a:r>
              <a:rPr lang="el-GR" dirty="0"/>
              <a:t>ή διαταραγμένος </a:t>
            </a:r>
            <a:r>
              <a:rPr lang="el-GR" dirty="0" smtClean="0"/>
              <a:t>λόγος και</a:t>
            </a:r>
          </a:p>
          <a:p>
            <a:r>
              <a:rPr lang="el-GR" dirty="0" smtClean="0"/>
              <a:t> </a:t>
            </a:r>
            <a:r>
              <a:rPr lang="el-GR" dirty="0"/>
              <a:t>λιγότερο στην ποσότητα (πόσα λέει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2" name="Ορθογώνιο 1"/>
          <p:cNvSpPr/>
          <p:nvPr/>
        </p:nvSpPr>
        <p:spPr>
          <a:xfrm>
            <a:off x="3716215" y="442685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/>
              <a:t>Διαταραγμένος λόγος  εμπεριέχει γλωσσολογικά στοιχεία που δεν απαντώνται στην φυσιολογική εξέλιξη.</a:t>
            </a:r>
          </a:p>
        </p:txBody>
      </p:sp>
    </p:spTree>
    <p:extLst>
      <p:ext uri="{BB962C8B-B14F-4D97-AF65-F5344CB8AC3E}">
        <p14:creationId xmlns:p14="http://schemas.microsoft.com/office/powerpoint/2010/main" val="13217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Υπόνοια πολλών προβλημάτων ομιλίας τίθεται αρχικά από τους γονείς ή τους ιατρούς </a:t>
            </a:r>
            <a:r>
              <a:rPr lang="el-GR" dirty="0" smtClean="0"/>
              <a:t>πρωτοβάθμιας περίθαλψης.</a:t>
            </a:r>
          </a:p>
          <a:p>
            <a:pPr marL="0" indent="0">
              <a:buNone/>
            </a:pPr>
            <a:r>
              <a:rPr lang="el-GR" dirty="0" smtClean="0"/>
              <a:t>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45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1000</TotalTime>
  <Words>2609</Words>
  <Application>Microsoft Office PowerPoint</Application>
  <PresentationFormat>Ευρεία οθόνη</PresentationFormat>
  <Paragraphs>240</Paragraphs>
  <Slides>38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44" baseType="lpstr">
      <vt:lpstr>Arial</vt:lpstr>
      <vt:lpstr>Calibri</vt:lpstr>
      <vt:lpstr>Century Gothic</vt:lpstr>
      <vt:lpstr>Times New Roman</vt:lpstr>
      <vt:lpstr>Wingdings 3</vt:lpstr>
      <vt:lpstr>Wisp</vt:lpstr>
      <vt:lpstr>Αναπτυξιακές διαταραχές</vt:lpstr>
      <vt:lpstr>Παρουσίαση του PowerPoint</vt:lpstr>
      <vt:lpstr>Αναπτυξιακή καθυστέρηση</vt:lpstr>
      <vt:lpstr>Αναπτυξιακή καθυστέρηση</vt:lpstr>
      <vt:lpstr>Αναπτυξιακή καθυστέρηση</vt:lpstr>
      <vt:lpstr>διάκριση μεταξύ λόγου και ομιλίας</vt:lpstr>
      <vt:lpstr>Διαταραχές του λόγου και της ομιλίας στα παιδιά</vt:lpstr>
      <vt:lpstr>Παρουσίαση του PowerPoint</vt:lpstr>
      <vt:lpstr>Παρουσίαση του PowerPoint</vt:lpstr>
      <vt:lpstr>Παρουσίαση του PowerPoint</vt:lpstr>
      <vt:lpstr>Τα συμπτώματα που πρέπει να μας ανησυχήσουν: </vt:lpstr>
      <vt:lpstr>Παρουσίαση του PowerPoint</vt:lpstr>
      <vt:lpstr>Δοκιμασίες και αξιολόγηση ομιλίας </vt:lpstr>
      <vt:lpstr>Οι δοκιμασίες ομιλίας είναι πολλές και ποικί­λουν και συνήθως διεξάγονται από λογοθεραπευτή. Σε αυτές περιλαμβάνονται: </vt:lpstr>
      <vt:lpstr>Καθυστέρηση  λόγου και ομιλίας </vt:lpstr>
      <vt:lpstr>Κώφωση - Βαρηκοΐα</vt:lpstr>
      <vt:lpstr>Παρουσίαση του PowerPoint</vt:lpstr>
      <vt:lpstr>Διαταραχές λόγου και ομιλίας </vt:lpstr>
      <vt:lpstr>διαταραχή λόγου και εκ­φοράς ήχων λόγου, τραυλισμός.</vt:lpstr>
      <vt:lpstr>διαταραχή λόγου και εκ­φοράς ήχων λόγου</vt:lpstr>
      <vt:lpstr> εκφραστική δυσφασία</vt:lpstr>
      <vt:lpstr>Μικτή διαταραχή αντιληπτικού και εκφραστικού λόγου. </vt:lpstr>
      <vt:lpstr> διαταραχές επικοινωνίας  πραγματολογική διαταραχή</vt:lpstr>
      <vt:lpstr>Διαταραχές του αυτιστικού φάσματος</vt:lpstr>
      <vt:lpstr>Παρουσίαση του PowerPoint</vt:lpstr>
      <vt:lpstr>Η σωστή αντιμετώπιση των προβλημάτων λόγου περιλαμβάνει:</vt:lpstr>
      <vt:lpstr>Παρουσίαση του PowerPoint</vt:lpstr>
      <vt:lpstr>Γενικευμένη αναπτυξιακή καθυστέρηση</vt:lpstr>
      <vt:lpstr>Τα συ­νήθη αίτια γενικευμένης αναπτυξιακής καθυστέρησης. </vt:lpstr>
      <vt:lpstr>Παρουσίαση του PowerPoint</vt:lpstr>
      <vt:lpstr>Τα ειδικά χαρακτηριστικά τα οποία θα πρέπει να σημειωθούν κατά την εξέταση είναι:</vt:lpstr>
      <vt:lpstr>ΜΑΘΗΣΙΑΚΗ ΑΝΙΚΑΝΟΤΗΤΑ </vt:lpstr>
      <vt:lpstr>Παρουσίαση του PowerPoint</vt:lpstr>
      <vt:lpstr>Μαθησιακές Δυσκολίες  Ο όρος μαθησιακές δυσκολίες χρησιμοποιείται για να περιγράψει σύνολο διαταραχών  που μειώνουν την ικανότητα του παιδιού να μάθει.</vt:lpstr>
      <vt:lpstr>Ο όρος μαθησιακές δυσκολίες </vt:lpstr>
      <vt:lpstr>Τα ευρήματα των Μαθησιακών Δυσκολιών περιλαμβάνουν  </vt:lpstr>
      <vt:lpstr>Παρουσίαση του PowerPoint</vt:lpstr>
      <vt:lpstr>Οι δυσλεξικού τύπου διαταραχές είναι σπάνιες, προσβάλλουν  1-3% του πληθυσμού.  Είναι δύσκολο να διαγνωσθούν . Η αποτυχία στην εκμάθηση του γραπτού λόγου είναι απρόβλεπτη . Εμφανίζεται παρά τη φυσιολογική νοημοσύνη, την επαρκή σχολική εκπαίδευση, και τις επαρκείς κοινωνικές και πολιτισμικές ευκαιρίες. Είναι μόνιμη νευρολογική διαταραχή που επηρεάζει θεμελιώδεις λειτουργίες της μάθησης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Αναπτυξιακές διαταραχές</dc:title>
  <dc:creator>Evangelia Griva</dc:creator>
  <cp:lastModifiedBy>Evangelia Griva</cp:lastModifiedBy>
  <cp:revision>67</cp:revision>
  <dcterms:created xsi:type="dcterms:W3CDTF">2015-04-20T04:04:30Z</dcterms:created>
  <dcterms:modified xsi:type="dcterms:W3CDTF">2015-09-25T07:18:31Z</dcterms:modified>
</cp:coreProperties>
</file>