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9" r:id="rId3"/>
    <p:sldId id="257" r:id="rId4"/>
    <p:sldId id="259" r:id="rId5"/>
    <p:sldId id="409" r:id="rId6"/>
    <p:sldId id="479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511" r:id="rId39"/>
    <p:sldId id="512" r:id="rId40"/>
    <p:sldId id="513" r:id="rId41"/>
    <p:sldId id="514" r:id="rId42"/>
    <p:sldId id="391" r:id="rId43"/>
    <p:sldId id="291" r:id="rId44"/>
    <p:sldId id="292" r:id="rId45"/>
    <p:sldId id="293" r:id="rId46"/>
    <p:sldId id="280" r:id="rId47"/>
  </p:sldIdLst>
  <p:sldSz cx="9144000" cy="5715000" type="screen16x10"/>
  <p:notesSz cx="6858000" cy="9144000"/>
  <p:custDataLst>
    <p:tags r:id="rId5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8.xml"/><Relationship Id="rId18" Type="http://schemas.openxmlformats.org/officeDocument/2006/relationships/slide" Target="slides/slide23.xml"/><Relationship Id="rId26" Type="http://schemas.openxmlformats.org/officeDocument/2006/relationships/slide" Target="slides/slide36.xml"/><Relationship Id="rId3" Type="http://schemas.openxmlformats.org/officeDocument/2006/relationships/slide" Target="slides/slide8.xml"/><Relationship Id="rId21" Type="http://schemas.openxmlformats.org/officeDocument/2006/relationships/slide" Target="slides/slide27.xml"/><Relationship Id="rId7" Type="http://schemas.openxmlformats.org/officeDocument/2006/relationships/slide" Target="slides/slide12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5" Type="http://schemas.openxmlformats.org/officeDocument/2006/relationships/slide" Target="slides/slide31.xml"/><Relationship Id="rId2" Type="http://schemas.openxmlformats.org/officeDocument/2006/relationships/slide" Target="slides/slide7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29" Type="http://schemas.openxmlformats.org/officeDocument/2006/relationships/slide" Target="slides/slide41.xml"/><Relationship Id="rId1" Type="http://schemas.openxmlformats.org/officeDocument/2006/relationships/slide" Target="slides/slide6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24" Type="http://schemas.openxmlformats.org/officeDocument/2006/relationships/slide" Target="slides/slide30.xml"/><Relationship Id="rId5" Type="http://schemas.openxmlformats.org/officeDocument/2006/relationships/slide" Target="slides/slide10.xml"/><Relationship Id="rId15" Type="http://schemas.openxmlformats.org/officeDocument/2006/relationships/slide" Target="slides/slide20.xml"/><Relationship Id="rId23" Type="http://schemas.openxmlformats.org/officeDocument/2006/relationships/slide" Target="slides/slide29.xml"/><Relationship Id="rId28" Type="http://schemas.openxmlformats.org/officeDocument/2006/relationships/slide" Target="slides/slide38.xml"/><Relationship Id="rId10" Type="http://schemas.openxmlformats.org/officeDocument/2006/relationships/slide" Target="slides/slide15.xml"/><Relationship Id="rId19" Type="http://schemas.openxmlformats.org/officeDocument/2006/relationships/slide" Target="slides/slide24.xml"/><Relationship Id="rId4" Type="http://schemas.openxmlformats.org/officeDocument/2006/relationships/slide" Target="slides/slide9.xml"/><Relationship Id="rId9" Type="http://schemas.openxmlformats.org/officeDocument/2006/relationships/slide" Target="slides/slide14.xml"/><Relationship Id="rId14" Type="http://schemas.openxmlformats.org/officeDocument/2006/relationships/slide" Target="slides/slide19.xml"/><Relationship Id="rId22" Type="http://schemas.openxmlformats.org/officeDocument/2006/relationships/slide" Target="slides/slide28.xml"/><Relationship Id="rId27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7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72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8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11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9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8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10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91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9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12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26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13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13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14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03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15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5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16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0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17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42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18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67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19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39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20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11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21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29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22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9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23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22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24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3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25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75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00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27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8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3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28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696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57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29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706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05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30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716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409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265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3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41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4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5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2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6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4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Αρχιτεκτονική υπολογιστών –Ομάδες Εντολών: Ιδιότητες και Λειτουργίες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5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9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Ομάδες </a:t>
            </a:r>
            <a:r>
              <a:rPr lang="el-GR" sz="2800" b="1" dirty="0"/>
              <a:t>Εντολών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b="1" dirty="0" smtClean="0"/>
              <a:t>Ιδιότητες</a:t>
            </a:r>
            <a:r>
              <a:rPr lang="en-US" sz="2800" b="1" dirty="0" smtClean="0"/>
              <a:t> </a:t>
            </a:r>
            <a:r>
              <a:rPr lang="el-GR" sz="2800" b="1" dirty="0" smtClean="0"/>
              <a:t>και </a:t>
            </a:r>
            <a:r>
              <a:rPr lang="el-GR" sz="2800" b="1" dirty="0"/>
              <a:t>Λειτουργίες</a:t>
            </a:r>
          </a:p>
          <a:p>
            <a:endParaRPr lang="el-GR" sz="2800" b="1" dirty="0" smtClean="0"/>
          </a:p>
          <a:p>
            <a:r>
              <a:rPr lang="el-GR" sz="2800" dirty="0" smtClean="0"/>
              <a:t>Φώτης Βαρζιώτης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Μορφοποίηση Εντολής</a:t>
            </a:r>
            <a:endParaRPr lang="en-GB" altLang="el-GR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27504" r="13094" b="50000"/>
          <a:stretch>
            <a:fillRect/>
          </a:stretch>
        </p:blipFill>
        <p:spPr bwMode="auto">
          <a:xfrm>
            <a:off x="611560" y="1777380"/>
            <a:ext cx="76200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76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Είδη Εντολών</a:t>
            </a:r>
            <a:endParaRPr lang="en-US" altLang="el-GR" smtClean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Επεξεργασία Δεδομένων</a:t>
            </a:r>
            <a:endParaRPr lang="en-US" altLang="el-GR" sz="2800" dirty="0" smtClean="0"/>
          </a:p>
          <a:p>
            <a:r>
              <a:rPr lang="el-GR" altLang="el-GR" sz="2800" dirty="0" smtClean="0"/>
              <a:t>Αποθήκευση Δεδομένων</a:t>
            </a:r>
            <a:r>
              <a:rPr lang="en-US" altLang="el-GR" sz="2800" dirty="0" smtClean="0"/>
              <a:t> (</a:t>
            </a:r>
            <a:r>
              <a:rPr lang="el-GR" altLang="el-GR" sz="2800" dirty="0" smtClean="0"/>
              <a:t>κύρια μνήμη</a:t>
            </a:r>
            <a:r>
              <a:rPr lang="en-US" altLang="el-GR" sz="2800" dirty="0" smtClean="0"/>
              <a:t>)</a:t>
            </a:r>
          </a:p>
          <a:p>
            <a:r>
              <a:rPr lang="el-GR" altLang="el-GR" sz="2800" dirty="0" smtClean="0"/>
              <a:t>Μετακίνηση δεδομένων</a:t>
            </a:r>
            <a:r>
              <a:rPr lang="en-US" altLang="el-GR" sz="2800" dirty="0" smtClean="0"/>
              <a:t> (I/O)</a:t>
            </a:r>
          </a:p>
          <a:p>
            <a:r>
              <a:rPr lang="el-GR" altLang="el-GR" sz="2800" dirty="0" smtClean="0"/>
              <a:t>Έλεγχος (Εντολές δοκιμών και διακλάδωσης)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24173438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Πλήθος Διευθύνσεων</a:t>
            </a:r>
            <a:r>
              <a:rPr lang="en-US" altLang="el-GR" smtClean="0"/>
              <a:t> (</a:t>
            </a:r>
            <a:r>
              <a:rPr lang="el-GR" altLang="el-GR" smtClean="0"/>
              <a:t>α</a:t>
            </a:r>
            <a:r>
              <a:rPr lang="en-US" altLang="el-GR" smtClean="0"/>
              <a:t>)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 lnSpcReduction="10000"/>
          </a:bodyPr>
          <a:lstStyle/>
          <a:p>
            <a:r>
              <a:rPr lang="en-US" altLang="el-GR" sz="2800" b="1" dirty="0" smtClean="0"/>
              <a:t>3 </a:t>
            </a:r>
            <a:r>
              <a:rPr lang="el-GR" altLang="el-GR" sz="2800" b="1" dirty="0" smtClean="0"/>
              <a:t>Διευθύνσεις</a:t>
            </a:r>
            <a:endParaRPr lang="en-US" altLang="el-GR" sz="28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Τελεστής </a:t>
            </a:r>
            <a:r>
              <a:rPr lang="en-US" altLang="el-GR" dirty="0" smtClean="0"/>
              <a:t>1, </a:t>
            </a:r>
            <a:r>
              <a:rPr lang="el-GR" altLang="el-GR" dirty="0" smtClean="0"/>
              <a:t>Τελεστής</a:t>
            </a:r>
            <a:r>
              <a:rPr lang="en-US" altLang="el-GR" dirty="0" smtClean="0"/>
              <a:t> 2, </a:t>
            </a:r>
            <a:r>
              <a:rPr lang="el-GR" altLang="el-GR" dirty="0" smtClean="0"/>
              <a:t>Αποτέλεσμα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a = b + c;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Μπορεί να απαιτείται και τέταρτος</a:t>
            </a:r>
            <a:r>
              <a:rPr lang="en-US" altLang="el-GR" dirty="0" smtClean="0"/>
              <a:t> – </a:t>
            </a:r>
            <a:r>
              <a:rPr lang="el-GR" altLang="el-GR" dirty="0" smtClean="0"/>
              <a:t>επόμενη εντολή</a:t>
            </a:r>
            <a:r>
              <a:rPr lang="en-US" altLang="el-GR" dirty="0" smtClean="0"/>
              <a:t> (</a:t>
            </a:r>
            <a:r>
              <a:rPr lang="el-GR" altLang="el-GR" dirty="0" smtClean="0"/>
              <a:t>συνήθως εσωτερικά</a:t>
            </a:r>
            <a:r>
              <a:rPr lang="en-US" altLang="el-GR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Εξαιρετικά σπάνιο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Γενικά δημιουργείται πολύ μεγάλη λέξη</a:t>
            </a: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99939961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Πλήθος Διευθύνσεων </a:t>
            </a:r>
            <a:r>
              <a:rPr lang="en-US" altLang="el-GR" smtClean="0"/>
              <a:t>(</a:t>
            </a:r>
            <a:r>
              <a:rPr lang="el-GR" altLang="el-GR" smtClean="0"/>
              <a:t>β</a:t>
            </a:r>
            <a:r>
              <a:rPr lang="en-US" altLang="el-GR" smtClean="0"/>
              <a:t>)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 fontScale="92500" lnSpcReduction="10000"/>
          </a:bodyPr>
          <a:lstStyle/>
          <a:p>
            <a:r>
              <a:rPr lang="en-US" altLang="el-GR" sz="3000" b="1" dirty="0" smtClean="0"/>
              <a:t>2 </a:t>
            </a:r>
            <a:r>
              <a:rPr lang="el-GR" altLang="el-GR" sz="3000" b="1" dirty="0" smtClean="0"/>
              <a:t>διευθύνσεις</a:t>
            </a:r>
            <a:endParaRPr lang="en-US" altLang="el-GR" sz="30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Διττός ο ρόλος μιας διεύθυνσης ως τελεστής και αποτέλεσμα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a = a + 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Μειώνεται το μήκος της εντολής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Αυξάνεται λίγο η περιπλοκότητα υλοποίησης 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Απαιτείται προσωρινός χώρος αποθήκευσης για τη διατήρηση κάποιων αποτελεσμάτων</a:t>
            </a: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53130434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Πλήθος Διευθύνσεων </a:t>
            </a:r>
            <a:r>
              <a:rPr lang="en-US" altLang="el-GR" smtClean="0"/>
              <a:t>(</a:t>
            </a:r>
            <a:r>
              <a:rPr lang="el-GR" altLang="el-GR" smtClean="0"/>
              <a:t>γ</a:t>
            </a:r>
            <a:r>
              <a:rPr lang="en-US" altLang="el-GR" smtClean="0"/>
              <a:t>)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n-US" altLang="el-GR" sz="2800" b="1" dirty="0" smtClean="0"/>
              <a:t>1 </a:t>
            </a:r>
            <a:r>
              <a:rPr lang="el-GR" altLang="el-GR" sz="2800" b="1" dirty="0" smtClean="0"/>
              <a:t>διεύθυνση</a:t>
            </a:r>
            <a:endParaRPr lang="en-US" altLang="el-GR" sz="2800" b="1" dirty="0" smtClean="0"/>
          </a:p>
          <a:p>
            <a:pPr lvl="1"/>
            <a:r>
              <a:rPr lang="el-GR" altLang="el-GR" dirty="0" smtClean="0"/>
              <a:t>Εσωτερική 2</a:t>
            </a:r>
            <a:r>
              <a:rPr lang="el-GR" altLang="el-GR" baseline="30000" dirty="0" smtClean="0"/>
              <a:t>η</a:t>
            </a:r>
            <a:r>
              <a:rPr lang="el-GR" altLang="el-GR" dirty="0" smtClean="0"/>
              <a:t> διεύθυνση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Συνήθως ένας </a:t>
            </a:r>
            <a:r>
              <a:rPr lang="el-GR" altLang="el-GR" dirty="0" err="1" smtClean="0"/>
              <a:t>καταχωρητής</a:t>
            </a:r>
            <a:r>
              <a:rPr lang="en-US" altLang="el-GR" dirty="0" smtClean="0"/>
              <a:t> (</a:t>
            </a:r>
            <a:r>
              <a:rPr lang="el-GR" altLang="el-GR" dirty="0" smtClean="0"/>
              <a:t>Συσσωρευτής</a:t>
            </a:r>
            <a:r>
              <a:rPr lang="en-US" altLang="el-GR" dirty="0" smtClean="0"/>
              <a:t>)</a:t>
            </a:r>
          </a:p>
          <a:p>
            <a:pPr lvl="1"/>
            <a:r>
              <a:rPr lang="el-GR" altLang="el-GR" dirty="0" smtClean="0"/>
              <a:t>Κοινή αρχιτεκτονική στους πρώτους επεξεργαστές </a:t>
            </a:r>
            <a:endParaRPr lang="en-US" altLang="el-GR" dirty="0" smtClean="0"/>
          </a:p>
          <a:p>
            <a:pPr>
              <a:buFont typeface="Monotype Sorts" pitchFamily="2" charset="2"/>
              <a:buChar char="y"/>
            </a:pP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30296707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Πλήθος Διευθύνσεων</a:t>
            </a:r>
            <a:r>
              <a:rPr lang="en-US" altLang="el-GR" smtClean="0"/>
              <a:t> (</a:t>
            </a:r>
            <a:r>
              <a:rPr lang="el-GR" altLang="el-GR" smtClean="0"/>
              <a:t>δ</a:t>
            </a:r>
            <a:r>
              <a:rPr lang="en-US" altLang="el-GR" smtClean="0"/>
              <a:t>)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l-GR" sz="3100" dirty="0" smtClean="0"/>
              <a:t>0 (</a:t>
            </a:r>
            <a:r>
              <a:rPr lang="el-GR" altLang="el-GR" sz="3100" dirty="0" smtClean="0"/>
              <a:t>μηδέν</a:t>
            </a:r>
            <a:r>
              <a:rPr lang="en-US" altLang="el-GR" sz="3100" dirty="0" smtClean="0"/>
              <a:t>) </a:t>
            </a:r>
            <a:r>
              <a:rPr lang="el-GR" altLang="el-GR" sz="3100" dirty="0" smtClean="0"/>
              <a:t>διευθύνσεις</a:t>
            </a:r>
            <a:endParaRPr lang="en-US" altLang="el-GR" sz="31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3100" dirty="0" smtClean="0"/>
              <a:t>Όλες οι διευθύνσεις διαχειρίζονται εσωτερικά  </a:t>
            </a:r>
            <a:endParaRPr lang="en-US" altLang="el-GR" sz="31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3100" dirty="0" smtClean="0"/>
              <a:t>Χρησιμοποιείται ένας σωρός</a:t>
            </a:r>
            <a:endParaRPr lang="en-US" altLang="el-GR" sz="31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3100" dirty="0" smtClean="0"/>
              <a:t>π</a:t>
            </a:r>
            <a:r>
              <a:rPr lang="en-US" altLang="el-GR" sz="3100" dirty="0" smtClean="0"/>
              <a:t>.</a:t>
            </a:r>
            <a:r>
              <a:rPr lang="el-GR" altLang="el-GR" sz="3100" dirty="0" smtClean="0"/>
              <a:t>χ</a:t>
            </a:r>
            <a:r>
              <a:rPr lang="en-US" altLang="el-GR" sz="3100" dirty="0" smtClean="0"/>
              <a:t>. push 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3100" dirty="0" smtClean="0"/>
              <a:t>      push 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3100" dirty="0" smtClean="0"/>
              <a:t>      add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3100" dirty="0" smtClean="0"/>
              <a:t>      pop c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l-GR" sz="31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3100" dirty="0" smtClean="0"/>
              <a:t>c = a + b</a:t>
            </a:r>
          </a:p>
          <a:p>
            <a:pPr>
              <a:buFont typeface="Monotype Sorts" pitchFamily="2" charset="2"/>
              <a:buChar char="y"/>
            </a:pP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99614731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Επιλογή Πλήθους Διευθύνσεων</a:t>
            </a:r>
            <a:endParaRPr lang="en-US" altLang="el-GR" smtClean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 fontScale="77500" lnSpcReduction="20000"/>
          </a:bodyPr>
          <a:lstStyle/>
          <a:p>
            <a:r>
              <a:rPr lang="el-GR" altLang="el-GR" dirty="0" smtClean="0"/>
              <a:t>Πολλές διευθύνσεις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Περίπλοκες</a:t>
            </a:r>
            <a:r>
              <a:rPr lang="en-US" altLang="el-GR" dirty="0" smtClean="0"/>
              <a:t> (</a:t>
            </a:r>
            <a:r>
              <a:rPr lang="el-GR" altLang="el-GR" dirty="0" smtClean="0"/>
              <a:t>αλλά ισχυρές;</a:t>
            </a:r>
            <a:r>
              <a:rPr lang="en-US" altLang="el-GR" dirty="0" smtClean="0"/>
              <a:t>) </a:t>
            </a:r>
            <a:r>
              <a:rPr lang="el-GR" altLang="el-GR" dirty="0" smtClean="0"/>
              <a:t>εντολές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Πολλοί </a:t>
            </a:r>
            <a:r>
              <a:rPr lang="el-GR" altLang="el-GR" dirty="0" err="1" smtClean="0"/>
              <a:t>καταχωρητές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Οι πράξεις με χρήση </a:t>
            </a:r>
            <a:r>
              <a:rPr lang="el-GR" altLang="el-GR" dirty="0" err="1" smtClean="0"/>
              <a:t>καταχωρητών</a:t>
            </a:r>
            <a:r>
              <a:rPr lang="el-GR" altLang="el-GR" dirty="0" smtClean="0"/>
              <a:t> γίνονται γρήγορα 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Λίγες εντολές ανά πρόγραμμα</a:t>
            </a:r>
            <a:endParaRPr lang="en-US" altLang="el-GR" dirty="0" smtClean="0"/>
          </a:p>
          <a:p>
            <a:r>
              <a:rPr lang="el-GR" altLang="el-GR" dirty="0" smtClean="0"/>
              <a:t>Λίγες διευθύνσεις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Απλές</a:t>
            </a:r>
            <a:r>
              <a:rPr lang="en-US" altLang="el-GR" dirty="0" smtClean="0"/>
              <a:t> (</a:t>
            </a:r>
            <a:r>
              <a:rPr lang="el-GR" altLang="el-GR" dirty="0" smtClean="0"/>
              <a:t>αλλά ισχυρές</a:t>
            </a:r>
            <a:r>
              <a:rPr lang="en-US" altLang="el-GR" dirty="0" smtClean="0"/>
              <a:t>?) </a:t>
            </a:r>
            <a:r>
              <a:rPr lang="el-GR" altLang="el-GR" dirty="0" smtClean="0"/>
              <a:t>εντολές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Πολλές εντολές ανά πρόγραμμα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Γρήγορη προσκόμιση / εκτέλεση εντολών</a:t>
            </a: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75543395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Σχεδιαστικές αποφάσεις</a:t>
            </a:r>
            <a:r>
              <a:rPr lang="en-US" altLang="el-GR" baseline="-25000" dirty="0" smtClean="0"/>
              <a:t>1/2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 fontScale="85000" lnSpcReduction="20000"/>
          </a:bodyPr>
          <a:lstStyle/>
          <a:p>
            <a:r>
              <a:rPr lang="el-GR" altLang="el-GR" dirty="0" smtClean="0"/>
              <a:t>Σετ λειτουργιών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Πόσες πράξεις</a:t>
            </a:r>
            <a:r>
              <a:rPr lang="en-US" altLang="el-GR" dirty="0" smtClean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Τι μπορούν να κάνουν</a:t>
            </a:r>
            <a:r>
              <a:rPr lang="en-US" altLang="el-GR" dirty="0" smtClean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Πόσο περίπλοκες είναι</a:t>
            </a:r>
            <a:r>
              <a:rPr lang="en-US" altLang="el-GR" dirty="0" smtClean="0"/>
              <a:t>?</a:t>
            </a:r>
          </a:p>
          <a:p>
            <a:r>
              <a:rPr lang="el-GR" altLang="el-GR" dirty="0" smtClean="0"/>
              <a:t>Τύποι δεδομένων</a:t>
            </a:r>
            <a:endParaRPr lang="en-US" altLang="el-GR" dirty="0" smtClean="0"/>
          </a:p>
          <a:p>
            <a:r>
              <a:rPr lang="el-GR" altLang="el-GR" dirty="0" smtClean="0"/>
              <a:t>Μορφοποίηση Εντολής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Μήκος πεδίου</a:t>
            </a:r>
            <a:r>
              <a:rPr lang="en-US" altLang="el-GR" dirty="0" smtClean="0"/>
              <a:t> op code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Πλήθος διευθύνσεων</a:t>
            </a:r>
            <a:endParaRPr lang="en-US" altLang="el-GR" dirty="0" smtClean="0"/>
          </a:p>
          <a:p>
            <a:pPr>
              <a:buFont typeface="Monotype Sorts" pitchFamily="2" charset="2"/>
              <a:buChar char="y"/>
            </a:pP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83332737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Σχεδιαστικές αποφάσεις</a:t>
            </a:r>
            <a:r>
              <a:rPr lang="en-US" altLang="el-GR" baseline="-25000" dirty="0" smtClean="0"/>
              <a:t>2/2</a:t>
            </a:r>
            <a:endParaRPr lang="en-US" altLang="el-GR" dirty="0" smtClean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800" dirty="0" err="1" smtClean="0"/>
              <a:t>Καταχωρητές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Πλήθος </a:t>
            </a:r>
            <a:r>
              <a:rPr lang="el-GR" altLang="el-GR" dirty="0" err="1" smtClean="0"/>
              <a:t>καταχωρητών</a:t>
            </a:r>
            <a:r>
              <a:rPr lang="el-GR" altLang="el-GR" dirty="0" smtClean="0"/>
              <a:t> στη </a:t>
            </a:r>
            <a:r>
              <a:rPr lang="en-US" altLang="el-GR" dirty="0" smtClean="0"/>
              <a:t>CPU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Ποιες λειτουργίες μπορούν να εκτελεστούν σε ποιους </a:t>
            </a:r>
            <a:r>
              <a:rPr lang="el-GR" altLang="el-GR" dirty="0" err="1" smtClean="0"/>
              <a:t>καταχωρητές</a:t>
            </a:r>
            <a:r>
              <a:rPr lang="el-GR" altLang="el-GR" dirty="0" smtClean="0"/>
              <a:t>;</a:t>
            </a:r>
            <a:endParaRPr lang="en-US" altLang="el-GR" dirty="0" smtClean="0"/>
          </a:p>
          <a:p>
            <a:r>
              <a:rPr lang="el-GR" altLang="el-GR" sz="2800" dirty="0" err="1" smtClean="0"/>
              <a:t>Διευθυνσιοδότηση</a:t>
            </a:r>
            <a:r>
              <a:rPr lang="en-US" altLang="el-GR" sz="2800" dirty="0" smtClean="0"/>
              <a:t> (</a:t>
            </a:r>
            <a:r>
              <a:rPr lang="el-GR" altLang="el-GR" sz="2800" dirty="0" smtClean="0"/>
              <a:t>αργότερα</a:t>
            </a:r>
            <a:r>
              <a:rPr lang="en-US" altLang="el-GR" sz="2800" dirty="0" smtClean="0"/>
              <a:t>…)</a:t>
            </a:r>
          </a:p>
          <a:p>
            <a:endParaRPr lang="en-US" altLang="el-GR" sz="2800" dirty="0" smtClean="0"/>
          </a:p>
          <a:p>
            <a:r>
              <a:rPr lang="en-US" altLang="el-GR" sz="2800" dirty="0" smtClean="0"/>
              <a:t>RISC vs CISC</a:t>
            </a:r>
          </a:p>
        </p:txBody>
      </p:sp>
    </p:spTree>
    <p:extLst>
      <p:ext uri="{BB962C8B-B14F-4D97-AF65-F5344CB8AC3E}">
        <p14:creationId xmlns:p14="http://schemas.microsoft.com/office/powerpoint/2010/main" val="307265497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Τύποι τελεστών</a:t>
            </a:r>
            <a:endParaRPr lang="en-US" altLang="el-GR" smtClean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 fontScale="92500" lnSpcReduction="10000"/>
          </a:bodyPr>
          <a:lstStyle/>
          <a:p>
            <a:r>
              <a:rPr lang="el-GR" altLang="el-GR" dirty="0" smtClean="0"/>
              <a:t>Διευθύνσεις</a:t>
            </a:r>
            <a:endParaRPr lang="en-US" altLang="el-GR" dirty="0" smtClean="0"/>
          </a:p>
          <a:p>
            <a:r>
              <a:rPr lang="el-GR" altLang="el-GR" dirty="0" smtClean="0"/>
              <a:t>Αριθμοί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Ακέραιοι</a:t>
            </a:r>
            <a:r>
              <a:rPr lang="en-US" altLang="el-GR" dirty="0" smtClean="0"/>
              <a:t>/</a:t>
            </a:r>
            <a:r>
              <a:rPr lang="el-GR" altLang="el-GR" dirty="0" smtClean="0"/>
              <a:t>Κινητής υποδιαστολής</a:t>
            </a:r>
            <a:endParaRPr lang="en-US" altLang="el-GR" dirty="0" smtClean="0"/>
          </a:p>
          <a:p>
            <a:r>
              <a:rPr lang="el-GR" altLang="el-GR" dirty="0" smtClean="0"/>
              <a:t>Χαρακτήρες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ASCII etc.</a:t>
            </a:r>
          </a:p>
          <a:p>
            <a:r>
              <a:rPr lang="el-GR" altLang="el-GR" dirty="0" smtClean="0"/>
              <a:t>Λογικά δεδομένα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Bits </a:t>
            </a:r>
            <a:r>
              <a:rPr lang="el-GR" altLang="el-GR" dirty="0" smtClean="0"/>
              <a:t>ή</a:t>
            </a:r>
            <a:r>
              <a:rPr lang="en-US" altLang="el-GR" dirty="0" smtClean="0"/>
              <a:t> flags</a:t>
            </a:r>
          </a:p>
        </p:txBody>
      </p:sp>
    </p:spTree>
    <p:extLst>
      <p:ext uri="{BB962C8B-B14F-4D97-AF65-F5344CB8AC3E}">
        <p14:creationId xmlns:p14="http://schemas.microsoft.com/office/powerpoint/2010/main" val="153830847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280920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Αρχιτεκτονική </a:t>
            </a:r>
            <a:r>
              <a:rPr lang="el-GR" b="1" dirty="0" smtClean="0"/>
              <a:t>υπολογιστών 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9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Ομάδες </a:t>
            </a:r>
            <a:r>
              <a:rPr lang="el-GR" sz="2800" dirty="0"/>
              <a:t>Εντολών: Ιδιότητες </a:t>
            </a:r>
            <a:r>
              <a:rPr lang="el-GR" sz="2800" dirty="0" smtClean="0"/>
              <a:t>και</a:t>
            </a:r>
            <a:r>
              <a:rPr lang="en-US" sz="2800" dirty="0" smtClean="0"/>
              <a:t> </a:t>
            </a:r>
            <a:r>
              <a:rPr lang="el-GR" sz="2800" dirty="0" smtClean="0"/>
              <a:t>Λειτουργίες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Φώτης Βαρζιώτης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Είδη δεδομένων σε </a:t>
            </a:r>
            <a:r>
              <a:rPr lang="en-US" altLang="el-GR" smtClean="0"/>
              <a:t>Pentium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n-US" altLang="el-GR" sz="2800" dirty="0" smtClean="0"/>
              <a:t>8 bit Byte</a:t>
            </a:r>
          </a:p>
          <a:p>
            <a:r>
              <a:rPr lang="en-US" altLang="el-GR" sz="2800" dirty="0" smtClean="0"/>
              <a:t>16 bit word</a:t>
            </a:r>
          </a:p>
          <a:p>
            <a:r>
              <a:rPr lang="en-US" altLang="el-GR" sz="2800" dirty="0" smtClean="0"/>
              <a:t>32 bit double word</a:t>
            </a:r>
          </a:p>
          <a:p>
            <a:r>
              <a:rPr lang="en-US" altLang="el-GR" sz="2800" dirty="0" smtClean="0"/>
              <a:t>64 bit quad word</a:t>
            </a:r>
          </a:p>
          <a:p>
            <a:r>
              <a:rPr lang="el-GR" altLang="el-GR" sz="2800" dirty="0" smtClean="0"/>
              <a:t>Η </a:t>
            </a:r>
            <a:r>
              <a:rPr lang="el-GR" altLang="el-GR" sz="2800" dirty="0" err="1" smtClean="0"/>
              <a:t>διευθυνσιοδότηση</a:t>
            </a:r>
            <a:r>
              <a:rPr lang="el-GR" altLang="el-GR" sz="2800" dirty="0" smtClean="0"/>
              <a:t> γίνεται σε επίπεδο </a:t>
            </a:r>
            <a:r>
              <a:rPr lang="en-US" altLang="el-GR" sz="2800" dirty="0" smtClean="0"/>
              <a:t>Byte</a:t>
            </a:r>
          </a:p>
          <a:p>
            <a:r>
              <a:rPr lang="el-GR" altLang="el-GR" sz="2800" dirty="0" smtClean="0"/>
              <a:t>Μια </a:t>
            </a:r>
            <a:r>
              <a:rPr lang="en-US" altLang="el-GR" sz="2800" dirty="0" smtClean="0"/>
              <a:t>32 bit double word </a:t>
            </a:r>
            <a:r>
              <a:rPr lang="el-GR" altLang="el-GR" sz="2800" dirty="0" smtClean="0"/>
              <a:t>διαβάζεται σε διευθύνσεις που είναι διαιρετές δια του </a:t>
            </a:r>
            <a:r>
              <a:rPr lang="en-US" altLang="el-GR" sz="280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229792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Συγκεκριμένοι τύποι δεδομένων</a:t>
            </a:r>
            <a:endParaRPr lang="en-US" altLang="el-GR" smtClean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 fontScale="62500" lnSpcReduction="20000"/>
          </a:bodyPr>
          <a:lstStyle/>
          <a:p>
            <a:r>
              <a:rPr lang="el-GR" altLang="el-GR" smtClean="0"/>
              <a:t>Γενικός </a:t>
            </a:r>
            <a:r>
              <a:rPr lang="en-US" altLang="el-GR" smtClean="0"/>
              <a:t>– </a:t>
            </a:r>
            <a:r>
              <a:rPr lang="el-GR" altLang="el-GR" smtClean="0"/>
              <a:t>Μια αυθαίρετη ακολουθία </a:t>
            </a:r>
            <a:r>
              <a:rPr lang="en-US" altLang="el-GR" smtClean="0"/>
              <a:t>bit</a:t>
            </a:r>
            <a:r>
              <a:rPr lang="el-GR" altLang="el-GR" smtClean="0"/>
              <a:t> </a:t>
            </a:r>
            <a:endParaRPr lang="en-US" altLang="el-GR" smtClean="0"/>
          </a:p>
          <a:p>
            <a:r>
              <a:rPr lang="el-GR" altLang="el-GR" smtClean="0"/>
              <a:t>Ακέραιος</a:t>
            </a:r>
            <a:r>
              <a:rPr lang="en-US" altLang="el-GR" smtClean="0"/>
              <a:t>- </a:t>
            </a:r>
            <a:r>
              <a:rPr lang="el-GR" altLang="el-GR" smtClean="0"/>
              <a:t>Δυαδική τιμή με πρόσημο που περιέχεται σε </a:t>
            </a:r>
            <a:r>
              <a:rPr lang="en-US" altLang="el-GR" smtClean="0"/>
              <a:t>byte</a:t>
            </a:r>
            <a:r>
              <a:rPr lang="el-GR" altLang="el-GR" smtClean="0"/>
              <a:t>, λέξη, ή διπλή λέξη με χρήση συμπληρώματος του 2</a:t>
            </a:r>
            <a:endParaRPr lang="en-US" altLang="el-GR" smtClean="0"/>
          </a:p>
          <a:p>
            <a:r>
              <a:rPr lang="el-GR" altLang="el-GR" smtClean="0"/>
              <a:t>Τακτικός</a:t>
            </a:r>
            <a:r>
              <a:rPr lang="en-US" altLang="el-GR" smtClean="0"/>
              <a:t> – </a:t>
            </a:r>
            <a:r>
              <a:rPr lang="el-GR" altLang="el-GR" smtClean="0"/>
              <a:t>Ακέραιος χωρίς πρόσημο</a:t>
            </a:r>
            <a:endParaRPr lang="en-US" altLang="el-GR" smtClean="0"/>
          </a:p>
          <a:p>
            <a:r>
              <a:rPr lang="en-US" altLang="el-GR" smtClean="0"/>
              <a:t>Unpacked BCD – </a:t>
            </a:r>
            <a:r>
              <a:rPr lang="el-GR" altLang="el-GR" smtClean="0"/>
              <a:t>Ένα ψηφίο ανά </a:t>
            </a:r>
            <a:r>
              <a:rPr lang="en-US" altLang="el-GR" smtClean="0"/>
              <a:t>Byte</a:t>
            </a:r>
          </a:p>
          <a:p>
            <a:r>
              <a:rPr lang="en-US" altLang="el-GR" smtClean="0"/>
              <a:t>Packed BCD - 2 BCD </a:t>
            </a:r>
            <a:r>
              <a:rPr lang="el-GR" altLang="el-GR" smtClean="0"/>
              <a:t>ψηφία ανά </a:t>
            </a:r>
            <a:r>
              <a:rPr lang="en-US" altLang="el-GR" smtClean="0"/>
              <a:t>byte</a:t>
            </a:r>
          </a:p>
          <a:p>
            <a:r>
              <a:rPr lang="en-US" altLang="el-GR" smtClean="0"/>
              <a:t>Near Pointer - 32 bit </a:t>
            </a:r>
            <a:r>
              <a:rPr lang="el-GR" altLang="el-GR" smtClean="0"/>
              <a:t>μετατόπιση εντός τμήματος</a:t>
            </a:r>
            <a:endParaRPr lang="en-US" altLang="el-GR" smtClean="0"/>
          </a:p>
          <a:p>
            <a:r>
              <a:rPr lang="en-US" altLang="el-GR" smtClean="0"/>
              <a:t>Bit field</a:t>
            </a:r>
          </a:p>
          <a:p>
            <a:r>
              <a:rPr lang="en-US" altLang="el-GR" smtClean="0"/>
              <a:t>Byte String</a:t>
            </a:r>
          </a:p>
          <a:p>
            <a:r>
              <a:rPr lang="en-US" altLang="el-GR" smtClean="0"/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29382049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 fontScale="90000"/>
          </a:bodyPr>
          <a:lstStyle/>
          <a:p>
            <a:r>
              <a:rPr lang="el-GR" altLang="el-GR" dirty="0" smtClean="0"/>
              <a:t>Τύποι δεδομένων κινητής υποδιαστολής σε </a:t>
            </a:r>
            <a:r>
              <a:rPr lang="en-US" altLang="el-GR" dirty="0" smtClean="0"/>
              <a:t>Pentium</a:t>
            </a: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12009" r="7820" b="18521"/>
          <a:stretch>
            <a:fillRect/>
          </a:stretch>
        </p:blipFill>
        <p:spPr bwMode="auto">
          <a:xfrm>
            <a:off x="2339753" y="1359000"/>
            <a:ext cx="3882375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488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Είδη πράξεων</a:t>
            </a:r>
            <a:endParaRPr lang="en-US" altLang="el-GR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800" dirty="0" smtClean="0"/>
              <a:t>Μεταφορά δεδομένων</a:t>
            </a:r>
            <a:endParaRPr lang="en-US" altLang="el-GR" sz="2800" dirty="0" smtClean="0"/>
          </a:p>
          <a:p>
            <a:r>
              <a:rPr lang="el-GR" altLang="el-GR" sz="2800" dirty="0" smtClean="0"/>
              <a:t>Αριθμητική</a:t>
            </a:r>
            <a:endParaRPr lang="en-US" altLang="el-GR" sz="2800" dirty="0" smtClean="0"/>
          </a:p>
          <a:p>
            <a:r>
              <a:rPr lang="el-GR" altLang="el-GR" sz="2800" dirty="0" smtClean="0"/>
              <a:t>Λογική</a:t>
            </a:r>
            <a:endParaRPr lang="en-US" altLang="el-GR" sz="2800" dirty="0" smtClean="0"/>
          </a:p>
          <a:p>
            <a:r>
              <a:rPr lang="el-GR" altLang="el-GR" sz="2800" dirty="0" smtClean="0"/>
              <a:t>Μετατροπή</a:t>
            </a:r>
            <a:endParaRPr lang="en-US" altLang="el-GR" sz="2800" dirty="0" smtClean="0"/>
          </a:p>
          <a:p>
            <a:r>
              <a:rPr lang="en-US" altLang="el-GR" sz="2800" dirty="0" smtClean="0"/>
              <a:t>I/O</a:t>
            </a:r>
          </a:p>
          <a:p>
            <a:r>
              <a:rPr lang="el-GR" altLang="el-GR" sz="2800" dirty="0" smtClean="0"/>
              <a:t>Έλεγχος συστήματος</a:t>
            </a:r>
            <a:endParaRPr lang="en-US" altLang="el-GR" sz="2800" dirty="0" smtClean="0"/>
          </a:p>
          <a:p>
            <a:r>
              <a:rPr lang="el-GR" altLang="el-GR" sz="2800" dirty="0" smtClean="0"/>
              <a:t>Μεταφορά ελέγχου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24934259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Μεταφορά δεδομένων</a:t>
            </a:r>
            <a:endParaRPr lang="en-US" altLang="el-GR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000" dirty="0" smtClean="0"/>
              <a:t>Πρέπει να ορίζονται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Η πηγή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Ο προορισμός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Ο πλήθος δεδομένων</a:t>
            </a:r>
            <a:endParaRPr lang="en-US" altLang="el-GR" sz="2000" dirty="0" smtClean="0"/>
          </a:p>
          <a:p>
            <a:r>
              <a:rPr lang="el-GR" altLang="el-GR" sz="2000" dirty="0" smtClean="0"/>
              <a:t>Μπορεί να υπάρχουν διαφορετικές εντολές για διαφορετικές μετακινήσεις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π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χ</a:t>
            </a:r>
            <a:r>
              <a:rPr lang="en-US" altLang="el-GR" sz="2000" dirty="0" smtClean="0"/>
              <a:t>. IBM 370</a:t>
            </a:r>
          </a:p>
          <a:p>
            <a:r>
              <a:rPr lang="el-GR" altLang="el-GR" sz="2000" dirty="0" smtClean="0"/>
              <a:t>Η μια εντολή με χρήση ξεχωριστών διευθύνσεων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π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χ</a:t>
            </a:r>
            <a:r>
              <a:rPr lang="en-US" altLang="el-GR" sz="2000" dirty="0" smtClean="0"/>
              <a:t>. VAX</a:t>
            </a:r>
          </a:p>
        </p:txBody>
      </p:sp>
    </p:spTree>
    <p:extLst>
      <p:ext uri="{BB962C8B-B14F-4D97-AF65-F5344CB8AC3E}">
        <p14:creationId xmlns:p14="http://schemas.microsoft.com/office/powerpoint/2010/main" val="44199797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Αριθμητική</a:t>
            </a:r>
            <a:endParaRPr lang="en-US" altLang="el-GR" dirty="0" smtClean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n-US" altLang="el-GR" sz="2800" dirty="0" smtClean="0"/>
              <a:t>Add, Subtract, Multiply, Divide</a:t>
            </a:r>
          </a:p>
          <a:p>
            <a:r>
              <a:rPr lang="en-US" altLang="el-GR" sz="2800" dirty="0" smtClean="0"/>
              <a:t>Signed Integer</a:t>
            </a:r>
          </a:p>
          <a:p>
            <a:r>
              <a:rPr lang="en-US" altLang="el-GR" sz="2800" dirty="0" smtClean="0"/>
              <a:t>Floating point ?</a:t>
            </a:r>
          </a:p>
          <a:p>
            <a:r>
              <a:rPr lang="el-GR" altLang="el-GR" sz="2800" dirty="0" smtClean="0"/>
              <a:t>Μπορεί να περιλαμβάνει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Increment (a++)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Decrement (a--)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Negate (-a)</a:t>
            </a:r>
          </a:p>
        </p:txBody>
      </p:sp>
    </p:spTree>
    <p:extLst>
      <p:ext uri="{BB962C8B-B14F-4D97-AF65-F5344CB8AC3E}">
        <p14:creationId xmlns:p14="http://schemas.microsoft.com/office/powerpoint/2010/main" val="768943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altLang="el-GR" sz="3200" dirty="0" smtClean="0"/>
              <a:t>Λειτουργίες Ολίσθησης </a:t>
            </a:r>
            <a:r>
              <a:rPr lang="en-US" altLang="el-GR" sz="3200" dirty="0" smtClean="0"/>
              <a:t/>
            </a:r>
            <a:br>
              <a:rPr lang="en-US" altLang="el-GR" sz="3200" dirty="0" smtClean="0"/>
            </a:br>
            <a:r>
              <a:rPr lang="el-GR" altLang="el-GR" sz="3200" dirty="0" smtClean="0"/>
              <a:t>και Μετατόπισης</a:t>
            </a:r>
            <a:endParaRPr lang="en-GB" altLang="el-GR" sz="3200" dirty="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8751" r="20474" b="12009"/>
          <a:stretch>
            <a:fillRect/>
          </a:stretch>
        </p:blipFill>
        <p:spPr bwMode="auto">
          <a:xfrm>
            <a:off x="5148064" y="244396"/>
            <a:ext cx="3159875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099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Λογική</a:t>
            </a:r>
            <a:endParaRPr lang="en-US" altLang="el-GR" dirty="0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n-US" altLang="el-GR" sz="2800" dirty="0" smtClean="0"/>
              <a:t>Bitwise operations</a:t>
            </a:r>
          </a:p>
          <a:p>
            <a:r>
              <a:rPr lang="en-US" altLang="el-GR" sz="2800" dirty="0" smtClean="0"/>
              <a:t>AND, OR, NOT</a:t>
            </a:r>
          </a:p>
          <a:p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14212202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n-US" altLang="el-GR" dirty="0" smtClean="0"/>
              <a:t>Conversion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π</a:t>
            </a:r>
            <a:r>
              <a:rPr lang="en-US" altLang="el-GR" sz="2800" dirty="0" smtClean="0"/>
              <a:t>.</a:t>
            </a:r>
            <a:r>
              <a:rPr lang="el-GR" altLang="el-GR" sz="2800" dirty="0" smtClean="0"/>
              <a:t>χ</a:t>
            </a:r>
            <a:r>
              <a:rPr lang="en-US" altLang="el-GR" sz="2800" dirty="0" smtClean="0"/>
              <a:t>. </a:t>
            </a:r>
            <a:r>
              <a:rPr lang="el-GR" altLang="el-GR" sz="2800" dirty="0" smtClean="0"/>
              <a:t>Δυαδικός σε δεκαδικό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424229895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n-US" altLang="el-GR" smtClean="0"/>
              <a:t>Input/Output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Μπορεί να είναι εξειδικευμένες εντολές</a:t>
            </a:r>
            <a:endParaRPr lang="en-US" altLang="el-GR" sz="2800" dirty="0" smtClean="0"/>
          </a:p>
          <a:p>
            <a:r>
              <a:rPr lang="el-GR" altLang="el-GR" sz="2800" dirty="0" smtClean="0"/>
              <a:t>Μπορεί να πραγματοποιείται μέσω εντολών μεταφοράς δεδομένων</a:t>
            </a:r>
            <a:r>
              <a:rPr lang="en-US" altLang="el-GR" sz="2800" dirty="0" smtClean="0"/>
              <a:t> (</a:t>
            </a:r>
            <a:r>
              <a:rPr lang="el-GR" altLang="el-GR" sz="2800" dirty="0" smtClean="0"/>
              <a:t>με χαρτογράφηση μνήμης</a:t>
            </a:r>
            <a:r>
              <a:rPr lang="en-US" altLang="el-GR" sz="2800" dirty="0" smtClean="0"/>
              <a:t>)</a:t>
            </a:r>
          </a:p>
          <a:p>
            <a:r>
              <a:rPr lang="el-GR" altLang="el-GR" sz="2800" dirty="0" smtClean="0"/>
              <a:t>Μπορεί να υλοποιείται με ξεχωριστό ελεγκτή </a:t>
            </a:r>
            <a:r>
              <a:rPr lang="en-US" altLang="el-GR" sz="2800" dirty="0" smtClean="0"/>
              <a:t>(DMA)</a:t>
            </a:r>
          </a:p>
        </p:txBody>
      </p:sp>
    </p:spTree>
    <p:extLst>
      <p:ext uri="{BB962C8B-B14F-4D97-AF65-F5344CB8AC3E}">
        <p14:creationId xmlns:p14="http://schemas.microsoft.com/office/powerpoint/2010/main" val="53324665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Ελέγχου συστήματος</a:t>
            </a:r>
            <a:endParaRPr lang="en-US" altLang="el-GR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Προνομιακές εντολές</a:t>
            </a:r>
            <a:endParaRPr lang="en-US" altLang="el-GR" sz="2800" dirty="0" smtClean="0"/>
          </a:p>
          <a:p>
            <a:r>
              <a:rPr lang="el-GR" altLang="el-GR" sz="2800" dirty="0" smtClean="0"/>
              <a:t>Η </a:t>
            </a:r>
            <a:r>
              <a:rPr lang="en-US" altLang="el-GR" sz="2800" dirty="0" smtClean="0"/>
              <a:t>CPU </a:t>
            </a:r>
            <a:r>
              <a:rPr lang="el-GR" altLang="el-GR" sz="2800" dirty="0" smtClean="0"/>
              <a:t>έχει τεθεί σε συγκεκριμένη κατάσταση</a:t>
            </a:r>
            <a:r>
              <a:rPr lang="en-US" altLang="el-GR" sz="28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Ring 0 on 80386+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Kernel mode</a:t>
            </a:r>
          </a:p>
          <a:p>
            <a:r>
              <a:rPr lang="el-GR" altLang="el-GR" sz="2800" dirty="0" smtClean="0"/>
              <a:t>Για χρήση από το λειτουργικό σύστημα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47753342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Μεταφορά Ελέγχου</a:t>
            </a:r>
            <a:endParaRPr lang="en-US" altLang="el-GR" smtClean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000" dirty="0" smtClean="0"/>
              <a:t>Διακλάδωση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π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χ</a:t>
            </a:r>
            <a:r>
              <a:rPr lang="en-US" altLang="el-GR" sz="2000" dirty="0" smtClean="0"/>
              <a:t>. </a:t>
            </a:r>
            <a:r>
              <a:rPr lang="el-GR" altLang="el-GR" sz="2000" dirty="0" smtClean="0"/>
              <a:t>Διακλάδωση σε</a:t>
            </a:r>
            <a:r>
              <a:rPr lang="en-US" altLang="el-GR" sz="2000" dirty="0" smtClean="0"/>
              <a:t> x </a:t>
            </a:r>
            <a:r>
              <a:rPr lang="el-GR" altLang="el-GR" sz="2000" dirty="0" smtClean="0"/>
              <a:t>αν το αποτέλεσμα είναι 0</a:t>
            </a:r>
            <a:endParaRPr lang="en-US" altLang="el-GR" sz="2000" dirty="0" smtClean="0"/>
          </a:p>
          <a:p>
            <a:r>
              <a:rPr lang="el-GR" altLang="el-GR" sz="2000" dirty="0" smtClean="0"/>
              <a:t>Υπερπήδηση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π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χ</a:t>
            </a:r>
            <a:r>
              <a:rPr lang="en-US" altLang="el-GR" sz="2000" dirty="0" smtClean="0"/>
              <a:t>. increment and skip if zero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000" dirty="0" smtClean="0"/>
              <a:t>ISZ Register1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000" dirty="0" smtClean="0"/>
              <a:t>Branch </a:t>
            </a:r>
            <a:r>
              <a:rPr lang="en-US" altLang="el-GR" sz="2000" dirty="0" err="1" smtClean="0"/>
              <a:t>xxxx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000" dirty="0" smtClean="0"/>
              <a:t>ADD A</a:t>
            </a:r>
          </a:p>
          <a:p>
            <a:r>
              <a:rPr lang="el-GR" altLang="el-GR" sz="2000" dirty="0" smtClean="0"/>
              <a:t>Κλήση </a:t>
            </a:r>
            <a:r>
              <a:rPr lang="el-GR" altLang="el-GR" sz="2000" dirty="0" err="1" smtClean="0"/>
              <a:t>υπορουτίνας</a:t>
            </a:r>
            <a:r>
              <a:rPr lang="el-GR" altLang="el-GR" sz="2000" dirty="0" smtClean="0"/>
              <a:t> 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π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χ</a:t>
            </a:r>
            <a:r>
              <a:rPr lang="en-US" altLang="el-GR" sz="2000" dirty="0" smtClean="0"/>
              <a:t>. </a:t>
            </a:r>
            <a:r>
              <a:rPr lang="el-GR" altLang="el-GR" sz="2000" dirty="0" smtClean="0"/>
              <a:t>κλήση διακοπής</a:t>
            </a:r>
            <a:endParaRPr lang="en-US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661036873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Εντολή Διακλάδωσης</a:t>
            </a:r>
            <a:endParaRPr lang="en-GB" altLang="el-GR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20692" r="9842" b="36974"/>
          <a:stretch>
            <a:fillRect/>
          </a:stretch>
        </p:blipFill>
        <p:spPr bwMode="auto">
          <a:xfrm>
            <a:off x="1115616" y="1057300"/>
            <a:ext cx="6365706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149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Εμφωλευμένες Διαδικασίες</a:t>
            </a:r>
            <a:endParaRPr lang="en-GB" altLang="el-GR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14178" r="9227" b="25034"/>
          <a:stretch>
            <a:fillRect/>
          </a:stretch>
        </p:blipFill>
        <p:spPr bwMode="auto">
          <a:xfrm>
            <a:off x="1979712" y="1057300"/>
            <a:ext cx="4902300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172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Χρήση Σωρών</a:t>
            </a:r>
            <a:endParaRPr lang="en-GB" altLang="el-GR" smtClean="0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13152" r="7735" b="57820"/>
          <a:stretch>
            <a:fillRect/>
          </a:stretch>
        </p:blipFill>
        <p:spPr bwMode="auto">
          <a:xfrm>
            <a:off x="683568" y="1705372"/>
            <a:ext cx="7493000" cy="193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409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Εξάσκηση</a:t>
            </a:r>
            <a:endParaRPr lang="en-GB" altLang="el-GR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Σετ εντολών για </a:t>
            </a:r>
            <a:r>
              <a:rPr lang="en-GB" altLang="el-GR" sz="2800" dirty="0" smtClean="0"/>
              <a:t>Pentium </a:t>
            </a:r>
            <a:r>
              <a:rPr lang="el-GR" altLang="el-GR" sz="2800" dirty="0" smtClean="0"/>
              <a:t>και </a:t>
            </a:r>
            <a:r>
              <a:rPr lang="en-GB" altLang="el-GR" sz="2800" dirty="0" smtClean="0"/>
              <a:t>PowerPC</a:t>
            </a:r>
          </a:p>
          <a:p>
            <a:r>
              <a:rPr lang="el-GR" altLang="el-GR" sz="2800" dirty="0" smtClean="0"/>
              <a:t>Αρχικά από βιβλίο</a:t>
            </a:r>
            <a:endParaRPr lang="en-GB" altLang="el-GR" sz="2800" dirty="0" smtClean="0"/>
          </a:p>
          <a:p>
            <a:r>
              <a:rPr lang="el-GR" altLang="el-GR" sz="2800" dirty="0" smtClean="0"/>
              <a:t>Στη συνέχεια από</a:t>
            </a:r>
            <a:r>
              <a:rPr lang="en-GB" altLang="el-GR" sz="2800" dirty="0" smtClean="0"/>
              <a:t> web sites</a:t>
            </a:r>
          </a:p>
        </p:txBody>
      </p:sp>
    </p:spTree>
    <p:extLst>
      <p:ext uri="{BB962C8B-B14F-4D97-AF65-F5344CB8AC3E}">
        <p14:creationId xmlns:p14="http://schemas.microsoft.com/office/powerpoint/2010/main" val="3350312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Η διάταξη των </a:t>
            </a:r>
            <a:r>
              <a:rPr lang="en-US" altLang="el-GR" smtClean="0"/>
              <a:t>Byte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Με ποια σειρά διαβάζουμε αριθμούς που περιγράφονται από περισσότερα του ενός </a:t>
            </a:r>
            <a:r>
              <a:rPr lang="en-US" altLang="el-GR" sz="2800" dirty="0" smtClean="0"/>
              <a:t>bytes</a:t>
            </a:r>
            <a:r>
              <a:rPr lang="el-GR" altLang="el-GR" sz="2800" dirty="0" smtClean="0"/>
              <a:t>;</a:t>
            </a:r>
            <a:endParaRPr lang="en-US" altLang="el-GR" sz="2800" dirty="0" smtClean="0"/>
          </a:p>
          <a:p>
            <a:r>
              <a:rPr lang="el-GR" altLang="el-GR" sz="2800" dirty="0" smtClean="0"/>
              <a:t>π</a:t>
            </a:r>
            <a:r>
              <a:rPr lang="en-US" altLang="el-GR" sz="2800" dirty="0" smtClean="0"/>
              <a:t>.</a:t>
            </a:r>
            <a:r>
              <a:rPr lang="el-GR" altLang="el-GR" sz="2800" dirty="0" smtClean="0"/>
              <a:t>χ</a:t>
            </a:r>
            <a:r>
              <a:rPr lang="en-US" altLang="el-GR" sz="2800" dirty="0" smtClean="0"/>
              <a:t>. (</a:t>
            </a:r>
            <a:r>
              <a:rPr lang="el-GR" altLang="el-GR" sz="2800" dirty="0" smtClean="0"/>
              <a:t>Οι αριθμοί δίνονται σε </a:t>
            </a:r>
            <a:r>
              <a:rPr lang="en-US" altLang="el-GR" sz="2800" dirty="0" smtClean="0"/>
              <a:t>hex </a:t>
            </a:r>
            <a:r>
              <a:rPr lang="el-GR" altLang="el-GR" sz="2800" dirty="0" smtClean="0"/>
              <a:t>για ευκολότερη ανάγνωση</a:t>
            </a:r>
            <a:r>
              <a:rPr lang="en-US" altLang="el-GR" sz="2800" dirty="0" smtClean="0"/>
              <a:t>)</a:t>
            </a:r>
          </a:p>
          <a:p>
            <a:r>
              <a:rPr lang="en-US" altLang="el-GR" sz="2800" dirty="0" smtClean="0"/>
              <a:t>12345678 can be stored in 4x8bit locations as follows</a:t>
            </a:r>
          </a:p>
        </p:txBody>
      </p:sp>
    </p:spTree>
    <p:extLst>
      <p:ext uri="{BB962C8B-B14F-4D97-AF65-F5344CB8AC3E}">
        <p14:creationId xmlns:p14="http://schemas.microsoft.com/office/powerpoint/2010/main" val="156502312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Η διάταξη των </a:t>
            </a:r>
            <a:r>
              <a:rPr lang="en-US" altLang="el-GR" smtClean="0"/>
              <a:t>Byte(</a:t>
            </a:r>
            <a:r>
              <a:rPr lang="el-GR" altLang="el-GR" smtClean="0"/>
              <a:t>παράδειγμα</a:t>
            </a:r>
            <a:r>
              <a:rPr lang="en-US" altLang="el-GR" smtClean="0"/>
              <a:t>)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n-US" altLang="el-GR" sz="2800" dirty="0" smtClean="0"/>
              <a:t>Address		Value (1)		Value(2)</a:t>
            </a:r>
          </a:p>
          <a:p>
            <a:pPr marL="0" indent="0">
              <a:buNone/>
            </a:pPr>
            <a:r>
              <a:rPr lang="en-US" altLang="el-GR" sz="2800" dirty="0" smtClean="0"/>
              <a:t>         184		    12			     78</a:t>
            </a:r>
          </a:p>
          <a:p>
            <a:pPr marL="0" indent="0">
              <a:buNone/>
            </a:pPr>
            <a:r>
              <a:rPr lang="en-US" altLang="el-GR" sz="2800" dirty="0" smtClean="0"/>
              <a:t>         185		    34			     56</a:t>
            </a:r>
          </a:p>
          <a:p>
            <a:pPr marL="0" indent="0">
              <a:buNone/>
            </a:pPr>
            <a:r>
              <a:rPr lang="en-US" altLang="el-GR" sz="2800" dirty="0" smtClean="0"/>
              <a:t>         186		    56		                34</a:t>
            </a:r>
          </a:p>
          <a:p>
            <a:pPr marL="0" indent="0">
              <a:buNone/>
            </a:pPr>
            <a:r>
              <a:rPr lang="en-US" altLang="el-GR" sz="2800" dirty="0" smtClean="0"/>
              <a:t>         186		    78			     12</a:t>
            </a:r>
          </a:p>
          <a:p>
            <a:r>
              <a:rPr lang="el-GR" altLang="el-GR" sz="2800" dirty="0" smtClean="0"/>
              <a:t>Προς ποια κατεύθυνση διαβάζουμε</a:t>
            </a:r>
            <a:r>
              <a:rPr lang="en-US" altLang="el-GR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388422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 fontScale="90000"/>
          </a:bodyPr>
          <a:lstStyle/>
          <a:p>
            <a:r>
              <a:rPr lang="el-GR" altLang="el-GR" dirty="0" smtClean="0"/>
              <a:t>Ονόματα για την διάταξη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των </a:t>
            </a:r>
            <a:r>
              <a:rPr lang="en-US" altLang="el-GR" dirty="0" smtClean="0"/>
              <a:t>bytes </a:t>
            </a:r>
            <a:r>
              <a:rPr lang="el-GR" altLang="el-GR" dirty="0" smtClean="0"/>
              <a:t>στη μνήμη</a:t>
            </a:r>
            <a:endParaRPr lang="en-US" altLang="el-GR" dirty="0" smtClean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Το πρόβλημα καλείται</a:t>
            </a:r>
            <a:r>
              <a:rPr lang="en-US" altLang="el-GR" sz="2800" dirty="0" smtClean="0"/>
              <a:t> “Endian”</a:t>
            </a:r>
          </a:p>
          <a:p>
            <a:r>
              <a:rPr lang="el-GR" altLang="el-GR" sz="2800" dirty="0" smtClean="0"/>
              <a:t>Το πρώτο σύστημα έχει το πιο σημαντικό ψηφίο στην μικρότερη διεύθυνση</a:t>
            </a:r>
            <a:endParaRPr lang="en-US" altLang="el-GR" sz="2800" dirty="0" smtClean="0"/>
          </a:p>
          <a:p>
            <a:r>
              <a:rPr lang="el-GR" altLang="el-GR" sz="2800" dirty="0" smtClean="0"/>
              <a:t>Καλείται </a:t>
            </a:r>
            <a:r>
              <a:rPr lang="en-US" altLang="el-GR" sz="2800" dirty="0" smtClean="0"/>
              <a:t>“big-endian”</a:t>
            </a:r>
          </a:p>
          <a:p>
            <a:r>
              <a:rPr lang="el-GR" altLang="el-GR" sz="2800" dirty="0" smtClean="0"/>
              <a:t>Το δεύτερο σύστημα έχει το πιο σημαντικό ψηφίο στην μεγαλύτερη διεύθυνση</a:t>
            </a:r>
            <a:endParaRPr lang="en-US" altLang="el-GR" sz="2800" dirty="0" smtClean="0"/>
          </a:p>
          <a:p>
            <a:r>
              <a:rPr lang="el-GR" altLang="el-GR" sz="2800" dirty="0" smtClean="0"/>
              <a:t>Καλείται </a:t>
            </a:r>
            <a:r>
              <a:rPr lang="en-US" altLang="el-GR" sz="2800" dirty="0" smtClean="0"/>
              <a:t>“little-endian”</a:t>
            </a:r>
          </a:p>
          <a:p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257252055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Παράδειγμα για</a:t>
            </a:r>
            <a:r>
              <a:rPr lang="en-GB" altLang="el-GR" dirty="0" smtClean="0"/>
              <a:t> C Data Structure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7018" r="8820" b="24210"/>
          <a:stretch>
            <a:fillRect/>
          </a:stretch>
        </p:blipFill>
        <p:spPr bwMode="auto">
          <a:xfrm>
            <a:off x="1082355" y="1057300"/>
            <a:ext cx="6979290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32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altLang="el-GR" dirty="0" smtClean="0"/>
              <a:t>Άλλη άποψη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της μνήμης</a:t>
            </a:r>
            <a:endParaRPr lang="en-GB" altLang="el-GR" dirty="0" smtClean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t="11888" r="38751" b="19647"/>
          <a:stretch>
            <a:fillRect/>
          </a:stretch>
        </p:blipFill>
        <p:spPr bwMode="auto">
          <a:xfrm>
            <a:off x="3995930" y="337220"/>
            <a:ext cx="2345711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785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n-US" altLang="el-GR" smtClean="0"/>
              <a:t>Standard…</a:t>
            </a:r>
            <a:r>
              <a:rPr lang="el-GR" altLang="el-GR" smtClean="0"/>
              <a:t>Ποιο</a:t>
            </a:r>
            <a:r>
              <a:rPr lang="en-US" altLang="el-GR" smtClean="0"/>
              <a:t> Standard?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 fontScale="92500" lnSpcReduction="10000"/>
          </a:bodyPr>
          <a:lstStyle/>
          <a:p>
            <a:r>
              <a:rPr lang="en-US" altLang="el-GR" dirty="0" smtClean="0"/>
              <a:t>Pentium (80x86), VAX </a:t>
            </a:r>
            <a:r>
              <a:rPr lang="el-GR" altLang="el-GR" dirty="0" smtClean="0"/>
              <a:t>είναι </a:t>
            </a:r>
            <a:r>
              <a:rPr lang="en-US" altLang="el-GR" dirty="0" smtClean="0"/>
              <a:t>little-endian</a:t>
            </a:r>
          </a:p>
          <a:p>
            <a:r>
              <a:rPr lang="en-US" altLang="el-GR" dirty="0" smtClean="0"/>
              <a:t>IBM 370, </a:t>
            </a:r>
            <a:r>
              <a:rPr lang="en-US" altLang="el-GR" dirty="0" err="1" smtClean="0"/>
              <a:t>Moterola</a:t>
            </a:r>
            <a:r>
              <a:rPr lang="en-US" altLang="el-GR" dirty="0" smtClean="0"/>
              <a:t> 680x0 (Mac), </a:t>
            </a:r>
            <a:r>
              <a:rPr lang="el-GR" altLang="el-GR" dirty="0" smtClean="0"/>
              <a:t>και οι περισσότεροι</a:t>
            </a:r>
            <a:r>
              <a:rPr lang="en-US" altLang="el-GR" dirty="0" smtClean="0"/>
              <a:t> RISC  </a:t>
            </a:r>
            <a:r>
              <a:rPr lang="el-GR" altLang="el-GR" dirty="0" smtClean="0"/>
              <a:t>είναι</a:t>
            </a:r>
            <a:r>
              <a:rPr lang="en-US" altLang="el-GR" dirty="0" smtClean="0"/>
              <a:t> big-endian</a:t>
            </a:r>
          </a:p>
          <a:p>
            <a:r>
              <a:rPr lang="el-GR" altLang="el-GR" dirty="0" smtClean="0"/>
              <a:t>Το </a:t>
            </a:r>
            <a:r>
              <a:rPr lang="en-US" altLang="el-GR" dirty="0" smtClean="0"/>
              <a:t>Internet </a:t>
            </a:r>
            <a:r>
              <a:rPr lang="el-GR" altLang="el-GR" dirty="0" smtClean="0"/>
              <a:t>είναι</a:t>
            </a:r>
            <a:r>
              <a:rPr lang="en-US" altLang="el-GR" dirty="0" smtClean="0"/>
              <a:t> big-endian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Το να γράφεις προγράμματα για διαδίκτυο είναι λίγο περίεργο</a:t>
            </a:r>
            <a:r>
              <a:rPr lang="en-US" altLang="el-GR" dirty="0" smtClean="0"/>
              <a:t>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Το </a:t>
            </a:r>
            <a:r>
              <a:rPr lang="en-US" altLang="el-GR" dirty="0" smtClean="0"/>
              <a:t>WinSock </a:t>
            </a:r>
            <a:r>
              <a:rPr lang="el-GR" altLang="el-GR" dirty="0" smtClean="0"/>
              <a:t>παρέχει τις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συναρτήσεις </a:t>
            </a:r>
            <a:r>
              <a:rPr lang="en-US" altLang="el-GR" dirty="0" err="1" smtClean="0"/>
              <a:t>htoi</a:t>
            </a:r>
            <a:r>
              <a:rPr lang="en-US" altLang="el-GR" dirty="0" smtClean="0"/>
              <a:t> and </a:t>
            </a:r>
            <a:r>
              <a:rPr lang="en-US" altLang="el-GR" dirty="0" err="1" smtClean="0"/>
              <a:t>itoh</a:t>
            </a:r>
            <a:r>
              <a:rPr lang="en-US" altLang="el-GR" dirty="0" smtClean="0"/>
              <a:t> (Host to Internet &amp; Internet to Host)</a:t>
            </a:r>
            <a:r>
              <a:rPr lang="el-GR" altLang="el-GR" dirty="0" smtClean="0"/>
              <a:t> για μετατροπή</a:t>
            </a:r>
            <a:r>
              <a:rPr lang="en-US" altLang="el-G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167078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Οργάνωση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Δημοσθένης Ε.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Μπολανάκης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Μικροϋπολογιστών: αρχές προγραμματισμού χαμηλού επιπέδου και εφαρμογές με το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M68HC908GP32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Σύγχρονη Παιδεία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S. (1995). 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Αρχιτεκτονική των Υπολογιστών μια δομημένη προσέγγιση Συγγραφέας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S.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Luce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1991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Αρχιτεκτονική των Υπολογιστών.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Gilmore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1999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Μικροεπεξεργαστές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θεωρία και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εφαρμογές.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Predko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2000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Προγραμματίζοντας τον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PIC,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Μπεκάκος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Π. (1994).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 &amp; τεχνολογία παράλληλης επεξεργασίας,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Σταμούλης.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Φώτης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Βαρζιώτης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Αρχιτεκτονική υπολογιστών.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http://eclass.teiep.gr/OpenClass/courses/COMP115/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Ομάδες Εντολών: Ιδιότητες και </a:t>
            </a:r>
            <a:r>
              <a:rPr lang="el-GR" altLang="el-GR" dirty="0" smtClean="0"/>
              <a:t>Λειτουργίες</a:t>
            </a:r>
            <a:endParaRPr lang="en-US" alt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Τι είναι ομάδα εντολών;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Το σύνολο εντολών που μπορεί να εκτελέσει η </a:t>
            </a:r>
            <a:r>
              <a:rPr lang="en-US" altLang="el-GR" sz="2800" dirty="0"/>
              <a:t>CPU</a:t>
            </a:r>
          </a:p>
          <a:p>
            <a:r>
              <a:rPr lang="el-GR" altLang="el-GR" sz="2800" dirty="0"/>
              <a:t>Κώδικας Μηχανής</a:t>
            </a:r>
            <a:endParaRPr lang="en-US" altLang="el-GR" sz="2800" dirty="0"/>
          </a:p>
          <a:p>
            <a:r>
              <a:rPr lang="el-GR" altLang="el-GR" sz="2800" dirty="0"/>
              <a:t>Μια σειρά </a:t>
            </a:r>
            <a:r>
              <a:rPr lang="en-US" altLang="el-GR" sz="2800" dirty="0"/>
              <a:t>bit (Binary)</a:t>
            </a:r>
          </a:p>
          <a:p>
            <a:r>
              <a:rPr lang="el-GR" altLang="el-GR" sz="2800" dirty="0"/>
              <a:t>Αναπαρίστανται με</a:t>
            </a:r>
            <a:r>
              <a:rPr lang="en-US" altLang="el-GR" sz="2800" dirty="0"/>
              <a:t> </a:t>
            </a:r>
            <a:r>
              <a:rPr lang="el-GR" altLang="el-GR" sz="2800" dirty="0"/>
              <a:t>κώδικα </a:t>
            </a:r>
            <a:r>
              <a:rPr lang="en-US" altLang="el-GR" sz="2800" dirty="0"/>
              <a:t>assembly</a:t>
            </a:r>
            <a:r>
              <a:rPr lang="el-GR" altLang="el-GR" sz="2800" dirty="0"/>
              <a:t> (συμβολική παράσταση εντολών μηχανής)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0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Στοιχεία εντολής Μηχανής</a:t>
            </a:r>
            <a:endParaRPr lang="en-US" altLang="el-GR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 fontScale="85000" lnSpcReduction="20000"/>
          </a:bodyPr>
          <a:lstStyle/>
          <a:p>
            <a:r>
              <a:rPr lang="el-GR" altLang="el-GR" dirty="0" smtClean="0"/>
              <a:t>Κώδικας Λειτουργίας</a:t>
            </a:r>
            <a:r>
              <a:rPr lang="en-US" altLang="el-GR" dirty="0" smtClean="0"/>
              <a:t> (Op code)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Κάνε..</a:t>
            </a:r>
            <a:endParaRPr lang="en-US" altLang="el-GR" dirty="0" smtClean="0"/>
          </a:p>
          <a:p>
            <a:r>
              <a:rPr lang="el-GR" altLang="el-GR" dirty="0" smtClean="0"/>
              <a:t>Αναφορά σε τελεστή εισόδου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Σε…</a:t>
            </a:r>
            <a:endParaRPr lang="en-US" altLang="el-GR" dirty="0" smtClean="0"/>
          </a:p>
          <a:p>
            <a:r>
              <a:rPr lang="el-GR" altLang="el-GR" dirty="0" smtClean="0"/>
              <a:t>Αναφορά σε τελεστή αποτελέσματος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Βάλε την απάντηση σε..</a:t>
            </a:r>
            <a:endParaRPr lang="en-US" altLang="el-GR" dirty="0" smtClean="0"/>
          </a:p>
          <a:p>
            <a:r>
              <a:rPr lang="el-GR" altLang="el-GR" dirty="0" smtClean="0"/>
              <a:t>Αναφορά σε επόμενη εντολή 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Όταν ολοκληρώσεις την εντολή, κάνε</a:t>
            </a:r>
            <a:r>
              <a:rPr lang="en-US" altLang="el-GR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38882848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Που βρίσκονται οι τελεστές;</a:t>
            </a:r>
            <a:endParaRPr lang="en-US" altLang="el-GR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endParaRPr lang="el-GR" altLang="el-GR" smtClean="0"/>
          </a:p>
          <a:p>
            <a:r>
              <a:rPr lang="el-GR" altLang="el-GR" smtClean="0"/>
              <a:t>Στην κύρια μνήμη</a:t>
            </a:r>
            <a:r>
              <a:rPr lang="en-US" altLang="el-GR" smtClean="0"/>
              <a:t> (</a:t>
            </a:r>
            <a:r>
              <a:rPr lang="el-GR" altLang="el-GR" smtClean="0"/>
              <a:t>ή</a:t>
            </a:r>
            <a:r>
              <a:rPr lang="en-US" altLang="el-GR" smtClean="0"/>
              <a:t> </a:t>
            </a:r>
            <a:r>
              <a:rPr lang="el-GR" altLang="el-GR" smtClean="0"/>
              <a:t>εικονική μνήμη</a:t>
            </a:r>
            <a:r>
              <a:rPr lang="en-US" altLang="el-GR" smtClean="0"/>
              <a:t> </a:t>
            </a:r>
            <a:r>
              <a:rPr lang="el-GR" altLang="el-GR" smtClean="0"/>
              <a:t>ή</a:t>
            </a:r>
            <a:r>
              <a:rPr lang="en-US" altLang="el-GR" smtClean="0"/>
              <a:t> cache)</a:t>
            </a:r>
          </a:p>
          <a:p>
            <a:r>
              <a:rPr lang="el-GR" altLang="el-GR" smtClean="0"/>
              <a:t>Σε καταχωρητή της </a:t>
            </a:r>
            <a:r>
              <a:rPr lang="en-US" altLang="el-GR" smtClean="0"/>
              <a:t>CPU </a:t>
            </a:r>
          </a:p>
          <a:p>
            <a:r>
              <a:rPr lang="el-GR" altLang="el-GR" smtClean="0"/>
              <a:t>Σε συσκευή </a:t>
            </a:r>
            <a:r>
              <a:rPr lang="en-US" altLang="el-GR" smtClean="0"/>
              <a:t>I/O </a:t>
            </a:r>
          </a:p>
        </p:txBody>
      </p:sp>
    </p:spTree>
    <p:extLst>
      <p:ext uri="{BB962C8B-B14F-4D97-AF65-F5344CB8AC3E}">
        <p14:creationId xmlns:p14="http://schemas.microsoft.com/office/powerpoint/2010/main" val="142370058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Διάγραμμα Κατάστασης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Κύκλων Εντολής</a:t>
            </a:r>
            <a:endParaRPr lang="en-GB" altLang="el-GR" dirty="0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4" b="39145"/>
          <a:stretch>
            <a:fillRect/>
          </a:stretch>
        </p:blipFill>
        <p:spPr bwMode="auto">
          <a:xfrm>
            <a:off x="952500" y="1561356"/>
            <a:ext cx="7239000" cy="335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34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Παράσταση Εντολών</a:t>
            </a:r>
            <a:endParaRPr lang="en-US" altLang="el-GR" dirty="0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 fontScale="92500" lnSpcReduction="20000"/>
          </a:bodyPr>
          <a:lstStyle/>
          <a:p>
            <a:r>
              <a:rPr lang="el-GR" altLang="el-GR" smtClean="0"/>
              <a:t>Στον κώδικα μηχανής κάθε εντολή αναπαρίσταται με μια μοναδική ακολουθία </a:t>
            </a:r>
            <a:r>
              <a:rPr lang="en-US" altLang="el-GR" smtClean="0"/>
              <a:t>bit</a:t>
            </a:r>
          </a:p>
          <a:p>
            <a:r>
              <a:rPr lang="el-GR" altLang="el-GR" smtClean="0"/>
              <a:t>Για χρήση από προγραμματιστές διατίθεται μια συμβολική αναπαράσταση εντολής</a:t>
            </a:r>
            <a:endParaRPr lang="en-US" altLang="el-GR" smtClean="0"/>
          </a:p>
          <a:p>
            <a:pPr lvl="1"/>
            <a:r>
              <a:rPr lang="el-GR" altLang="el-GR" smtClean="0"/>
              <a:t>π</a:t>
            </a:r>
            <a:r>
              <a:rPr lang="en-US" altLang="el-GR" smtClean="0"/>
              <a:t>.</a:t>
            </a:r>
            <a:r>
              <a:rPr lang="el-GR" altLang="el-GR" smtClean="0"/>
              <a:t>χ</a:t>
            </a:r>
            <a:r>
              <a:rPr lang="en-US" altLang="el-GR" smtClean="0"/>
              <a:t>. ADD, SUB, LOAD</a:t>
            </a:r>
          </a:p>
          <a:p>
            <a:r>
              <a:rPr lang="el-GR" altLang="el-GR" smtClean="0"/>
              <a:t>Οι τελεστές μπορούν να αναπαρασταθούν με παρόμοιο τρόπο</a:t>
            </a:r>
            <a:endParaRPr lang="en-US" altLang="el-GR" smtClean="0"/>
          </a:p>
          <a:p>
            <a:pPr lvl="1"/>
            <a:r>
              <a:rPr lang="en-US" altLang="el-GR" smtClean="0"/>
              <a:t>ADD A,B</a:t>
            </a:r>
          </a:p>
        </p:txBody>
      </p:sp>
    </p:spTree>
    <p:extLst>
      <p:ext uri="{BB962C8B-B14F-4D97-AF65-F5344CB8AC3E}">
        <p14:creationId xmlns:p14="http://schemas.microsoft.com/office/powerpoint/2010/main" val="3302099017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4626</TotalTime>
  <Words>1336</Words>
  <Application>Microsoft Office PowerPoint</Application>
  <PresentationFormat>Προβολή στην οθόνη (16:10)</PresentationFormat>
  <Paragraphs>283</Paragraphs>
  <Slides>46</Slides>
  <Notes>37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3" baseType="lpstr">
      <vt:lpstr>Arial Unicode MS</vt:lpstr>
      <vt:lpstr>Arial</vt:lpstr>
      <vt:lpstr>Calibri</vt:lpstr>
      <vt:lpstr>Monotype Sorts</vt:lpstr>
      <vt:lpstr>Times New Roman</vt:lpstr>
      <vt:lpstr>Wingdings</vt:lpstr>
      <vt:lpstr>Θέμα του Office</vt:lpstr>
      <vt:lpstr>Αρχιτεκτονική υπολογιστών</vt:lpstr>
      <vt:lpstr>Παρουσίαση του PowerPoint</vt:lpstr>
      <vt:lpstr>Άδειες Χρήσης</vt:lpstr>
      <vt:lpstr>Χρηματοδότηση</vt:lpstr>
      <vt:lpstr>Τι είναι ομάδα εντολών;</vt:lpstr>
      <vt:lpstr>Στοιχεία εντολής Μηχανής</vt:lpstr>
      <vt:lpstr>Που βρίσκονται οι τελεστές;</vt:lpstr>
      <vt:lpstr>Διάγραμμα Κατάστασης  Κύκλων Εντολής</vt:lpstr>
      <vt:lpstr>Παράσταση Εντολών</vt:lpstr>
      <vt:lpstr>Μορφοποίηση Εντολής</vt:lpstr>
      <vt:lpstr>Είδη Εντολών</vt:lpstr>
      <vt:lpstr>Πλήθος Διευθύνσεων (α)</vt:lpstr>
      <vt:lpstr>Πλήθος Διευθύνσεων (β)</vt:lpstr>
      <vt:lpstr>Πλήθος Διευθύνσεων (γ)</vt:lpstr>
      <vt:lpstr>Πλήθος Διευθύνσεων (δ)</vt:lpstr>
      <vt:lpstr>Επιλογή Πλήθους Διευθύνσεων</vt:lpstr>
      <vt:lpstr>Σχεδιαστικές αποφάσεις1/2</vt:lpstr>
      <vt:lpstr>Σχεδιαστικές αποφάσεις2/2</vt:lpstr>
      <vt:lpstr>Τύποι τελεστών</vt:lpstr>
      <vt:lpstr>Είδη δεδομένων σε Pentium</vt:lpstr>
      <vt:lpstr>Συγκεκριμένοι τύποι δεδομένων</vt:lpstr>
      <vt:lpstr>Τύποι δεδομένων κινητής υποδιαστολής σε Pentium</vt:lpstr>
      <vt:lpstr>Είδη πράξεων</vt:lpstr>
      <vt:lpstr>Μεταφορά δεδομένων</vt:lpstr>
      <vt:lpstr>Αριθμητική</vt:lpstr>
      <vt:lpstr>Λειτουργίες Ολίσθησης  και Μετατόπισης</vt:lpstr>
      <vt:lpstr>Λογική</vt:lpstr>
      <vt:lpstr>Conversion</vt:lpstr>
      <vt:lpstr>Input/Output</vt:lpstr>
      <vt:lpstr>Ελέγχου συστήματος</vt:lpstr>
      <vt:lpstr>Μεταφορά Ελέγχου</vt:lpstr>
      <vt:lpstr>Εντολή Διακλάδωσης</vt:lpstr>
      <vt:lpstr>Εμφωλευμένες Διαδικασίες</vt:lpstr>
      <vt:lpstr>Χρήση Σωρών</vt:lpstr>
      <vt:lpstr>Εξάσκηση</vt:lpstr>
      <vt:lpstr>Η διάταξη των Byte</vt:lpstr>
      <vt:lpstr>Η διάταξη των Byte(παράδειγμα)</vt:lpstr>
      <vt:lpstr>Ονόματα για την διάταξη  των bytes στη μνήμη</vt:lpstr>
      <vt:lpstr>Παράδειγμα για C Data Structure</vt:lpstr>
      <vt:lpstr>Άλλη άποψη  της μνήμης</vt:lpstr>
      <vt:lpstr>Standard…Ποιο Standard?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269</cp:revision>
  <dcterms:created xsi:type="dcterms:W3CDTF">2012-09-06T09:03:05Z</dcterms:created>
  <dcterms:modified xsi:type="dcterms:W3CDTF">2015-05-07T14:14:03Z</dcterms:modified>
</cp:coreProperties>
</file>