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6" r:id="rId4"/>
    <p:sldId id="261" r:id="rId5"/>
    <p:sldId id="262" r:id="rId6"/>
    <p:sldId id="282" r:id="rId7"/>
    <p:sldId id="280" r:id="rId8"/>
    <p:sldId id="284" r:id="rId9"/>
    <p:sldId id="290" r:id="rId10"/>
    <p:sldId id="289" r:id="rId11"/>
    <p:sldId id="288" r:id="rId12"/>
    <p:sldId id="287" r:id="rId13"/>
    <p:sldId id="286" r:id="rId14"/>
    <p:sldId id="285" r:id="rId15"/>
    <p:sldId id="294" r:id="rId16"/>
    <p:sldId id="293" r:id="rId17"/>
    <p:sldId id="292" r:id="rId18"/>
    <p:sldId id="305" r:id="rId19"/>
    <p:sldId id="304" r:id="rId20"/>
    <p:sldId id="307" r:id="rId21"/>
    <p:sldId id="313" r:id="rId22"/>
    <p:sldId id="314" r:id="rId23"/>
    <p:sldId id="315" r:id="rId24"/>
    <p:sldId id="316" r:id="rId25"/>
    <p:sldId id="317" r:id="rId26"/>
    <p:sldId id="318"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0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C0ED9-9D5D-487D-853E-641DA6381CE6}" type="datetimeFigureOut">
              <a:rPr lang="el-GR" smtClean="0"/>
              <a:pPr/>
              <a:t>1/8/2015</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95B58-99BA-44C5-A5DF-F3DA1A4A739D}"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class.teiep.gr/OpenClass/courses/LOGO12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9"/>
          <p:cNvGrpSpPr/>
          <p:nvPr/>
        </p:nvGrpSpPr>
        <p:grpSpPr>
          <a:xfrm>
            <a:off x="642158" y="210000"/>
            <a:ext cx="4217874" cy="1147333"/>
            <a:chOff x="642158" y="252000"/>
            <a:chExt cx="4217874" cy="1376800"/>
          </a:xfrm>
        </p:grpSpPr>
        <p:pic>
          <p:nvPicPr>
            <p:cNvPr id="5" name="Εικόνα 7"/>
            <p:cNvPicPr>
              <a:picLocks noChangeAspect="1"/>
            </p:cNvPicPr>
            <p:nvPr/>
          </p:nvPicPr>
          <p:blipFill rotWithShape="1">
            <a:blip r:embed="rId2" cstate="print"/>
            <a:srcRect t="-11106" b="11106"/>
            <a:stretch/>
          </p:blipFill>
          <p:spPr>
            <a:xfrm>
              <a:off x="642158" y="252000"/>
              <a:ext cx="905506" cy="1374430"/>
            </a:xfrm>
            <a:prstGeom prst="rect">
              <a:avLst/>
            </a:prstGeom>
          </p:spPr>
        </p:pic>
        <p:sp>
          <p:nvSpPr>
            <p:cNvPr id="6"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
        <p:nvSpPr>
          <p:cNvPr id="7" name="Τίτλος 1"/>
          <p:cNvSpPr>
            <a:spLocks noGrp="1"/>
          </p:cNvSpPr>
          <p:nvPr>
            <p:ph type="ctrTitle"/>
          </p:nvPr>
        </p:nvSpPr>
        <p:spPr/>
        <p:txBody>
          <a:bodyPr>
            <a:normAutofit/>
          </a:bodyPr>
          <a:lstStyle/>
          <a:p>
            <a:r>
              <a:rPr lang="el-GR" sz="3200" b="1" dirty="0" smtClean="0"/>
              <a:t>Χρηματοοικονομική των Επιχειρήσεων</a:t>
            </a:r>
            <a:endParaRPr lang="el-GR" sz="3200" b="1" dirty="0"/>
          </a:p>
        </p:txBody>
      </p:sp>
      <p:sp>
        <p:nvSpPr>
          <p:cNvPr id="8" name="Υπότιτλος 2"/>
          <p:cNvSpPr>
            <a:spLocks noGrp="1"/>
          </p:cNvSpPr>
          <p:nvPr>
            <p:ph type="subTitle" idx="1"/>
          </p:nvPr>
        </p:nvSpPr>
        <p:spPr>
          <a:xfrm>
            <a:off x="1371600" y="3429000"/>
            <a:ext cx="6400800" cy="2209800"/>
          </a:xfrm>
        </p:spPr>
        <p:txBody>
          <a:bodyPr>
            <a:noAutofit/>
          </a:bodyPr>
          <a:lstStyle/>
          <a:p>
            <a:r>
              <a:rPr lang="el-GR" sz="2800" dirty="0" smtClean="0"/>
              <a:t>Ενότητα: </a:t>
            </a:r>
            <a:r>
              <a:rPr lang="el-GR" b="1" dirty="0" smtClean="0"/>
              <a:t>Τύποι χρηματοδότησης</a:t>
            </a:r>
            <a:r>
              <a:rPr lang="en-US" b="1" dirty="0" smtClean="0"/>
              <a:t> (</a:t>
            </a:r>
            <a:r>
              <a:rPr lang="el-GR" b="1" dirty="0" smtClean="0"/>
              <a:t>Μέρος β)</a:t>
            </a:r>
            <a:endParaRPr lang="el-GR" sz="2800" b="1" dirty="0" smtClean="0"/>
          </a:p>
          <a:p>
            <a:endParaRPr lang="el-GR" sz="2800" dirty="0" smtClean="0"/>
          </a:p>
          <a:p>
            <a:r>
              <a:rPr lang="el-GR" sz="2800" dirty="0" smtClean="0"/>
              <a:t>Καραμάνης Κωνσταντίνος</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714480" y="6072206"/>
            <a:ext cx="1581685" cy="500066"/>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552761" cy="12858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404664"/>
            <a:ext cx="8229600" cy="1224135"/>
          </a:xfrm>
        </p:spPr>
        <p:txBody>
          <a:bodyPr>
            <a:noAutofit/>
          </a:bodyPr>
          <a:lstStyle/>
          <a:p>
            <a:pPr algn="ctr" eaLnBrk="1" hangingPunct="1"/>
            <a:r>
              <a:rPr lang="el-GR" sz="2800" b="1" dirty="0" smtClean="0">
                <a:ea typeface="ＭＳ Ｐゴシック" pitchFamily="34" charset="-128"/>
              </a:rPr>
              <a:t>Α. Ίδια Κεφάλαια: </a:t>
            </a:r>
            <a:br>
              <a:rPr lang="el-GR" sz="2800" b="1" dirty="0" smtClean="0">
                <a:ea typeface="ＭＳ Ｐゴシック" pitchFamily="34" charset="-128"/>
              </a:rPr>
            </a:br>
            <a:r>
              <a:rPr lang="el-GR" sz="2800" b="1" dirty="0" smtClean="0">
                <a:ea typeface="ＭＳ Ｐゴシック" pitchFamily="34" charset="-128"/>
              </a:rPr>
              <a:t>5. Δικαιώματα εξαρτώμενης αξίας και πώλησης</a:t>
            </a:r>
          </a:p>
        </p:txBody>
      </p:sp>
      <p:sp>
        <p:nvSpPr>
          <p:cNvPr id="9" name="Content Placeholder 2"/>
          <p:cNvSpPr>
            <a:spLocks noGrp="1"/>
          </p:cNvSpPr>
          <p:nvPr>
            <p:ph idx="1"/>
          </p:nvPr>
        </p:nvSpPr>
        <p:spPr>
          <a:xfrm>
            <a:off x="457200" y="1844824"/>
            <a:ext cx="8229600" cy="4281339"/>
          </a:xfrm>
        </p:spPr>
        <p:txBody>
          <a:bodyPr>
            <a:normAutofit/>
          </a:bodyPr>
          <a:lstStyle/>
          <a:p>
            <a:pPr algn="just" eaLnBrk="1" hangingPunct="1">
              <a:buFont typeface="Wingdings" pitchFamily="2" charset="2"/>
              <a:buChar char="q"/>
            </a:pPr>
            <a:r>
              <a:rPr lang="el-GR" sz="2400" b="1" dirty="0" smtClean="0">
                <a:ea typeface="ＭＳ Ｐゴシック" pitchFamily="34" charset="-128"/>
              </a:rPr>
              <a:t>Δικαιώματα εξαρτώμενης αξίας:</a:t>
            </a:r>
            <a:r>
              <a:rPr lang="el-GR" sz="2400" dirty="0" smtClean="0">
                <a:ea typeface="ＭＳ Ｐゴシック" pitchFamily="34" charset="-128"/>
              </a:rPr>
              <a:t> παρέχουν στους επενδυτές το δικαίωμα πώλησης μετοχών σε μια προκαθορισμένη τιμή, αντλούν δηλαδή την αξία τους από τη μεταβλητότητα της μετοχής και από την επιθυμία κάποιων επενδυτών να αντισταθμίσουν τις ζημιές τους. </a:t>
            </a:r>
          </a:p>
          <a:p>
            <a:pPr algn="just" eaLnBrk="1" hangingPunct="1">
              <a:buFont typeface="Wingdings" pitchFamily="2" charset="2"/>
              <a:buChar char="q"/>
            </a:pPr>
            <a:r>
              <a:rPr lang="el-GR" sz="2400" b="1" dirty="0" smtClean="0">
                <a:ea typeface="ＭＳ Ｐゴシック" pitchFamily="34" charset="-128"/>
              </a:rPr>
              <a:t>Δικαιώματα πώλησης: </a:t>
            </a:r>
            <a:r>
              <a:rPr lang="el-GR" sz="2400" dirty="0" smtClean="0">
                <a:ea typeface="ＭＳ Ｐゴシック" pitchFamily="34" charset="-128"/>
              </a:rPr>
              <a:t>διαπραγματεύονται στα χρηματιστήρια παραγώγων και δίνουν στους κατόχους τους ένα παρόμοιο δικαίωμα πώλησης της μετοχής σε προκαθορισμένη τιμή.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Autofit/>
          </a:bodyPr>
          <a:lstStyle/>
          <a:p>
            <a:pPr algn="ctr" eaLnBrk="1" hangingPunct="1"/>
            <a:r>
              <a:rPr lang="el-GR" sz="3200" b="1" dirty="0" smtClean="0">
                <a:ea typeface="ＭＳ Ｐゴシック" pitchFamily="34" charset="-128"/>
              </a:rPr>
              <a:t>Δικαιώματα Εξαρτώμενης Αξίας και Δικαιώματα Πώλησης: Διαφορές</a:t>
            </a:r>
            <a:endParaRPr lang="el-GR" sz="3200" dirty="0" smtClean="0">
              <a:ea typeface="ＭＳ Ｐゴシック" pitchFamily="34" charset="-128"/>
            </a:endParaRPr>
          </a:p>
        </p:txBody>
      </p:sp>
      <p:sp>
        <p:nvSpPr>
          <p:cNvPr id="9" name="Content Placeholder 2"/>
          <p:cNvSpPr>
            <a:spLocks noGrp="1"/>
          </p:cNvSpPr>
          <p:nvPr>
            <p:ph idx="1"/>
          </p:nvPr>
        </p:nvSpPr>
        <p:spPr/>
        <p:txBody>
          <a:bodyPr>
            <a:noAutofit/>
          </a:bodyPr>
          <a:lstStyle/>
          <a:p>
            <a:pPr algn="just" eaLnBrk="1" hangingPunct="1">
              <a:lnSpc>
                <a:spcPct val="150000"/>
              </a:lnSpc>
              <a:buFont typeface="Wingdings" pitchFamily="2" charset="2"/>
              <a:buChar char="q"/>
            </a:pPr>
            <a:r>
              <a:rPr lang="el-GR" sz="2800" dirty="0" smtClean="0">
                <a:ea typeface="ＭＳ Ｐゴシック" pitchFamily="34" charset="-128"/>
              </a:rPr>
              <a:t>Τα έσοδα από τις πωλήσεις δικαιωμάτων εξαρτώμενης αξίας καταλήγουν απ΄ευθείας στην επιχείρηση, ενώ τα έσοδα από τα δικαιώματα πώλησης της μετοχής καταλήγουν σε ιδιώτες.    </a:t>
            </a:r>
          </a:p>
          <a:p>
            <a:pPr algn="just" eaLnBrk="1" hangingPunct="1">
              <a:lnSpc>
                <a:spcPct val="150000"/>
              </a:lnSpc>
              <a:buFont typeface="Wingdings" pitchFamily="2" charset="2"/>
              <a:buChar char="q"/>
            </a:pPr>
            <a:r>
              <a:rPr lang="el-GR" sz="2800" dirty="0" smtClean="0">
                <a:ea typeface="ＭＳ Ｐゴシック" pitchFamily="34" charset="-128"/>
              </a:rPr>
              <a:t>Τα δικαιώματα εξαρτώμενης αξίας είναι περισσότερο μακροπρόθεσμα από τα δικαιώματα πώλησης</a:t>
            </a:r>
            <a:r>
              <a:rPr lang="en-US" sz="2800" dirty="0" smtClean="0">
                <a:ea typeface="ＭＳ Ｐゴシック" pitchFamily="34" charset="-128"/>
              </a:rPr>
              <a:t>.</a:t>
            </a:r>
            <a:endParaRPr lang="el-GR" sz="2800" dirty="0"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pPr algn="ctr" eaLnBrk="1" hangingPunct="1"/>
            <a:r>
              <a:rPr lang="el-GR" sz="3200" b="1" dirty="0" smtClean="0">
                <a:ea typeface="ＭＳ Ｐゴシック" pitchFamily="34" charset="-128"/>
              </a:rPr>
              <a:t>Γιατί Δικαιώματα Εξαρτώμενης Αξίας;</a:t>
            </a:r>
          </a:p>
        </p:txBody>
      </p:sp>
      <p:sp>
        <p:nvSpPr>
          <p:cNvPr id="9" name="Content Placeholder 2"/>
          <p:cNvSpPr>
            <a:spLocks noGrp="1"/>
          </p:cNvSpPr>
          <p:nvPr>
            <p:ph idx="1"/>
          </p:nvPr>
        </p:nvSpPr>
        <p:spPr/>
        <p:txBody>
          <a:bodyPr>
            <a:normAutofit fontScale="92500" lnSpcReduction="10000"/>
          </a:bodyPr>
          <a:lstStyle/>
          <a:p>
            <a:pPr marL="274320" indent="-274320" algn="just" eaLnBrk="1" fontAlgn="auto" hangingPunct="1">
              <a:spcAft>
                <a:spcPts val="0"/>
              </a:spcAft>
              <a:buFont typeface="Wingdings" pitchFamily="2" charset="2"/>
              <a:buChar char="q"/>
              <a:defRPr/>
            </a:pPr>
            <a:r>
              <a:rPr lang="el-GR" sz="3000" dirty="0" smtClean="0">
                <a:ea typeface="ＭＳ Ｐゴシック" pitchFamily="34" charset="-128"/>
              </a:rPr>
              <a:t>Η επιχείρηση επωφελείται όταν: </a:t>
            </a:r>
          </a:p>
          <a:p>
            <a:pPr indent="-9525" algn="just" eaLnBrk="1" fontAlgn="auto" hangingPunct="1">
              <a:spcAft>
                <a:spcPts val="0"/>
              </a:spcAft>
              <a:buFont typeface="Wingdings" pitchFamily="2" charset="2"/>
              <a:buChar char="Ø"/>
              <a:defRPr/>
            </a:pPr>
            <a:r>
              <a:rPr lang="el-GR" sz="3000" dirty="0" smtClean="0">
                <a:ea typeface="ＭＳ Ｐゴシック" pitchFamily="34" charset="-128"/>
              </a:rPr>
              <a:t>η αγορά υποεκτιμά την αξία της και προσφέρει δικαιώματα εξαρτώμενης αξίας για να εκμεταλλευτεί αυτή την πεποίθηση,</a:t>
            </a:r>
          </a:p>
          <a:p>
            <a:pPr indent="-9525" algn="just" eaLnBrk="1" fontAlgn="auto" hangingPunct="1">
              <a:spcAft>
                <a:spcPts val="0"/>
              </a:spcAft>
              <a:buFont typeface="Wingdings" pitchFamily="2" charset="2"/>
              <a:buChar char="Ø"/>
              <a:defRPr/>
            </a:pPr>
            <a:r>
              <a:rPr lang="el-GR" sz="3000" dirty="0" smtClean="0">
                <a:ea typeface="ＭＳ Ｐゴシック" pitchFamily="34" charset="-128"/>
              </a:rPr>
              <a:t>η αγορά υπερεκτιμά την μεταβλητότητα και η τιμή του δικαιώματος πώλησης αντανακλά αυτή την εσφαλμένη εκτίμηση.</a:t>
            </a:r>
          </a:p>
          <a:p>
            <a:pPr marL="274320" indent="-274320" algn="just" eaLnBrk="1" fontAlgn="auto" hangingPunct="1">
              <a:spcAft>
                <a:spcPts val="0"/>
              </a:spcAft>
              <a:buFont typeface="Wingdings" pitchFamily="2" charset="2"/>
              <a:buChar char="Ø"/>
              <a:defRPr/>
            </a:pPr>
            <a:r>
              <a:rPr lang="el-GR" sz="3000" dirty="0" smtClean="0">
                <a:ea typeface="ＭＳ Ｐゴシック" pitchFamily="34" charset="-128"/>
              </a:rPr>
              <a:t>Η παρουσία των δικαιωμάτων εξαρτωμένης αξίας ως ασφάλεια ενδέχεται να προσελκύσει νέους επενδυτές στην αγορά κοινών μετοχών.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fontScale="90000"/>
          </a:bodyPr>
          <a:lstStyle/>
          <a:p>
            <a:pPr algn="ctr" eaLnBrk="1" hangingPunct="1"/>
            <a:r>
              <a:rPr lang="el-GR" sz="3200" b="1" dirty="0" smtClean="0">
                <a:ea typeface="ＭＳ Ｐゴシック" pitchFamily="34" charset="-128"/>
              </a:rPr>
              <a:t>Β. Δανειακά Κεφάλαια: </a:t>
            </a:r>
            <a:br>
              <a:rPr lang="el-GR" sz="3200" b="1" dirty="0" smtClean="0">
                <a:ea typeface="ＭＳ Ｐゴシック" pitchFamily="34" charset="-128"/>
              </a:rPr>
            </a:br>
            <a:r>
              <a:rPr lang="el-GR" sz="3200" b="1" dirty="0" smtClean="0">
                <a:ea typeface="ＭＳ Ｐゴシック" pitchFamily="34" charset="-128"/>
              </a:rPr>
              <a:t>Τραπεζικά Δανειακά Κεφάλαια</a:t>
            </a:r>
          </a:p>
        </p:txBody>
      </p:sp>
      <p:sp>
        <p:nvSpPr>
          <p:cNvPr id="9" name="Content Placeholder 2"/>
          <p:cNvSpPr>
            <a:spLocks noGrp="1"/>
          </p:cNvSpPr>
          <p:nvPr>
            <p:ph idx="1"/>
          </p:nvPr>
        </p:nvSpPr>
        <p:spPr>
          <a:xfrm>
            <a:off x="457200" y="1484784"/>
            <a:ext cx="8229600" cy="4641379"/>
          </a:xfrm>
        </p:spPr>
        <p:txBody>
          <a:bodyPr>
            <a:noAutofit/>
          </a:bodyPr>
          <a:lstStyle/>
          <a:p>
            <a:pPr marL="274320" indent="-274320" algn="just" eaLnBrk="1" fontAlgn="auto" hangingPunct="1">
              <a:lnSpc>
                <a:spcPct val="110000"/>
              </a:lnSpc>
              <a:spcBef>
                <a:spcPts val="1200"/>
              </a:spcBef>
              <a:spcAft>
                <a:spcPts val="0"/>
              </a:spcAft>
              <a:buFont typeface="Wingdings" pitchFamily="2" charset="2"/>
              <a:buChar char="q"/>
              <a:defRPr/>
            </a:pPr>
            <a:r>
              <a:rPr lang="el-GR" sz="2400" dirty="0" smtClean="0">
                <a:ea typeface="ＭＳ Ｐゴシック" pitchFamily="34" charset="-128"/>
              </a:rPr>
              <a:t>Η πρωταρχική πηγή δανεισμού τόσο για τις εισηγμένες όσο και για τις μη εισηγμένες.</a:t>
            </a:r>
          </a:p>
          <a:p>
            <a:pPr marL="274320" indent="-274320" algn="just" eaLnBrk="1" fontAlgn="auto" hangingPunct="1">
              <a:lnSpc>
                <a:spcPct val="110000"/>
              </a:lnSpc>
              <a:spcBef>
                <a:spcPts val="1200"/>
              </a:spcBef>
              <a:spcAft>
                <a:spcPts val="0"/>
              </a:spcAft>
              <a:buFont typeface="Wingdings" pitchFamily="2" charset="2"/>
              <a:buChar char="q"/>
              <a:defRPr/>
            </a:pPr>
            <a:r>
              <a:rPr lang="el-GR" sz="2400" dirty="0" smtClean="0">
                <a:ea typeface="ＭＳ Ｐゴシック" pitchFamily="34" charset="-128"/>
              </a:rPr>
              <a:t>Τα επιτόκια δανεισμού βασίζονται στον αντιλαμβανόμενο κίνδυνο του δανειζόμενου.</a:t>
            </a:r>
          </a:p>
          <a:p>
            <a:pPr marL="274320" indent="-274320" algn="just" eaLnBrk="1" fontAlgn="auto" hangingPunct="1">
              <a:lnSpc>
                <a:spcPct val="110000"/>
              </a:lnSpc>
              <a:spcBef>
                <a:spcPts val="1200"/>
              </a:spcBef>
              <a:spcAft>
                <a:spcPts val="0"/>
              </a:spcAft>
              <a:buFont typeface="Wingdings" pitchFamily="2" charset="2"/>
              <a:buChar char="q"/>
              <a:defRPr/>
            </a:pPr>
            <a:r>
              <a:rPr lang="el-GR" sz="2400" dirty="0" smtClean="0"/>
              <a:t>Διακρίνονται σε:</a:t>
            </a:r>
          </a:p>
          <a:p>
            <a:pPr marL="438150" indent="-9525" algn="just" eaLnBrk="1" fontAlgn="auto" hangingPunct="1">
              <a:lnSpc>
                <a:spcPct val="110000"/>
              </a:lnSpc>
              <a:spcBef>
                <a:spcPts val="1200"/>
              </a:spcBef>
              <a:spcAft>
                <a:spcPts val="0"/>
              </a:spcAft>
              <a:buFont typeface="Wingdings" pitchFamily="2" charset="2"/>
              <a:buChar char="Ø"/>
              <a:defRPr/>
            </a:pPr>
            <a:r>
              <a:rPr lang="el-GR" sz="2400" dirty="0" smtClean="0"/>
              <a:t>Κεφάλαιο Κίνησης: αποσκοπούν στη βελτίωση της ρευστότητας της επιχείρησης και είναι από τη φύση τους μικρής διάρκειας </a:t>
            </a:r>
          </a:p>
          <a:p>
            <a:pPr marL="438150" indent="-9525" algn="just" eaLnBrk="1" fontAlgn="auto" hangingPunct="1">
              <a:lnSpc>
                <a:spcPct val="110000"/>
              </a:lnSpc>
              <a:spcBef>
                <a:spcPts val="1200"/>
              </a:spcBef>
              <a:spcAft>
                <a:spcPts val="0"/>
              </a:spcAft>
              <a:buFont typeface="Wingdings" pitchFamily="2" charset="2"/>
              <a:buChar char="Ø"/>
              <a:defRPr/>
            </a:pPr>
            <a:r>
              <a:rPr lang="el-GR" sz="2400" dirty="0" smtClean="0"/>
              <a:t>Μακροπρόθεσμα δάνεια: περιλαμβάνουν τα δάνεια εγκατάστασης και τα δάνεια επαγγελματικού εξοπλισμού.</a:t>
            </a:r>
            <a:endParaRPr lang="el-GR" sz="2400"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Autofit/>
          </a:bodyPr>
          <a:lstStyle/>
          <a:p>
            <a:pPr algn="ctr" eaLnBrk="1" hangingPunct="1"/>
            <a:r>
              <a:rPr lang="el-GR" sz="3200" b="1" dirty="0" smtClean="0">
                <a:ea typeface="ＭＳ Ｐゴシック" pitchFamily="34" charset="-128"/>
              </a:rPr>
              <a:t>Β. Δανειακά Κεφάλαια: </a:t>
            </a:r>
            <a:br>
              <a:rPr lang="el-GR" sz="3200" b="1" dirty="0" smtClean="0">
                <a:ea typeface="ＭＳ Ｐゴシック" pitchFamily="34" charset="-128"/>
              </a:rPr>
            </a:br>
            <a:r>
              <a:rPr lang="el-GR" sz="3200" b="1" dirty="0" smtClean="0">
                <a:ea typeface="ＭＳ Ｐゴシック" pitchFamily="34" charset="-128"/>
              </a:rPr>
              <a:t>Τραπεζικά Δανειακά Κεφάλαια</a:t>
            </a:r>
            <a:endParaRPr lang="el-GR" sz="3200" dirty="0" smtClean="0">
              <a:ea typeface="ＭＳ Ｐゴシック" pitchFamily="34" charset="-128"/>
            </a:endParaRPr>
          </a:p>
        </p:txBody>
      </p:sp>
      <p:sp>
        <p:nvSpPr>
          <p:cNvPr id="9" name="Content Placeholder 2"/>
          <p:cNvSpPr>
            <a:spLocks noGrp="1"/>
          </p:cNvSpPr>
          <p:nvPr>
            <p:ph idx="1"/>
          </p:nvPr>
        </p:nvSpPr>
        <p:spPr/>
        <p:txBody>
          <a:bodyPr>
            <a:normAutofit fontScale="92500" lnSpcReduction="10000"/>
          </a:bodyPr>
          <a:lstStyle/>
          <a:p>
            <a:pPr marL="274320" indent="-274320" algn="just" eaLnBrk="1" fontAlgn="auto" hangingPunct="1">
              <a:lnSpc>
                <a:spcPct val="110000"/>
              </a:lnSpc>
              <a:spcBef>
                <a:spcPts val="1200"/>
              </a:spcBef>
              <a:spcAft>
                <a:spcPts val="0"/>
              </a:spcAft>
              <a:buFont typeface="Wingdings" pitchFamily="2" charset="2"/>
              <a:buChar char="q"/>
              <a:defRPr/>
            </a:pPr>
            <a:r>
              <a:rPr lang="el-GR" sz="3000" b="1" dirty="0" smtClean="0">
                <a:ea typeface="ＭＳ Ｐゴシック" pitchFamily="34" charset="-128"/>
              </a:rPr>
              <a:t>Ανοικτή γραμμή πίστωσης:</a:t>
            </a:r>
            <a:r>
              <a:rPr lang="el-GR" sz="3000" dirty="0" smtClean="0">
                <a:ea typeface="ＭＳ Ｐゴシック" pitchFamily="34" charset="-128"/>
              </a:rPr>
              <a:t> δίνει στις επιχειρήσεις ευελιξία για την αντιμετώπιση απρόβλεπτων ή εποχιακών αναγκών με σύνδεση του επιτοκίου δανεισμού με ένα επιτόκιο της αγοράς </a:t>
            </a:r>
            <a:r>
              <a:rPr lang="el-GR" sz="3000" i="1" dirty="0" smtClean="0">
                <a:ea typeface="ＭＳ Ｐゴシック" pitchFamily="34" charset="-128"/>
              </a:rPr>
              <a:t>(π.χ. της ΕΚΤ) </a:t>
            </a:r>
          </a:p>
          <a:p>
            <a:pPr marL="274320" indent="-274320" algn="just" eaLnBrk="1" fontAlgn="auto" hangingPunct="1">
              <a:lnSpc>
                <a:spcPct val="110000"/>
              </a:lnSpc>
              <a:spcBef>
                <a:spcPts val="1200"/>
              </a:spcBef>
              <a:spcAft>
                <a:spcPts val="0"/>
              </a:spcAft>
              <a:buFont typeface="Wingdings" pitchFamily="2" charset="2"/>
              <a:buChar char="q"/>
              <a:defRPr/>
            </a:pPr>
            <a:r>
              <a:rPr lang="el-GR" sz="3000" dirty="0" smtClean="0">
                <a:ea typeface="ＭＳ Ｐゴシック" pitchFamily="34" charset="-128"/>
              </a:rPr>
              <a:t>Οι επιχειρήσεις δεν υποχρεούνται να καταβάλουν τόκους εάν τα κεφάλαια παραμένουν αχρησιμοποίητα. Συνήθως όμως απαιτείται να διατηρούν ένα αντισταθμιστικό υπόλοιπο (λογαριασμό), για το οποίο αποκομίζουν είτε μηδενικό τόκο είτε επιτόκιο χαμηλότερο της αγοράς.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pPr algn="ctr" eaLnBrk="1" hangingPunct="1"/>
            <a:r>
              <a:rPr lang="el-GR" sz="3200" b="1" dirty="0" smtClean="0">
                <a:ea typeface="ＭＳ Ｐゴシック" pitchFamily="34" charset="-128"/>
              </a:rPr>
              <a:t>Στην Πράξη: Τραπεζικός Δανεισμός</a:t>
            </a:r>
            <a:endParaRPr lang="el-GR" sz="3200" dirty="0" smtClean="0">
              <a:ea typeface="ＭＳ Ｐゴシック" pitchFamily="34" charset="-128"/>
            </a:endParaRPr>
          </a:p>
        </p:txBody>
      </p:sp>
      <p:sp>
        <p:nvSpPr>
          <p:cNvPr id="9" name="Content Placeholder 2"/>
          <p:cNvSpPr>
            <a:spLocks noGrp="1"/>
          </p:cNvSpPr>
          <p:nvPr>
            <p:ph idx="1"/>
          </p:nvPr>
        </p:nvSpPr>
        <p:spPr>
          <a:xfrm>
            <a:off x="457200" y="1196752"/>
            <a:ext cx="8229600" cy="5040560"/>
          </a:xfrm>
        </p:spPr>
        <p:txBody>
          <a:bodyPr>
            <a:noAutofit/>
          </a:bodyPr>
          <a:lstStyle/>
          <a:p>
            <a:pPr marL="274320" indent="-274320" algn="just" eaLnBrk="1" fontAlgn="auto" hangingPunct="1">
              <a:spcBef>
                <a:spcPts val="1800"/>
              </a:spcBef>
              <a:spcAft>
                <a:spcPts val="0"/>
              </a:spcAft>
              <a:buFont typeface="Wingdings" pitchFamily="2" charset="2"/>
              <a:buChar char="q"/>
              <a:defRPr/>
            </a:pPr>
            <a:r>
              <a:rPr lang="el-GR" sz="2400" b="1" dirty="0" smtClean="0">
                <a:ea typeface="ＭＳ Ｐゴシック" pitchFamily="34" charset="-128"/>
              </a:rPr>
              <a:t>Επιτόκιο δανείου:</a:t>
            </a:r>
            <a:r>
              <a:rPr lang="el-GR" sz="2400" dirty="0" smtClean="0">
                <a:ea typeface="ＭＳ Ｐゴシック" pitchFamily="34" charset="-128"/>
              </a:rPr>
              <a:t> η αμοιβή της Τράπεζας για τη διάθεση πίστωσης στις επιχειρήσεις, το οποίο εξαρτάται από τον κίνδυνο που έχει ο πελάτης.</a:t>
            </a:r>
          </a:p>
          <a:p>
            <a:pPr marL="274320" indent="-274320" algn="just" eaLnBrk="1" fontAlgn="auto" hangingPunct="1">
              <a:spcBef>
                <a:spcPts val="1800"/>
              </a:spcBef>
              <a:spcAft>
                <a:spcPts val="0"/>
              </a:spcAft>
              <a:buFont typeface="Wingdings" pitchFamily="2" charset="2"/>
              <a:buChar char="q"/>
              <a:defRPr/>
            </a:pPr>
            <a:r>
              <a:rPr lang="el-GR" sz="2400" b="1" dirty="0" smtClean="0">
                <a:ea typeface="ＭＳ Ｐゴシック" pitchFamily="34" charset="-128"/>
              </a:rPr>
              <a:t>Αντισταθμιστικά υπόλοιπα:</a:t>
            </a:r>
            <a:r>
              <a:rPr lang="el-GR" sz="2400" dirty="0" smtClean="0">
                <a:ea typeface="ＭＳ Ｐゴシック" pitchFamily="34" charset="-128"/>
              </a:rPr>
              <a:t> το ποσοστό του δανείου που απαιτεί η τράπεζα να διατηρεί σε υποχρεωτικές καταθέσεις ο δανειζόμενο χωρίς να κερδίζει τόκους</a:t>
            </a:r>
          </a:p>
          <a:p>
            <a:pPr marL="274320" indent="-274320" algn="just" eaLnBrk="1" fontAlgn="auto" hangingPunct="1">
              <a:spcBef>
                <a:spcPts val="1800"/>
              </a:spcBef>
              <a:spcAft>
                <a:spcPts val="0"/>
              </a:spcAft>
              <a:buFont typeface="Wingdings" pitchFamily="2" charset="2"/>
              <a:buChar char="q"/>
              <a:defRPr/>
            </a:pPr>
            <a:r>
              <a:rPr lang="el-GR" sz="2400" b="1" dirty="0" smtClean="0">
                <a:ea typeface="ＭＳ Ｐゴシック" pitchFamily="34" charset="-128"/>
              </a:rPr>
              <a:t>Προμήθεια δέσμευσης:</a:t>
            </a:r>
            <a:r>
              <a:rPr lang="el-GR" sz="2400" dirty="0" smtClean="0">
                <a:ea typeface="ＭＳ Ｐゴシック" pitchFamily="34" charset="-128"/>
              </a:rPr>
              <a:t> το ποσό με το οποίο χρεώνεται ο δανειζόμενος για να δημιουργήσει πιστωτικό όριο.</a:t>
            </a:r>
          </a:p>
          <a:p>
            <a:pPr marL="274320" indent="-274320" algn="ctr" eaLnBrk="1" fontAlgn="auto" hangingPunct="1">
              <a:spcBef>
                <a:spcPts val="1800"/>
              </a:spcBef>
              <a:spcAft>
                <a:spcPts val="0"/>
              </a:spcAft>
              <a:buClr>
                <a:schemeClr val="accent3"/>
              </a:buClr>
              <a:buFont typeface="Wingdings 2" pitchFamily="18" charset="2"/>
              <a:buNone/>
              <a:defRPr/>
            </a:pPr>
            <a:r>
              <a:rPr lang="el-GR" sz="2400" b="1" dirty="0" smtClean="0">
                <a:ea typeface="ＭＳ Ｐゴシック" pitchFamily="34" charset="-128"/>
              </a:rPr>
              <a:t>Τραπεζικό Πραγματικό Επιτόκιο= </a:t>
            </a:r>
          </a:p>
          <a:p>
            <a:pPr marL="274320" indent="-274320" algn="ctr" eaLnBrk="1" fontAlgn="auto" hangingPunct="1">
              <a:spcBef>
                <a:spcPts val="1800"/>
              </a:spcBef>
              <a:spcAft>
                <a:spcPts val="0"/>
              </a:spcAft>
              <a:buClr>
                <a:schemeClr val="accent3"/>
              </a:buClr>
              <a:buFont typeface="Wingdings 2" pitchFamily="18" charset="2"/>
              <a:buNone/>
              <a:defRPr/>
            </a:pPr>
            <a:r>
              <a:rPr lang="el-GR" sz="2400" b="1" dirty="0" smtClean="0">
                <a:ea typeface="ＭＳ Ｐゴシック" pitchFamily="34" charset="-128"/>
              </a:rPr>
              <a:t>(Βασικό επιτόκιο/1-Αντισταθμιστικό Υπόλοιπο) + Προμήθεια δέσμευσης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Autofit/>
          </a:bodyPr>
          <a:lstStyle/>
          <a:p>
            <a:pPr algn="ctr" eaLnBrk="1" hangingPunct="1"/>
            <a:r>
              <a:rPr lang="el-GR" sz="3200" b="1" dirty="0" smtClean="0">
                <a:ea typeface="ＭＳ Ｐゴシック" pitchFamily="34" charset="-128"/>
              </a:rPr>
              <a:t>Β. Δανειακά Κεφάλαια: </a:t>
            </a:r>
            <a:br>
              <a:rPr lang="el-GR" sz="3200" b="1" dirty="0" smtClean="0">
                <a:ea typeface="ＭＳ Ｐゴシック" pitchFamily="34" charset="-128"/>
              </a:rPr>
            </a:br>
            <a:r>
              <a:rPr lang="el-GR" sz="3200" b="1" dirty="0" smtClean="0">
                <a:ea typeface="ＭＳ Ｐゴシック" pitchFamily="34" charset="-128"/>
              </a:rPr>
              <a:t>2. Ομόλογα</a:t>
            </a:r>
            <a:endParaRPr lang="el-GR" sz="3200" dirty="0" smtClean="0">
              <a:ea typeface="ＭＳ Ｐゴシック" pitchFamily="34" charset="-128"/>
            </a:endParaRPr>
          </a:p>
        </p:txBody>
      </p:sp>
      <p:sp>
        <p:nvSpPr>
          <p:cNvPr id="9" name="Content Placeholder 2"/>
          <p:cNvSpPr>
            <a:spLocks noGrp="1"/>
          </p:cNvSpPr>
          <p:nvPr>
            <p:ph idx="1"/>
          </p:nvPr>
        </p:nvSpPr>
        <p:spPr/>
        <p:txBody>
          <a:bodyPr>
            <a:normAutofit/>
          </a:bodyPr>
          <a:lstStyle/>
          <a:p>
            <a:pPr algn="just" eaLnBrk="1" hangingPunct="1">
              <a:spcBef>
                <a:spcPts val="1200"/>
              </a:spcBef>
              <a:buFont typeface="Wingdings" pitchFamily="2" charset="2"/>
              <a:buChar char="q"/>
            </a:pPr>
            <a:r>
              <a:rPr lang="el-GR" sz="2400" dirty="0" smtClean="0">
                <a:ea typeface="ＭＳ Ｐゴシック" pitchFamily="34" charset="-128"/>
              </a:rPr>
              <a:t>Χρεόγραφα </a:t>
            </a:r>
            <a:r>
              <a:rPr lang="el-GR" sz="2400" dirty="0" smtClean="0">
                <a:solidFill>
                  <a:srgbClr val="191919"/>
                </a:solidFill>
              </a:rPr>
              <a:t>για τα οποία ο εκδότης στη λήξη της σύμβασης έχει την υποχρέωση να καταβάλει την ονομαστική αξία αυτών </a:t>
            </a:r>
          </a:p>
          <a:p>
            <a:pPr algn="just" eaLnBrk="1" hangingPunct="1">
              <a:spcBef>
                <a:spcPts val="1200"/>
              </a:spcBef>
              <a:buFont typeface="Wingdings" pitchFamily="2" charset="2"/>
              <a:buChar char="q"/>
            </a:pPr>
            <a:r>
              <a:rPr lang="el-GR" sz="2400" dirty="0" smtClean="0">
                <a:solidFill>
                  <a:srgbClr val="191919"/>
                </a:solidFill>
              </a:rPr>
              <a:t>Στην περίπτωση των ομολόγων με κουπόνι, έχει την υποχρέωση να καταβάλει σε τακτά προκαθορισμένα διαστήματα συγκεκριμένο ποσό χρημάτων (κουπόνι). </a:t>
            </a:r>
          </a:p>
          <a:p>
            <a:pPr algn="just" eaLnBrk="1" hangingPunct="1">
              <a:spcBef>
                <a:spcPts val="1200"/>
              </a:spcBef>
              <a:buFont typeface="Wingdings" pitchFamily="2" charset="2"/>
              <a:buChar char="q"/>
            </a:pPr>
            <a:r>
              <a:rPr lang="el-GR" sz="2400" dirty="0" smtClean="0"/>
              <a:t>Ομόλογα με ωριμότητα μικρότερη του ενός έτους είναι είτε γραμματεία ή συναλλαγματικές.</a:t>
            </a:r>
            <a:endParaRPr lang="el-GR" sz="2400" dirty="0" smtClean="0">
              <a:solidFill>
                <a:srgbClr val="191919"/>
              </a:solidFill>
              <a:ea typeface="ＭＳ Ｐゴシック" pitchFamily="34" charset="-128"/>
            </a:endParaRPr>
          </a:p>
          <a:p>
            <a:pPr algn="just" eaLnBrk="1" hangingPunct="1">
              <a:spcBef>
                <a:spcPts val="1200"/>
              </a:spcBef>
              <a:buFont typeface="Wingdings" pitchFamily="2" charset="2"/>
              <a:buChar char="q"/>
            </a:pPr>
            <a:r>
              <a:rPr lang="el-GR" sz="2400" dirty="0" smtClean="0">
                <a:solidFill>
                  <a:srgbClr val="191919"/>
                </a:solidFill>
                <a:ea typeface="ＭＳ Ｐゴシック" pitchFamily="34" charset="-128"/>
              </a:rPr>
              <a:t>Βασική πηγή δανεισμού για τις μεγαλύτερες και εισηγμένες στο χρηματιστήριο επιχειρήσεις</a:t>
            </a:r>
            <a:r>
              <a:rPr lang="el-GR" sz="2400" dirty="0" smtClean="0">
                <a:solidFill>
                  <a:srgbClr val="191919"/>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pPr algn="ctr" eaLnBrk="1" hangingPunct="1"/>
            <a:r>
              <a:rPr lang="el-GR" sz="3200" b="1" dirty="0" smtClean="0">
                <a:ea typeface="ＭＳ Ｐゴシック" pitchFamily="34" charset="-128"/>
              </a:rPr>
              <a:t>Στην Πράξη: Αξιολόγηση Ομολόγων</a:t>
            </a:r>
            <a:endParaRPr lang="el-GR" sz="3200" dirty="0" smtClean="0">
              <a:ea typeface="ＭＳ Ｐゴシック" pitchFamily="34" charset="-128"/>
            </a:endParaRPr>
          </a:p>
        </p:txBody>
      </p:sp>
      <p:sp>
        <p:nvSpPr>
          <p:cNvPr id="9" name="Content Placeholder 2"/>
          <p:cNvSpPr>
            <a:spLocks noGrp="1"/>
          </p:cNvSpPr>
          <p:nvPr>
            <p:ph idx="1"/>
          </p:nvPr>
        </p:nvSpPr>
        <p:spPr/>
        <p:txBody>
          <a:bodyPr>
            <a:normAutofit fontScale="85000" lnSpcReduction="20000"/>
          </a:bodyPr>
          <a:lstStyle/>
          <a:p>
            <a:pPr marL="514350" indent="-514350" algn="just" eaLnBrk="1" hangingPunct="1">
              <a:spcBef>
                <a:spcPct val="0"/>
              </a:spcBef>
              <a:buFont typeface="Wingdings 2" pitchFamily="18" charset="2"/>
              <a:buAutoNum type="arabicPeriod"/>
            </a:pPr>
            <a:r>
              <a:rPr lang="el-GR" sz="2800" dirty="0" smtClean="0">
                <a:ea typeface="ＭＳ Ｐゴシック" pitchFamily="34" charset="-128"/>
              </a:rPr>
              <a:t>Υπολογίζουμε την παρούσα αξία των καταβολών τόκου </a:t>
            </a:r>
            <a:r>
              <a:rPr lang="en-US" i="1" dirty="0" smtClean="0">
                <a:ea typeface="ＭＳ Ｐゴシック" pitchFamily="34" charset="-128"/>
              </a:rPr>
              <a:t>(PVIFA)</a:t>
            </a:r>
            <a:endParaRPr lang="el-GR" i="1" dirty="0" smtClean="0">
              <a:ea typeface="ＭＳ Ｐゴシック" pitchFamily="34" charset="-128"/>
            </a:endParaRPr>
          </a:p>
          <a:p>
            <a:pPr marL="514350" indent="-514350" algn="just" eaLnBrk="1" hangingPunct="1">
              <a:spcBef>
                <a:spcPct val="0"/>
              </a:spcBef>
              <a:buFont typeface="Wingdings 2" pitchFamily="18" charset="2"/>
              <a:buAutoNum type="arabicPeriod"/>
            </a:pPr>
            <a:r>
              <a:rPr lang="el-GR" sz="2800" dirty="0" smtClean="0">
                <a:ea typeface="ＭＳ Ｐゴシック" pitchFamily="34" charset="-128"/>
              </a:rPr>
              <a:t>Υπολογίζουμε την παρούσα αξία της ονομαστικής αξίας </a:t>
            </a:r>
            <a:r>
              <a:rPr lang="en-US" sz="2800" i="1" dirty="0" smtClean="0">
                <a:ea typeface="ＭＳ Ｐゴシック" pitchFamily="34" charset="-128"/>
              </a:rPr>
              <a:t>(PVIF)</a:t>
            </a:r>
            <a:endParaRPr lang="el-GR" sz="2800" i="1" dirty="0" smtClean="0">
              <a:ea typeface="ＭＳ Ｐゴシック" pitchFamily="34" charset="-128"/>
            </a:endParaRPr>
          </a:p>
          <a:p>
            <a:pPr marL="514350" indent="-514350" algn="just" eaLnBrk="1" hangingPunct="1">
              <a:spcBef>
                <a:spcPct val="0"/>
              </a:spcBef>
              <a:buFont typeface="Wingdings 2" pitchFamily="18" charset="2"/>
              <a:buAutoNum type="arabicPeriod"/>
            </a:pPr>
            <a:r>
              <a:rPr lang="el-GR" sz="2800" dirty="0" smtClean="0">
                <a:ea typeface="ＭＳ Ｐゴシック" pitchFamily="34" charset="-128"/>
              </a:rPr>
              <a:t>Προσθέτουμε τις δύο παρούσες αξίες</a:t>
            </a:r>
          </a:p>
          <a:p>
            <a:pPr marL="514350" indent="-514350" algn="just" eaLnBrk="1" hangingPunct="1">
              <a:spcBef>
                <a:spcPts val="600"/>
              </a:spcBef>
              <a:buFont typeface="Wingdings 2" pitchFamily="18" charset="2"/>
              <a:buAutoNum type="arabicPeriod"/>
            </a:pPr>
            <a:endParaRPr lang="el-GR" sz="2800" dirty="0" smtClean="0">
              <a:ea typeface="ＭＳ Ｐゴシック" pitchFamily="34" charset="-128"/>
            </a:endParaRPr>
          </a:p>
          <a:p>
            <a:pPr marL="514350" indent="-514350" algn="ctr" eaLnBrk="1" hangingPunct="1">
              <a:spcBef>
                <a:spcPts val="600"/>
              </a:spcBef>
              <a:buFont typeface="Wingdings 2" pitchFamily="18" charset="2"/>
              <a:buNone/>
            </a:pPr>
            <a:r>
              <a:rPr lang="en-US" sz="3000" b="1" dirty="0" smtClean="0">
                <a:ea typeface="ＭＳ Ｐゴシック" pitchFamily="34" charset="-128"/>
              </a:rPr>
              <a:t>Vb= I (PVIFAk,n) + F(PVIFk,n)</a:t>
            </a:r>
          </a:p>
          <a:p>
            <a:pPr marL="514350" indent="-514350" algn="ctr" eaLnBrk="1" hangingPunct="1">
              <a:spcBef>
                <a:spcPts val="600"/>
              </a:spcBef>
              <a:buFont typeface="Wingdings 2" pitchFamily="18" charset="2"/>
              <a:buNone/>
            </a:pPr>
            <a:r>
              <a:rPr lang="el-GR" dirty="0" smtClean="0">
                <a:ea typeface="ＭＳ Ｐゴシック" pitchFamily="34" charset="-128"/>
              </a:rPr>
              <a:t>όπου: </a:t>
            </a:r>
            <a:r>
              <a:rPr lang="en-US" b="1" dirty="0" smtClean="0">
                <a:ea typeface="ＭＳ Ｐゴシック" pitchFamily="34" charset="-128"/>
              </a:rPr>
              <a:t>Vb</a:t>
            </a:r>
            <a:r>
              <a:rPr lang="el-GR" dirty="0" smtClean="0">
                <a:ea typeface="ＭＳ Ｐゴシック" pitchFamily="34" charset="-128"/>
              </a:rPr>
              <a:t>=αξία ομολογίας</a:t>
            </a:r>
          </a:p>
          <a:p>
            <a:pPr marL="514350" indent="-514350" algn="ctr" eaLnBrk="1" hangingPunct="1">
              <a:spcBef>
                <a:spcPts val="600"/>
              </a:spcBef>
              <a:buFont typeface="Wingdings 2" pitchFamily="18" charset="2"/>
              <a:buNone/>
            </a:pPr>
            <a:r>
              <a:rPr lang="el-GR" b="1" dirty="0" smtClean="0">
                <a:ea typeface="ＭＳ Ｐゴシック" pitchFamily="34" charset="-128"/>
              </a:rPr>
              <a:t>Ι</a:t>
            </a:r>
            <a:r>
              <a:rPr lang="el-GR" dirty="0" smtClean="0">
                <a:ea typeface="ＭＳ Ｐゴシック" pitchFamily="34" charset="-128"/>
              </a:rPr>
              <a:t>= τόκος κάθε χρονικής περιόδου</a:t>
            </a:r>
          </a:p>
          <a:p>
            <a:pPr marL="514350" indent="-514350" algn="ctr" eaLnBrk="1" hangingPunct="1">
              <a:spcBef>
                <a:spcPts val="600"/>
              </a:spcBef>
              <a:buFont typeface="Wingdings 2" pitchFamily="18" charset="2"/>
              <a:buNone/>
            </a:pPr>
            <a:r>
              <a:rPr lang="en-US" b="1" dirty="0" smtClean="0">
                <a:ea typeface="ＭＳ Ｐゴシック" pitchFamily="34" charset="-128"/>
              </a:rPr>
              <a:t>F</a:t>
            </a:r>
            <a:r>
              <a:rPr lang="el-GR" dirty="0" smtClean="0">
                <a:ea typeface="ＭＳ Ｐゴシック" pitchFamily="34" charset="-128"/>
              </a:rPr>
              <a:t>=ονομαστική αξία ομολογίας</a:t>
            </a:r>
          </a:p>
          <a:p>
            <a:pPr marL="514350" indent="-514350" algn="ctr" eaLnBrk="1" hangingPunct="1">
              <a:spcBef>
                <a:spcPts val="600"/>
              </a:spcBef>
              <a:buFont typeface="Wingdings 2" pitchFamily="18" charset="2"/>
              <a:buNone/>
            </a:pPr>
            <a:r>
              <a:rPr lang="en-US" b="1" dirty="0" smtClean="0">
                <a:ea typeface="ＭＳ Ｐゴシック" pitchFamily="34" charset="-128"/>
              </a:rPr>
              <a:t>k</a:t>
            </a:r>
            <a:r>
              <a:rPr lang="el-GR" dirty="0" smtClean="0">
                <a:ea typeface="ＭＳ Ｐゴシック" pitchFamily="34" charset="-128"/>
              </a:rPr>
              <a:t>=</a:t>
            </a:r>
            <a:r>
              <a:rPr lang="en-US" dirty="0" smtClean="0">
                <a:ea typeface="ＭＳ Ｐゴシック" pitchFamily="34" charset="-128"/>
              </a:rPr>
              <a:t> </a:t>
            </a:r>
            <a:r>
              <a:rPr lang="el-GR" dirty="0" smtClean="0">
                <a:ea typeface="ＭＳ Ｐゴシック" pitchFamily="34" charset="-128"/>
              </a:rPr>
              <a:t>προεξοφλητικό επιτόκιο</a:t>
            </a:r>
          </a:p>
          <a:p>
            <a:pPr marL="514350" indent="-514350" algn="ctr" eaLnBrk="1" hangingPunct="1">
              <a:spcBef>
                <a:spcPts val="600"/>
              </a:spcBef>
              <a:buFont typeface="Wingdings 2" pitchFamily="18" charset="2"/>
              <a:buNone/>
            </a:pPr>
            <a:r>
              <a:rPr lang="en-US" b="1" dirty="0" smtClean="0">
                <a:ea typeface="ＭＳ Ｐゴシック" pitchFamily="34" charset="-128"/>
              </a:rPr>
              <a:t>n</a:t>
            </a:r>
            <a:r>
              <a:rPr lang="el-GR" dirty="0" smtClean="0">
                <a:ea typeface="ＭＳ Ｐゴシック" pitchFamily="34" charset="-128"/>
              </a:rPr>
              <a:t>= πλήθος περιόδων</a:t>
            </a:r>
          </a:p>
          <a:p>
            <a:pPr marL="514350" indent="-514350" algn="ctr" eaLnBrk="1" hangingPunct="1">
              <a:spcBef>
                <a:spcPts val="1200"/>
              </a:spcBef>
              <a:buFont typeface="Wingdings 2" pitchFamily="18" charset="2"/>
              <a:buNone/>
            </a:pPr>
            <a:endParaRPr lang="el-GR" sz="2800" dirty="0" smtClean="0">
              <a:ea typeface="ＭＳ Ｐゴシック" pitchFamily="34" charset="-128"/>
            </a:endParaRPr>
          </a:p>
          <a:p>
            <a:pPr marL="514350" indent="-514350" algn="just" eaLnBrk="1" hangingPunct="1">
              <a:spcBef>
                <a:spcPts val="1200"/>
              </a:spcBef>
              <a:buFont typeface="Wingdings 2" pitchFamily="18" charset="2"/>
              <a:buAutoNum type="arabicPeriod"/>
            </a:pPr>
            <a:endParaRPr lang="el-GR" sz="3000" dirty="0" smtClean="0">
              <a:solidFill>
                <a:srgbClr val="19191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7 - Θέση περιεχομένου"/>
          <p:cNvSpPr>
            <a:spLocks noGrp="1"/>
          </p:cNvSpPr>
          <p:nvPr>
            <p:ph idx="1"/>
          </p:nvPr>
        </p:nvSpPr>
        <p:spPr>
          <a:xfrm>
            <a:off x="500034" y="1357298"/>
            <a:ext cx="4000528" cy="528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el-GR" sz="2800" dirty="0"/>
              <a:t>Τραπεζικός Δανεισμός:</a:t>
            </a:r>
          </a:p>
          <a:p>
            <a:pPr algn="ctr">
              <a:buFont typeface="Wingdings" pitchFamily="2" charset="2"/>
              <a:buChar char="Ø"/>
              <a:defRPr/>
            </a:pPr>
            <a:r>
              <a:rPr lang="el-GR" sz="2600" dirty="0">
                <a:solidFill>
                  <a:srgbClr val="191919"/>
                </a:solidFill>
              </a:rPr>
              <a:t>Δανεισμός μικρών χρηματικών ποσών</a:t>
            </a:r>
          </a:p>
          <a:p>
            <a:pPr algn="ctr">
              <a:buFont typeface="Wingdings" pitchFamily="2" charset="2"/>
              <a:buChar char="Ø"/>
              <a:defRPr/>
            </a:pPr>
            <a:r>
              <a:rPr lang="el-GR" sz="2600" dirty="0">
                <a:solidFill>
                  <a:srgbClr val="191919"/>
                </a:solidFill>
              </a:rPr>
              <a:t>Μηχανισμός παροχής πληροφόρησης στον δανειστή τόσο στην αποτίμηση όσο και στην αξιολόγηση του δανείου</a:t>
            </a:r>
          </a:p>
          <a:p>
            <a:pPr algn="ctr">
              <a:buFont typeface="Wingdings" pitchFamily="2" charset="2"/>
              <a:buChar char="Ø"/>
              <a:defRPr/>
            </a:pPr>
            <a:r>
              <a:rPr lang="el-GR" sz="2600" dirty="0">
                <a:solidFill>
                  <a:srgbClr val="191919"/>
                </a:solidFill>
              </a:rPr>
              <a:t>Δεν απαιτείται βαθμολόγηση από οίκο αξιολόγησης</a:t>
            </a:r>
            <a:endParaRPr lang="el-GR" sz="2600" dirty="0"/>
          </a:p>
        </p:txBody>
      </p:sp>
      <p:sp>
        <p:nvSpPr>
          <p:cNvPr id="9" name="Title 1"/>
          <p:cNvSpPr>
            <a:spLocks noGrp="1"/>
          </p:cNvSpPr>
          <p:nvPr>
            <p:ph type="title"/>
          </p:nvPr>
        </p:nvSpPr>
        <p:spPr>
          <a:xfrm>
            <a:off x="457200" y="500063"/>
            <a:ext cx="8229600" cy="917575"/>
          </a:xfrm>
        </p:spPr>
        <p:txBody>
          <a:bodyPr>
            <a:normAutofit/>
          </a:bodyPr>
          <a:lstStyle/>
          <a:p>
            <a:pPr algn="ctr" eaLnBrk="1" hangingPunct="1"/>
            <a:r>
              <a:rPr lang="el-GR" sz="3200" b="1" dirty="0" smtClean="0">
                <a:ea typeface="ＭＳ Ｐゴシック" pitchFamily="34" charset="-128"/>
              </a:rPr>
              <a:t>Γιατί Τραπεζικός Δανεισμός αντί Ομόλογα</a:t>
            </a:r>
            <a:r>
              <a:rPr lang="el-GR" sz="3200" dirty="0" smtClean="0">
                <a:ea typeface="ＭＳ Ｐゴシック" pitchFamily="34" charset="-128"/>
              </a:rPr>
              <a:t>;</a:t>
            </a:r>
          </a:p>
        </p:txBody>
      </p:sp>
      <p:sp>
        <p:nvSpPr>
          <p:cNvPr id="10" name="9 - Στρογγυλεμένο ορθογώνιο"/>
          <p:cNvSpPr/>
          <p:nvPr/>
        </p:nvSpPr>
        <p:spPr>
          <a:xfrm>
            <a:off x="4724400" y="1484784"/>
            <a:ext cx="4191000" cy="5158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Ομόλογα:</a:t>
            </a:r>
          </a:p>
          <a:p>
            <a:pPr algn="ctr">
              <a:buFont typeface="Wingdings" pitchFamily="2" charset="2"/>
              <a:buChar char="Ø"/>
              <a:defRPr/>
            </a:pPr>
            <a:r>
              <a:rPr lang="el-GR" sz="2400" dirty="0">
                <a:solidFill>
                  <a:srgbClr val="191919"/>
                </a:solidFill>
              </a:rPr>
              <a:t>Ενδείκνυνται για οικονομίες κλίμακας </a:t>
            </a:r>
            <a:r>
              <a:rPr lang="el-GR" sz="2400" i="1" dirty="0">
                <a:solidFill>
                  <a:srgbClr val="191919"/>
                </a:solidFill>
              </a:rPr>
              <a:t>(όσο μεγαλύτερες είναι οι εκδόσεις τόσο χαμηλότερα είναι τα κόστη έκδοσης)</a:t>
            </a:r>
          </a:p>
          <a:p>
            <a:pPr algn="ctr">
              <a:buFont typeface="Wingdings" pitchFamily="2" charset="2"/>
              <a:buChar char="Ø"/>
              <a:defRPr/>
            </a:pPr>
            <a:r>
              <a:rPr lang="el-GR" sz="2400" dirty="0">
                <a:solidFill>
                  <a:srgbClr val="191919"/>
                </a:solidFill>
              </a:rPr>
              <a:t>Ακριβός και δύσκολος έλεγχος, εξαιτίας της παρουσίας εκατοντάδων επενδυτών </a:t>
            </a:r>
          </a:p>
          <a:p>
            <a:pPr algn="ctr">
              <a:buFont typeface="Wingdings" pitchFamily="2" charset="2"/>
              <a:buChar char="Ø"/>
              <a:defRPr/>
            </a:pPr>
            <a:r>
              <a:rPr lang="el-GR" sz="2400" dirty="0">
                <a:solidFill>
                  <a:srgbClr val="191919"/>
                </a:solidFill>
              </a:rPr>
              <a:t>Απαραίτητη η δύσκολη και ακριβή βαθμολόγηση από οίκους</a:t>
            </a:r>
            <a:endParaRPr lang="el-G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Autofit/>
          </a:bodyPr>
          <a:lstStyle/>
          <a:p>
            <a:pPr algn="ctr" eaLnBrk="1" hangingPunct="1"/>
            <a:r>
              <a:rPr lang="el-GR" sz="3200" b="1" dirty="0" smtClean="0">
                <a:ea typeface="ＭＳ Ｐゴシック" pitchFamily="34" charset="-128"/>
              </a:rPr>
              <a:t>Γιατί Ομόλογα αντί </a:t>
            </a:r>
            <a:br>
              <a:rPr lang="el-GR" sz="3200" b="1" dirty="0" smtClean="0">
                <a:ea typeface="ＭＳ Ｐゴシック" pitchFamily="34" charset="-128"/>
              </a:rPr>
            </a:br>
            <a:r>
              <a:rPr lang="el-GR" sz="3200" b="1" dirty="0" smtClean="0">
                <a:ea typeface="ＭＳ Ｐゴシック" pitchFamily="34" charset="-128"/>
              </a:rPr>
              <a:t>Τραπεζικά Δανειακά Κεφάλαια;</a:t>
            </a:r>
          </a:p>
        </p:txBody>
      </p:sp>
      <p:sp>
        <p:nvSpPr>
          <p:cNvPr id="9" name="8 - Θέση περιεχομένου"/>
          <p:cNvSpPr>
            <a:spLocks noGrp="1"/>
          </p:cNvSpPr>
          <p:nvPr>
            <p:ph idx="1"/>
          </p:nvPr>
        </p:nvSpPr>
        <p:spPr>
          <a:xfrm>
            <a:off x="457200" y="1600200"/>
            <a:ext cx="4043362" cy="4972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l-GR" sz="2400" dirty="0"/>
              <a:t>Ομόλογα:</a:t>
            </a:r>
          </a:p>
          <a:p>
            <a:pPr algn="ctr">
              <a:buFont typeface="Wingdings" pitchFamily="2" charset="2"/>
              <a:buChar char="Ø"/>
              <a:defRPr/>
            </a:pPr>
            <a:r>
              <a:rPr lang="el-GR" sz="2400" dirty="0">
                <a:solidFill>
                  <a:srgbClr val="191919"/>
                </a:solidFill>
              </a:rPr>
              <a:t>Φέρουν συνήθως πιο ευνοϊκούς όρους χρηματοδότησης, επειδή ο κίνδυνος κατανέμεται σε μεγαλύτερο αριθμό επενδυτών</a:t>
            </a:r>
          </a:p>
          <a:p>
            <a:pPr algn="ctr">
              <a:buFont typeface="Wingdings" pitchFamily="2" charset="2"/>
              <a:buChar char="Ø"/>
              <a:defRPr/>
            </a:pPr>
            <a:r>
              <a:rPr lang="el-GR" sz="2400" dirty="0">
                <a:solidFill>
                  <a:srgbClr val="191919"/>
                </a:solidFill>
              </a:rPr>
              <a:t>Δίνουν συνήθως τη δυνατότητα στον εκδότη να προσθέσει ειδικά χαρακτηριστικά</a:t>
            </a:r>
            <a:endParaRPr lang="el-GR" sz="2400" dirty="0"/>
          </a:p>
        </p:txBody>
      </p:sp>
      <p:sp>
        <p:nvSpPr>
          <p:cNvPr id="10" name="9 - Στρογγυλεμένο ορθογώνιο"/>
          <p:cNvSpPr/>
          <p:nvPr/>
        </p:nvSpPr>
        <p:spPr>
          <a:xfrm>
            <a:off x="4714876" y="1500174"/>
            <a:ext cx="41910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t>Τραπεζικός Δανεισμός:</a:t>
            </a:r>
          </a:p>
          <a:p>
            <a:pPr algn="ctr">
              <a:buFont typeface="Wingdings" pitchFamily="2" charset="2"/>
              <a:buChar char="Ø"/>
              <a:defRPr/>
            </a:pPr>
            <a:r>
              <a:rPr lang="el-GR" sz="2800" dirty="0">
                <a:solidFill>
                  <a:srgbClr val="191919"/>
                </a:solidFill>
              </a:rPr>
              <a:t>Φέρουν λιγότερο ευνοϊκούς όρους χρηματοδότησης</a:t>
            </a:r>
          </a:p>
          <a:p>
            <a:pPr algn="ctr">
              <a:buFont typeface="Wingdings" pitchFamily="2" charset="2"/>
              <a:buChar char="Ø"/>
              <a:defRPr/>
            </a:pPr>
            <a:r>
              <a:rPr lang="el-GR" sz="2800" dirty="0">
                <a:solidFill>
                  <a:srgbClr val="191919"/>
                </a:solidFill>
              </a:rPr>
              <a:t>Δεν μπορούν να περιλαμβάνουν ειδικά χαρακτηριστικά</a:t>
            </a:r>
            <a:endParaRPr lang="el-G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5" name="Εικόνα 10"/>
          <p:cNvPicPr>
            <a:picLocks noChangeAspect="1"/>
          </p:cNvPicPr>
          <p:nvPr/>
        </p:nvPicPr>
        <p:blipFill>
          <a:blip r:embed="rId2" cstate="print"/>
          <a:stretch>
            <a:fillRect/>
          </a:stretch>
        </p:blipFill>
        <p:spPr>
          <a:xfrm>
            <a:off x="6929360" y="0"/>
            <a:ext cx="2214640" cy="1031492"/>
          </a:xfrm>
          <a:prstGeom prst="rect">
            <a:avLst/>
          </a:prstGeom>
        </p:spPr>
      </p:pic>
      <p:sp>
        <p:nvSpPr>
          <p:cNvPr id="7" name="Υπότιτλος 2"/>
          <p:cNvSpPr>
            <a:spLocks noGrp="1"/>
          </p:cNvSpPr>
          <p:nvPr>
            <p:ph type="title"/>
          </p:nvPr>
        </p:nvSpPr>
        <p:spPr>
          <a:xfrm>
            <a:off x="500034" y="1214422"/>
            <a:ext cx="8229600" cy="4286280"/>
          </a:xfrm>
        </p:spPr>
        <p:txBody>
          <a:bodyPr>
            <a:noAutofit/>
          </a:bodyPr>
          <a:lstStyle/>
          <a:p>
            <a:pPr algn="l"/>
            <a:r>
              <a:rPr lang="el-GR" sz="2800" dirty="0" smtClean="0">
                <a:latin typeface="+mj-lt"/>
              </a:rPr>
              <a:t>Τμήμα : ΧΡΗΜΑΤΟΟΙΚΟΝΟΜΙΚΗΣ &amp; ΛΟΓΙΣΤΙΚΗΣ</a:t>
            </a:r>
            <a:r>
              <a:rPr lang="en-US" sz="2800" dirty="0" smtClean="0">
                <a:latin typeface="+mj-lt"/>
              </a:rPr>
              <a:t/>
            </a:r>
            <a:br>
              <a:rPr lang="en-US" sz="2800" dirty="0" smtClean="0">
                <a:latin typeface="+mj-lt"/>
              </a:rPr>
            </a:br>
            <a:endParaRPr lang="el-GR" sz="2800" dirty="0" smtClean="0">
              <a:latin typeface="+mj-lt"/>
            </a:endParaRPr>
          </a:p>
          <a:p>
            <a:pPr algn="l"/>
            <a:r>
              <a:rPr lang="el-GR" sz="2400" b="1" dirty="0" smtClean="0"/>
              <a:t>Τίτλος Μαθήματος :Χρηματοοικονομική των επιχειρήσεων</a:t>
            </a:r>
            <a:r>
              <a:rPr lang="en-US" sz="2400" b="1" dirty="0" smtClean="0"/>
              <a:t/>
            </a:r>
            <a:br>
              <a:rPr lang="en-US" sz="2400" b="1" dirty="0" smtClean="0"/>
            </a:br>
            <a:endParaRPr lang="el-GR" sz="2400" b="1" dirty="0" smtClean="0"/>
          </a:p>
          <a:p>
            <a:pPr algn="l"/>
            <a:r>
              <a:rPr lang="el-GR" sz="2400" b="1" dirty="0" smtClean="0"/>
              <a:t>Ενότητα :   </a:t>
            </a:r>
            <a:r>
              <a:rPr lang="el-GR" sz="2400" b="1" dirty="0" smtClean="0"/>
              <a:t>Τύποι χρηματοδότησης </a:t>
            </a:r>
            <a:r>
              <a:rPr lang="el-GR" sz="2400" b="1" dirty="0" smtClean="0"/>
              <a:t>(Μέρος Β)</a:t>
            </a:r>
            <a:br>
              <a:rPr lang="el-GR" sz="2400" b="1" dirty="0" smtClean="0"/>
            </a:br>
            <a:endParaRPr lang="el-GR" sz="2400" b="1" dirty="0" smtClean="0"/>
          </a:p>
          <a:p>
            <a:pPr algn="l">
              <a:lnSpc>
                <a:spcPts val="2600"/>
              </a:lnSpc>
            </a:pPr>
            <a:r>
              <a:rPr lang="el-GR" sz="2000" dirty="0" smtClean="0">
                <a:solidFill>
                  <a:schemeClr val="tx2">
                    <a:lumMod val="50000"/>
                  </a:schemeClr>
                </a:solidFill>
              </a:rPr>
              <a:t>Καραμάνης Κων/νος</a:t>
            </a:r>
          </a:p>
          <a:p>
            <a:pPr algn="l">
              <a:lnSpc>
                <a:spcPts val="2600"/>
              </a:lnSpc>
            </a:pPr>
            <a:r>
              <a:rPr lang="el-GR" sz="2000" dirty="0" smtClean="0">
                <a:solidFill>
                  <a:schemeClr val="tx2">
                    <a:lumMod val="50000"/>
                  </a:schemeClr>
                </a:solidFill>
              </a:rPr>
              <a:t>Επίκουρος Καθηγητής</a:t>
            </a:r>
          </a:p>
          <a:p>
            <a:pPr algn="l">
              <a:lnSpc>
                <a:spcPts val="2600"/>
              </a:lnSpc>
            </a:pPr>
            <a:r>
              <a:rPr lang="el-GR" sz="2000" dirty="0" smtClean="0">
                <a:solidFill>
                  <a:schemeClr val="tx2">
                    <a:lumMod val="50000"/>
                  </a:schemeClr>
                </a:solidFill>
              </a:rPr>
              <a:t>Πρέβεζα, 2015</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071538" y="6072206"/>
            <a:ext cx="1581685" cy="461161"/>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695637" cy="10001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Τίτλος 1"/>
          <p:cNvSpPr>
            <a:spLocks noGrp="1"/>
          </p:cNvSpPr>
          <p:nvPr>
            <p:ph type="title"/>
          </p:nvPr>
        </p:nvSpPr>
        <p:spPr>
          <a:xfrm>
            <a:off x="457200" y="500063"/>
            <a:ext cx="8229600" cy="917575"/>
          </a:xfrm>
        </p:spPr>
        <p:txBody>
          <a:bodyPr>
            <a:normAutofit/>
          </a:bodyPr>
          <a:lstStyle/>
          <a:p>
            <a:r>
              <a:rPr lang="el-GR" sz="3200" b="1" dirty="0" smtClean="0"/>
              <a:t>Βιβλιογραφία</a:t>
            </a:r>
            <a:endParaRPr lang="el-GR" sz="3200" b="1" dirty="0"/>
          </a:p>
        </p:txBody>
      </p:sp>
      <p:sp>
        <p:nvSpPr>
          <p:cNvPr id="9" name="Θέση περιεχομένου 2"/>
          <p:cNvSpPr>
            <a:spLocks noGrp="1"/>
          </p:cNvSpPr>
          <p:nvPr>
            <p:ph idx="1"/>
          </p:nvPr>
        </p:nvSpPr>
        <p:spPr>
          <a:xfrm>
            <a:off x="457200" y="1600200"/>
            <a:ext cx="8472518" cy="4525963"/>
          </a:xfrm>
        </p:spPr>
        <p:txBody>
          <a:bodyPr>
            <a:noAutofit/>
          </a:bodyPr>
          <a:lstStyle/>
          <a:p>
            <a:pPr marL="274320" indent="-274320">
              <a:lnSpc>
                <a:spcPct val="90000"/>
              </a:lnSpc>
              <a:buClr>
                <a:schemeClr val="accent3"/>
              </a:buClr>
              <a:buNone/>
              <a:defRPr/>
            </a:pPr>
            <a:r>
              <a:rPr lang="el-GR" sz="2800" dirty="0" smtClean="0"/>
              <a:t>Εφαρμοσμένη Χρηματοοικονομική για Επιχειρήσεις (2014)  ,</a:t>
            </a:r>
            <a:r>
              <a:rPr lang="en-US" sz="2800" dirty="0" smtClean="0"/>
              <a:t> Damodaran </a:t>
            </a:r>
            <a:r>
              <a:rPr lang="el-GR" sz="2800" dirty="0" smtClean="0"/>
              <a:t> Α</a:t>
            </a:r>
          </a:p>
          <a:p>
            <a:pPr marL="274320" indent="-274320">
              <a:lnSpc>
                <a:spcPct val="90000"/>
              </a:lnSpc>
              <a:buClr>
                <a:schemeClr val="accent3"/>
              </a:buClr>
              <a:buNone/>
              <a:defRPr/>
            </a:pPr>
            <a:endParaRPr lang="el-GR" sz="2800" dirty="0" smtClean="0"/>
          </a:p>
          <a:p>
            <a:pPr marL="274320" indent="-274320">
              <a:lnSpc>
                <a:spcPct val="90000"/>
              </a:lnSpc>
              <a:buClr>
                <a:schemeClr val="accent3"/>
              </a:buClr>
              <a:buNone/>
              <a:defRPr/>
            </a:pPr>
            <a:r>
              <a:rPr lang="el-GR" sz="2800" dirty="0" smtClean="0"/>
              <a:t>Χρηματοοικονομική (2012), </a:t>
            </a:r>
            <a:r>
              <a:rPr lang="en-US" sz="2800" dirty="0" smtClean="0"/>
              <a:t>Groppelli A.and Nikbakht</a:t>
            </a:r>
            <a:r>
              <a:rPr lang="el-GR" sz="2800" dirty="0" smtClean="0"/>
              <a:t> Ε.</a:t>
            </a:r>
            <a:r>
              <a:rPr lang="en-US" sz="2800" dirty="0" smtClean="0"/>
              <a:t> </a:t>
            </a:r>
            <a:endParaRPr lang="el-GR"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67545" y="145435"/>
            <a:ext cx="8062025" cy="1208868"/>
          </a:xfrm>
        </p:spPr>
        <p:txBody>
          <a:bodyPr/>
          <a:lstStyle/>
          <a:p>
            <a:r>
              <a:rPr lang="el-GR" dirty="0"/>
              <a:t>Σημείωμα </a:t>
            </a:r>
            <a:r>
              <a:rPr lang="el-GR" dirty="0" smtClean="0"/>
              <a:t>Αναφοράς</a:t>
            </a:r>
            <a:endParaRPr lang="el-GR" dirty="0"/>
          </a:p>
        </p:txBody>
      </p:sp>
      <p:sp>
        <p:nvSpPr>
          <p:cNvPr id="2" name="Rectangle 1"/>
          <p:cNvSpPr/>
          <p:nvPr/>
        </p:nvSpPr>
        <p:spPr>
          <a:xfrm>
            <a:off x="348177" y="2710841"/>
            <a:ext cx="7938137" cy="3046986"/>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a:t>
            </a:r>
            <a:endParaRPr lang="el-GR" sz="2400" dirty="0" smtClean="0">
              <a:solidFill>
                <a:schemeClr val="bg1">
                  <a:lumMod val="50000"/>
                </a:schemeClr>
              </a:solidFill>
            </a:endParaRPr>
          </a:p>
          <a:p>
            <a:pPr algn="just"/>
            <a:r>
              <a:rPr lang="el-GR" sz="2400" dirty="0" smtClean="0">
                <a:solidFill>
                  <a:schemeClr val="bg1">
                    <a:lumMod val="50000"/>
                  </a:schemeClr>
                </a:solidFill>
              </a:rPr>
              <a:t>&lt;Καραμάνης Κωνσταντίνος&gt;.</a:t>
            </a:r>
            <a:endParaRPr lang="el-GR" sz="2400" dirty="0">
              <a:solidFill>
                <a:schemeClr val="bg1">
                  <a:lumMod val="50000"/>
                </a:schemeClr>
              </a:solidFill>
            </a:endParaRPr>
          </a:p>
          <a:p>
            <a:pPr algn="just"/>
            <a:r>
              <a:rPr lang="el-GR" sz="2400" dirty="0">
                <a:solidFill>
                  <a:schemeClr val="bg1">
                    <a:lumMod val="50000"/>
                  </a:schemeClr>
                </a:solidFill>
              </a:rPr>
              <a:t> </a:t>
            </a:r>
            <a:r>
              <a:rPr lang="el-GR" sz="2400" dirty="0" smtClean="0">
                <a:solidFill>
                  <a:schemeClr val="bg1">
                    <a:lumMod val="50000"/>
                  </a:schemeClr>
                </a:solidFill>
              </a:rPr>
              <a:t>&lt;Χρηματοοικονομική των επιχειρήσεων&gt;.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&lt;Πρέβεζα&gt;, 2015. </a:t>
            </a:r>
            <a:r>
              <a:rPr lang="el-GR" sz="2400" dirty="0">
                <a:solidFill>
                  <a:schemeClr val="bg1">
                    <a:lumMod val="50000"/>
                  </a:schemeClr>
                </a:solidFill>
              </a:rPr>
              <a:t>Διαθέσιμο από τη δικτυακή διεύθυνση:</a:t>
            </a:r>
          </a:p>
          <a:p>
            <a:pPr algn="just"/>
            <a:r>
              <a:rPr lang="el-GR" sz="2400" dirty="0" smtClean="0">
                <a:solidFill>
                  <a:schemeClr val="bg1">
                    <a:lumMod val="50000"/>
                  </a:schemeClr>
                </a:solidFill>
              </a:rPr>
              <a:t> </a:t>
            </a:r>
            <a:r>
              <a:rPr lang="en-US" sz="2400" dirty="0" smtClean="0">
                <a:solidFill>
                  <a:schemeClr val="bg1">
                    <a:lumMod val="50000"/>
                  </a:schemeClr>
                </a:solidFill>
                <a:hlinkClick r:id="rId3"/>
              </a:rPr>
              <a:t>http://eclass.teiep.gr/OpenClass/courses/ACC100/</a:t>
            </a:r>
            <a:endParaRPr lang="en-US"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
        <p:nvSpPr>
          <p:cNvPr id="12" name="11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:Τύποι  Χρηματοδότησης, ΤΜΗΜΑ ΧΡΗΜΑΤΟΟΙΚΟΝΟΜΙΚΗΣ ΚΑΙ ΛΟΓΙΣΤΙΚΗΣ, ΤΕΙ ΗΠΕΙΡΟΥ-Ανοικτά Ακαδημαϊκά  Μαθήματα στο ΤΕΙ Ηπείρου</a:t>
            </a:r>
          </a:p>
        </p:txBody>
      </p:sp>
      <p:pic>
        <p:nvPicPr>
          <p:cNvPr id="13" name="Εικόνα 7"/>
          <p:cNvPicPr>
            <a:picLocks noChangeAspect="1"/>
          </p:cNvPicPr>
          <p:nvPr/>
        </p:nvPicPr>
        <p:blipFill>
          <a:blip r:embed="rId4" cstate="print"/>
          <a:stretch>
            <a:fillRect/>
          </a:stretch>
        </p:blipFill>
        <p:spPr>
          <a:xfrm>
            <a:off x="0" y="0"/>
            <a:ext cx="323528" cy="541828"/>
          </a:xfrm>
          <a:prstGeom prst="rect">
            <a:avLst/>
          </a:prstGeom>
        </p:spPr>
      </p:pic>
      <p:pic>
        <p:nvPicPr>
          <p:cNvPr id="15"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539553" y="577483"/>
            <a:ext cx="8062025" cy="864096"/>
          </a:xfrm>
        </p:spPr>
        <p:txBody>
          <a:bodyPr>
            <a:normAutofit/>
          </a:bodyPr>
          <a:lstStyle/>
          <a:p>
            <a:r>
              <a:rPr lang="el-GR" dirty="0"/>
              <a:t>Σημείωμα Αδειοδότησης</a:t>
            </a:r>
          </a:p>
        </p:txBody>
      </p:sp>
      <p:sp>
        <p:nvSpPr>
          <p:cNvPr id="2" name="Rectangle 1"/>
          <p:cNvSpPr/>
          <p:nvPr/>
        </p:nvSpPr>
        <p:spPr>
          <a:xfrm>
            <a:off x="434604" y="1503830"/>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Creative</a:t>
            </a:r>
            <a:r>
              <a:rPr lang="en-US" sz="2000" dirty="0">
                <a:solidFill>
                  <a:schemeClr val="bg1">
                    <a:lumMod val="50000"/>
                  </a:schemeClr>
                </a:solidFill>
              </a:rPr>
              <a:t> </a:t>
            </a:r>
            <a:r>
              <a:rPr lang="el-GR" sz="2000" dirty="0">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a:solidFill>
                  <a:schemeClr val="bg1">
                    <a:lumMod val="50000"/>
                  </a:schemeClr>
                </a:solidFill>
              </a:rPr>
              <a:t>κ.λ.π.,</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4" y="6012560"/>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5940412"/>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463842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8" y="3861049"/>
            <a:ext cx="1581685" cy="553393"/>
          </a:xfrm>
          <a:prstGeom prst="rect">
            <a:avLst/>
          </a:prstGeom>
        </p:spPr>
      </p:pic>
      <p:sp>
        <p:nvSpPr>
          <p:cNvPr id="8" name="7 - Ορθογώνιο"/>
          <p:cNvSpPr/>
          <p:nvPr/>
        </p:nvSpPr>
        <p:spPr>
          <a:xfrm>
            <a:off x="285720" y="0"/>
            <a:ext cx="8572560"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:Τύποι Χρηματοδότησης, ΤΜΗΜΑ ΧΡΗΜΑΤΟΟΙΚΟΝΟΜΙΚΗΣ ΚΑΙ ΛΟΓΙΣΤΙΚΗΣ, ΤΕΙ ΗΠΕΙΡΟΥ-Ανοικτά Ακαδημαϊκά  Μαθήματα στο ΤΕΙ Ηπείρου</a:t>
            </a:r>
          </a:p>
        </p:txBody>
      </p:sp>
      <p:pic>
        <p:nvPicPr>
          <p:cNvPr id="9"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10" name="Εικόνα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3" y="2107530"/>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990094"/>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&lt;Θάνου Σοφία&gt;</a:t>
            </a:r>
            <a:endParaRPr lang="el-GR" sz="2900" b="1" dirty="0"/>
          </a:p>
          <a:p>
            <a:pPr algn="r"/>
            <a:r>
              <a:rPr lang="el-GR" sz="2900" dirty="0" smtClean="0"/>
              <a:t>&lt;Πρέβεζα&gt;,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2" y="5307668"/>
            <a:ext cx="3255169"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1" y="5556285"/>
            <a:ext cx="1581685" cy="553393"/>
          </a:xfrm>
          <a:prstGeom prst="rect">
            <a:avLst/>
          </a:prstGeom>
        </p:spPr>
      </p:pic>
      <p:sp>
        <p:nvSpPr>
          <p:cNvPr id="6" name="5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:Τύποι Χρηματοδότησης, ΤΜΗΜΑ ΧΡΗΜΑΤΟΟΙΚΟΝΟΜΙΚΗΣ ΚΑΙ ΛΟΓΙΣΤΙΚΗΣ, ΤΕΙ ΗΠΕΙΡΟΥ-Ανοικτά Ακαδημαϊκά  Μαθήματα στο ΤΕΙ Ηπείρου</a:t>
            </a:r>
          </a:p>
        </p:txBody>
      </p:sp>
      <p:pic>
        <p:nvPicPr>
          <p:cNvPr id="7"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8" name="Εικόνα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3"/>
          <p:cNvSpPr>
            <a:spLocks noGrp="1"/>
          </p:cNvSpPr>
          <p:nvPr>
            <p:ph type="sldNum" sz="quarter" idx="4294967295"/>
          </p:nvPr>
        </p:nvSpPr>
        <p:spPr bwMode="auto">
          <a:xfrm>
            <a:off x="8515350" y="6559382"/>
            <a:ext cx="628650" cy="365125"/>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sp>
        <p:nvSpPr>
          <p:cNvPr id="15" name="Rectangle 14"/>
          <p:cNvSpPr/>
          <p:nvPr/>
        </p:nvSpPr>
        <p:spPr>
          <a:xfrm>
            <a:off x="2317212" y="2893914"/>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dirty="0"/>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:Τύποι Χρηματοδότησης,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8" y="491073"/>
            <a:ext cx="8062025" cy="717796"/>
          </a:xfrm>
        </p:spPr>
        <p:txBody>
          <a:bodyPr>
            <a:normAutofit fontScale="90000"/>
          </a:bodyPr>
          <a:lstStyle/>
          <a:p>
            <a:r>
              <a:rPr lang="el-GR" dirty="0" smtClean="0"/>
              <a:t>Διατήρηση Σημειωμάτων</a:t>
            </a:r>
            <a:endParaRPr lang="el-GR" dirty="0"/>
          </a:p>
        </p:txBody>
      </p:sp>
      <p:sp>
        <p:nvSpPr>
          <p:cNvPr id="168" name="Rectangle 167"/>
          <p:cNvSpPr/>
          <p:nvPr/>
        </p:nvSpPr>
        <p:spPr>
          <a:xfrm>
            <a:off x="618102" y="1904741"/>
            <a:ext cx="7765365" cy="3693317"/>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Αδειοδότησης</a:t>
            </a: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υπερσυνδέσμους.</a:t>
            </a:r>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:Τύποι Χρηματοδότησης,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7"/>
          <p:cNvSpPr>
            <a:spLocks noGrp="1"/>
          </p:cNvSpPr>
          <p:nvPr>
            <p:ph type="title"/>
          </p:nvPr>
        </p:nvSpPr>
        <p:spPr>
          <a:xfrm>
            <a:off x="457200" y="500063"/>
            <a:ext cx="8229600" cy="917575"/>
          </a:xfrm>
        </p:spPr>
        <p:txBody>
          <a:bodyPr>
            <a:normAutofit/>
          </a:bodyPr>
          <a:lstStyle/>
          <a:p>
            <a:r>
              <a:rPr lang="el-GR" sz="3200" b="1" dirty="0" smtClean="0"/>
              <a:t>Άδειες Χρήσης</a:t>
            </a:r>
            <a:endParaRPr lang="el-GR" sz="3200" b="1" dirty="0"/>
          </a:p>
        </p:txBody>
      </p:sp>
      <p:sp>
        <p:nvSpPr>
          <p:cNvPr id="9" name="Subtitle 8"/>
          <p:cNvSpPr>
            <a:spLocks noGrp="1"/>
          </p:cNvSpPr>
          <p:nvPr>
            <p:ph idx="1"/>
          </p:nvPr>
        </p:nvSpPr>
        <p:spPr/>
        <p:txBody>
          <a:bodyPr>
            <a:normAutofit/>
          </a:bodyPr>
          <a:lstStyle/>
          <a:p>
            <a:endParaRPr lang="el-GR" sz="2800" dirty="0" smtClean="0"/>
          </a:p>
          <a:p>
            <a:r>
              <a:rPr lang="el-GR" sz="2800" dirty="0" smtClean="0"/>
              <a:t>Το </a:t>
            </a:r>
            <a:r>
              <a:rPr lang="el-GR" sz="2800" dirty="0"/>
              <a:t>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10" name="7 - Εικόνα" descr="Λογότυπο για Άδειες χρήσης Creative Commons BY-NC-ND"/>
          <p:cNvPicPr>
            <a:picLocks noChangeAspect="1"/>
          </p:cNvPicPr>
          <p:nvPr/>
        </p:nvPicPr>
        <p:blipFill>
          <a:blip r:embed="rId4" cstate="print"/>
          <a:stretch>
            <a:fillRect/>
          </a:stretch>
        </p:blipFill>
        <p:spPr>
          <a:xfrm>
            <a:off x="3714744" y="5357826"/>
            <a:ext cx="1581685" cy="4611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r>
              <a:rPr lang="el-GR" sz="3200" b="1" dirty="0" smtClean="0"/>
              <a:t>Χρηματοδότηση</a:t>
            </a:r>
            <a:endParaRPr lang="el-GR" sz="3200" b="1" dirty="0"/>
          </a:p>
        </p:txBody>
      </p:sp>
      <p:sp>
        <p:nvSpPr>
          <p:cNvPr id="9" name="Content Placeholder 2"/>
          <p:cNvSpPr>
            <a:spLocks noGrp="1"/>
          </p:cNvSpPr>
          <p:nvPr>
            <p:ph idx="1"/>
          </p:nvPr>
        </p:nvSpPr>
        <p:spPr>
          <a:xfrm>
            <a:off x="428596" y="1643050"/>
            <a:ext cx="8229600" cy="34004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1332312" y="5214950"/>
            <a:ext cx="6480048" cy="12858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t>Σκοπός της παρούσας ενότητας </a:t>
            </a:r>
            <a:r>
              <a:rPr lang="el-GR" sz="2400" dirty="0" smtClean="0"/>
              <a:t>είναι να εξεταστούν οι διαφορετικές  διαθέσιμες επιλογές χρηματοδότησης που διαθέτει μια επιχείρηση, οι επιλογές αυτές αντιπροσωπεύουν εξωτερική χρηματοδότηση δηλαδή κεφάλαια  που αντλούνται εκτός της επιχείρησης.</a:t>
            </a:r>
          </a:p>
          <a:p>
            <a:endParaRPr lang="el-GR" sz="2400" dirty="0" smtClean="0"/>
          </a:p>
          <a:p>
            <a:r>
              <a:rPr lang="el-GR" sz="2400" b="1" dirty="0" smtClean="0"/>
              <a:t>Λέξεις κλειδιά </a:t>
            </a:r>
            <a:r>
              <a:rPr lang="el-GR" sz="2400" b="1" dirty="0" smtClean="0"/>
              <a:t>:</a:t>
            </a:r>
            <a:r>
              <a:rPr lang="el-GR" sz="2400" dirty="0" smtClean="0"/>
              <a:t> </a:t>
            </a:r>
            <a:r>
              <a:rPr lang="el-GR" sz="2400" dirty="0" smtClean="0"/>
              <a:t>δικαιώματα εξαρτώμενης αξίας, </a:t>
            </a:r>
            <a:r>
              <a:rPr lang="el-GR" sz="2400" dirty="0" smtClean="0"/>
              <a:t>δικαιώματα  πώλησης , τραπεζικός δανεισμός , ομόλογα.</a:t>
            </a:r>
            <a:endParaRPr lang="el-GR" sz="2400" b="1" dirty="0"/>
          </a:p>
        </p:txBody>
      </p:sp>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1 - Τίτλος"/>
          <p:cNvSpPr>
            <a:spLocks noGrp="1"/>
          </p:cNvSpPr>
          <p:nvPr>
            <p:ph type="title"/>
          </p:nvPr>
        </p:nvSpPr>
        <p:spPr>
          <a:xfrm>
            <a:off x="457200" y="500063"/>
            <a:ext cx="8229600" cy="917575"/>
          </a:xfrm>
        </p:spPr>
        <p:txBody>
          <a:bodyPr>
            <a:normAutofit/>
          </a:bodyPr>
          <a:lstStyle/>
          <a:p>
            <a:r>
              <a:rPr lang="el-GR" sz="3200" b="1" dirty="0" smtClean="0"/>
              <a:t>Σκοποί  ενότητας</a:t>
            </a:r>
            <a:endParaRPr lang="el-GR"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1056729"/>
          </a:xfrm>
        </p:spPr>
        <p:txBody>
          <a:bodyPr>
            <a:noAutofit/>
          </a:bodyPr>
          <a:lstStyle/>
          <a:p>
            <a:pPr algn="ctr" eaLnBrk="1" hangingPunct="1"/>
            <a:r>
              <a:rPr lang="el-GR" sz="2800" b="1" dirty="0" smtClean="0">
                <a:ea typeface="ＭＳ Ｐゴシック" pitchFamily="34" charset="-128"/>
              </a:rPr>
              <a:t>Α. Ίδια Κεφάλαια: </a:t>
            </a:r>
            <a:br>
              <a:rPr lang="el-GR" sz="2800" b="1" dirty="0" smtClean="0">
                <a:ea typeface="ＭＳ Ｐゴシック" pitchFamily="34" charset="-128"/>
              </a:rPr>
            </a:br>
            <a:r>
              <a:rPr lang="el-GR" sz="2800" b="1" dirty="0" smtClean="0">
                <a:ea typeface="ＭＳ Ｐゴシック" pitchFamily="34" charset="-128"/>
              </a:rPr>
              <a:t>4. Πιστοποιητικά δικαιώματος απόκτησης μετοχών </a:t>
            </a:r>
            <a:r>
              <a:rPr lang="en-US" sz="2800" b="1" dirty="0" smtClean="0">
                <a:ea typeface="ＭＳ Ｐゴシック" pitchFamily="34" charset="-128"/>
              </a:rPr>
              <a:t>(Warrants)</a:t>
            </a:r>
            <a:endParaRPr lang="el-GR" sz="2800" b="1" dirty="0" smtClean="0">
              <a:ea typeface="ＭＳ Ｐゴシック" pitchFamily="34" charset="-128"/>
            </a:endParaRPr>
          </a:p>
        </p:txBody>
      </p:sp>
      <p:sp>
        <p:nvSpPr>
          <p:cNvPr id="9" name="Content Placeholder 2"/>
          <p:cNvSpPr>
            <a:spLocks noGrp="1"/>
          </p:cNvSpPr>
          <p:nvPr>
            <p:ph idx="1"/>
          </p:nvPr>
        </p:nvSpPr>
        <p:spPr>
          <a:xfrm>
            <a:off x="457200" y="1600200"/>
            <a:ext cx="8229600" cy="4925144"/>
          </a:xfrm>
        </p:spPr>
        <p:txBody>
          <a:bodyPr>
            <a:noAutofit/>
          </a:bodyPr>
          <a:lstStyle/>
          <a:p>
            <a:pPr marL="274320" indent="-274320" algn="just" eaLnBrk="1" fontAlgn="auto" hangingPunct="1">
              <a:lnSpc>
                <a:spcPct val="120000"/>
              </a:lnSpc>
              <a:spcAft>
                <a:spcPts val="0"/>
              </a:spcAft>
              <a:buFont typeface="Wingdings" pitchFamily="2" charset="2"/>
              <a:buChar char="q"/>
              <a:defRPr/>
            </a:pPr>
            <a:r>
              <a:rPr lang="el-GR" sz="2400" dirty="0" smtClean="0">
                <a:ea typeface="ＭＳ Ｐゴシック" pitchFamily="34" charset="-128"/>
              </a:rPr>
              <a:t>Παρέχουν στον κάτοχο το δικαίωμα να αγοράσει μετοχές σε προκαθορισμένη τιμή κάποια στιγμή στο μέλλον ως αντάλλαγμα της προκαταβολικής καταβολής τιμήματος για την αγορά των δικαιωμάτων μελλοντικής απόκτησης μετοχών.</a:t>
            </a:r>
          </a:p>
          <a:p>
            <a:pPr marL="274320" indent="-274320" algn="just" eaLnBrk="1" fontAlgn="auto" hangingPunct="1">
              <a:lnSpc>
                <a:spcPct val="120000"/>
              </a:lnSpc>
              <a:spcAft>
                <a:spcPts val="0"/>
              </a:spcAft>
              <a:buClr>
                <a:schemeClr val="accent3"/>
              </a:buClr>
              <a:buNone/>
              <a:defRPr/>
            </a:pPr>
            <a:endParaRPr lang="el-GR" sz="2400" dirty="0" smtClean="0">
              <a:ea typeface="ＭＳ Ｐゴシック" pitchFamily="34" charset="-128"/>
            </a:endParaRPr>
          </a:p>
          <a:p>
            <a:pPr marL="274320" indent="-274320" algn="just">
              <a:lnSpc>
                <a:spcPct val="120000"/>
              </a:lnSpc>
              <a:buFont typeface="Wingdings" pitchFamily="2" charset="2"/>
              <a:buChar char="q"/>
              <a:defRPr/>
            </a:pPr>
            <a:r>
              <a:rPr lang="el-GR" sz="2400" dirty="0" smtClean="0">
                <a:ea typeface="ＭＳ Ｐゴシック" pitchFamily="34" charset="-128"/>
              </a:rPr>
              <a:t>Η τιμή τους προκύπτει από την τιμή της υποκείμενης κοινής μετοχής και προσαρμόζεται για την αναμενόμενη απομείωση της αξίας από την εξάσκηση των δικαιωμάτων απόκτησης μετοχών σε κυκλοφορία.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lstStyle/>
          <a:p>
            <a:pPr algn="ctr" eaLnBrk="1" hangingPunct="1"/>
            <a:r>
              <a:rPr lang="el-GR" sz="3200" b="1" dirty="0" smtClean="0">
                <a:ea typeface="ＭＳ Ｐゴシック" pitchFamily="34" charset="-128"/>
              </a:rPr>
              <a:t>Γιατί </a:t>
            </a:r>
            <a:r>
              <a:rPr lang="en-US" sz="3200" b="1" dirty="0" smtClean="0">
                <a:ea typeface="ＭＳ Ｐゴシック" pitchFamily="34" charset="-128"/>
              </a:rPr>
              <a:t>Warrants</a:t>
            </a:r>
            <a:r>
              <a:rPr lang="el-GR" sz="3200" b="1" dirty="0" smtClean="0">
                <a:ea typeface="ＭＳ Ｐゴシック" pitchFamily="34" charset="-128"/>
              </a:rPr>
              <a:t>;</a:t>
            </a:r>
          </a:p>
        </p:txBody>
      </p:sp>
      <p:sp>
        <p:nvSpPr>
          <p:cNvPr id="9" name="Content Placeholder 2"/>
          <p:cNvSpPr>
            <a:spLocks noGrp="1"/>
          </p:cNvSpPr>
          <p:nvPr>
            <p:ph idx="1"/>
          </p:nvPr>
        </p:nvSpPr>
        <p:spPr/>
        <p:txBody>
          <a:bodyPr>
            <a:noAutofit/>
          </a:bodyPr>
          <a:lstStyle/>
          <a:p>
            <a:pPr marL="274320" indent="-274320" algn="just" eaLnBrk="1" fontAlgn="auto" hangingPunct="1">
              <a:lnSpc>
                <a:spcPct val="110000"/>
              </a:lnSpc>
              <a:spcAft>
                <a:spcPts val="0"/>
              </a:spcAft>
              <a:buFont typeface="Wingdings" pitchFamily="2" charset="2"/>
              <a:buChar char="q"/>
              <a:defRPr/>
            </a:pPr>
            <a:r>
              <a:rPr lang="el-GR" sz="2400" dirty="0" smtClean="0">
                <a:ea typeface="ＭＳ Ｐゴシック" pitchFamily="34" charset="-128"/>
              </a:rPr>
              <a:t>Μια επιχείρηση μπορεί να ωφεληθεί από την έκδοση </a:t>
            </a:r>
            <a:r>
              <a:rPr lang="en-US" sz="2400" dirty="0" smtClean="0">
                <a:ea typeface="ＭＳ Ｐゴシック" pitchFamily="34" charset="-128"/>
              </a:rPr>
              <a:t>warrants</a:t>
            </a:r>
            <a:r>
              <a:rPr lang="el-GR" sz="2400" dirty="0" smtClean="0">
                <a:ea typeface="ＭＳ Ｐゴシック" pitchFamily="34" charset="-128"/>
              </a:rPr>
              <a:t> στο βαθμό που η αγορά υπερεκτιμά τον κίνδυνο</a:t>
            </a:r>
            <a:r>
              <a:rPr lang="en-US" sz="2400" dirty="0" smtClean="0">
                <a:ea typeface="ＭＳ Ｐゴシック" pitchFamily="34" charset="-128"/>
              </a:rPr>
              <a:t>, </a:t>
            </a:r>
            <a:r>
              <a:rPr lang="el-GR" sz="2400" dirty="0" smtClean="0">
                <a:ea typeface="ＭＳ Ｐゴシック" pitchFamily="34" charset="-128"/>
              </a:rPr>
              <a:t>καθώς όσο υψηλότερη είναι η μεταβλητότητα της μετοχής τόσο υψηλότερη θα είναι και η αξία της.</a:t>
            </a:r>
          </a:p>
          <a:p>
            <a:pPr marL="274320" indent="-274320" algn="just" eaLnBrk="1" fontAlgn="auto" hangingPunct="1">
              <a:lnSpc>
                <a:spcPct val="110000"/>
              </a:lnSpc>
              <a:spcAft>
                <a:spcPts val="0"/>
              </a:spcAft>
              <a:buFont typeface="Wingdings" pitchFamily="2" charset="2"/>
              <a:buChar char="q"/>
              <a:defRPr/>
            </a:pPr>
            <a:r>
              <a:rPr lang="el-GR" sz="2400" dirty="0" smtClean="0">
                <a:ea typeface="ＭＳ Ｐゴシック" pitchFamily="34" charset="-128"/>
              </a:rPr>
              <a:t>Μια επιχείρηση υψηλής ανάπτυξης μπορεί να αντλήσει κεφάλαια, όταν οι τρέχουσες ταμειακές ροές είναι χαμηλές ή αρνητικές.</a:t>
            </a:r>
          </a:p>
          <a:p>
            <a:pPr marL="274320" indent="-274320" algn="just" eaLnBrk="1" fontAlgn="auto" hangingPunct="1">
              <a:lnSpc>
                <a:spcPct val="110000"/>
              </a:lnSpc>
              <a:spcAft>
                <a:spcPts val="0"/>
              </a:spcAft>
              <a:buFont typeface="Wingdings" pitchFamily="2" charset="2"/>
              <a:buChar char="q"/>
              <a:defRPr/>
            </a:pPr>
            <a:r>
              <a:rPr lang="el-GR" sz="2400" dirty="0" smtClean="0">
                <a:ea typeface="ＭＳ Ｐゴシック" pitchFamily="34" charset="-128"/>
              </a:rPr>
              <a:t>Οι επιχειρήσεις αντλούν μετοχικά επενδυτικά κεφάλαια για τρέχουσα χρήση, χωρίς να  δημιουργηθούν νέες επιπρόσθετες μετοχές στο παρόν, γεγονός που θα απομείωνε τη  αξία της επιχείρησης.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pPr algn="ctr" eaLnBrk="1" hangingPunct="1"/>
            <a:r>
              <a:rPr lang="el-GR" sz="3200" b="1" dirty="0" smtClean="0">
                <a:ea typeface="ＭＳ Ｐゴシック" pitchFamily="34" charset="-128"/>
              </a:rPr>
              <a:t>Στην Πράξη: Αξιολόγηση των </a:t>
            </a:r>
            <a:r>
              <a:rPr lang="en-US" sz="3200" b="1" dirty="0" smtClean="0">
                <a:ea typeface="ＭＳ Ｐゴシック" pitchFamily="34" charset="-128"/>
              </a:rPr>
              <a:t>Warrants</a:t>
            </a:r>
            <a:endParaRPr lang="el-GR" sz="3200" b="1" dirty="0" smtClean="0">
              <a:ea typeface="ＭＳ Ｐゴシック" pitchFamily="34" charset="-128"/>
            </a:endParaRPr>
          </a:p>
        </p:txBody>
      </p:sp>
      <p:sp>
        <p:nvSpPr>
          <p:cNvPr id="10" name="Content Placeholder 2"/>
          <p:cNvSpPr>
            <a:spLocks noGrp="1"/>
          </p:cNvSpPr>
          <p:nvPr>
            <p:ph idx="1"/>
          </p:nvPr>
        </p:nvSpPr>
        <p:spPr/>
        <p:txBody>
          <a:bodyPr>
            <a:noAutofit/>
          </a:bodyPr>
          <a:lstStyle/>
          <a:p>
            <a:pPr marL="274320" indent="-274320" algn="just" eaLnBrk="1" fontAlgn="auto" hangingPunct="1">
              <a:spcAft>
                <a:spcPts val="0"/>
              </a:spcAft>
              <a:buClr>
                <a:schemeClr val="accent3"/>
              </a:buClr>
              <a:buNone/>
              <a:defRPr/>
            </a:pPr>
            <a:r>
              <a:rPr lang="el-GR" sz="2400" dirty="0" smtClean="0">
                <a:ea typeface="ＭＳ Ｐゴシック" pitchFamily="34" charset="-128"/>
              </a:rPr>
              <a:t>Προσαρμοσμένη για την απομείωση αξία </a:t>
            </a:r>
            <a:endParaRPr lang="en-US" sz="2400" dirty="0" smtClean="0">
              <a:ea typeface="ＭＳ Ｐゴシック" pitchFamily="34" charset="-128"/>
            </a:endParaRPr>
          </a:p>
          <a:p>
            <a:pPr marL="274320" indent="-274320" algn="ctr" eaLnBrk="1" fontAlgn="auto" hangingPunct="1">
              <a:spcAft>
                <a:spcPts val="0"/>
              </a:spcAft>
              <a:buClr>
                <a:schemeClr val="accent3"/>
              </a:buClr>
              <a:buFont typeface="Wingdings 2"/>
              <a:buNone/>
              <a:defRPr/>
            </a:pPr>
            <a:r>
              <a:rPr lang="en-US" sz="2400" b="1" dirty="0" smtClean="0">
                <a:ea typeface="ＭＳ Ｐゴシック" pitchFamily="34" charset="-128"/>
              </a:rPr>
              <a:t>S=Sns+Wnw / ns+nw</a:t>
            </a:r>
          </a:p>
          <a:p>
            <a:pPr marL="274320" indent="-274320" algn="ctr" eaLnBrk="1" fontAlgn="auto" hangingPunct="1">
              <a:spcAft>
                <a:spcPts val="0"/>
              </a:spcAft>
              <a:buClr>
                <a:schemeClr val="accent3"/>
              </a:buClr>
              <a:buFont typeface="Wingdings 2"/>
              <a:buNone/>
              <a:defRPr/>
            </a:pPr>
            <a:r>
              <a:rPr lang="el-GR" sz="2400" dirty="0" smtClean="0">
                <a:ea typeface="ＭＳ Ｐゴシック" pitchFamily="34" charset="-128"/>
              </a:rPr>
              <a:t>Όπου: </a:t>
            </a:r>
          </a:p>
          <a:p>
            <a:pPr marL="274320" indent="-274320" algn="ctr" eaLnBrk="1" fontAlgn="auto" hangingPunct="1">
              <a:lnSpc>
                <a:spcPct val="150000"/>
              </a:lnSpc>
              <a:spcAft>
                <a:spcPts val="0"/>
              </a:spcAft>
              <a:buClr>
                <a:schemeClr val="accent3"/>
              </a:buClr>
              <a:buFont typeface="Wingdings 2"/>
              <a:buNone/>
              <a:defRPr/>
            </a:pPr>
            <a:r>
              <a:rPr lang="en-US" sz="2400" dirty="0" smtClean="0">
                <a:ea typeface="ＭＳ Ｐゴシック" pitchFamily="34" charset="-128"/>
              </a:rPr>
              <a:t>S</a:t>
            </a:r>
            <a:r>
              <a:rPr lang="el-GR" sz="2400" dirty="0" smtClean="0">
                <a:ea typeface="ＭＳ Ｐゴシック" pitchFamily="34" charset="-128"/>
              </a:rPr>
              <a:t>=τρέχουσα αξία μετοχής</a:t>
            </a:r>
          </a:p>
          <a:p>
            <a:pPr marL="274320" indent="-274320" algn="ctr" eaLnBrk="1" fontAlgn="auto" hangingPunct="1">
              <a:lnSpc>
                <a:spcPct val="150000"/>
              </a:lnSpc>
              <a:spcAft>
                <a:spcPts val="0"/>
              </a:spcAft>
              <a:buClr>
                <a:schemeClr val="accent3"/>
              </a:buClr>
              <a:buFont typeface="Wingdings 2"/>
              <a:buNone/>
              <a:defRPr/>
            </a:pPr>
            <a:r>
              <a:rPr lang="en-US" sz="2400" dirty="0" smtClean="0">
                <a:ea typeface="ＭＳ Ｐゴシック" pitchFamily="34" charset="-128"/>
              </a:rPr>
              <a:t>W</a:t>
            </a:r>
            <a:r>
              <a:rPr lang="el-GR" sz="2400" dirty="0" smtClean="0">
                <a:ea typeface="ＭＳ Ｐゴシック" pitchFamily="34" charset="-128"/>
              </a:rPr>
              <a:t>=αγοραία αξία δικαιωμάτων απόκτησης μετοχών σε κυκλοφορία</a:t>
            </a:r>
          </a:p>
          <a:p>
            <a:pPr marL="274320" indent="-274320" algn="ctr" eaLnBrk="1" fontAlgn="auto" hangingPunct="1">
              <a:lnSpc>
                <a:spcPct val="150000"/>
              </a:lnSpc>
              <a:spcAft>
                <a:spcPts val="0"/>
              </a:spcAft>
              <a:buClr>
                <a:schemeClr val="accent3"/>
              </a:buClr>
              <a:buFont typeface="Wingdings 2"/>
              <a:buNone/>
              <a:defRPr/>
            </a:pPr>
            <a:r>
              <a:rPr lang="en-US" sz="2400" dirty="0" smtClean="0">
                <a:ea typeface="ＭＳ Ｐゴシック" pitchFamily="34" charset="-128"/>
              </a:rPr>
              <a:t>ns</a:t>
            </a:r>
            <a:r>
              <a:rPr lang="el-GR" sz="2400" dirty="0" smtClean="0">
                <a:ea typeface="ＭＳ Ｐゴシック" pitchFamily="34" charset="-128"/>
              </a:rPr>
              <a:t>=</a:t>
            </a:r>
            <a:r>
              <a:rPr lang="en-US" sz="2400" dirty="0" smtClean="0">
                <a:ea typeface="ＭＳ Ｐゴシック" pitchFamily="34" charset="-128"/>
              </a:rPr>
              <a:t> </a:t>
            </a:r>
            <a:r>
              <a:rPr lang="el-GR" sz="2400" dirty="0" smtClean="0">
                <a:ea typeface="ＭＳ Ｐゴシック" pitchFamily="34" charset="-128"/>
              </a:rPr>
              <a:t>αριθμός μετοχών σε κυκλοφορία</a:t>
            </a:r>
          </a:p>
          <a:p>
            <a:pPr marL="274320" indent="-274320" algn="ctr" eaLnBrk="1" fontAlgn="auto" hangingPunct="1">
              <a:lnSpc>
                <a:spcPct val="150000"/>
              </a:lnSpc>
              <a:spcAft>
                <a:spcPts val="0"/>
              </a:spcAft>
              <a:buClr>
                <a:schemeClr val="accent3"/>
              </a:buClr>
              <a:buFont typeface="Wingdings 2"/>
              <a:buNone/>
              <a:defRPr/>
            </a:pPr>
            <a:r>
              <a:rPr lang="en-US" sz="2400" dirty="0" smtClean="0">
                <a:ea typeface="ＭＳ Ｐゴシック" pitchFamily="34" charset="-128"/>
              </a:rPr>
              <a:t>nw</a:t>
            </a:r>
            <a:r>
              <a:rPr lang="el-GR" sz="2400" dirty="0" smtClean="0">
                <a:ea typeface="ＭＳ Ｐゴシック" pitchFamily="34" charset="-128"/>
              </a:rPr>
              <a:t>=αριθμός δικαιωμάτων απόκτησης μετοχών σε κυκλοφορία</a:t>
            </a:r>
          </a:p>
          <a:p>
            <a:pPr marL="274320" indent="-274320" algn="ctr" eaLnBrk="1" fontAlgn="auto" hangingPunct="1">
              <a:spcAft>
                <a:spcPts val="0"/>
              </a:spcAft>
              <a:buClr>
                <a:schemeClr val="accent3"/>
              </a:buClr>
              <a:buFont typeface="Wingdings 2"/>
              <a:buNone/>
              <a:defRPr/>
            </a:pPr>
            <a:endParaRPr lang="el-GR" sz="2400" dirty="0"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Τύποι Χρηματοδότησης,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Autofit/>
          </a:bodyPr>
          <a:lstStyle/>
          <a:p>
            <a:pPr algn="ctr" eaLnBrk="1" hangingPunct="1"/>
            <a:r>
              <a:rPr lang="el-GR" sz="3200" b="1" dirty="0" smtClean="0">
                <a:ea typeface="ＭＳ Ｐゴシック" pitchFamily="34" charset="-128"/>
              </a:rPr>
              <a:t>Στην Πράξη: Συμπεράσματα για τα </a:t>
            </a:r>
            <a:r>
              <a:rPr lang="en-US" sz="3200" b="1" dirty="0" smtClean="0">
                <a:ea typeface="ＭＳ Ｐゴシック" pitchFamily="34" charset="-128"/>
              </a:rPr>
              <a:t>Warrants</a:t>
            </a:r>
            <a:endParaRPr lang="el-GR" sz="3200" b="1" dirty="0" smtClean="0">
              <a:ea typeface="ＭＳ Ｐゴシック" pitchFamily="34" charset="-128"/>
            </a:endParaRPr>
          </a:p>
        </p:txBody>
      </p:sp>
      <p:sp>
        <p:nvSpPr>
          <p:cNvPr id="9" name="Content Placeholder 2"/>
          <p:cNvSpPr>
            <a:spLocks noGrp="1"/>
          </p:cNvSpPr>
          <p:nvPr>
            <p:ph idx="1"/>
          </p:nvPr>
        </p:nvSpPr>
        <p:spPr/>
        <p:txBody>
          <a:bodyPr>
            <a:noAutofit/>
          </a:bodyPr>
          <a:lstStyle/>
          <a:p>
            <a:pPr marL="274320" indent="-274320" algn="just" eaLnBrk="1" fontAlgn="auto" hangingPunct="1">
              <a:lnSpc>
                <a:spcPct val="150000"/>
              </a:lnSpc>
              <a:spcAft>
                <a:spcPts val="0"/>
              </a:spcAft>
              <a:buFont typeface="Wingdings" pitchFamily="2" charset="2"/>
              <a:buChar char="q"/>
              <a:defRPr/>
            </a:pPr>
            <a:r>
              <a:rPr lang="el-GR" sz="2400" dirty="0" smtClean="0"/>
              <a:t>Κάθε κάτοχος warrant έχει συμφέρον να ασκήσει το δικαίωμά του αν η τιμή της μετοχής στο ταμπλό του είναι ανώτερη από την τιμή άσκησης του warrant </a:t>
            </a:r>
            <a:r>
              <a:rPr lang="el-GR" sz="2400" i="1" dirty="0" smtClean="0"/>
              <a:t>(+ τα έξοδα των συναλλαγών).</a:t>
            </a:r>
          </a:p>
          <a:p>
            <a:pPr marL="274320" indent="-274320" algn="just" eaLnBrk="1" fontAlgn="auto" hangingPunct="1">
              <a:lnSpc>
                <a:spcPct val="150000"/>
              </a:lnSpc>
              <a:spcAft>
                <a:spcPts val="0"/>
              </a:spcAft>
              <a:buFont typeface="Wingdings" pitchFamily="2" charset="2"/>
              <a:buChar char="q"/>
              <a:defRPr/>
            </a:pPr>
            <a:r>
              <a:rPr lang="el-GR" sz="2400" dirty="0" smtClean="0"/>
              <a:t>Σημαντικό ρόλο στην άσκηση των warrants έχουν τα ειδικά χαρακτηριστικά των τίτλων, όπως: </a:t>
            </a:r>
          </a:p>
          <a:p>
            <a:pPr marL="355600" indent="4763" algn="just" eaLnBrk="1" fontAlgn="auto" hangingPunct="1">
              <a:lnSpc>
                <a:spcPct val="150000"/>
              </a:lnSpc>
              <a:spcAft>
                <a:spcPts val="0"/>
              </a:spcAft>
              <a:buFont typeface="Wingdings" pitchFamily="2" charset="2"/>
              <a:buChar char="Ø"/>
              <a:defRPr/>
            </a:pPr>
            <a:r>
              <a:rPr lang="el-GR" sz="2400" dirty="0" smtClean="0"/>
              <a:t>ο αριθμός των μετοχών που αντιστοιχούν στην άσκηση του κάθε warrant </a:t>
            </a:r>
          </a:p>
          <a:p>
            <a:pPr marL="355600" indent="4763" algn="just" eaLnBrk="1" fontAlgn="auto" hangingPunct="1">
              <a:lnSpc>
                <a:spcPct val="150000"/>
              </a:lnSpc>
              <a:spcAft>
                <a:spcPts val="0"/>
              </a:spcAft>
              <a:buFont typeface="Wingdings" pitchFamily="2" charset="2"/>
              <a:buChar char="Ø"/>
              <a:defRPr/>
            </a:pPr>
            <a:r>
              <a:rPr lang="el-GR" sz="2400" dirty="0" smtClean="0"/>
              <a:t>οι ημερομηνίες πίστωσης των νέων τίτλων.</a:t>
            </a:r>
          </a:p>
          <a:p>
            <a:pPr marL="274320" indent="-274320" algn="just" eaLnBrk="1" fontAlgn="auto" hangingPunct="1">
              <a:spcAft>
                <a:spcPts val="0"/>
              </a:spcAft>
              <a:buClr>
                <a:schemeClr val="accent3"/>
              </a:buClr>
              <a:buFont typeface="Wingdings" pitchFamily="2" charset="2"/>
              <a:buChar char="q"/>
              <a:defRPr/>
            </a:pPr>
            <a:endParaRPr lang="el-GR" sz="2400" i="1" dirty="0" smtClean="0">
              <a:ea typeface="ＭＳ Ｐゴシック" pitchFamily="34" charset="-128"/>
            </a:endParaRPr>
          </a:p>
        </p:txBody>
      </p:sp>
    </p:spTree>
  </p:cSld>
  <p:clrMapOvr>
    <a:masterClrMapping/>
  </p:clrMapOvr>
</p:sld>
</file>

<file path=ppt/theme/theme1.xml><?xml version="1.0" encoding="utf-8"?>
<a:theme xmlns:a="http://schemas.openxmlformats.org/drawingml/2006/main" name="New Παρουσίαση του Microsoft Offic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Παρουσίαση του Microsoft Office PowerPoint</Template>
  <TotalTime>117</TotalTime>
  <Words>1805</Words>
  <Application>Microsoft Office PowerPoint</Application>
  <PresentationFormat>Προβολή στην οθόνη (4:3)</PresentationFormat>
  <Paragraphs>163</Paragraphs>
  <Slides>26</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New Παρουσίαση του Microsoft Office PowerPoint</vt:lpstr>
      <vt:lpstr>Χρηματοοικονομική των Επιχειρήσεων</vt:lpstr>
      <vt:lpstr>Τμήμα : ΧΡΗΜΑΤΟΟΙΚΟΝΟΜΙΚΗΣ &amp; ΛΟΓΙΣΤΙΚΗΣ  Τίτλος Μαθήματος :Χρηματοοικονομική των επιχειρήσεων  Ενότητα :   Τύποι χρηματοδότησης (Μέρος Β)  Καραμάνης Κων/νος Επίκουρος Καθηγητής Πρέβεζα, 2015</vt:lpstr>
      <vt:lpstr>Άδειες Χρήσης</vt:lpstr>
      <vt:lpstr>Χρηματοδότηση</vt:lpstr>
      <vt:lpstr>Σκοποί  ενότητας</vt:lpstr>
      <vt:lpstr>Α. Ίδια Κεφάλαια:  4. Πιστοποιητικά δικαιώματος απόκτησης μετοχών (Warrants)</vt:lpstr>
      <vt:lpstr>Γιατί Warrants;</vt:lpstr>
      <vt:lpstr>Στην Πράξη: Αξιολόγηση των Warrants</vt:lpstr>
      <vt:lpstr>Στην Πράξη: Συμπεράσματα για τα Warrants</vt:lpstr>
      <vt:lpstr>Α. Ίδια Κεφάλαια:  5. Δικαιώματα εξαρτώμενης αξίας και πώλησης</vt:lpstr>
      <vt:lpstr>Δικαιώματα Εξαρτώμενης Αξίας και Δικαιώματα Πώλησης: Διαφορές</vt:lpstr>
      <vt:lpstr>Γιατί Δικαιώματα Εξαρτώμενης Αξίας;</vt:lpstr>
      <vt:lpstr>Β. Δανειακά Κεφάλαια:  Τραπεζικά Δανειακά Κεφάλαια</vt:lpstr>
      <vt:lpstr>Β. Δανειακά Κεφάλαια:  Τραπεζικά Δανειακά Κεφάλαια</vt:lpstr>
      <vt:lpstr>Στην Πράξη: Τραπεζικός Δανεισμός</vt:lpstr>
      <vt:lpstr>Β. Δανειακά Κεφάλαια:  2. Ομόλογα</vt:lpstr>
      <vt:lpstr>Στην Πράξη: Αξιολόγηση Ομολόγων</vt:lpstr>
      <vt:lpstr>Γιατί Τραπεζικός Δανεισμός αντί Ομόλογα;</vt:lpstr>
      <vt:lpstr>Γιατί Ομόλογα αντί  Τραπεζικά Δανειακά Κεφάλαια;</vt:lpstr>
      <vt:lpstr>Βιβλιογραφία</vt:lpstr>
      <vt:lpstr>Σημείωμα Αναφοράς</vt:lpstr>
      <vt:lpstr>Σημείωμα Αδειοδότησης</vt:lpstr>
      <vt:lpstr>Διαφάνεια 23</vt:lpstr>
      <vt:lpstr>Διαφάνεια 24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Χρηματοοικονομική των Επιχειρήσεων</dc:title>
  <dc:creator>Guest</dc:creator>
  <cp:lastModifiedBy>Guest</cp:lastModifiedBy>
  <cp:revision>34</cp:revision>
  <dcterms:created xsi:type="dcterms:W3CDTF">2015-06-20T10:27:40Z</dcterms:created>
  <dcterms:modified xsi:type="dcterms:W3CDTF">2015-08-01T14:46:28Z</dcterms:modified>
</cp:coreProperties>
</file>