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handoutMasterIdLst>
    <p:handoutMasterId r:id="rId19"/>
  </p:handoutMasterIdLst>
  <p:sldIdLst>
    <p:sldId id="256" r:id="rId2"/>
    <p:sldId id="289" r:id="rId3"/>
    <p:sldId id="257" r:id="rId4"/>
    <p:sldId id="259" r:id="rId5"/>
    <p:sldId id="261" r:id="rId6"/>
    <p:sldId id="303" r:id="rId7"/>
    <p:sldId id="302" r:id="rId8"/>
    <p:sldId id="301" r:id="rId9"/>
    <p:sldId id="300" r:id="rId10"/>
    <p:sldId id="290" r:id="rId11"/>
    <p:sldId id="291" r:id="rId12"/>
    <p:sldId id="292" r:id="rId13"/>
    <p:sldId id="293" r:id="rId14"/>
    <p:sldId id="294" r:id="rId15"/>
    <p:sldId id="295" r:id="rId16"/>
    <p:sldId id="280" r:id="rId17"/>
  </p:sldIdLst>
  <p:sldSz cx="9144000" cy="5715000" type="screen16x10"/>
  <p:notesSz cx="6858000" cy="9144000"/>
  <p:custDataLst>
    <p:tags r:id="rId20"/>
  </p:custDataLst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377" autoAdjust="0"/>
    <p:restoredTop sz="99309" autoAdjust="0"/>
  </p:normalViewPr>
  <p:slideViewPr>
    <p:cSldViewPr>
      <p:cViewPr>
        <p:scale>
          <a:sx n="106" d="100"/>
          <a:sy n="106" d="100"/>
        </p:scale>
        <p:origin x="-228" y="-72"/>
      </p:cViewPr>
      <p:guideLst>
        <p:guide orient="horz" pos="180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howGuides="1">
      <p:cViewPr varScale="1">
        <p:scale>
          <a:sx n="85" d="100"/>
          <a:sy n="85" d="100"/>
        </p:scale>
        <p:origin x="-3150" y="-90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gs" Target="tags/tag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6FD7C3-D6B9-42BB-A7A4-7D449DB9A6E2}" type="datetimeFigureOut">
              <a:rPr lang="en-GB" smtClean="0"/>
              <a:pPr/>
              <a:t>08/11/2015</a:t>
            </a:fld>
            <a:endParaRPr lang="en-GB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6BA1F4-DDF4-4058-8933-5F04CCBA71D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31753628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7A379C-B41D-45E1-80CB-01FC82FDADA9}" type="datetimeFigureOut">
              <a:rPr lang="el-GR" smtClean="0"/>
              <a:pPr/>
              <a:t>8/11/2015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A60D4E-153C-481E-9C52-31B1E4926C1F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3955354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39928127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14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364998024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15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364998024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16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3017940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2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39928127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3</a:t>
            </a:fld>
            <a:endParaRPr lang="el-GR" dirty="0"/>
          </a:p>
        </p:txBody>
      </p:sp>
    </p:spTree>
    <p:extLst>
      <p:ext uri="{BB962C8B-B14F-4D97-AF65-F5344CB8AC3E}">
        <p14:creationId xmlns="" xmlns:p14="http://schemas.microsoft.com/office/powerpoint/2010/main" val="31421763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4</a:t>
            </a:fld>
            <a:endParaRPr lang="el-GR" dirty="0"/>
          </a:p>
        </p:txBody>
      </p:sp>
    </p:spTree>
    <p:extLst>
      <p:ext uri="{BB962C8B-B14F-4D97-AF65-F5344CB8AC3E}">
        <p14:creationId xmlns="" xmlns:p14="http://schemas.microsoft.com/office/powerpoint/2010/main" val="25330233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5</a:t>
            </a:fld>
            <a:endParaRPr lang="el-GR" dirty="0"/>
          </a:p>
        </p:txBody>
      </p:sp>
    </p:spTree>
    <p:extLst>
      <p:ext uri="{BB962C8B-B14F-4D97-AF65-F5344CB8AC3E}">
        <p14:creationId xmlns="" xmlns:p14="http://schemas.microsoft.com/office/powerpoint/2010/main" val="415683075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10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364998024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11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364998024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12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364998024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13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36499802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1775355"/>
            <a:ext cx="7772400" cy="1225021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238500"/>
            <a:ext cx="7776864" cy="14605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28865"/>
            <a:ext cx="2057400" cy="4876271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28865"/>
            <a:ext cx="6019800" cy="4876271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42386126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 dirty="0"/>
          </a:p>
        </p:txBody>
      </p:sp>
      <p:sp>
        <p:nvSpPr>
          <p:cNvPr id="5" name="Ορθογώνιο 4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9" name="Εικόνα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3672417"/>
            <a:ext cx="7772400" cy="1135063"/>
          </a:xfrm>
        </p:spPr>
        <p:txBody>
          <a:bodyPr anchor="t"/>
          <a:lstStyle>
            <a:lvl1pPr algn="l">
              <a:defRPr sz="4000" b="1" cap="none" baseline="0"/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422261"/>
            <a:ext cx="7772400" cy="125015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464680" y="913284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11" name="Ορθογώνιο 10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2" name="TextBox 11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3" name="Εικόνα 12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11878"/>
            <a:ext cx="4040188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1845013"/>
            <a:ext cx="4040188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6" y="1311878"/>
            <a:ext cx="4041775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6" y="1845013"/>
            <a:ext cx="4041775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13" name="Ορθογώνιο 12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4" name="TextBox 13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6" name="Εικόνα 1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9" name="Ορθογώνιο 8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2" name="Εικόνα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8" name="Ορθογώνιο 7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9" name="TextBox 8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0" name="Εικόνα 9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297327"/>
            <a:ext cx="5111750" cy="384042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1" y="1297327"/>
            <a:ext cx="3008313" cy="384042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297327"/>
            <a:ext cx="5486400" cy="288032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4297660"/>
            <a:ext cx="5486400" cy="845840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952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33500"/>
            <a:ext cx="8229600" cy="37716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5296959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/>
                </a:solidFill>
              </a:defRPr>
            </a:lvl1pPr>
          </a:lstStyle>
          <a:p>
            <a:fld id="{53C4726A-630D-4CB4-B088-BAB00F4188E9}" type="slidenum">
              <a:rPr lang="el-GR" smtClean="0"/>
              <a:pPr/>
              <a:t>‹#›</a:t>
            </a:fld>
            <a:endParaRPr lang="el-GR" dirty="0"/>
          </a:p>
        </p:txBody>
      </p:sp>
      <p:sp>
        <p:nvSpPr>
          <p:cNvPr id="9" name="Θέση αριθμού διαφάνειας 3"/>
          <p:cNvSpPr txBox="1">
            <a:spLocks/>
          </p:cNvSpPr>
          <p:nvPr userDrawn="1"/>
        </p:nvSpPr>
        <p:spPr bwMode="auto">
          <a:xfrm>
            <a:off x="8729256" y="5466151"/>
            <a:ext cx="333105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C6787FC-6543-471B-A41A-5AEEC386B628}" type="slidenum">
              <a:rPr lang="el-GR" altLang="el-GR" sz="1600" smtClean="0">
                <a:solidFill>
                  <a:schemeClr val="bg1"/>
                </a:solidFill>
              </a:rPr>
              <a:pPr algn="r"/>
              <a:t>‹#›</a:t>
            </a:fld>
            <a:endParaRPr lang="el-GR" altLang="el-GR" sz="1600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oc-web.ioa.teiep.gr/OpenClass/courses/LOGO125/" TargetMode="External"/><Relationship Id="rId4" Type="http://schemas.openxmlformats.org/officeDocument/2006/relationships/image" Target="../media/image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creativecommons.org/licenses/by-nc-nd/4.0/deed.el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el-GR" sz="4000" dirty="0" smtClean="0"/>
              <a:t>Διεθνή Λογιστικά Πρότυπα</a:t>
            </a:r>
            <a:endParaRPr lang="el-GR" sz="4000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2897167"/>
            <a:ext cx="7776864" cy="1460500"/>
          </a:xfrm>
        </p:spPr>
        <p:txBody>
          <a:bodyPr>
            <a:noAutofit/>
          </a:bodyPr>
          <a:lstStyle/>
          <a:p>
            <a:r>
              <a:rPr lang="el-GR" sz="3400" b="1" dirty="0" smtClean="0"/>
              <a:t>Διανομή – </a:t>
            </a:r>
            <a:r>
              <a:rPr lang="el-GR" sz="3400" b="1" dirty="0" smtClean="0"/>
              <a:t>Διακοπείσες Δραστηριότητες</a:t>
            </a:r>
            <a:endParaRPr lang="el-GR" sz="3400" b="1" dirty="0" smtClean="0"/>
          </a:p>
          <a:p>
            <a:r>
              <a:rPr lang="el-GR" sz="2800" dirty="0" smtClean="0"/>
              <a:t>Χύτης Ευάγγελος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grpSp>
        <p:nvGrpSpPr>
          <p:cNvPr id="10" name="Ομάδα 9"/>
          <p:cNvGrpSpPr/>
          <p:nvPr/>
        </p:nvGrpSpPr>
        <p:grpSpPr>
          <a:xfrm>
            <a:off x="642158" y="210000"/>
            <a:ext cx="4217874" cy="1147333"/>
            <a:chOff x="642158" y="252000"/>
            <a:chExt cx="4217874" cy="1376800"/>
          </a:xfrm>
        </p:grpSpPr>
        <p:pic>
          <p:nvPicPr>
            <p:cNvPr id="8" name="Εικόνα 7"/>
            <p:cNvPicPr>
              <a:picLocks noChangeAspect="1"/>
            </p:cNvPicPr>
            <p:nvPr/>
          </p:nvPicPr>
          <p:blipFill rotWithShape="1">
            <a:blip r:embed="rId5" cstate="print"/>
            <a:srcRect t="-11106" b="11106"/>
            <a:stretch/>
          </p:blipFill>
          <p:spPr>
            <a:xfrm>
              <a:off x="642158" y="252000"/>
              <a:ext cx="905506" cy="1374430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1619672" y="404664"/>
              <a:ext cx="3240360" cy="1224136"/>
            </a:xfrm>
            <a:prstGeom prst="rect">
              <a:avLst/>
            </a:prstGeom>
          </p:spPr>
          <p:txBody>
            <a:bodyPr vert="horz" wrap="square" lIns="91440" tIns="45720" rIns="91440" bIns="45720" rtlCol="0" anchor="ctr">
              <a:noAutofit/>
            </a:bodyPr>
            <a:lstStyle/>
            <a:p>
              <a:pPr>
                <a:lnSpc>
                  <a:spcPts val="2600"/>
                </a:lnSpc>
              </a:pPr>
              <a:r>
                <a:rPr lang="el-GR" sz="2000" dirty="0" smtClean="0"/>
                <a:t>Ελληνική Δημοκρατία</a:t>
              </a:r>
            </a:p>
            <a:p>
              <a:pPr>
                <a:lnSpc>
                  <a:spcPts val="2600"/>
                </a:lnSpc>
              </a:pPr>
              <a:r>
                <a:rPr lang="el-GR" sz="2000" dirty="0" smtClean="0"/>
                <a:t>Τεχνολογικό Εκπαιδευτικό Ίδρυμα Ηπείρου</a:t>
              </a:r>
              <a:endParaRPr lang="en-GB" sz="2000" dirty="0" smtClean="0"/>
            </a:p>
          </p:txBody>
        </p:sp>
      </p:grpSp>
    </p:spTree>
    <p:extLst>
      <p:ext uri="{BB962C8B-B14F-4D97-AF65-F5344CB8AC3E}">
        <p14:creationId xmlns="" xmlns:p14="http://schemas.microsoft.com/office/powerpoint/2010/main" val="342819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Βιβλιογραφία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37785" y="1300518"/>
            <a:ext cx="8240150" cy="3852804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el-GR" sz="1400" dirty="0" smtClean="0"/>
              <a:t>Φίλος Ιωάννης, Αποστόλου Απόστολος (2010): Διεθνή Λογιστικά Πρότυπα – θεωρητική προσέγγιση και εφαρμογές μετατροπής, Εκδόσεις Κλειδάριθμος.</a:t>
            </a:r>
          </a:p>
          <a:p>
            <a:pPr>
              <a:buNone/>
            </a:pPr>
            <a:r>
              <a:rPr lang="el-GR" sz="1400" dirty="0" err="1" smtClean="0"/>
              <a:t>Σακέλλης</a:t>
            </a:r>
            <a:r>
              <a:rPr lang="el-GR" sz="1400" dirty="0" smtClean="0"/>
              <a:t> Ι. Εμμανουήλ (2005), Σύνταξη των Οικονομικών Καταστάσεων που προβλέπουν τα Διεθνή Λογιστικά Πρότυπα με βάση το Ελληνικό Γενικό Λογιστικό Σχέδιο, Εκδόσεις </a:t>
            </a:r>
            <a:r>
              <a:rPr lang="el-GR" sz="1400" dirty="0" err="1" smtClean="0"/>
              <a:t>Σακέλλη</a:t>
            </a:r>
            <a:r>
              <a:rPr lang="el-GR" sz="1400" dirty="0" smtClean="0"/>
              <a:t>.</a:t>
            </a:r>
          </a:p>
          <a:p>
            <a:pPr>
              <a:buNone/>
            </a:pPr>
            <a:r>
              <a:rPr lang="el-GR" sz="1400" dirty="0" smtClean="0"/>
              <a:t>Πρωτοψάλτης Γ. Νικόλαος &amp; </a:t>
            </a:r>
            <a:r>
              <a:rPr lang="el-GR" sz="1400" dirty="0" err="1" smtClean="0"/>
              <a:t>Βρουστούρης</a:t>
            </a:r>
            <a:r>
              <a:rPr lang="el-GR" sz="1400" dirty="0" smtClean="0"/>
              <a:t> Κ. Παναγιώτης (2002), Διεθνή Λογιστικά Πρότυπα και Διερμηνείες: Πρακτική Ανάλυση και Ερμηνεία με Λογιστικά Παραδείγματα Εφαρμογής, Εκδόσεις </a:t>
            </a:r>
            <a:r>
              <a:rPr lang="el-GR" sz="1400" dirty="0" err="1" smtClean="0"/>
              <a:t>Σταμούλη</a:t>
            </a:r>
            <a:r>
              <a:rPr lang="el-GR" sz="1400" dirty="0" smtClean="0"/>
              <a:t>.</a:t>
            </a:r>
          </a:p>
          <a:p>
            <a:pPr>
              <a:buNone/>
            </a:pPr>
            <a:r>
              <a:rPr lang="el-GR" sz="1400" dirty="0" err="1" smtClean="0"/>
              <a:t>Βλάχος</a:t>
            </a:r>
            <a:r>
              <a:rPr lang="el-GR" sz="1400" dirty="0" smtClean="0"/>
              <a:t> Χρίστος - Λουκάς Λουκά (2007), Διεθνή Λογιστικά Πρότυπα 2007, Δ' Έκδοση, Εκδόσεις </a:t>
            </a:r>
            <a:r>
              <a:rPr lang="el-GR" sz="1400" dirty="0" err="1" smtClean="0"/>
              <a:t>Gl</a:t>
            </a:r>
            <a:r>
              <a:rPr lang="en-US" sz="1400" dirty="0" smtClean="0"/>
              <a:t>o</a:t>
            </a:r>
            <a:r>
              <a:rPr lang="el-GR" sz="1400" dirty="0" err="1" smtClean="0"/>
              <a:t>baltraining</a:t>
            </a:r>
            <a:r>
              <a:rPr lang="el-GR" sz="1400" dirty="0" smtClean="0"/>
              <a:t>.</a:t>
            </a:r>
          </a:p>
          <a:p>
            <a:pPr marL="447675" indent="-447675" algn="just">
              <a:lnSpc>
                <a:spcPts val="2065"/>
              </a:lnSpc>
              <a:spcBef>
                <a:spcPts val="0"/>
              </a:spcBef>
              <a:buClr>
                <a:srgbClr val="000000"/>
              </a:buClr>
              <a:buSzPts val="1200"/>
              <a:buNone/>
            </a:pPr>
            <a:endParaRPr lang="el-GR" sz="1400" dirty="0" smtClean="0">
              <a:ea typeface="Arial Unicode MS"/>
              <a:cs typeface="Times New Roman" pitchFamily="18" charset="0"/>
            </a:endParaRPr>
          </a:p>
          <a:p>
            <a:pPr marL="447675" indent="-447675" algn="just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</a:pPr>
            <a:endParaRPr lang="el-GR" sz="1400" dirty="0">
              <a:ea typeface="Arial Unicode MS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191388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5521572"/>
            <a:ext cx="9144000" cy="1934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18100" y="5474677"/>
            <a:ext cx="7970227" cy="646329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200" b="1" dirty="0">
                <a:solidFill>
                  <a:schemeClr val="bg1"/>
                </a:solidFill>
              </a:rPr>
              <a:t>ΔΙΑΤΑΡΑΧΕΣ ΦΩΝΗΣ</a:t>
            </a:r>
            <a:r>
              <a:rPr lang="el-GR" sz="1200" dirty="0">
                <a:solidFill>
                  <a:schemeClr val="bg1"/>
                </a:solidFill>
              </a:rPr>
              <a:t>, Ενότητα 0, ΤΜΗΜΑ ΛΟΓΟΘΕΡΑΠΕΙΑΣ, ΤΕΙ ΗΠΕΙΡΟΥ </a:t>
            </a:r>
            <a:r>
              <a:rPr lang="el-GR" sz="12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0450" y="5286920"/>
            <a:ext cx="267726" cy="451523"/>
          </a:xfrm>
          <a:prstGeom prst="rect">
            <a:avLst/>
          </a:prstGeom>
        </p:spPr>
      </p:pic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pPr/>
              <a:t>11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3873" y="5406242"/>
            <a:ext cx="364880" cy="317287"/>
          </a:xfrm>
          <a:prstGeom prst="rect">
            <a:avLst/>
          </a:prstGeom>
        </p:spPr>
      </p:pic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/>
          <a:lstStyle/>
          <a:p>
            <a:r>
              <a:rPr lang="el-GR" dirty="0"/>
              <a:t>Σημείωμα </a:t>
            </a:r>
            <a:r>
              <a:rPr lang="el-GR" dirty="0" smtClean="0"/>
              <a:t>Αναφοράς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348176" y="2259034"/>
            <a:ext cx="7938137" cy="1200327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Χύτης Ε. </a:t>
            </a:r>
            <a:r>
              <a:rPr lang="el-GR" sz="2400" smtClean="0">
                <a:solidFill>
                  <a:schemeClr val="bg1">
                    <a:lumMod val="50000"/>
                  </a:schemeClr>
                </a:solidFill>
              </a:rPr>
              <a:t>(2015) Διεθνή 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Λογιστικά Πρότυπα. ΤΕΙ Ηπείρου. Διαθέσιμο από:</a:t>
            </a:r>
          </a:p>
          <a:p>
            <a:pPr algn="just"/>
            <a:r>
              <a:rPr lang="en-US" sz="2400" dirty="0" smtClean="0">
                <a:solidFill>
                  <a:schemeClr val="bg1">
                    <a:lumMod val="50000"/>
                  </a:schemeClr>
                </a:solidFill>
                <a:hlinkClick r:id="rId5"/>
              </a:rPr>
              <a:t>http://oc-web.ioa.teiep.gr/OpenClass/courses/LOGO125/</a:t>
            </a:r>
            <a:endParaRPr lang="el-GR" sz="2400" dirty="0" smtClean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44220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err="1"/>
              <a:t>Αδειοδότησης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434604" y="1253192"/>
            <a:ext cx="8425932" cy="193899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παρόν υλικό διατίθεται με τους όρους της άδειας χρήσης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Creative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Commons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Αναφορά Δημιουργού-Μη Εμπορική Χρήση-Όχι Παράγωγα Έργα 4.0 Διεθνές [1] ή </a:t>
            </a:r>
            <a:r>
              <a:rPr lang="el-GR" sz="2000" dirty="0" smtClean="0">
                <a:solidFill>
                  <a:schemeClr val="bg1">
                    <a:lumMod val="50000"/>
                  </a:schemeClr>
                </a:solidFill>
              </a:rPr>
              <a:t>μεταγενέστερη.</a:t>
            </a:r>
            <a:r>
              <a:rPr lang="en-US" sz="20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Εξαιρούνται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 αυτοτελή έργα τρίτων π.χ. φωτογραφίες,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Διαγράμματα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κ.λ.π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.,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οποία εμπεριέχονται σε αυτό και τα οποία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αναφέρονται μαζί με τους όρους χρήσης τους στο «Σημείωμα Χρήσης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Έργων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Τρίτων». </a:t>
            </a:r>
          </a:p>
        </p:txBody>
      </p:sp>
      <p:sp>
        <p:nvSpPr>
          <p:cNvPr id="12" name="Rectangle 11"/>
          <p:cNvSpPr/>
          <p:nvPr/>
        </p:nvSpPr>
        <p:spPr>
          <a:xfrm>
            <a:off x="740223" y="5010467"/>
            <a:ext cx="6568081" cy="36933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n-US" dirty="0">
                <a:hlinkClick r:id="rId3"/>
              </a:rPr>
              <a:t>http://</a:t>
            </a:r>
            <a:r>
              <a:rPr lang="en-US" dirty="0" smtClean="0">
                <a:hlinkClick r:id="rId3"/>
              </a:rPr>
              <a:t>creativecommons.org/licenses/by-nc-nd/4.0/deed.el</a:t>
            </a:r>
            <a:r>
              <a:rPr lang="el-GR" dirty="0" smtClean="0"/>
              <a:t> </a:t>
            </a:r>
          </a:p>
        </p:txBody>
      </p:sp>
      <p:sp>
        <p:nvSpPr>
          <p:cNvPr id="3" name="Rectangle 2"/>
          <p:cNvSpPr/>
          <p:nvPr/>
        </p:nvSpPr>
        <p:spPr>
          <a:xfrm>
            <a:off x="590667" y="4950343"/>
            <a:ext cx="657544" cy="492440"/>
          </a:xfrm>
          <a:prstGeom prst="rect">
            <a:avLst/>
          </a:prstGeom>
        </p:spPr>
        <p:txBody>
          <a:bodyPr wrap="none" lIns="91436" tIns="45719" rIns="91436" bIns="45719">
            <a:spAutoFit/>
          </a:bodyPr>
          <a:lstStyle/>
          <a:p>
            <a:r>
              <a:rPr lang="el-GR" sz="2600" dirty="0">
                <a:solidFill>
                  <a:prstClr val="white">
                    <a:lumMod val="50000"/>
                  </a:prstClr>
                </a:solidFill>
              </a:rPr>
              <a:t>[1] 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34604" y="3865352"/>
            <a:ext cx="8329920" cy="707884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 δικαιούχος μπορεί να </a:t>
            </a:r>
            <a:r>
              <a:rPr lang="el-GR" sz="2000" dirty="0" smtClean="0">
                <a:solidFill>
                  <a:schemeClr val="bg1">
                    <a:lumMod val="50000"/>
                  </a:schemeClr>
                </a:solidFill>
              </a:rPr>
              <a:t>παρέχει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στον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αδειοδόχο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ξεχωριστή άδεια να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χρησιμοποιεί το έργο για εμπορική χρήση, εφόσον αυτό του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ζητηθεί.</a:t>
            </a:r>
          </a:p>
        </p:txBody>
      </p:sp>
      <p:pic>
        <p:nvPicPr>
          <p:cNvPr id="13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856727" y="3217540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097714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1619672" y="1756275"/>
            <a:ext cx="5876239" cy="93871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l-GR" sz="5500" b="1" dirty="0"/>
              <a:t>Τέλος Ενότητας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547664" y="3325078"/>
            <a:ext cx="7156721" cy="984883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r"/>
            <a:r>
              <a:rPr lang="el-GR" sz="2900" b="1" dirty="0"/>
              <a:t>Επεξεργασία: </a:t>
            </a:r>
            <a:r>
              <a:rPr lang="el-GR" sz="2900" b="1" dirty="0" smtClean="0"/>
              <a:t>Βαφειάδης Νικόλαος</a:t>
            </a:r>
            <a:endParaRPr lang="el-GR" sz="2900" b="1" dirty="0"/>
          </a:p>
          <a:p>
            <a:pPr algn="r"/>
            <a:r>
              <a:rPr lang="el-GR" sz="2900" dirty="0" smtClean="0"/>
              <a:t>Πρέβεζα, 2015</a:t>
            </a:r>
            <a:endParaRPr lang="el-GR" sz="2900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101" y="4423057"/>
            <a:ext cx="3255169" cy="8638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122700" y="4630237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817920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5521572"/>
            <a:ext cx="9144000" cy="1934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18100" y="5474677"/>
            <a:ext cx="7970227" cy="646329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200" b="1" dirty="0">
                <a:solidFill>
                  <a:schemeClr val="bg1"/>
                </a:solidFill>
              </a:rPr>
              <a:t>ΔΙΑΤΑΡΑΧΕΣ ΦΩΝΗΣ</a:t>
            </a:r>
            <a:r>
              <a:rPr lang="el-GR" sz="1200" dirty="0">
                <a:solidFill>
                  <a:schemeClr val="bg1"/>
                </a:solidFill>
              </a:rPr>
              <a:t>, Ενότητα 0, ΤΜΗΜΑ ΛΟΓΟΘΕΡΑΠΕΙΑΣ, ΤΕΙ ΗΠΕΙΡΟΥ </a:t>
            </a:r>
            <a:r>
              <a:rPr lang="el-GR" sz="12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0450" y="5286920"/>
            <a:ext cx="267726" cy="451523"/>
          </a:xfrm>
          <a:prstGeom prst="rect">
            <a:avLst/>
          </a:prstGeom>
        </p:spPr>
      </p:pic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pPr/>
              <a:t>14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3873" y="5406242"/>
            <a:ext cx="364880" cy="317287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2317212" y="2411595"/>
            <a:ext cx="4572000" cy="938716"/>
          </a:xfrm>
          <a:prstGeom prst="rect">
            <a:avLst/>
          </a:prstGeom>
        </p:spPr>
        <p:txBody>
          <a:bodyPr lIns="91436" tIns="45719" rIns="91436" bIns="45719">
            <a:spAutoFit/>
          </a:bodyPr>
          <a:lstStyle/>
          <a:p>
            <a:pPr algn="ctr"/>
            <a:r>
              <a:rPr lang="el-GR" sz="5500" b="1" dirty="0"/>
              <a:t>Σημειώματα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109739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5521572"/>
            <a:ext cx="9144000" cy="1934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18100" y="5474677"/>
            <a:ext cx="7970227" cy="646329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200" b="1" dirty="0">
                <a:solidFill>
                  <a:schemeClr val="bg1"/>
                </a:solidFill>
              </a:rPr>
              <a:t>ΔΙΑΤΑΡΑΧΕΣ ΦΩΝΗΣ</a:t>
            </a:r>
            <a:r>
              <a:rPr lang="el-GR" sz="1200" dirty="0">
                <a:solidFill>
                  <a:schemeClr val="bg1"/>
                </a:solidFill>
              </a:rPr>
              <a:t>, Ενότητα 0, ΤΜΗΜΑ ΛΟΓΟΘΕΡΑΠΕΙΑΣ, ΤΕΙ ΗΠΕΙΡΟΥ </a:t>
            </a:r>
            <a:r>
              <a:rPr lang="el-GR" sz="12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0450" y="5286920"/>
            <a:ext cx="267726" cy="451523"/>
          </a:xfrm>
          <a:prstGeom prst="rect">
            <a:avLst/>
          </a:prstGeom>
        </p:spPr>
      </p:pic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pPr/>
              <a:t>15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3873" y="5406242"/>
            <a:ext cx="364880" cy="317287"/>
          </a:xfrm>
          <a:prstGeom prst="rect">
            <a:avLst/>
          </a:prstGeom>
        </p:spPr>
      </p:pic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>
            <a:normAutofit/>
          </a:bodyPr>
          <a:lstStyle/>
          <a:p>
            <a:r>
              <a:rPr lang="el-GR" dirty="0" smtClean="0"/>
              <a:t>Διατήρηση Σημειωμάτων</a:t>
            </a:r>
            <a:endParaRPr lang="el-GR" dirty="0"/>
          </a:p>
        </p:txBody>
      </p:sp>
      <p:sp>
        <p:nvSpPr>
          <p:cNvPr id="168" name="Rectangle 167"/>
          <p:cNvSpPr/>
          <p:nvPr/>
        </p:nvSpPr>
        <p:spPr>
          <a:xfrm>
            <a:off x="618101" y="1587284"/>
            <a:ext cx="7765365" cy="409342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Οποιαδήποτε  αναπαραγωγή ή διασκευή του υλικού θα πρέπει  να συμπεριλαμβάνει:</a:t>
            </a:r>
          </a:p>
          <a:p>
            <a:pPr algn="just"/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Σημείωμα Αναφοράς</a:t>
            </a: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 Σημείωμα </a:t>
            </a:r>
            <a:r>
              <a:rPr lang="el-GR" sz="2600" dirty="0" err="1">
                <a:solidFill>
                  <a:schemeClr val="bg1">
                    <a:lumMod val="50000"/>
                  </a:schemeClr>
                </a:solidFill>
              </a:rPr>
              <a:t>Αδειοδότησης</a:t>
            </a:r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τη Δήλωση Διατήρησης Σημειωμάτων</a:t>
            </a: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Σημείωμα Χρήσης Έργων Τρίτων (εφόσον υπάρχει) </a:t>
            </a:r>
          </a:p>
          <a:p>
            <a:pPr algn="just"/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μαζί με τους συνοδευόμενους </a:t>
            </a:r>
            <a:r>
              <a:rPr lang="el-GR" sz="2600" dirty="0" err="1">
                <a:solidFill>
                  <a:schemeClr val="bg1">
                    <a:lumMod val="50000"/>
                  </a:schemeClr>
                </a:solidFill>
              </a:rPr>
              <a:t>υπερσυνδέσμους</a:t>
            </a: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.</a:t>
            </a:r>
          </a:p>
        </p:txBody>
      </p:sp>
    </p:spTree>
    <p:extLst>
      <p:ext uri="{BB962C8B-B14F-4D97-AF65-F5344CB8AC3E}">
        <p14:creationId xmlns="" xmlns:p14="http://schemas.microsoft.com/office/powerpoint/2010/main" val="576997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Τέλος Ενότητας</a:t>
            </a:r>
            <a:endParaRPr lang="el-GR" dirty="0"/>
          </a:p>
        </p:txBody>
      </p:sp>
      <p:sp>
        <p:nvSpPr>
          <p:cNvPr id="8" name="Υπότιτλος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l-GR" dirty="0"/>
          </a:p>
        </p:txBody>
      </p:sp>
      <p:pic>
        <p:nvPicPr>
          <p:cNvPr id="9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10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62562" y="4777713"/>
            <a:ext cx="3240360" cy="64268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21280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1345332"/>
            <a:ext cx="7776864" cy="2702345"/>
          </a:xfrm>
        </p:spPr>
        <p:txBody>
          <a:bodyPr>
            <a:noAutofit/>
          </a:bodyPr>
          <a:lstStyle/>
          <a:p>
            <a:pPr algn="l"/>
            <a:r>
              <a:rPr lang="el-GR" sz="2800" dirty="0" smtClean="0"/>
              <a:t>Λογιστικής και Χρηματοοικονομικής</a:t>
            </a:r>
          </a:p>
          <a:p>
            <a:pPr algn="l"/>
            <a:r>
              <a:rPr lang="el-GR" sz="3000" b="1" dirty="0" smtClean="0"/>
              <a:t>Διεθνή Λογιστικά Πρότυπα</a:t>
            </a:r>
          </a:p>
          <a:p>
            <a:pPr algn="l"/>
            <a:r>
              <a:rPr lang="el-GR" sz="2800" b="1" dirty="0" smtClean="0"/>
              <a:t>Ενότητα </a:t>
            </a:r>
            <a:r>
              <a:rPr lang="el-GR" sz="2800" b="1" dirty="0" smtClean="0"/>
              <a:t>12:</a:t>
            </a:r>
            <a:r>
              <a:rPr lang="en-US" sz="2800" dirty="0" smtClean="0"/>
              <a:t> </a:t>
            </a:r>
            <a:r>
              <a:rPr lang="el-GR" sz="2800" b="1" dirty="0" smtClean="0"/>
              <a:t>Διανομή – Διακοπείσες </a:t>
            </a:r>
            <a:r>
              <a:rPr lang="el-GR" sz="2800" b="1" dirty="0" smtClean="0"/>
              <a:t>Δραστηριότητες</a:t>
            </a:r>
            <a:endParaRPr lang="en-US" sz="2800" dirty="0" smtClean="0"/>
          </a:p>
          <a:p>
            <a:pPr algn="l"/>
            <a:r>
              <a:rPr lang="el-GR" sz="2800" dirty="0" smtClean="0"/>
              <a:t>Χύτης Ευάγγελος</a:t>
            </a:r>
          </a:p>
          <a:p>
            <a:pPr algn="l">
              <a:lnSpc>
                <a:spcPts val="2600"/>
              </a:lnSpc>
            </a:pPr>
            <a:r>
              <a:rPr lang="el-GR" sz="2400" dirty="0" smtClean="0"/>
              <a:t>Πρέβεζα, 2015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sp>
        <p:nvSpPr>
          <p:cNvPr id="10" name="Τίτλος 1"/>
          <p:cNvSpPr txBox="1">
            <a:spLocks/>
          </p:cNvSpPr>
          <p:nvPr/>
        </p:nvSpPr>
        <p:spPr>
          <a:xfrm>
            <a:off x="0" y="3547"/>
            <a:ext cx="7452320" cy="1023697"/>
          </a:xfrm>
          <a:prstGeom prst="rect">
            <a:avLst/>
          </a:prstGeom>
          <a:solidFill>
            <a:schemeClr val="accent2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2400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2400" dirty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948264" y="3547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385671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Άδειες Χρήσης</a:t>
            </a:r>
            <a:endParaRPr lang="el-GR" dirty="0"/>
          </a:p>
        </p:txBody>
      </p:sp>
      <p:sp>
        <p:nvSpPr>
          <p:cNvPr id="9" name="Subtitle 8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800" dirty="0"/>
              <a:t>Το παρόν εκπαιδευτικό υλικό υπόκειται σε άδειες χρήσης </a:t>
            </a:r>
            <a:r>
              <a:rPr lang="el-GR" sz="2800" dirty="0" err="1"/>
              <a:t>Creative</a:t>
            </a:r>
            <a:r>
              <a:rPr lang="el-GR" sz="2800" dirty="0"/>
              <a:t> </a:t>
            </a:r>
            <a:r>
              <a:rPr lang="el-GR" sz="2800" dirty="0" err="1"/>
              <a:t>Commons</a:t>
            </a:r>
            <a:r>
              <a:rPr lang="el-GR" sz="2800" dirty="0"/>
              <a:t>. </a:t>
            </a:r>
          </a:p>
          <a:p>
            <a:r>
              <a:rPr lang="el-GR" sz="2800" dirty="0"/>
              <a:t>Για εκπαιδευτικό υλικό, όπως εικόνες, που υπόκειται σε άλλου τύπου άδειας χρήσης, η άδεια χρήσης αναφέρεται ρητώς. </a:t>
            </a:r>
            <a:endParaRPr lang="el-GR" sz="2800" dirty="0" smtClean="0"/>
          </a:p>
        </p:txBody>
      </p:sp>
      <p:pic>
        <p:nvPicPr>
          <p:cNvPr id="5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707905" y="4117640"/>
            <a:ext cx="1581685" cy="461161"/>
          </a:xfrm>
          <a:prstGeom prst="rect">
            <a:avLst/>
          </a:prstGeom>
        </p:spPr>
      </p:pic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3</a:t>
            </a:fld>
            <a:endParaRPr lang="el-GR" dirty="0"/>
          </a:p>
        </p:txBody>
      </p:sp>
    </p:spTree>
    <p:extLst>
      <p:ext uri="{BB962C8B-B14F-4D97-AF65-F5344CB8AC3E}">
        <p14:creationId xmlns="" xmlns:p14="http://schemas.microsoft.com/office/powerpoint/2010/main" val="672987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Χρηματοδότηση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17307"/>
            <a:ext cx="8229600" cy="3771636"/>
          </a:xfrm>
        </p:spPr>
        <p:txBody>
          <a:bodyPr>
            <a:noAutofit/>
          </a:bodyPr>
          <a:lstStyle/>
          <a:p>
            <a:pPr marL="342886" indent="-342886" algn="just"/>
            <a:r>
              <a:rPr lang="el-GR" altLang="el-GR" sz="2000" dirty="0"/>
              <a:t>Το έργο υλοποιείται στο πλαίσιο του Επιχειρησιακού Προγράμματος «</a:t>
            </a:r>
            <a:r>
              <a:rPr lang="el-GR" altLang="el-GR" sz="2000" b="1" dirty="0"/>
              <a:t>Εκπαίδευση και Δια Βίου Μάθηση</a:t>
            </a:r>
            <a:r>
              <a:rPr lang="el-GR" altLang="el-GR" sz="2000" dirty="0"/>
              <a:t>» και συγχρηματοδοτείται από την Ευρωπαϊκή Ένωση (Ευρωπαϊκό Κοινωνικό Ταμείο) και από εθνικούς πόρους.</a:t>
            </a:r>
          </a:p>
          <a:p>
            <a:pPr marL="342886" indent="-342886" algn="just"/>
            <a:r>
              <a:rPr lang="el-GR" altLang="el-GR" sz="2000" dirty="0"/>
              <a:t>Το έργο «</a:t>
            </a:r>
            <a:r>
              <a:rPr lang="el-GR" altLang="el-GR" sz="2000" b="1" dirty="0"/>
              <a:t>Ανοικτά Ακαδημαϊκά Μαθήματα στο TEI Ηπείρου</a:t>
            </a:r>
            <a:r>
              <a:rPr lang="el-GR" altLang="el-GR" sz="2000" dirty="0"/>
              <a:t>» έχει χρηματοδοτήσει μόνο τη αναδιαμόρφωση του εκπαιδευτικού υλικού.</a:t>
            </a:r>
          </a:p>
          <a:p>
            <a:pPr marL="342886" indent="-342886" algn="just"/>
            <a:r>
              <a:rPr lang="el-GR" altLang="el-GR" sz="2000" dirty="0"/>
              <a:t>Το παρόν εκπαιδευτικό υλικό έχει αναπτυχθεί στα πλαίσια του εκπαιδευτικού έργου του διδάσκοντα.</a:t>
            </a:r>
          </a:p>
        </p:txBody>
      </p:sp>
      <p:pic>
        <p:nvPicPr>
          <p:cNvPr id="5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2312" y="4212553"/>
            <a:ext cx="6480048" cy="128524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1628661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Σκοποί  ενότητας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>
              <a:buNone/>
            </a:pPr>
            <a:r>
              <a:rPr lang="el-GR" dirty="0" smtClean="0"/>
              <a:t>Σκοπός της ενότητας αυτής είναι να δούμε πως η διανομή και οι διακοπείσες δραστηριότητες καταχωρούνται σύμφωνα με τα ΔΛΠ και τα ΕΛΠ.</a:t>
            </a:r>
          </a:p>
          <a:p>
            <a:pPr marL="0">
              <a:buNone/>
            </a:pPr>
            <a:endParaRPr lang="el-GR" dirty="0" smtClean="0"/>
          </a:p>
          <a:p>
            <a:pPr marL="0">
              <a:buNone/>
            </a:pPr>
            <a:endParaRPr lang="el-GR" dirty="0" smtClean="0"/>
          </a:p>
          <a:p>
            <a:pPr marL="0">
              <a:buNone/>
            </a:pPr>
            <a:endParaRPr lang="el-G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90251-5B84-4D2F-A9C7-1C62C4738B3F}" type="slidenum">
              <a:rPr lang="el-GR" smtClean="0"/>
              <a:pPr/>
              <a:t>5</a:t>
            </a:fld>
            <a:endParaRPr lang="el-GR" dirty="0"/>
          </a:p>
        </p:txBody>
      </p:sp>
    </p:spTree>
    <p:extLst>
      <p:ext uri="{BB962C8B-B14F-4D97-AF65-F5344CB8AC3E}">
        <p14:creationId xmlns="" xmlns:p14="http://schemas.microsoft.com/office/powerpoint/2010/main" val="2061497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Διανομή</a:t>
            </a:r>
            <a:endParaRPr lang="en-US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lnSpc>
                <a:spcPct val="90000"/>
              </a:lnSpc>
              <a:defRPr/>
            </a:pPr>
            <a:r>
              <a:rPr lang="el-GR" sz="2600" dirty="0" smtClean="0"/>
              <a:t>Με τα ΕΛΠ, ο φόρος εισοδήματος εμφανίζονταν στην διανομή, οι διαφορές φορολογικού ελέγχου και οι αμοιβές των μελών του ΔΣ, εμφανίζονταν στη διανομή, μετά τα αποτελέσματα χρήσεως προ φόρων.</a:t>
            </a:r>
          </a:p>
          <a:p>
            <a:pPr algn="just">
              <a:lnSpc>
                <a:spcPct val="90000"/>
              </a:lnSpc>
              <a:defRPr/>
            </a:pPr>
            <a:r>
              <a:rPr lang="el-GR" sz="2600" dirty="0" smtClean="0"/>
              <a:t>Με τα ΔΛΠ αυτά τα ποσά θεωρούνται έξοδα και καταχωρούνται στην κατάσταση αποτελεσμάτων</a:t>
            </a:r>
          </a:p>
          <a:p>
            <a:pPr algn="just"/>
            <a:endParaRPr lang="en-US" sz="2600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6</a:t>
            </a:fld>
            <a:endParaRPr lang="el-G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Διανομή</a:t>
            </a:r>
            <a:endParaRPr lang="en-US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defRPr/>
            </a:pPr>
            <a:r>
              <a:rPr lang="el-GR" sz="2800" dirty="0" smtClean="0"/>
              <a:t>Με τα ΕΛΠ, τα μερίσματα με την πρόταση του ΔΣ, πριν να αποφασίσει τη Γ.Σ., εμφανίζονταν στη διανομή και στις υποχρεώσεις.</a:t>
            </a:r>
          </a:p>
          <a:p>
            <a:pPr algn="just">
              <a:defRPr/>
            </a:pPr>
            <a:r>
              <a:rPr lang="el-GR" sz="2800" dirty="0" smtClean="0"/>
              <a:t>Με τα ΔΛΠ, τα μερίσματα εμφανίζονται στην καθαρή θέση, μέχρι να αποφασίσει η Γ.Σ. τη διανομή τους και μόλις το αποφασίσει μεταφέρονται στις υποχρεώσεις</a:t>
            </a:r>
          </a:p>
          <a:p>
            <a:pPr algn="just"/>
            <a:endParaRPr lang="en-US" sz="2800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7</a:t>
            </a:fld>
            <a:endParaRPr lang="el-GR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Διανομή</a:t>
            </a:r>
            <a:endParaRPr lang="en-US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defRPr/>
            </a:pPr>
            <a:r>
              <a:rPr lang="el-GR" sz="2800" dirty="0" smtClean="0"/>
              <a:t>Με τα ΕΛΠ στη διανομή εμφανίζονταν ένα πλήθος αποθεματικών, που προβλέπονταν από την εμπορική ή τη φορολογική νομοθεσία.</a:t>
            </a:r>
          </a:p>
          <a:p>
            <a:pPr algn="just">
              <a:defRPr/>
            </a:pPr>
            <a:r>
              <a:rPr lang="el-GR" sz="2800" dirty="0" smtClean="0"/>
              <a:t>Με τα ΔΛΠ, εμφανίζεται στην κατάσταση αποτελεσμάτων χρήσης, το συνολικό ποσό που μεταφέρεται στην καθαρή θέση.</a:t>
            </a:r>
          </a:p>
          <a:p>
            <a:pPr algn="just"/>
            <a:endParaRPr lang="en-US" sz="2800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8</a:t>
            </a:fld>
            <a:endParaRPr lang="el-GR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Διακοπείσες δραστηριότητες</a:t>
            </a:r>
            <a:endParaRPr lang="en-US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lnSpc>
                <a:spcPct val="90000"/>
              </a:lnSpc>
              <a:defRPr/>
            </a:pPr>
            <a:r>
              <a:rPr lang="el-GR" sz="2800" dirty="0" smtClean="0"/>
              <a:t>Αυτή η έννοια δεν υπήρχε με τα ΕΛΠ.</a:t>
            </a:r>
          </a:p>
          <a:p>
            <a:pPr algn="just">
              <a:lnSpc>
                <a:spcPct val="90000"/>
              </a:lnSpc>
              <a:defRPr/>
            </a:pPr>
            <a:r>
              <a:rPr lang="el-GR" sz="2800" dirty="0" smtClean="0"/>
              <a:t>Με τα ΔΛΠ, όταν αποφασιστεί η διακοπή μίας δραστηριότητας, όλα τα στοιχεία της αποτιμούνται σε τιμές ρευστοποίησης και εμφανίζονται με ένα νούμερο, στο ενεργητικό, στις υποχρεώσεις, στην καθαρή θέση και στα αποτελέσματα</a:t>
            </a:r>
          </a:p>
          <a:p>
            <a:pPr algn="just">
              <a:lnSpc>
                <a:spcPct val="90000"/>
              </a:lnSpc>
              <a:defRPr/>
            </a:pPr>
            <a:r>
              <a:rPr lang="el-GR" sz="2800" dirty="0" smtClean="0"/>
              <a:t>Ανάλογη είναι και η πρακτική για πάγια τα οποία αποφασίζεται να εκποιηθούν.</a:t>
            </a:r>
          </a:p>
          <a:p>
            <a:pPr algn="just"/>
            <a:endParaRPr lang="en-US" sz="2800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9</a:t>
            </a:fld>
            <a:endParaRPr lang="el-GR" dirty="0"/>
          </a:p>
        </p:txBody>
      </p:sp>
    </p:spTree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0"/>
  <p:tag name="MMPROD_UIDATA" val="&lt;database version=&quot;7.0&quot;&gt;&lt;object type=&quot;1&quot; unique_id=&quot;10001&quot;&gt;&lt;object type=&quot;2&quot; unique_id=&quot;10086&quot;&gt;&lt;object type=&quot;3&quot; unique_id=&quot;10087&quot;&gt;&lt;property id=&quot;20148&quot; value=&quot;5&quot;/&gt;&lt;property id=&quot;20300&quot; value=&quot;Slide 1 - &amp;quot;Τίτλος Μαθήματος&amp;quot;&quot;/&gt;&lt;property id=&quot;20307&quot; value=&quot;256&quot;/&gt;&lt;/object&gt;&lt;object type=&quot;3&quot; unique_id=&quot;10088&quot;&gt;&lt;property id=&quot;20148&quot; value=&quot;5&quot;/&gt;&lt;property id=&quot;20300&quot; value=&quot;Slide 2&quot;/&gt;&lt;property id=&quot;20307&quot; value=&quot;289&quot;/&gt;&lt;/object&gt;&lt;object type=&quot;3&quot; unique_id=&quot;10089&quot;&gt;&lt;property id=&quot;20148&quot; value=&quot;5&quot;/&gt;&lt;property id=&quot;20300&quot; value=&quot;Slide 3 - &amp;quot;Άδειες Χρήσης&amp;quot;&quot;/&gt;&lt;property id=&quot;20307&quot; value=&quot;257&quot;/&gt;&lt;/object&gt;&lt;object type=&quot;3&quot; unique_id=&quot;10090&quot;&gt;&lt;property id=&quot;20148&quot; value=&quot;5&quot;/&gt;&lt;property id=&quot;20300&quot; value=&quot;Slide 4 - &amp;quot;Χρηματοδότηση&amp;quot;&quot;/&gt;&lt;property id=&quot;20307&quot; value=&quot;259&quot;/&gt;&lt;/object&gt;&lt;object type=&quot;3&quot; unique_id=&quot;10091&quot;&gt;&lt;property id=&quot;20148&quot; value=&quot;5&quot;/&gt;&lt;property id=&quot;20300&quot; value=&quot;Slide 5 - &amp;quot;Σκοποί  ενότητας&amp;quot;&quot;/&gt;&lt;property id=&quot;20307&quot; value=&quot;261&quot;/&gt;&lt;/object&gt;&lt;object type=&quot;3&quot; unique_id=&quot;10092&quot;&gt;&lt;property id=&quot;20148&quot; value=&quot;5&quot;/&gt;&lt;property id=&quot;20300&quot; value=&quot;Slide 6 - &amp;quot;Περιεχόμενα ενότητας&amp;quot;&quot;/&gt;&lt;property id=&quot;20307&quot; value=&quot;262&quot;/&gt;&lt;/object&gt;&lt;object type=&quot;3&quot; unique_id=&quot;10093&quot;&gt;&lt;property id=&quot;20148&quot; value=&quot;5&quot;/&gt;&lt;property id=&quot;20300&quot; value=&quot;Slide 7 - &amp;quot;Χρήση Διατάξεων&amp;quot;&quot;/&gt;&lt;property id=&quot;20307&quot; value=&quot;264&quot;/&gt;&lt;/object&gt;&lt;object type=&quot;3&quot; unique_id=&quot;10094&quot;&gt;&lt;property id=&quot;20148&quot; value=&quot;5&quot;/&gt;&lt;property id=&quot;20300&quot; value=&quot;Slide 8 - &amp;quot;Διαφάνεια Τίτλου&amp;quot;&quot;/&gt;&lt;property id=&quot;20307&quot; value=&quot;266&quot;/&gt;&lt;/object&gt;&lt;object type=&quot;3&quot; unique_id=&quot;10095&quot;&gt;&lt;property id=&quot;20148&quot; value=&quot;5&quot;/&gt;&lt;property id=&quot;20300&quot; value=&quot;Slide 9 - &amp;quot;Τίτλος και περιεχόμενο 1&amp;quot;&quot;/&gt;&lt;property id=&quot;20307&quot; value=&quot;265&quot;/&gt;&lt;/object&gt;&lt;object type=&quot;3&quot; unique_id=&quot;10096&quot;&gt;&lt;property id=&quot;20148&quot; value=&quot;5&quot;/&gt;&lt;property id=&quot;20300&quot; value=&quot;Slide 10 - &amp;quot;Τίτλος και περιεχόμενο 2&amp;quot;&quot;/&gt;&lt;property id=&quot;20307&quot; value=&quot;274&quot;/&gt;&lt;/object&gt;&lt;object type=&quot;3&quot; unique_id=&quot;10097&quot;&gt;&lt;property id=&quot;20148&quot; value=&quot;5&quot;/&gt;&lt;property id=&quot;20300&quot; value=&quot;Slide 11 - &amp;quot;Κεφαλίδα Ενότητας&amp;quot;&quot;/&gt;&lt;property id=&quot;20307&quot; value=&quot;267&quot;/&gt;&lt;/object&gt;&lt;object type=&quot;3&quot; unique_id=&quot;10098&quot;&gt;&lt;property id=&quot;20148&quot; value=&quot;5&quot;/&gt;&lt;property id=&quot;20300&quot; value=&quot;Slide 12 - &amp;quot;Δύο περιεχόμενα 1 &amp;quot;&quot;/&gt;&lt;property id=&quot;20307&quot; value=&quot;288&quot;/&gt;&lt;/object&gt;&lt;object type=&quot;3&quot; unique_id=&quot;10099&quot;&gt;&lt;property id=&quot;20148&quot; value=&quot;5&quot;/&gt;&lt;property id=&quot;20300&quot; value=&quot;Slide 13 - &amp;quot;Δύο περιεχόμενα 2 &amp;quot;&quot;/&gt;&lt;property id=&quot;20307&quot; value=&quot;277&quot;/&gt;&lt;/object&gt;&lt;object type=&quot;3&quot; unique_id=&quot;10100&quot;&gt;&lt;property id=&quot;20148&quot; value=&quot;5&quot;/&gt;&lt;property id=&quot;20300&quot; value=&quot;Slide 14 - &amp;quot;Σύγκριση 1&amp;quot;&quot;/&gt;&lt;property id=&quot;20307&quot; value=&quot;269&quot;/&gt;&lt;/object&gt;&lt;object type=&quot;3&quot; unique_id=&quot;10101&quot;&gt;&lt;property id=&quot;20148&quot; value=&quot;5&quot;/&gt;&lt;property id=&quot;20300&quot; value=&quot;Slide 15 - &amp;quot;Σύγκριση 2&amp;quot;&quot;/&gt;&lt;property id=&quot;20307&quot; value=&quot;278&quot;/&gt;&lt;/object&gt;&lt;object type=&quot;3&quot; unique_id=&quot;10102&quot;&gt;&lt;property id=&quot;20148&quot; value=&quot;5&quot;/&gt;&lt;property id=&quot;20300&quot; value=&quot;Slide 16 - &amp;quot;Μόνο Τίτλος&amp;quot;&quot;/&gt;&lt;property id=&quot;20307&quot; value=&quot;270&quot;/&gt;&lt;/object&gt;&lt;object type=&quot;3&quot; unique_id=&quot;10103&quot;&gt;&lt;property id=&quot;20148&quot; value=&quot;5&quot;/&gt;&lt;property id=&quot;20300&quot; value=&quot;Slide 17 - &amp;quot;Περιεχόμενο με λεζάντα 1&amp;quot;&quot;/&gt;&lt;property id=&quot;20307&quot; value=&quot;272&quot;/&gt;&lt;/object&gt;&lt;object type=&quot;3&quot; unique_id=&quot;10104&quot;&gt;&lt;property id=&quot;20148&quot; value=&quot;5&quot;/&gt;&lt;property id=&quot;20300&quot; value=&quot;Slide 18 - &amp;quot;Περιεχόμενο με λεζάντα 2&amp;quot;&quot;/&gt;&lt;property id=&quot;20307&quot; value=&quot;279&quot;/&gt;&lt;/object&gt;&lt;object type=&quot;3&quot; unique_id=&quot;10105&quot;&gt;&lt;property id=&quot;20148&quot; value=&quot;5&quot;/&gt;&lt;property id=&quot;20300&quot; value=&quot;Slide 19 - &amp;quot;Εικόνα με λεζάντα&amp;quot;&quot;/&gt;&lt;property id=&quot;20307&quot; value=&quot;273&quot;/&gt;&lt;/object&gt;&lt;object type=&quot;3&quot; unique_id=&quot;10106&quot;&gt;&lt;property id=&quot;20148&quot; value=&quot;5&quot;/&gt;&lt;property id=&quot;20300&quot; value=&quot;Slide 20 - &amp;quot;Οδηγίες&amp;quot;&quot;/&gt;&lt;property id=&quot;20307&quot; value=&quot;281&quot;/&gt;&lt;/object&gt;&lt;object type=&quot;3&quot; unique_id=&quot;10107&quot;&gt;&lt;property id=&quot;20148&quot; value=&quot;5&quot;/&gt;&lt;property id=&quot;20300&quot; value=&quot;Slide 21 - &amp;quot;Οδηγίες (1 από 4)&amp;quot;&quot;/&gt;&lt;property id=&quot;20307&quot; value=&quot;284&quot;/&gt;&lt;/object&gt;&lt;object type=&quot;3&quot; unique_id=&quot;10108&quot;&gt;&lt;property id=&quot;20148&quot; value=&quot;5&quot;/&gt;&lt;property id=&quot;20300&quot; value=&quot;Slide 22 - &amp;quot;Οδηγίες (2 από 4) &amp;quot;&quot;/&gt;&lt;property id=&quot;20307&quot; value=&quot;282&quot;/&gt;&lt;/object&gt;&lt;object type=&quot;3&quot; unique_id=&quot;10109&quot;&gt;&lt;property id=&quot;20148&quot; value=&quot;5&quot;/&gt;&lt;property id=&quot;20300&quot; value=&quot;Slide 23 - &amp;quot;Οδηγίες (3 από 4)&amp;quot;&quot;/&gt;&lt;property id=&quot;20307&quot; value=&quot;283&quot;/&gt;&lt;/object&gt;&lt;object type=&quot;3&quot; unique_id=&quot;10110&quot;&gt;&lt;property id=&quot;20148&quot; value=&quot;5&quot;/&gt;&lt;property id=&quot;20300&quot; value=&quot;Slide 24 - &amp;quot;Οδηγίες (4 από 4)&amp;quot;&quot;/&gt;&lt;property id=&quot;20307&quot; value=&quot;285&quot;/&gt;&lt;/object&gt;&lt;object type=&quot;3&quot; unique_id=&quot;10111&quot;&gt;&lt;property id=&quot;20148&quot; value=&quot;5&quot;/&gt;&lt;property id=&quot;20300&quot; value=&quot;Slide 25 - &amp;quot;Βασικές Οδηγίες Προσβασιμότητας&amp;quot;&quot;/&gt;&lt;property id=&quot;20307&quot; value=&quot;286&quot;/&gt;&lt;/object&gt;&lt;object type=&quot;3&quot; unique_id=&quot;10112&quot;&gt;&lt;property id=&quot;20148&quot; value=&quot;5&quot;/&gt;&lt;property id=&quot;20300&quot; value=&quot;Slide 32 - &amp;quot;Τέλος Ενότητας&amp;quot;&quot;/&gt;&lt;property id=&quot;20307&quot; value=&quot;280&quot;/&gt;&lt;/object&gt;&lt;object type=&quot;3&quot; unique_id=&quot;10757&quot;&gt;&lt;property id=&quot;20148&quot; value=&quot;5&quot;/&gt;&lt;property id=&quot;20300&quot; value=&quot;Slide 26 - &amp;quot;Βιβλιογραφία&amp;quot;&quot;/&gt;&lt;property id=&quot;20307&quot; value=&quot;290&quot;/&gt;&lt;/object&gt;&lt;object type=&quot;3&quot; unique_id=&quot;10758&quot;&gt;&lt;property id=&quot;20148&quot; value=&quot;5&quot;/&gt;&lt;property id=&quot;20300&quot; value=&quot;Slide 27 - &amp;quot;Σημείωμα Αναφοράς&amp;quot;&quot;/&gt;&lt;property id=&quot;20307&quot; value=&quot;291&quot;/&gt;&lt;/object&gt;&lt;object type=&quot;3&quot; unique_id=&quot;10759&quot;&gt;&lt;property id=&quot;20148&quot; value=&quot;5&quot;/&gt;&lt;property id=&quot;20300&quot; value=&quot;Slide 28 - &amp;quot;Σημείωμα Αδειοδότησης&amp;quot;&quot;/&gt;&lt;property id=&quot;20307&quot; value=&quot;292&quot;/&gt;&lt;/object&gt;&lt;object type=&quot;3&quot; unique_id=&quot;10760&quot;&gt;&lt;property id=&quot;20148&quot; value=&quot;5&quot;/&gt;&lt;property id=&quot;20300&quot; value=&quot;Slide 29&quot;/&gt;&lt;property id=&quot;20307&quot; value=&quot;293&quot;/&gt;&lt;/object&gt;&lt;object type=&quot;3&quot; unique_id=&quot;10761&quot;&gt;&lt;property id=&quot;20148&quot; value=&quot;5&quot;/&gt;&lt;property id=&quot;20300&quot; value=&quot;Slide 30&quot;/&gt;&lt;property id=&quot;20307&quot; value=&quot;294&quot;/&gt;&lt;/object&gt;&lt;object type=&quot;3&quot; unique_id=&quot;10762&quot;&gt;&lt;property id=&quot;20148&quot; value=&quot;5&quot;/&gt;&lt;property id=&quot;20300&quot; value=&quot;Slide 31 - &amp;quot;Διατήρηση Σημειωμάτων&amp;quot;&quot;/&gt;&lt;property id=&quot;20307&quot; value=&quot;295&quot;/&gt;&lt;/object&gt;&lt;/object&gt;&lt;object type=&quot;8&quot; unique_id=&quot;10140&quot;&gt;&lt;/object&gt;&lt;/object&gt;&lt;/database&gt;"/>
  <p:tag name="SECTOMILLISECCONVERTED" val="1"/>
</p:tagLst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1368</TotalTime>
  <Words>706</Words>
  <Application>Microsoft Office PowerPoint</Application>
  <PresentationFormat>Προβολή στην οθόνη (16:10)</PresentationFormat>
  <Paragraphs>87</Paragraphs>
  <Slides>16</Slides>
  <Notes>12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16</vt:i4>
      </vt:variant>
    </vt:vector>
  </HeadingPairs>
  <TitlesOfParts>
    <vt:vector size="17" baseType="lpstr">
      <vt:lpstr>Θέμα του Office</vt:lpstr>
      <vt:lpstr>Διεθνή Λογιστικά Πρότυπα</vt:lpstr>
      <vt:lpstr>Διαφάνεια 2</vt:lpstr>
      <vt:lpstr>Άδειες Χρήσης</vt:lpstr>
      <vt:lpstr>Χρηματοδότηση</vt:lpstr>
      <vt:lpstr>Σκοποί  ενότητας</vt:lpstr>
      <vt:lpstr>Διανομή</vt:lpstr>
      <vt:lpstr>Διανομή</vt:lpstr>
      <vt:lpstr>Διανομή</vt:lpstr>
      <vt:lpstr>Διακοπείσες δραστηριότητες</vt:lpstr>
      <vt:lpstr>Βιβλιογραφία</vt:lpstr>
      <vt:lpstr>Σημείωμα Αναφοράς</vt:lpstr>
      <vt:lpstr>Σημείωμα Αδειοδότησης</vt:lpstr>
      <vt:lpstr>Διαφάνεια 13</vt:lpstr>
      <vt:lpstr>Διαφάνεια 14</vt:lpstr>
      <vt:lpstr>Διατήρηση Σημειωμάτων</vt:lpstr>
      <vt:lpstr>Τέλος Ενότητας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Stevy</dc:creator>
  <cp:lastModifiedBy>Afroditi</cp:lastModifiedBy>
  <cp:revision>188</cp:revision>
  <dcterms:created xsi:type="dcterms:W3CDTF">2012-09-06T09:03:05Z</dcterms:created>
  <dcterms:modified xsi:type="dcterms:W3CDTF">2015-11-08T17:27:29Z</dcterms:modified>
</cp:coreProperties>
</file>