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8"/>
  </p:notesMasterIdLst>
  <p:handoutMasterIdLst>
    <p:handoutMasterId r:id="rId39"/>
  </p:handoutMasterIdLst>
  <p:sldIdLst>
    <p:sldId id="256" r:id="rId3"/>
    <p:sldId id="289" r:id="rId4"/>
    <p:sldId id="257" r:id="rId5"/>
    <p:sldId id="259" r:id="rId6"/>
    <p:sldId id="261" r:id="rId7"/>
    <p:sldId id="262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4" r:id="rId18"/>
    <p:sldId id="453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  <p:sldId id="467" r:id="rId32"/>
    <p:sldId id="292" r:id="rId33"/>
    <p:sldId id="293" r:id="rId34"/>
    <p:sldId id="294" r:id="rId35"/>
    <p:sldId id="295" r:id="rId36"/>
    <p:sldId id="280" r:id="rId37"/>
  </p:sldIdLst>
  <p:sldSz cx="9144000" cy="5715000" type="screen16x10"/>
  <p:notesSz cx="6858000" cy="9144000"/>
  <p:custDataLst>
    <p:tags r:id="rId4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650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5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6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Πειραματισμός </a:t>
            </a:r>
            <a:r>
              <a:rPr lang="el-GR" sz="1000" b="1" dirty="0" smtClean="0">
                <a:solidFill>
                  <a:schemeClr val="bg1"/>
                </a:solidFill>
              </a:rPr>
              <a:t>-</a:t>
            </a:r>
            <a:r>
              <a:rPr lang="el-GR" sz="1000" b="1" baseline="0" dirty="0" smtClean="0">
                <a:solidFill>
                  <a:schemeClr val="bg1"/>
                </a:solidFill>
              </a:rPr>
              <a:t> </a:t>
            </a:r>
            <a:r>
              <a:rPr lang="en-US" sz="1000" b="0" baseline="0" dirty="0" smtClean="0">
                <a:solidFill>
                  <a:schemeClr val="bg1"/>
                </a:solidFill>
              </a:rPr>
              <a:t>K</a:t>
            </a:r>
            <a:r>
              <a:rPr lang="el-GR" sz="1000" b="0" baseline="0" dirty="0" err="1" smtClean="0">
                <a:solidFill>
                  <a:schemeClr val="bg1"/>
                </a:solidFill>
              </a:rPr>
              <a:t>ατανομή</a:t>
            </a:r>
            <a:r>
              <a:rPr lang="en-US" sz="1000" b="0" baseline="0" dirty="0" smtClean="0">
                <a:solidFill>
                  <a:schemeClr val="bg1"/>
                </a:solidFill>
              </a:rPr>
              <a:t> Poisson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ΤΕΧΝΟΛΟΓΩΝ ΓΕΩΠΟΝΩΝ</a:t>
            </a:r>
            <a:r>
              <a:rPr lang="el-GR" sz="1000" dirty="0" smtClean="0">
                <a:solidFill>
                  <a:schemeClr val="bg1"/>
                </a:solidFill>
              </a:rPr>
              <a:t>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Πειραματισμός -</a:t>
            </a:r>
            <a:r>
              <a:rPr lang="el-GR" sz="1000" b="1" dirty="0" smtClean="0">
                <a:solidFill>
                  <a:schemeClr val="bg1"/>
                </a:solidFill>
              </a:rPr>
              <a:t> </a:t>
            </a:r>
            <a:r>
              <a:rPr lang="en-US" sz="1000" b="0" baseline="0" dirty="0" smtClean="0">
                <a:solidFill>
                  <a:schemeClr val="bg1"/>
                </a:solidFill>
              </a:rPr>
              <a:t>K</a:t>
            </a:r>
            <a:r>
              <a:rPr lang="el-GR" sz="1000" b="0" baseline="0" dirty="0" err="1" smtClean="0">
                <a:solidFill>
                  <a:schemeClr val="bg1"/>
                </a:solidFill>
              </a:rPr>
              <a:t>ατανομή</a:t>
            </a:r>
            <a:r>
              <a:rPr lang="en-US" sz="1000" b="0" baseline="0" dirty="0" smtClean="0">
                <a:solidFill>
                  <a:schemeClr val="bg1"/>
                </a:solidFill>
              </a:rPr>
              <a:t> Poisson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ΤΕΧΝΟΛΟΓΩΝ ΓΕΩΠΟΝΩΝ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</a:t>
            </a:r>
            <a:r>
              <a:rPr lang="el-GR" sz="1000" b="1" dirty="0">
                <a:solidFill>
                  <a:schemeClr val="bg1"/>
                </a:solidFill>
              </a:rPr>
              <a:t>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TEXG118/" TargetMode="Externa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Βιομετρία - Γεωργικός Πειραματισμός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11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Κατανομή </a:t>
            </a:r>
            <a:r>
              <a:rPr lang="en-US" sz="2800" b="1" dirty="0" smtClean="0"/>
              <a:t>Poisson</a:t>
            </a:r>
            <a:endParaRPr lang="el-GR" sz="2800" b="1" dirty="0" smtClean="0"/>
          </a:p>
          <a:p>
            <a:endParaRPr lang="el-GR" sz="2800" dirty="0" smtClean="0"/>
          </a:p>
          <a:p>
            <a:r>
              <a:rPr lang="el-GR" sz="2800" dirty="0" smtClean="0"/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latin typeface="Arial" panose="020B0604020202020204" pitchFamily="34" charset="0"/>
              </a:rPr>
              <a:t>Οι συνθήκες της κατανομής </a:t>
            </a:r>
            <a:r>
              <a:rPr lang="en-US" altLang="el-GR" dirty="0">
                <a:latin typeface="Arial" panose="020B0604020202020204" pitchFamily="34" charset="0"/>
              </a:rPr>
              <a:t>Poisson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(διατυπωμένες για διάστημα)</a:t>
            </a:r>
          </a:p>
          <a:p>
            <a:pPr marL="0" indent="0">
              <a:buNone/>
            </a:pPr>
            <a:r>
              <a:rPr lang="el-GR" altLang="el-GR" sz="2800" dirty="0" smtClean="0"/>
              <a:t>1. Η </a:t>
            </a:r>
            <a:r>
              <a:rPr lang="el-GR" altLang="el-GR" sz="2800" dirty="0"/>
              <a:t>πιθανότητα να πραγματοποιηθεί ένα συμβάν σε οποιοδήποτε διάστημα μήκους L είναι ανάλογη με το μήκος του </a:t>
            </a:r>
            <a:r>
              <a:rPr lang="el-GR" altLang="el-GR" sz="2800" dirty="0" smtClean="0"/>
              <a:t>διαστήματος</a:t>
            </a:r>
            <a:endParaRPr lang="el-GR" altLang="el-GR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latin typeface="Arial" panose="020B0604020202020204" pitchFamily="34" charset="0"/>
              </a:rPr>
              <a:t>Οι συνθήκες της κατανομής </a:t>
            </a:r>
            <a:r>
              <a:rPr lang="en-US" altLang="el-GR" dirty="0" smtClean="0">
                <a:latin typeface="Arial" panose="020B0604020202020204" pitchFamily="34" charset="0"/>
              </a:rPr>
              <a:t>Poisson</a:t>
            </a:r>
            <a:r>
              <a:rPr lang="el-GR" altLang="el-GR" dirty="0" smtClean="0">
                <a:latin typeface="Arial" panose="020B0604020202020204" pitchFamily="34" charset="0"/>
              </a:rPr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2. </a:t>
            </a:r>
            <a:r>
              <a:rPr lang="el-GR" altLang="el-GR" sz="2800" dirty="0"/>
              <a:t>Αν δύο διαστήματα είναι ξένα μεταξύ τους, η πιθανότητα εμφάνισης κ συμβάντων στο ένα διάστημα είναι ανεξάρτητη από την αντίστοιχη πιθανότητα εμφάνισής τους στο άλλο διάστημα.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70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latin typeface="Arial" panose="020B0604020202020204" pitchFamily="34" charset="0"/>
              </a:rPr>
              <a:t>Οι συνθήκες της κατανομής </a:t>
            </a:r>
            <a:r>
              <a:rPr lang="en-US" altLang="el-GR" dirty="0" smtClean="0">
                <a:latin typeface="Arial" panose="020B0604020202020204" pitchFamily="34" charset="0"/>
              </a:rPr>
              <a:t>Poisson</a:t>
            </a:r>
            <a:r>
              <a:rPr lang="el-GR" altLang="el-GR" dirty="0" smtClean="0">
                <a:latin typeface="Arial" panose="020B0604020202020204" pitchFamily="34" charset="0"/>
              </a:rPr>
              <a:t>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3.  Η πιθανότητα πραγματοποίησης δύο ή περισσότερων συμβάντων σε ορισμένο διάστημα είναι αμελητέα σε σχέση με την πιθανότητα εμφάνισης ενός μόνον συμβάντος, όταν το μήκος του διαστήματος είναι αρκετά μικρό.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73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latin typeface="Arial" panose="020B0604020202020204" pitchFamily="34" charset="0"/>
              </a:rPr>
              <a:t>Οι συνθήκες της κατανομής </a:t>
            </a:r>
            <a:r>
              <a:rPr lang="en-US" altLang="el-GR" dirty="0">
                <a:latin typeface="Arial" panose="020B0604020202020204" pitchFamily="34" charset="0"/>
              </a:rPr>
              <a:t>Poisson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r>
              <a:rPr lang="el-GR" altLang="el-GR" dirty="0" smtClean="0">
                <a:latin typeface="Arial" panose="020B0604020202020204" pitchFamily="34" charset="0"/>
              </a:rPr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Αν Χ </a:t>
            </a:r>
            <a:r>
              <a:rPr lang="el-GR" altLang="el-GR" sz="2800" dirty="0" smtClean="0"/>
              <a:t>είναι </a:t>
            </a:r>
            <a:r>
              <a:rPr lang="el-GR" altLang="el-GR" sz="2800" dirty="0"/>
              <a:t>ο αριθμός των συμβάντων σε διάστημα μήκους </a:t>
            </a:r>
            <a:r>
              <a:rPr lang="en-US" altLang="el-GR" sz="2800" dirty="0"/>
              <a:t>t </a:t>
            </a:r>
            <a:r>
              <a:rPr lang="el-GR" altLang="el-GR" sz="2800" dirty="0"/>
              <a:t>και ισχύουν οι συνθήκες 1-3 τότε αποδεικνύεται </a:t>
            </a:r>
            <a:r>
              <a:rPr lang="el-GR" altLang="el-GR" sz="2800" dirty="0" smtClean="0"/>
              <a:t>ότι η </a:t>
            </a:r>
            <a:r>
              <a:rPr lang="el-GR" altLang="el-GR" sz="2800" dirty="0"/>
              <a:t>Χ ακολουθεί την κατανομή </a:t>
            </a:r>
            <a:r>
              <a:rPr lang="en-US" altLang="el-GR" sz="2800" dirty="0"/>
              <a:t>Poisson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95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latin typeface="Arial" panose="020B0604020202020204" pitchFamily="34" charset="0"/>
              </a:rPr>
              <a:t>Η συνάρτηση πιθανότητας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altLang="el-GR" sz="2800" dirty="0"/>
              <a:t>Η </a:t>
            </a:r>
            <a:r>
              <a:rPr lang="el-GR" altLang="el-GR" sz="2800" dirty="0" smtClean="0"/>
              <a:t>συνάρτηση </a:t>
            </a:r>
            <a:r>
              <a:rPr lang="el-GR" altLang="el-GR" sz="2800" dirty="0"/>
              <a:t>πιθανότητας της τυχαίας </a:t>
            </a:r>
            <a:r>
              <a:rPr lang="el-GR" altLang="el-GR" sz="2800" dirty="0" smtClean="0"/>
              <a:t>μεταβλητής </a:t>
            </a:r>
            <a:r>
              <a:rPr lang="en-US" altLang="el-GR" sz="2800" dirty="0" smtClean="0"/>
              <a:t>Poisson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είναι η</a:t>
            </a:r>
          </a:p>
          <a:p>
            <a:pPr>
              <a:buNone/>
            </a:pPr>
            <a:endParaRPr lang="el-GR" altLang="el-GR" sz="2800" dirty="0"/>
          </a:p>
          <a:p>
            <a:pPr>
              <a:buNone/>
            </a:pPr>
            <a:endParaRPr lang="el-GR" altLang="el-GR" sz="2800" dirty="0"/>
          </a:p>
          <a:p>
            <a:pPr>
              <a:buNone/>
            </a:pPr>
            <a:r>
              <a:rPr lang="el-GR" altLang="el-GR" sz="2800" dirty="0" smtClean="0"/>
              <a:t>όπου </a:t>
            </a:r>
            <a:r>
              <a:rPr lang="el-GR" altLang="el-GR" sz="2800" dirty="0"/>
              <a:t>λ &gt; 0 είναι ο μέσος αριθμός συμβάντων στο διάστημα t και e η βάση των </a:t>
            </a:r>
            <a:r>
              <a:rPr lang="el-GR" altLang="el-GR" sz="2800" dirty="0" err="1" smtClean="0"/>
              <a:t>νεπέριων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λογαρίθμων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151589"/>
              </p:ext>
            </p:extLst>
          </p:nvPr>
        </p:nvGraphicFramePr>
        <p:xfrm>
          <a:off x="1979712" y="2346314"/>
          <a:ext cx="4398640" cy="879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44" r:id="rId3" imgW="2235200" imgH="381000" progId="Equation.3">
                  <p:embed/>
                </p:oleObj>
              </mc:Choice>
              <mc:Fallback>
                <p:oleObj r:id="rId3" imgW="2235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346314"/>
                        <a:ext cx="4398640" cy="879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0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συνάρτηση πιθανότητας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το  λ είναι η μοναδική παράμετρος της </a:t>
            </a:r>
            <a:r>
              <a:rPr lang="el-GR" altLang="el-GR" sz="2800" dirty="0" smtClean="0"/>
              <a:t>κατανομής </a:t>
            </a:r>
            <a:r>
              <a:rPr lang="en-US" altLang="el-GR" sz="2800" dirty="0"/>
              <a:t>Poisson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33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l-GR" dirty="0"/>
              <a:t>H </a:t>
            </a:r>
            <a:r>
              <a:rPr lang="el-GR" altLang="el-GR" dirty="0"/>
              <a:t>γραφική παράσταση της </a:t>
            </a:r>
            <a:r>
              <a:rPr lang="en-US" altLang="el-GR" dirty="0"/>
              <a:t>Poisson (</a:t>
            </a:r>
            <a:r>
              <a:rPr lang="el-GR" altLang="el-GR" dirty="0"/>
              <a:t>λ) </a:t>
            </a:r>
            <a:r>
              <a:rPr lang="el-GR" altLang="el-GR" dirty="0" smtClean="0"/>
              <a:t>για λ = 0.50 και λ = 1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>
                <a:latin typeface="Arial" panose="020B0604020202020204" pitchFamily="34" charset="0"/>
              </a:rPr>
              <a:t>H </a:t>
            </a:r>
            <a:r>
              <a:rPr lang="el-GR" altLang="el-GR" dirty="0">
                <a:latin typeface="Arial" panose="020B0604020202020204" pitchFamily="34" charset="0"/>
              </a:rPr>
              <a:t>γραφική παράσταση της </a:t>
            </a:r>
            <a:r>
              <a:rPr lang="en-US" altLang="el-GR" dirty="0" smtClean="0">
                <a:latin typeface="Arial" panose="020B0604020202020204" pitchFamily="34" charset="0"/>
              </a:rPr>
              <a:t>Poisson</a:t>
            </a:r>
            <a:endParaRPr lang="en-US" dirty="0"/>
          </a:p>
        </p:txBody>
      </p:sp>
      <p:pic>
        <p:nvPicPr>
          <p:cNvPr id="6" name="Picture 4" descr="25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" b="3134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29213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l-GR" dirty="0"/>
              <a:t>H </a:t>
            </a:r>
            <a:r>
              <a:rPr lang="el-GR" altLang="el-GR" dirty="0"/>
              <a:t>γραφική παράσταση της </a:t>
            </a:r>
            <a:r>
              <a:rPr lang="en-US" altLang="el-GR" dirty="0"/>
              <a:t>Poisson (</a:t>
            </a:r>
            <a:r>
              <a:rPr lang="el-GR" altLang="el-GR" dirty="0"/>
              <a:t>λ) </a:t>
            </a:r>
            <a:r>
              <a:rPr lang="el-GR" altLang="el-GR" dirty="0" smtClean="0"/>
              <a:t>για λ = 2 και λ = 6</a:t>
            </a:r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>
                <a:latin typeface="Arial" panose="020B0604020202020204" pitchFamily="34" charset="0"/>
              </a:rPr>
              <a:t>H </a:t>
            </a:r>
            <a:r>
              <a:rPr lang="el-GR" altLang="el-GR" dirty="0">
                <a:latin typeface="Arial" panose="020B0604020202020204" pitchFamily="34" charset="0"/>
              </a:rPr>
              <a:t>γραφική παράσταση της </a:t>
            </a:r>
            <a:r>
              <a:rPr lang="en-US" altLang="el-GR" dirty="0" smtClean="0">
                <a:latin typeface="Arial" panose="020B0604020202020204" pitchFamily="34" charset="0"/>
              </a:rPr>
              <a:t>Poisson</a:t>
            </a:r>
            <a:r>
              <a:rPr lang="el-GR" altLang="el-GR" dirty="0" smtClean="0">
                <a:latin typeface="Arial" panose="020B0604020202020204" pitchFamily="34" charset="0"/>
              </a:rPr>
              <a:t> (2)</a:t>
            </a:r>
            <a:endParaRPr lang="en-US" dirty="0"/>
          </a:p>
        </p:txBody>
      </p:sp>
      <p:pic>
        <p:nvPicPr>
          <p:cNvPr id="8" name="Picture 4" descr="9-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r="4267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1304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Ο αριθμός Χ των τηλεφωνικών κλήσεων που στέλνονται από ένα τηλεφωνικό κέντρο στην ώρα μεταξύ 13.00–14.00 μιας εργάσιμης μέρας ακολουθεί την κατανομή </a:t>
            </a:r>
            <a:r>
              <a:rPr lang="el-GR" altLang="el-GR" sz="2800" dirty="0" err="1"/>
              <a:t>Poisson</a:t>
            </a:r>
            <a:r>
              <a:rPr lang="el-GR" altLang="el-GR" sz="2800" dirty="0"/>
              <a:t> με λ = 60 κλήσεις την ώρα. 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 Ποια είναι η πιθανότητα σε ένα πεντάλεπτο αυτής της ώρας να γίνουν λιγότερες από 10 κλήσεις;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67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Αν </a:t>
            </a:r>
            <a:r>
              <a:rPr lang="el-GR" altLang="el-GR" sz="2800" dirty="0"/>
              <a:t>ο μέσος αριθμός των κλήσεων είναι λ = 60 κλήσεις την ώρα  τότε έχουμε </a:t>
            </a:r>
            <a:r>
              <a:rPr lang="el-GR" altLang="el-GR" sz="2800" dirty="0" smtClean="0"/>
              <a:t>λ</a:t>
            </a:r>
            <a:r>
              <a:rPr lang="el-GR" altLang="el-GR" sz="2800" dirty="0">
                <a:sym typeface="Symbol" panose="05050102010706020507" pitchFamily="18" charset="2"/>
              </a:rPr>
              <a:t></a:t>
            </a:r>
            <a:r>
              <a:rPr lang="el-GR" altLang="el-GR" sz="2800" dirty="0"/>
              <a:t> = 60/12 = 5 κλήσεις το πεντάλεπτο.</a:t>
            </a:r>
          </a:p>
          <a:p>
            <a:r>
              <a:rPr lang="el-GR" altLang="el-GR" sz="2800" dirty="0" smtClean="0"/>
              <a:t>Η </a:t>
            </a:r>
            <a:r>
              <a:rPr lang="el-GR" altLang="el-GR" sz="2800" dirty="0"/>
              <a:t>ζητούμενη πιθανότητα υπολογίζεται </a:t>
            </a:r>
            <a:r>
              <a:rPr lang="en-US" altLang="el-GR" sz="2800" dirty="0" smtClean="0"/>
              <a:t>(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τον πίνακα </a:t>
            </a:r>
            <a:r>
              <a:rPr lang="el-GR" altLang="el-GR" sz="2800" dirty="0" smtClean="0"/>
              <a:t>4</a:t>
            </a:r>
            <a:r>
              <a:rPr lang="en-US" altLang="el-GR" sz="2800" dirty="0" smtClean="0"/>
              <a:t>)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για λ = 5 και είναι </a:t>
            </a:r>
            <a:r>
              <a:rPr lang="el-GR" altLang="el-GR" sz="2800" dirty="0" smtClean="0"/>
              <a:t>η:</a:t>
            </a:r>
          </a:p>
          <a:p>
            <a:pPr marL="0" indent="0">
              <a:buNone/>
            </a:pP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565748"/>
              </p:ext>
            </p:extLst>
          </p:nvPr>
        </p:nvGraphicFramePr>
        <p:xfrm>
          <a:off x="2267744" y="3865612"/>
          <a:ext cx="4608512" cy="462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7" r:id="rId3" imgW="1663700" imgH="190500" progId="Equation.3">
                  <p:embed/>
                </p:oleObj>
              </mc:Choice>
              <mc:Fallback>
                <p:oleObj r:id="rId3" imgW="16637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865612"/>
                        <a:ext cx="4608512" cy="462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7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 smtClean="0"/>
              <a:t>Βιομετρία - Γεωργικός Πειραματισμός</a:t>
            </a:r>
            <a:endParaRPr lang="el-GR" b="1" dirty="0"/>
          </a:p>
          <a:p>
            <a:pPr algn="l"/>
            <a:r>
              <a:rPr lang="el-GR" sz="2800" b="1" dirty="0" smtClean="0"/>
              <a:t>Ενότητα 11:</a:t>
            </a:r>
            <a:r>
              <a:rPr lang="en-US" sz="2800" dirty="0" smtClean="0"/>
              <a:t> </a:t>
            </a:r>
            <a:r>
              <a:rPr lang="el-GR" sz="2800" dirty="0" smtClean="0"/>
              <a:t>Κατανομή </a:t>
            </a:r>
            <a:r>
              <a:rPr lang="en-US" sz="2800" dirty="0" smtClean="0"/>
              <a:t>Poisson</a:t>
            </a: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προσέγγιση </a:t>
            </a:r>
            <a:r>
              <a:rPr lang="en-US" dirty="0" smtClean="0"/>
              <a:t>Poisson </a:t>
            </a:r>
            <a:r>
              <a:rPr lang="el-GR" dirty="0" smtClean="0"/>
              <a:t>στη </a:t>
            </a:r>
            <a:r>
              <a:rPr lang="el-GR" dirty="0" err="1" smtClean="0"/>
              <a:t>Δυωνυμική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Ο πίνακας της </a:t>
            </a:r>
            <a:r>
              <a:rPr lang="el-GR" altLang="el-GR" sz="2800" dirty="0" err="1"/>
              <a:t>Δυωνυμικής</a:t>
            </a:r>
            <a:r>
              <a:rPr lang="el-GR" altLang="el-GR" sz="2800" dirty="0"/>
              <a:t> σταματάει το πολύ στο </a:t>
            </a:r>
            <a:r>
              <a:rPr lang="en-US" altLang="el-GR" sz="2800" dirty="0"/>
              <a:t>n=20</a:t>
            </a:r>
          </a:p>
          <a:p>
            <a:r>
              <a:rPr lang="el-GR" altLang="el-GR" sz="2800" dirty="0"/>
              <a:t>Όταν το </a:t>
            </a:r>
            <a:r>
              <a:rPr lang="en-US" altLang="el-GR" sz="2800" dirty="0"/>
              <a:t>n </a:t>
            </a:r>
            <a:r>
              <a:rPr lang="el-GR" altLang="el-GR" sz="2800" dirty="0"/>
              <a:t>είναι μεγάλο, ο υπολογισμός των πιθανοτήτων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τον τύπο της </a:t>
            </a:r>
            <a:r>
              <a:rPr lang="el-GR" altLang="el-GR" sz="2800" dirty="0" err="1"/>
              <a:t>Δυωνυμικής</a:t>
            </a:r>
            <a:r>
              <a:rPr lang="el-GR" altLang="el-GR" sz="2800" dirty="0"/>
              <a:t> είναι επίπονος</a:t>
            </a:r>
          </a:p>
          <a:p>
            <a:r>
              <a:rPr lang="el-GR" altLang="el-GR" sz="2800" dirty="0"/>
              <a:t>Όταν το </a:t>
            </a:r>
            <a:r>
              <a:rPr lang="en-US" altLang="el-GR" sz="2800" dirty="0"/>
              <a:t>p&lt;0.05 </a:t>
            </a:r>
            <a:r>
              <a:rPr lang="el-GR" altLang="el-GR" sz="2800" dirty="0"/>
              <a:t>υπολογίζουμε τις πιθανότητες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την κατανομή </a:t>
            </a:r>
            <a:r>
              <a:rPr lang="en-US" altLang="el-GR" sz="2800" dirty="0"/>
              <a:t>Poisson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26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προσέγγιση </a:t>
            </a:r>
            <a:r>
              <a:rPr lang="en-US" dirty="0"/>
              <a:t>Poisson </a:t>
            </a:r>
            <a:r>
              <a:rPr lang="el-GR" dirty="0"/>
              <a:t>στη </a:t>
            </a:r>
            <a:r>
              <a:rPr lang="el-GR" dirty="0" err="1" smtClean="0"/>
              <a:t>Δυωνυμική</a:t>
            </a:r>
            <a:r>
              <a:rPr lang="el-GR" dirty="0" smtClean="0"/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Χρησιμοποιούμε τον </a:t>
            </a:r>
            <a:r>
              <a:rPr lang="el-GR" altLang="el-GR" sz="2800" dirty="0" smtClean="0"/>
              <a:t>τύπο </a:t>
            </a:r>
            <a:r>
              <a:rPr lang="el-GR" altLang="el-GR" sz="2800" dirty="0"/>
              <a:t>της κατανομής </a:t>
            </a:r>
            <a:r>
              <a:rPr lang="en-US" altLang="el-GR" sz="2800" dirty="0"/>
              <a:t>Poisson</a:t>
            </a:r>
            <a:r>
              <a:rPr lang="el-GR" altLang="el-GR" sz="2800" dirty="0"/>
              <a:t> αντικαθιστώντας όπου </a:t>
            </a:r>
            <a:r>
              <a:rPr lang="el-GR" altLang="el-GR" sz="2800" dirty="0" smtClean="0"/>
              <a:t>λ </a:t>
            </a:r>
            <a:r>
              <a:rPr lang="el-GR" altLang="el-GR" sz="2800" dirty="0"/>
              <a:t>το </a:t>
            </a:r>
            <a:r>
              <a:rPr lang="en-US" altLang="el-GR" sz="2800" dirty="0"/>
              <a:t>np  </a:t>
            </a:r>
            <a:endParaRPr lang="el-GR" altLang="el-GR" sz="2800" dirty="0"/>
          </a:p>
          <a:p>
            <a:r>
              <a:rPr lang="el-GR" altLang="el-GR" sz="2800" dirty="0" smtClean="0"/>
              <a:t>Δηλαδή:</a:t>
            </a:r>
          </a:p>
          <a:p>
            <a:pPr marL="0" indent="0">
              <a:buNone/>
            </a:pPr>
            <a:r>
              <a:rPr lang="el-GR" altLang="el-GR" sz="2800" dirty="0"/>
              <a:t>	</a:t>
            </a:r>
            <a:endParaRPr lang="el-GR" altLang="el-GR" sz="2800" dirty="0" smtClean="0"/>
          </a:p>
          <a:p>
            <a:pPr marL="0" indent="0">
              <a:buNone/>
            </a:pP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74875"/>
              </p:ext>
            </p:extLst>
          </p:nvPr>
        </p:nvGraphicFramePr>
        <p:xfrm>
          <a:off x="1907704" y="2957716"/>
          <a:ext cx="4515694" cy="523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4" name="Equation" r:id="rId3" imgW="2082600" imgH="241200" progId="Equation.3">
                  <p:embed/>
                </p:oleObj>
              </mc:Choice>
              <mc:Fallback>
                <p:oleObj name="Equation" r:id="rId3" imgW="2082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957716"/>
                        <a:ext cx="4515694" cy="5232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107763" dir="18900000" algn="ctr" rotWithShape="0">
                          <a:srgbClr val="990033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1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προσέγγιση </a:t>
            </a:r>
            <a:r>
              <a:rPr lang="en-US" dirty="0"/>
              <a:t>Poisson </a:t>
            </a:r>
            <a:r>
              <a:rPr lang="el-GR" dirty="0"/>
              <a:t>στη </a:t>
            </a:r>
            <a:r>
              <a:rPr lang="el-GR" dirty="0" err="1"/>
              <a:t>Δυωνυμική</a:t>
            </a:r>
            <a:r>
              <a:rPr lang="el-GR" dirty="0"/>
              <a:t>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Αποδεικνύεται ότι:</a:t>
            </a:r>
          </a:p>
          <a:p>
            <a:endParaRPr lang="el-GR" sz="2800" dirty="0"/>
          </a:p>
          <a:p>
            <a:endParaRPr lang="el-GR" sz="2800" dirty="0" smtClean="0"/>
          </a:p>
          <a:p>
            <a:pPr marL="0" indent="0">
              <a:buNone/>
            </a:pPr>
            <a:r>
              <a:rPr lang="el-GR" sz="2800" dirty="0"/>
              <a:t>ό</a:t>
            </a:r>
            <a:r>
              <a:rPr lang="el-GR" sz="2800" dirty="0" smtClean="0"/>
              <a:t>που λ = </a:t>
            </a:r>
            <a:r>
              <a:rPr lang="en-US" sz="2800" dirty="0" smtClean="0"/>
              <a:t>np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/>
              <a:t>	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561079"/>
              </p:ext>
            </p:extLst>
          </p:nvPr>
        </p:nvGraphicFramePr>
        <p:xfrm>
          <a:off x="1403648" y="1921396"/>
          <a:ext cx="4306654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7" r:id="rId3" imgW="1790700" imgH="419100" progId="Equation.3">
                  <p:embed/>
                </p:oleObj>
              </mc:Choice>
              <mc:Fallback>
                <p:oleObj r:id="rId3" imgW="179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921396"/>
                        <a:ext cx="4306654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0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προσέγγιση </a:t>
            </a:r>
            <a:r>
              <a:rPr lang="en-US" dirty="0"/>
              <a:t>Poisson </a:t>
            </a:r>
            <a:r>
              <a:rPr lang="el-GR" dirty="0"/>
              <a:t>στη </a:t>
            </a:r>
            <a:r>
              <a:rPr lang="el-GR" dirty="0" err="1"/>
              <a:t>Δυωνυμική</a:t>
            </a:r>
            <a:r>
              <a:rPr lang="el-GR" dirty="0"/>
              <a:t>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Έτσι η κατανομή </a:t>
            </a:r>
            <a:r>
              <a:rPr lang="en-US" altLang="el-GR" sz="2800" dirty="0"/>
              <a:t>Poisson </a:t>
            </a:r>
            <a:r>
              <a:rPr lang="el-GR" altLang="el-GR" sz="2800" dirty="0"/>
              <a:t>είναι κατάλληλη για την περιγραφή μιας </a:t>
            </a:r>
            <a:r>
              <a:rPr lang="el-GR" altLang="el-GR" sz="2800" dirty="0" err="1"/>
              <a:t>δυωνυμικής</a:t>
            </a:r>
            <a:r>
              <a:rPr lang="el-GR" altLang="el-GR" sz="2800" dirty="0"/>
              <a:t> μεταβλητής όταν </a:t>
            </a:r>
            <a:r>
              <a:rPr lang="el-GR" altLang="el-GR" sz="2800" dirty="0" smtClean="0"/>
              <a:t>η </a:t>
            </a:r>
            <a:r>
              <a:rPr lang="el-GR" altLang="el-GR" sz="2800" dirty="0"/>
              <a:t>πιθανότητα ενός συμβάντος είναι πάρα πολύ μικρή, αλλά μπορούμε να έχουμε έναν πολύ μεγάλο αριθμό δοκιμών </a:t>
            </a:r>
            <a:endParaRPr lang="el-GR" altLang="el-GR" sz="2800" dirty="0" smtClean="0"/>
          </a:p>
          <a:p>
            <a:r>
              <a:rPr lang="el-GR" altLang="el-GR" sz="2800" dirty="0"/>
              <a:t>Η προσέγγιση είναι πολύ καλή όταν το </a:t>
            </a:r>
            <a:r>
              <a:rPr lang="en-US" altLang="el-GR" sz="2800" dirty="0"/>
              <a:t>n</a:t>
            </a:r>
            <a:r>
              <a:rPr lang="el-GR" altLang="el-GR" sz="2800" dirty="0"/>
              <a:t> είναι πολύ μεγάλο, αλλά το </a:t>
            </a:r>
            <a:r>
              <a:rPr lang="en-US" altLang="el-GR" sz="2800" dirty="0"/>
              <a:t>p</a:t>
            </a:r>
            <a:r>
              <a:rPr lang="el-GR" altLang="el-GR" sz="2800" dirty="0"/>
              <a:t> μικρό έτσι, ώστε </a:t>
            </a:r>
            <a:r>
              <a:rPr lang="en-US" altLang="el-GR" sz="2800" dirty="0"/>
              <a:t>np </a:t>
            </a:r>
            <a:r>
              <a:rPr lang="en-US" altLang="el-GR" sz="2800" dirty="0">
                <a:sym typeface="Symbol" panose="05050102010706020507" pitchFamily="18" charset="2"/>
              </a:rPr>
              <a:t></a:t>
            </a:r>
            <a:r>
              <a:rPr lang="el-GR" altLang="el-GR" sz="2800" dirty="0"/>
              <a:t> 9 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54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Έστω ότι η πιθανότητα για ένα άτομο υγιές να πεθάνει μεταξύ του τριακοστού και του τριακοστού πρώτου έτους της ηλικίας του είναι ίση με </a:t>
            </a:r>
            <a:r>
              <a:rPr lang="en-US" altLang="el-GR" sz="2800" dirty="0"/>
              <a:t>p </a:t>
            </a:r>
            <a:r>
              <a:rPr lang="el-GR" altLang="el-GR" sz="2800" dirty="0">
                <a:sym typeface="Symbol" panose="05050102010706020507" pitchFamily="18" charset="2"/>
              </a:rPr>
              <a:t></a:t>
            </a:r>
            <a:r>
              <a:rPr lang="el-GR" altLang="el-GR" sz="2800" dirty="0"/>
              <a:t> 0.002</a:t>
            </a:r>
            <a:r>
              <a:rPr lang="el-GR" altLang="el-GR" sz="2800" dirty="0" smtClean="0"/>
              <a:t>.</a:t>
            </a:r>
          </a:p>
          <a:p>
            <a:r>
              <a:rPr lang="el-GR" altLang="el-GR" sz="2800" dirty="0" smtClean="0"/>
              <a:t>Έστω </a:t>
            </a:r>
            <a:r>
              <a:rPr lang="el-GR" altLang="el-GR" sz="2800" dirty="0"/>
              <a:t>ακόμη </a:t>
            </a:r>
            <a:r>
              <a:rPr lang="el-GR" altLang="el-GR" sz="2800" dirty="0" smtClean="0"/>
              <a:t>ότι </a:t>
            </a:r>
            <a:r>
              <a:rPr lang="el-GR" altLang="el-GR" sz="2800" dirty="0"/>
              <a:t>η ασφαλιστική εταιρεία στην οποία εργάζεστε έχει πουλήσει ασφάλεια ζωής σε 3000 άτομα ηλικίας τριάντα χρόνων. </a:t>
            </a:r>
            <a:r>
              <a:rPr lang="el-GR" altLang="el-GR" sz="2800" dirty="0" smtClean="0"/>
              <a:t> </a:t>
            </a: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01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Η τυχαία μεταβλητή Χ </a:t>
            </a:r>
            <a:r>
              <a:rPr lang="el-GR" altLang="el-GR" sz="2800" dirty="0">
                <a:sym typeface="Symbol" panose="05050102010706020507" pitchFamily="18" charset="2"/>
              </a:rPr>
              <a:t></a:t>
            </a:r>
            <a:r>
              <a:rPr lang="el-GR" altLang="el-GR" sz="2800" dirty="0"/>
              <a:t> “αριθμός των ατόμων από το δείγμα των 3000 που θα πεθάνουν τον επόμενο χρόνο” ακολουθεί τη </a:t>
            </a:r>
            <a:r>
              <a:rPr lang="el-GR" altLang="el-GR" sz="2800" dirty="0" err="1"/>
              <a:t>δυωνυμική</a:t>
            </a:r>
            <a:r>
              <a:rPr lang="el-GR" altLang="el-GR" sz="2800" dirty="0"/>
              <a:t> κατανομή με </a:t>
            </a:r>
            <a:r>
              <a:rPr lang="en-US" altLang="el-GR" sz="2800" dirty="0"/>
              <a:t>n </a:t>
            </a:r>
            <a:r>
              <a:rPr lang="el-GR" altLang="el-GR" sz="2800" dirty="0">
                <a:sym typeface="Symbol" panose="05050102010706020507" pitchFamily="18" charset="2"/>
              </a:rPr>
              <a:t></a:t>
            </a:r>
            <a:r>
              <a:rPr lang="el-GR" altLang="el-GR" sz="2800" dirty="0"/>
              <a:t> 3000 και </a:t>
            </a:r>
            <a:r>
              <a:rPr lang="en-US" altLang="el-GR" sz="2800" dirty="0" smtClean="0"/>
              <a:t>p </a:t>
            </a:r>
            <a:r>
              <a:rPr lang="el-GR" altLang="el-GR" sz="2800" dirty="0">
                <a:sym typeface="Symbol" panose="05050102010706020507" pitchFamily="18" charset="2"/>
              </a:rPr>
              <a:t></a:t>
            </a:r>
            <a:r>
              <a:rPr lang="el-GR" altLang="el-GR" sz="2800" dirty="0"/>
              <a:t> 0.002.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5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Η ασφαλιστική θέλει να </a:t>
            </a:r>
            <a:r>
              <a:rPr lang="el-GR" altLang="el-GR" sz="2800" dirty="0" smtClean="0"/>
              <a:t>ξέρει:</a:t>
            </a:r>
          </a:p>
          <a:p>
            <a:pPr marL="0" indent="0">
              <a:buNone/>
            </a:pPr>
            <a:r>
              <a:rPr lang="el-GR" altLang="el-GR" sz="2400" dirty="0" smtClean="0"/>
              <a:t>1. Ποια </a:t>
            </a:r>
            <a:r>
              <a:rPr lang="el-GR" altLang="el-GR" sz="2400" dirty="0"/>
              <a:t>είναι η πιθανότητα να μη καταβάλει </a:t>
            </a:r>
            <a:r>
              <a:rPr lang="el-GR" altLang="el-GR" sz="2400" dirty="0" err="1" smtClean="0"/>
              <a:t>καμια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αποζημίωση, δηλαδή </a:t>
            </a:r>
            <a:r>
              <a:rPr lang="el-GR" altLang="el-GR" sz="2400" dirty="0" smtClean="0"/>
              <a:t>Ρ(Χ=0)</a:t>
            </a:r>
            <a:endParaRPr lang="el-GR" altLang="el-GR" sz="2400" dirty="0"/>
          </a:p>
          <a:p>
            <a:pPr>
              <a:buNone/>
            </a:pPr>
            <a:r>
              <a:rPr lang="el-GR" altLang="el-GR" sz="2400" dirty="0" smtClean="0"/>
              <a:t>2</a:t>
            </a:r>
            <a:r>
              <a:rPr lang="el-GR" altLang="el-GR" sz="2400" dirty="0"/>
              <a:t>. Η πιθανότητα να καταβάλει λιγότερες </a:t>
            </a:r>
            <a:r>
              <a:rPr lang="el-GR" altLang="el-GR" sz="2400" dirty="0" smtClean="0"/>
              <a:t>από </a:t>
            </a:r>
            <a:r>
              <a:rPr lang="el-GR" altLang="el-GR" sz="2400" dirty="0"/>
              <a:t>5 αποζημιώσεις  </a:t>
            </a:r>
            <a:r>
              <a:rPr lang="el-GR" altLang="el-GR" sz="2400" dirty="0" smtClean="0"/>
              <a:t>και</a:t>
            </a:r>
          </a:p>
          <a:p>
            <a:pPr>
              <a:buNone/>
            </a:pPr>
            <a:r>
              <a:rPr lang="el-GR" altLang="el-GR" sz="2400" dirty="0" smtClean="0"/>
              <a:t>3</a:t>
            </a:r>
            <a:r>
              <a:rPr lang="el-GR" altLang="el-GR" sz="2400" dirty="0"/>
              <a:t>. Η πιθανότητα πάνω </a:t>
            </a:r>
            <a:r>
              <a:rPr lang="el-GR" altLang="el-GR" sz="2400" dirty="0" smtClean="0"/>
              <a:t>από </a:t>
            </a:r>
            <a:r>
              <a:rPr lang="el-GR" altLang="el-GR" sz="2400" dirty="0"/>
              <a:t>5 </a:t>
            </a:r>
            <a:r>
              <a:rPr lang="el-GR" altLang="el-GR" sz="2400" dirty="0" smtClean="0"/>
              <a:t>αποζημιώσεις</a:t>
            </a:r>
            <a:endParaRPr lang="el-GR" altLang="el-GR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88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Επειδή το </a:t>
            </a:r>
            <a:r>
              <a:rPr lang="en-US" altLang="el-GR" sz="2800" dirty="0"/>
              <a:t>n</a:t>
            </a:r>
            <a:r>
              <a:rPr lang="el-GR" altLang="el-GR" sz="2800" dirty="0"/>
              <a:t> είναι πολύ μεγάλο, το </a:t>
            </a:r>
            <a:r>
              <a:rPr lang="en-US" altLang="el-GR" sz="2800" dirty="0"/>
              <a:t>p</a:t>
            </a:r>
            <a:r>
              <a:rPr lang="el-GR" altLang="el-GR" sz="2800" dirty="0"/>
              <a:t> πολύ μικρό και </a:t>
            </a:r>
            <a:r>
              <a:rPr lang="en-US" altLang="el-GR" sz="2800" dirty="0"/>
              <a:t>np </a:t>
            </a:r>
            <a:r>
              <a:rPr lang="el-GR" altLang="el-GR" sz="2800" dirty="0">
                <a:sym typeface="Symbol" panose="05050102010706020507" pitchFamily="18" charset="2"/>
              </a:rPr>
              <a:t></a:t>
            </a:r>
            <a:r>
              <a:rPr lang="el-GR" altLang="el-GR" sz="2800" dirty="0"/>
              <a:t> 6 &lt; 9 θα υπολογίσουμε τις ζητούμενες πιθανότητες από την κατανομή </a:t>
            </a:r>
            <a:r>
              <a:rPr lang="en-US" altLang="el-GR" sz="2800" dirty="0"/>
              <a:t>Poisson</a:t>
            </a:r>
            <a:r>
              <a:rPr lang="el-GR" altLang="el-GR" sz="2800" dirty="0"/>
              <a:t> (πίνακες 3 και 4 στο τέλος του βιβλίου</a:t>
            </a:r>
            <a:r>
              <a:rPr lang="el-GR" altLang="el-GR" sz="2800" dirty="0" smtClean="0"/>
              <a:t>)</a:t>
            </a: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15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 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1.</a:t>
            </a:r>
          </a:p>
          <a:p>
            <a:pPr marL="0" indent="0">
              <a:buNone/>
            </a:pPr>
            <a:r>
              <a:rPr lang="el-GR" sz="2800" dirty="0" smtClean="0"/>
              <a:t>2.</a:t>
            </a:r>
          </a:p>
          <a:p>
            <a:pPr marL="0" indent="0">
              <a:buNone/>
            </a:pPr>
            <a:r>
              <a:rPr lang="el-GR" sz="2800" dirty="0" smtClean="0"/>
              <a:t>3.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03009"/>
              </p:ext>
            </p:extLst>
          </p:nvPr>
        </p:nvGraphicFramePr>
        <p:xfrm>
          <a:off x="906151" y="1397781"/>
          <a:ext cx="2482180" cy="451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16" r:id="rId3" imgW="1054100" imgH="190500" progId="Equation.3">
                  <p:embed/>
                </p:oleObj>
              </mc:Choice>
              <mc:Fallback>
                <p:oleObj r:id="rId3" imgW="10541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151" y="1397781"/>
                        <a:ext cx="2482180" cy="451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38993"/>
              </p:ext>
            </p:extLst>
          </p:nvPr>
        </p:nvGraphicFramePr>
        <p:xfrm>
          <a:off x="906151" y="1974720"/>
          <a:ext cx="5650920" cy="442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17" r:id="rId5" imgW="3314700" imgH="190500" progId="Equation.3">
                  <p:embed/>
                </p:oleObj>
              </mc:Choice>
              <mc:Fallback>
                <p:oleObj r:id="rId5" imgW="33147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151" y="1974720"/>
                        <a:ext cx="5650920" cy="442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767216"/>
              </p:ext>
            </p:extLst>
          </p:nvPr>
        </p:nvGraphicFramePr>
        <p:xfrm>
          <a:off x="906151" y="2539596"/>
          <a:ext cx="4964360" cy="456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18" r:id="rId7" imgW="2540000" imgH="190500" progId="Equation.3">
                  <p:embed/>
                </p:oleObj>
              </mc:Choice>
              <mc:Fallback>
                <p:oleObj r:id="rId7" imgW="2540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151" y="2539596"/>
                        <a:ext cx="4964360" cy="456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1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Μωυσιάδης Ν. 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Χατζηπαντελής (1999) Ανάλυση δεδομένων με τη βοήθεια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	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στατιστικών 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πακέτων : SPSS 7.5, Excel 97, S-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dirty="0" smtClean="0"/>
              <a:t>M.R</a:t>
            </a:r>
            <a:r>
              <a:rPr lang="el-GR" sz="1400" dirty="0"/>
              <a:t>. </a:t>
            </a:r>
            <a:r>
              <a:rPr lang="el-GR" sz="1400" dirty="0" err="1"/>
              <a:t>Spiegel</a:t>
            </a:r>
            <a:r>
              <a:rPr lang="el-GR" sz="1400" dirty="0"/>
              <a:t>: Πιθανότητες και Στατιστική (</a:t>
            </a:r>
            <a:r>
              <a:rPr lang="el-GR" sz="1400" dirty="0" err="1"/>
              <a:t>Schaum’s</a:t>
            </a:r>
            <a:r>
              <a:rPr lang="el-GR" sz="1400" dirty="0"/>
              <a:t> </a:t>
            </a:r>
            <a:r>
              <a:rPr lang="el-GR" sz="1400" dirty="0" err="1"/>
              <a:t>Outline</a:t>
            </a:r>
            <a:r>
              <a:rPr lang="el-GR" sz="1400" dirty="0"/>
              <a:t> </a:t>
            </a:r>
            <a:r>
              <a:rPr lang="el-GR" sz="1400" dirty="0" err="1"/>
              <a:t>Series</a:t>
            </a:r>
            <a:r>
              <a:rPr lang="el-GR" sz="1400" dirty="0"/>
              <a:t>), ελληνική μετάφραση Αθήνα, ΕΣΠΙ 1977 </a:t>
            </a:r>
          </a:p>
        </p:txBody>
      </p:sp>
    </p:spTree>
    <p:extLst>
      <p:ext uri="{BB962C8B-B14F-4D97-AF65-F5344CB8AC3E}">
        <p14:creationId xmlns:p14="http://schemas.microsoft.com/office/powerpoint/2010/main" val="21088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11, ΤΜΗΜΑ </a:t>
            </a:r>
            <a:r>
              <a:rPr lang="el-GR" sz="900" dirty="0">
                <a:solidFill>
                  <a:schemeClr val="bg1"/>
                </a:solidFill>
              </a:rPr>
              <a:t>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Γεράσιμος Μελετίου.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Βιομετρία - Γεωργικός Πειραματισμός.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://eclass.teiep.gr/courses/TEXG118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Δημήτριος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11,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</a:t>
            </a:r>
            <a:r>
              <a:rPr lang="el-GR" sz="900">
                <a:solidFill>
                  <a:schemeClr val="bg1"/>
                </a:solidFill>
              </a:rPr>
              <a:t>Ενότητα </a:t>
            </a:r>
            <a:r>
              <a:rPr lang="el-GR" sz="900" smtClean="0">
                <a:solidFill>
                  <a:schemeClr val="bg1"/>
                </a:solidFill>
              </a:rPr>
              <a:t>11,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Μελέτη της κατανομής </a:t>
            </a:r>
            <a:r>
              <a:rPr lang="en-US" sz="2800" dirty="0" smtClean="0"/>
              <a:t>Poisson </a:t>
            </a:r>
            <a:r>
              <a:rPr lang="el-GR" sz="2800" dirty="0" smtClean="0"/>
              <a:t>τόσο θεωρητικά όσο και μέσω παραδειγμάτων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 κατανομή </a:t>
            </a:r>
            <a:r>
              <a:rPr lang="en-US" sz="2800" dirty="0" smtClean="0"/>
              <a:t>Poisson</a:t>
            </a:r>
          </a:p>
          <a:p>
            <a:r>
              <a:rPr lang="el-GR" sz="2800" dirty="0" smtClean="0"/>
              <a:t>Οι συνθήκες της κατανομής </a:t>
            </a:r>
            <a:r>
              <a:rPr lang="en-US" sz="2800" dirty="0" smtClean="0"/>
              <a:t>Poisson</a:t>
            </a:r>
          </a:p>
          <a:p>
            <a:r>
              <a:rPr lang="el-GR" sz="2800" dirty="0" smtClean="0"/>
              <a:t>Η συνάρτηση πιθανότητας της κατανομής</a:t>
            </a:r>
          </a:p>
          <a:p>
            <a:r>
              <a:rPr lang="el-GR" sz="2800" dirty="0" smtClean="0"/>
              <a:t>Η γραφική παράσταση της κατανομής</a:t>
            </a:r>
          </a:p>
          <a:p>
            <a:r>
              <a:rPr lang="el-GR" sz="2800" dirty="0" smtClean="0"/>
              <a:t>Η προσέγγιση </a:t>
            </a:r>
            <a:r>
              <a:rPr lang="en-US" sz="2800" dirty="0" smtClean="0"/>
              <a:t>Poisson </a:t>
            </a:r>
            <a:r>
              <a:rPr lang="el-GR" sz="2800" dirty="0" smtClean="0"/>
              <a:t>στη </a:t>
            </a:r>
            <a:r>
              <a:rPr lang="el-GR" sz="2800" dirty="0" err="1" smtClean="0"/>
              <a:t>Δυωνυμική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κατανομή </a:t>
            </a:r>
            <a:r>
              <a:rPr lang="en-US" dirty="0" smtClean="0"/>
              <a:t>Poisson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Ταιριάζει στις περιπτώσεις σπάνιων συμβάντων σε ένα συνεχές-χρόνου, μήκους, επιφάνειας ή όγκου</a:t>
            </a:r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7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κατανομή </a:t>
            </a:r>
            <a:r>
              <a:rPr lang="en-US" dirty="0" smtClean="0"/>
              <a:t>Poisson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Χαρακτηριστικές περιπτώσεις:</a:t>
            </a:r>
          </a:p>
          <a:p>
            <a:r>
              <a:rPr lang="el-GR" altLang="el-GR" sz="2600" dirty="0"/>
              <a:t>Ο αριθμός των θανατηφόρων ατυχημάτων σε μία πόλη στη διάρκεια μιας </a:t>
            </a:r>
            <a:r>
              <a:rPr lang="el-GR" altLang="el-GR" sz="2600" dirty="0" smtClean="0"/>
              <a:t>εβδομάδας</a:t>
            </a:r>
            <a:endParaRPr lang="el-GR" altLang="el-GR" sz="2600" dirty="0"/>
          </a:p>
          <a:p>
            <a:r>
              <a:rPr lang="el-GR" altLang="el-GR" sz="2600" dirty="0"/>
              <a:t>Ο αριθμός των απεργιών σε μια επιχείρηση ορισμένου μεγέθους στη διάρκεια ενός </a:t>
            </a:r>
            <a:r>
              <a:rPr lang="el-GR" altLang="el-GR" sz="2600" dirty="0" smtClean="0"/>
              <a:t>χρόνου</a:t>
            </a:r>
            <a:endParaRPr lang="el-GR" altLang="el-GR" sz="2600" dirty="0"/>
          </a:p>
          <a:p>
            <a:r>
              <a:rPr lang="el-GR" altLang="el-GR" sz="2600" dirty="0"/>
              <a:t>Ο αριθμός των αφίξεων μεταφορικών μέσων π.χ. αεροπλάνων σε ένα αεροδρόμιο, πλοίων σε ένα λιμάνι, ή λεωφορείων σε μια στάση, στη διάρκεια ενός </a:t>
            </a:r>
            <a:r>
              <a:rPr lang="el-GR" altLang="el-GR" sz="2600" dirty="0" smtClean="0"/>
              <a:t>15λέπτου</a:t>
            </a:r>
            <a:endParaRPr lang="el-GR" altLang="el-GR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κατανομή </a:t>
            </a:r>
            <a:r>
              <a:rPr lang="en-US" dirty="0"/>
              <a:t>Poisson </a:t>
            </a:r>
            <a:r>
              <a:rPr lang="en-US" dirty="0" smtClean="0"/>
              <a:t>(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Ο αριθμός των βλαβών σε μια συσκευή στη διάρκεια ενός </a:t>
            </a:r>
            <a:r>
              <a:rPr lang="el-GR" altLang="el-GR" sz="2400" dirty="0" smtClean="0"/>
              <a:t>τριμήνου</a:t>
            </a:r>
            <a:endParaRPr lang="el-GR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Ο αριθμός των μονάδων ορισμένου προϊόντος που ζητούνται στη διάρκεια μιας </a:t>
            </a:r>
            <a:r>
              <a:rPr lang="el-GR" altLang="el-GR" sz="2400" dirty="0" smtClean="0"/>
              <a:t>μέρας</a:t>
            </a:r>
            <a:endParaRPr lang="el-GR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Ο αριθμός των τυπογραφικών λαθών σε μια σελίδα </a:t>
            </a:r>
            <a:r>
              <a:rPr lang="el-GR" altLang="el-GR" sz="2400" dirty="0" smtClean="0"/>
              <a:t>βιβλίου</a:t>
            </a:r>
            <a:endParaRPr lang="el-GR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Ο αριθμός των τηλεφωνικών κλήσεων που δέχεται ή στέλνει ένα τηλεφωνικό κέντρο στη διάρκεια ενός 10λέπτου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68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4485</TotalTime>
  <Words>1285</Words>
  <Application>Microsoft Office PowerPoint</Application>
  <PresentationFormat>Προβολή στην οθόνη (16:10)</PresentationFormat>
  <Paragraphs>175</Paragraphs>
  <Slides>35</Slides>
  <Notes>13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35</vt:i4>
      </vt:variant>
    </vt:vector>
  </HeadingPairs>
  <TitlesOfParts>
    <vt:vector size="45" baseType="lpstr">
      <vt:lpstr>Arial Unicode MS</vt:lpstr>
      <vt:lpstr>Arial</vt:lpstr>
      <vt:lpstr>Calibri</vt:lpstr>
      <vt:lpstr>Calibri Light</vt:lpstr>
      <vt:lpstr>Symbol</vt:lpstr>
      <vt:lpstr>Times New Roman</vt:lpstr>
      <vt:lpstr>Θέμα του Office</vt:lpstr>
      <vt:lpstr>Προσαρμοσμένη σχεδίαση</vt:lpstr>
      <vt:lpstr>Microsoft Equation 3.0</vt:lpstr>
      <vt:lpstr>Equation</vt:lpstr>
      <vt:lpstr>Βιομετρία - Γεωργικός Πειραματισμός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Η κατανομή Poisson</vt:lpstr>
      <vt:lpstr>Η κατανομή Poisson (2)</vt:lpstr>
      <vt:lpstr>Η κατανομή Poisson (3)</vt:lpstr>
      <vt:lpstr>Οι συνθήκες της κατανομής Poisson</vt:lpstr>
      <vt:lpstr>Οι συνθήκες της κατανομής Poisson (2)</vt:lpstr>
      <vt:lpstr>Οι συνθήκες της κατανομής Poisson (3)</vt:lpstr>
      <vt:lpstr>Οι συνθήκες της κατανομής Poisson (4)</vt:lpstr>
      <vt:lpstr>Η συνάρτηση πιθανότητας</vt:lpstr>
      <vt:lpstr>Η συνάρτηση πιθανότητας (2)</vt:lpstr>
      <vt:lpstr>H γραφική παράσταση της Poisson</vt:lpstr>
      <vt:lpstr>H γραφική παράσταση της Poisson (2)</vt:lpstr>
      <vt:lpstr>Παράδειγμα 1</vt:lpstr>
      <vt:lpstr>Παράδειγμα 1 (2)</vt:lpstr>
      <vt:lpstr>Η προσέγγιση Poisson στη Δυωνυμική</vt:lpstr>
      <vt:lpstr>Η προσέγγιση Poisson στη Δυωνυμική (2)</vt:lpstr>
      <vt:lpstr>Η προσέγγιση Poisson στη Δυωνυμική (3)</vt:lpstr>
      <vt:lpstr>Η προσέγγιση Poisson στη Δυωνυμική (4)</vt:lpstr>
      <vt:lpstr>Παράδειγμα 2</vt:lpstr>
      <vt:lpstr>Παράδειγμα 2 (2)</vt:lpstr>
      <vt:lpstr>Παράδειγμα 2 (3)</vt:lpstr>
      <vt:lpstr>Παράδειγμα 2 (4)</vt:lpstr>
      <vt:lpstr>Παράδειγμα 2 (5)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1549</cp:revision>
  <dcterms:created xsi:type="dcterms:W3CDTF">2012-09-06T09:03:05Z</dcterms:created>
  <dcterms:modified xsi:type="dcterms:W3CDTF">2015-12-09T16:26:44Z</dcterms:modified>
</cp:coreProperties>
</file>