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9" r:id="rId3"/>
    <p:sldId id="257" r:id="rId4"/>
    <p:sldId id="259" r:id="rId5"/>
    <p:sldId id="261" r:id="rId6"/>
    <p:sldId id="297" r:id="rId7"/>
    <p:sldId id="296" r:id="rId8"/>
    <p:sldId id="290" r:id="rId9"/>
    <p:sldId id="298" r:id="rId10"/>
    <p:sldId id="291" r:id="rId11"/>
    <p:sldId id="292" r:id="rId12"/>
    <p:sldId id="293" r:id="rId13"/>
    <p:sldId id="294" r:id="rId14"/>
    <p:sldId id="295" r:id="rId15"/>
    <p:sldId id="280" r:id="rId16"/>
  </p:sldIdLst>
  <p:sldSz cx="9144000" cy="5715000" type="screen16x10"/>
  <p:notesSz cx="6858000" cy="9144000"/>
  <p:custDataLst>
    <p:tags r:id="rId1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0B3F0"/>
    <a:srgbClr val="8394E9"/>
    <a:srgbClr val="99C9D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2" autoAdjust="0"/>
    <p:restoredTop sz="87797" autoAdjust="0"/>
  </p:normalViewPr>
  <p:slideViewPr>
    <p:cSldViewPr>
      <p:cViewPr>
        <p:scale>
          <a:sx n="90" d="100"/>
          <a:sy n="90" d="100"/>
        </p:scale>
        <p:origin x="-708" y="-15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05/11/2015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5/11/2015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ckmba.com/strategy/matrix/bc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ideshare.net/vigneshpushparaj/business-portfolio-matrix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ategicmanagementinsight.com/swot-analyses/walt-disney-swot-analysi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rsdd.com/mars-librar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1273324"/>
            <a:ext cx="7772400" cy="1225021"/>
          </a:xfrm>
        </p:spPr>
        <p:txBody>
          <a:bodyPr>
            <a:no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Αρχές Μάρκετινγκ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2209428"/>
            <a:ext cx="8280920" cy="111246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altLang="zh-CN" sz="3400" b="1" dirty="0" smtClean="0">
                <a:cs typeface="Segoe UI" pitchFamily="18" charset="0"/>
              </a:rPr>
              <a:t>Δημιουργία και Δέσμευση Αξίας Πελατών</a:t>
            </a:r>
          </a:p>
          <a:p>
            <a:pPr>
              <a:lnSpc>
                <a:spcPct val="80000"/>
              </a:lnSpc>
            </a:pPr>
            <a:r>
              <a:rPr lang="el-GR" sz="3600" b="1" dirty="0" smtClean="0"/>
              <a:t>Στάδιο </a:t>
            </a:r>
            <a:r>
              <a:rPr lang="el-GR" sz="3600" b="1" dirty="0" smtClean="0"/>
              <a:t>3</a:t>
            </a:r>
            <a:r>
              <a:rPr lang="el-GR" sz="3600" b="1" baseline="30000" dirty="0" smtClean="0"/>
              <a:t>ο</a:t>
            </a:r>
            <a:r>
              <a:rPr lang="el-GR" sz="3600" b="1" dirty="0" smtClean="0"/>
              <a:t> Προετοιμασία ενός σχεδίου και προγράμματος ολοκληρωμένου Μάρκετινγκ</a:t>
            </a:r>
            <a:endParaRPr lang="el-GR" altLang="zh-CN" sz="3400" b="1" dirty="0" smtClean="0">
              <a:cs typeface="Segoe UI" pitchFamily="18" charset="0"/>
            </a:endParaRPr>
          </a:p>
          <a:p>
            <a:pPr>
              <a:lnSpc>
                <a:spcPct val="80000"/>
              </a:lnSpc>
            </a:pPr>
            <a:r>
              <a:rPr lang="el-GR" altLang="zh-CN" sz="3400" b="1" dirty="0" err="1" smtClean="0">
                <a:cs typeface="Segoe UI" pitchFamily="18" charset="0"/>
              </a:rPr>
              <a:t>Τριάρχη</a:t>
            </a:r>
            <a:r>
              <a:rPr lang="el-GR" altLang="zh-CN" sz="3400" b="1" dirty="0" smtClean="0">
                <a:cs typeface="Segoe UI" pitchFamily="18" charset="0"/>
              </a:rPr>
              <a:t> Ειρήνη</a:t>
            </a:r>
            <a:endParaRPr lang="en-US" altLang="zh-CN" sz="3400" b="1" dirty="0" smtClean="0">
              <a:cs typeface="Segoe UI" pitchFamily="18" charset="0"/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Τριάρχη Ε. (2015) Αρχές Μάρκετινγκ.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Βαφειάδης Νικόλαος</a:t>
            </a:r>
            <a:endParaRPr lang="el-GR" sz="2900" b="1" dirty="0"/>
          </a:p>
          <a:p>
            <a:pPr algn="r"/>
            <a:r>
              <a:rPr lang="el-GR" sz="2900" smtClean="0"/>
              <a:t>Πρέβεζα,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1129308"/>
            <a:ext cx="8064896" cy="2918369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altLang="zh-CN" sz="2800" b="1" dirty="0" smtClean="0">
                <a:cs typeface="Segoe UI" pitchFamily="18" charset="0"/>
              </a:rPr>
              <a:t>Αρχές </a:t>
            </a:r>
            <a:r>
              <a:rPr lang="el-GR" altLang="zh-CN" sz="2800" b="1" dirty="0" smtClean="0">
                <a:cs typeface="Segoe UI" pitchFamily="18" charset="0"/>
              </a:rPr>
              <a:t>Μάρκετινγκ</a:t>
            </a:r>
            <a:endParaRPr lang="el-GR" altLang="zh-CN" sz="2800" b="1" dirty="0" smtClean="0">
              <a:cs typeface="Segoe UI" pitchFamily="18" charset="0"/>
            </a:endParaRPr>
          </a:p>
          <a:p>
            <a:pPr algn="l"/>
            <a:r>
              <a:rPr lang="el-GR" sz="2800" b="1" dirty="0" smtClean="0"/>
              <a:t>Ενότητα</a:t>
            </a:r>
            <a:r>
              <a:rPr lang="en-US" sz="2800" b="1" dirty="0" smtClean="0"/>
              <a:t> </a:t>
            </a:r>
            <a:r>
              <a:rPr lang="el-GR" sz="2800" b="1" dirty="0" smtClean="0"/>
              <a:t>5: </a:t>
            </a:r>
            <a:r>
              <a:rPr lang="el-GR" altLang="zh-CN" sz="2800" b="1" dirty="0" smtClean="0">
                <a:cs typeface="Segoe UI" pitchFamily="18" charset="0"/>
              </a:rPr>
              <a:t>Δημιουργία και Δέσμευση Αξίας Πελατών</a:t>
            </a:r>
          </a:p>
          <a:p>
            <a:pPr algn="l"/>
            <a:r>
              <a:rPr lang="el-GR" sz="2800" dirty="0" smtClean="0"/>
              <a:t>Στάδιο </a:t>
            </a:r>
            <a:r>
              <a:rPr lang="el-GR" sz="2800" dirty="0" smtClean="0"/>
              <a:t>3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Προετοιμασία ενός σχεδίου και προγράμματος ολοκληρωμένου Μάρκετινγκ</a:t>
            </a:r>
            <a:endParaRPr lang="en-US" sz="2800" dirty="0" smtClean="0"/>
          </a:p>
          <a:p>
            <a:pPr algn="l">
              <a:lnSpc>
                <a:spcPts val="2400"/>
              </a:lnSpc>
              <a:tabLst/>
            </a:pPr>
            <a:r>
              <a:rPr lang="el-GR" altLang="zh-CN" sz="2800" dirty="0" smtClean="0">
                <a:cs typeface="Segoe UI" pitchFamily="18" charset="0"/>
              </a:rPr>
              <a:t>Τριάρχη </a:t>
            </a:r>
            <a:r>
              <a:rPr lang="el-GR" altLang="zh-CN" sz="2800" dirty="0" smtClean="0">
                <a:cs typeface="Segoe UI" pitchFamily="18" charset="0"/>
              </a:rPr>
              <a:t>Ειρήνη</a:t>
            </a:r>
            <a:endParaRPr lang="el-G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</a:t>
            </a:r>
            <a:r>
              <a:rPr lang="el-GR" sz="2400" dirty="0" smtClean="0"/>
              <a:t>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sz="2600" dirty="0" smtClean="0"/>
              <a:t>Η προετοιμασία ενός σχεδίου και προγράμματος ολοκληρωμένου μάρκετινγκ σκιαγραφεί ποιους πελάτες θα εξυπηρετήσει η εταιρεία και πως θα δημιουργήσει αξία για τους πελάτες, έτσι ώστε να μεταφέρει την επιδιωκόμενη αξία στους καταναλωτές – στόχους.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l-GR" sz="2600" dirty="0" smtClean="0"/>
              <a:t>Τα βασικά εργαλεία που χρησιμοποιεί είναι τα 4</a:t>
            </a:r>
            <a:r>
              <a:rPr lang="en-US" sz="2600" dirty="0" smtClean="0"/>
              <a:t>Ps </a:t>
            </a:r>
            <a:r>
              <a:rPr lang="el-GR" sz="2600" dirty="0" smtClean="0"/>
              <a:t>του μάρκετινγκ ( </a:t>
            </a:r>
            <a:r>
              <a:rPr lang="en-US" sz="2600" dirty="0" smtClean="0"/>
              <a:t>product, price, place, promotion ).</a:t>
            </a:r>
            <a:endParaRPr lang="el-GR" sz="2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000" dirty="0" smtClean="0"/>
              <a:t>Στάδιο 3</a:t>
            </a:r>
            <a:r>
              <a:rPr lang="el-GR" sz="3000" baseline="30000" dirty="0" smtClean="0"/>
              <a:t>ο</a:t>
            </a:r>
            <a:r>
              <a:rPr lang="el-GR" sz="3000" dirty="0" smtClean="0"/>
              <a:t> Προετοιμασία ενός σχεδίου και προγράμματος ολοκληρωμένου Μάρκετινγκ</a:t>
            </a:r>
            <a:endParaRPr lang="en-US" sz="3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Προετοιμασία ενός Σχεδίου και Προγράμματος Ολοκληρωμένου Μάρκετινγκ</a:t>
            </a:r>
          </a:p>
          <a:p>
            <a:pPr>
              <a:lnSpc>
                <a:spcPct val="90000"/>
              </a:lnSpc>
              <a:buClr>
                <a:srgbClr val="008000"/>
              </a:buClr>
              <a:buSzPct val="110000"/>
              <a:buBlip>
                <a:blip r:embed="rId2"/>
              </a:buBlip>
            </a:pPr>
            <a:r>
              <a:rPr lang="el-GR" dirty="0" smtClean="0"/>
              <a:t>Η στρατηγική μάρκετινγκ της εταιρείας σκιαγραφεί </a:t>
            </a:r>
            <a:r>
              <a:rPr lang="el-GR" b="1" dirty="0" smtClean="0"/>
              <a:t>ποιους </a:t>
            </a:r>
            <a:r>
              <a:rPr lang="el-GR" dirty="0" smtClean="0"/>
              <a:t>πελάτες θα εξυπηρετεί η εταιρεία και </a:t>
            </a:r>
            <a:r>
              <a:rPr lang="el-GR" b="1" dirty="0" smtClean="0"/>
              <a:t>πως</a:t>
            </a:r>
            <a:r>
              <a:rPr lang="el-GR" dirty="0" smtClean="0"/>
              <a:t> θα δημιουργήσει αξία γι αυτούς.</a:t>
            </a:r>
          </a:p>
          <a:p>
            <a:pPr>
              <a:lnSpc>
                <a:spcPct val="90000"/>
              </a:lnSpc>
              <a:buClr>
                <a:srgbClr val="008000"/>
              </a:buClr>
              <a:buSzPct val="110000"/>
              <a:buBlip>
                <a:blip r:embed="rId2"/>
              </a:buBlip>
            </a:pPr>
            <a:r>
              <a:rPr lang="el-GR" dirty="0" smtClean="0"/>
              <a:t>Ο υπεύθυνος του μάρκετινγκ αναπτύσσει ένα πρόγραμμα ολοκληρωμένου μάρκετινγκ για να </a:t>
            </a:r>
            <a:r>
              <a:rPr lang="el-GR" b="1" dirty="0" smtClean="0"/>
              <a:t>μεταφέρει την επιδιωκόμενη αξία στους καταναλωτές-στόχους.</a:t>
            </a:r>
            <a:r>
              <a:rPr lang="el-GR" dirty="0" smtClean="0"/>
              <a:t> Ουσιαστικά το πρόγραμμα μάρκετινγκ οικοδομώντας τις σχέσεις με τους πελάτες </a:t>
            </a:r>
            <a:r>
              <a:rPr lang="el-GR" b="1" dirty="0" smtClean="0"/>
              <a:t>μετατρέπει τη στρατηγική μάρκετινγκ σε δράση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000" dirty="0" smtClean="0"/>
              <a:t>Στάδιο 3</a:t>
            </a:r>
            <a:r>
              <a:rPr lang="el-GR" sz="3000" baseline="30000" dirty="0" smtClean="0"/>
              <a:t>ο</a:t>
            </a:r>
            <a:r>
              <a:rPr lang="el-GR" sz="3000" dirty="0" smtClean="0"/>
              <a:t> Προετοιμασία ενός σχεδίου και προγράμματος ολοκληρωμένου Μάρκετινγκ</a:t>
            </a:r>
            <a:endParaRPr lang="en-US" sz="3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b="1" dirty="0" smtClean="0"/>
              <a:t>Προετοιμασία ενός Σχεδίου και Προγράμματος Ολοκληρωμένου Μάρκετινγκ</a:t>
            </a:r>
          </a:p>
          <a:p>
            <a:pPr>
              <a:lnSpc>
                <a:spcPct val="90000"/>
              </a:lnSpc>
              <a:buClr>
                <a:srgbClr val="008000"/>
              </a:buClr>
              <a:buSzPct val="110000"/>
              <a:buBlip>
                <a:blip r:embed="rId2"/>
              </a:buBlip>
            </a:pPr>
            <a:r>
              <a:rPr lang="el-GR" sz="2400" dirty="0" smtClean="0"/>
              <a:t>Αποτελείται από το </a:t>
            </a:r>
            <a:r>
              <a:rPr lang="el-GR" sz="2400" b="1" dirty="0" smtClean="0"/>
              <a:t>μίγμα μάρκετινγκ </a:t>
            </a:r>
            <a:r>
              <a:rPr lang="el-GR" sz="2400" dirty="0" smtClean="0"/>
              <a:t>της εταιρείας, τη δέσμη των βασικών εργαλείων που χρησιμοποιεί η εταιρεία για την εφαρμογή της στρατηγικής της. Τα βασικά εργαλεία χωρίζονται σε 4 μεγάλες ομάδες, τα</a:t>
            </a:r>
            <a:r>
              <a:rPr lang="en-US" sz="2400" dirty="0" smtClean="0"/>
              <a:t> </a:t>
            </a:r>
            <a:r>
              <a:rPr lang="en-US" sz="2400" b="1" dirty="0" smtClean="0"/>
              <a:t>4 Ps </a:t>
            </a:r>
            <a:r>
              <a:rPr lang="el-GR" sz="2400" b="1" dirty="0" smtClean="0"/>
              <a:t>του</a:t>
            </a:r>
            <a:r>
              <a:rPr lang="en-US" sz="2400" b="1" dirty="0" smtClean="0"/>
              <a:t> </a:t>
            </a:r>
            <a:r>
              <a:rPr lang="el-GR" sz="2400" b="1" dirty="0" smtClean="0"/>
              <a:t>μάρκετινγκ </a:t>
            </a:r>
            <a:r>
              <a:rPr lang="en-US" sz="2400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Product</a:t>
            </a:r>
            <a:r>
              <a:rPr lang="el-GR" sz="2400" dirty="0" smtClean="0"/>
              <a:t> (Προϊόν)</a:t>
            </a:r>
            <a:r>
              <a:rPr lang="en-US" sz="24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Price</a:t>
            </a:r>
            <a:r>
              <a:rPr lang="el-GR" sz="2400" dirty="0" smtClean="0"/>
              <a:t> (Τιμή)</a:t>
            </a:r>
            <a:r>
              <a:rPr lang="en-US" sz="24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Place </a:t>
            </a:r>
            <a:r>
              <a:rPr lang="el-GR" sz="2400" dirty="0" smtClean="0"/>
              <a:t>(Χώρος/τόπος)</a:t>
            </a:r>
            <a:r>
              <a:rPr lang="en-US" sz="24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Promotion</a:t>
            </a:r>
            <a:r>
              <a:rPr lang="el-GR" sz="2400" dirty="0" smtClean="0"/>
              <a:t> (προβολή)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GB" sz="1400" dirty="0" err="1" smtClean="0"/>
              <a:t>Perreault</a:t>
            </a:r>
            <a:r>
              <a:rPr lang="en-GB" sz="1400" dirty="0" smtClean="0"/>
              <a:t> </a:t>
            </a:r>
            <a:r>
              <a:rPr lang="en-GB" sz="1400" dirty="0" err="1" smtClean="0"/>
              <a:t>W.D.Jr.,Cannon</a:t>
            </a:r>
            <a:r>
              <a:rPr lang="en-GB" sz="1400" dirty="0" smtClean="0"/>
              <a:t> J.P., McCarthy J.E.,(2012) "</a:t>
            </a:r>
            <a:r>
              <a:rPr lang="el-GR" sz="1400" dirty="0" smtClean="0"/>
              <a:t>Βασικές Αρχές Μάρκετινγκ, Μία στρατηγική Προσέγγιση", </a:t>
            </a:r>
            <a:r>
              <a:rPr lang="en-GB" sz="1400" dirty="0" smtClean="0"/>
              <a:t>Broken Hill Publishers LTD</a:t>
            </a: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sz="1400" dirty="0" smtClean="0"/>
              <a:t>Philip </a:t>
            </a:r>
            <a:r>
              <a:rPr lang="en-US" sz="1400" dirty="0" err="1" smtClean="0"/>
              <a:t>Kotler</a:t>
            </a:r>
            <a:r>
              <a:rPr lang="en-US" sz="1400" dirty="0" smtClean="0"/>
              <a:t>, ‘Marketing” </a:t>
            </a:r>
            <a:r>
              <a:rPr lang="el-GR" sz="1400" dirty="0" smtClean="0"/>
              <a:t> </a:t>
            </a:r>
            <a:r>
              <a:rPr lang="en-US" sz="1400" dirty="0" smtClean="0"/>
              <a:t>in Chicago Humanities Festival (2012)</a:t>
            </a:r>
            <a:endParaRPr lang="es-ES" sz="1400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l-GR" sz="1400" dirty="0" err="1" smtClean="0"/>
              <a:t>Armstrong</a:t>
            </a:r>
            <a:r>
              <a:rPr lang="el-GR" sz="1400" dirty="0" smtClean="0"/>
              <a:t> </a:t>
            </a:r>
            <a:r>
              <a:rPr lang="el-GR" sz="1400" dirty="0" err="1" smtClean="0"/>
              <a:t>G.,Kotler</a:t>
            </a:r>
            <a:r>
              <a:rPr lang="el-GR" sz="1400" dirty="0" smtClean="0"/>
              <a:t> </a:t>
            </a:r>
            <a:r>
              <a:rPr lang="el-GR" sz="1400" dirty="0" err="1" smtClean="0"/>
              <a:t>Ph</a:t>
            </a:r>
            <a:r>
              <a:rPr lang="el-GR" sz="1400" dirty="0" smtClean="0"/>
              <a:t>., (2009), Εισαγωγή στο Μάρκετινγκ, Εκδόσεις Επίκεντρο</a:t>
            </a:r>
            <a:endParaRPr lang="es-ES" sz="1400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sz="1400" dirty="0" smtClean="0"/>
              <a:t>Copyright  2011, Pearson Education Inc., Publishing as Prentice-Hall</a:t>
            </a: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sz="1400" dirty="0" smtClean="0"/>
              <a:t>Galbraith J.R. (2005),Designing the Customer-Centric Organization</a:t>
            </a:r>
            <a:endParaRPr lang="el-GR" sz="1400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sz="1400" dirty="0" err="1" smtClean="0"/>
              <a:t>Fahy</a:t>
            </a:r>
            <a:r>
              <a:rPr lang="en-US" sz="1400" dirty="0" smtClean="0"/>
              <a:t> J., Jobber D., (2014) </a:t>
            </a:r>
            <a:r>
              <a:rPr lang="el-GR" sz="1400" dirty="0" smtClean="0"/>
              <a:t>,«Αρχές Μάρκετινγκ», Εκδόσεις Κριτική</a:t>
            </a: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sz="1400" dirty="0" smtClean="0">
                <a:hlinkClick r:id="rId3"/>
              </a:rPr>
              <a:t>www.quickmba.com/strategy/matrix/bcg</a:t>
            </a:r>
            <a:endParaRPr lang="el-GR" sz="1400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sz="1400" dirty="0" smtClean="0">
                <a:hlinkClick r:id="rId4"/>
              </a:rPr>
              <a:t>http://www.slideshare.net/vigneshpushparaj/business-portfolio-matrixg</a:t>
            </a:r>
            <a:endParaRPr lang="en-US" sz="1400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l-GR" sz="1400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l-GR" sz="1400" i="1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n-US" altLang="zh-CN" sz="1400" dirty="0" smtClean="0">
              <a:latin typeface="Segoe UI" pitchFamily="18" charset="0"/>
              <a:cs typeface="Segoe UI" pitchFamily="18" charset="0"/>
            </a:endParaRP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n-US" altLang="zh-CN" sz="1400" dirty="0" smtClean="0">
              <a:latin typeface="Segoe UI" pitchFamily="18" charset="0"/>
              <a:cs typeface="Segoe U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sz="1400" dirty="0" smtClean="0">
                <a:hlinkClick r:id="rId3"/>
              </a:rPr>
              <a:t>http://www.strategicmanagementinsight.com/swot-analyses/walt-disney-swot-analysis.html</a:t>
            </a:r>
            <a:endParaRPr lang="en-US" sz="1400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GB" sz="1400" dirty="0" smtClean="0">
                <a:hlinkClick r:id="rId4"/>
              </a:rPr>
              <a:t>www.marsdd.com/mars-library</a:t>
            </a:r>
            <a:endParaRPr lang="en-GB" sz="1400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l-GR" sz="1400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n-US" sz="1400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l-GR" sz="1400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n-US" altLang="zh-CN" sz="1400" smtClean="0">
              <a:latin typeface="Segoe UI" pitchFamily="18" charset="0"/>
              <a:cs typeface="Segoe UI" pitchFamily="18" charset="0"/>
            </a:endParaRP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n-US" altLang="zh-CN" sz="1400" dirty="0" smtClean="0">
              <a:latin typeface="Segoe UI" pitchFamily="18" charset="0"/>
              <a:cs typeface="Segoe U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2238</TotalTime>
  <Words>693</Words>
  <Application>Microsoft Office PowerPoint</Application>
  <PresentationFormat>Προβολή στην οθόνη (16:10)</PresentationFormat>
  <Paragraphs>98</Paragraphs>
  <Slides>15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Αρχές Μάρκετινγκ</vt:lpstr>
      <vt:lpstr>Διαφάνεια 2</vt:lpstr>
      <vt:lpstr>Άδειες Χρήσης</vt:lpstr>
      <vt:lpstr>Χρηματοδότηση</vt:lpstr>
      <vt:lpstr>Σκοποί  ενότητας</vt:lpstr>
      <vt:lpstr>Στάδιο 3ο Προετοιμασία ενός σχεδίου και προγράμματος ολοκληρωμένου Μάρκετινγκ</vt:lpstr>
      <vt:lpstr>Στάδιο 3ο Προετοιμασία ενός σχεδίου και προγράμματος ολοκληρωμένου Μάρκετινγκ</vt:lpstr>
      <vt:lpstr>Βιβλιογραφία</vt:lpstr>
      <vt:lpstr>Βιβλιογραφία</vt:lpstr>
      <vt:lpstr>Σημείωμα Αναφοράς</vt:lpstr>
      <vt:lpstr>Σημείωμα Αδειοδότησης</vt:lpstr>
      <vt:lpstr>Διαφάνεια 12</vt:lpstr>
      <vt:lpstr>Διαφάνεια 13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341</cp:revision>
  <dcterms:created xsi:type="dcterms:W3CDTF">2012-09-06T09:03:05Z</dcterms:created>
  <dcterms:modified xsi:type="dcterms:W3CDTF">2015-11-05T19:41:05Z</dcterms:modified>
</cp:coreProperties>
</file>