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89" r:id="rId3"/>
    <p:sldId id="257" r:id="rId4"/>
    <p:sldId id="259" r:id="rId5"/>
    <p:sldId id="417" r:id="rId6"/>
    <p:sldId id="418" r:id="rId7"/>
    <p:sldId id="419" r:id="rId8"/>
    <p:sldId id="420" r:id="rId9"/>
    <p:sldId id="421" r:id="rId10"/>
    <p:sldId id="422" r:id="rId11"/>
    <p:sldId id="423" r:id="rId12"/>
    <p:sldId id="424" r:id="rId13"/>
    <p:sldId id="425" r:id="rId14"/>
    <p:sldId id="426" r:id="rId15"/>
    <p:sldId id="427" r:id="rId16"/>
    <p:sldId id="428" r:id="rId17"/>
    <p:sldId id="429" r:id="rId18"/>
    <p:sldId id="430" r:id="rId19"/>
    <p:sldId id="431" r:id="rId20"/>
    <p:sldId id="432" r:id="rId21"/>
    <p:sldId id="433" r:id="rId22"/>
    <p:sldId id="434" r:id="rId23"/>
    <p:sldId id="435" r:id="rId24"/>
    <p:sldId id="436" r:id="rId25"/>
    <p:sldId id="437" r:id="rId26"/>
    <p:sldId id="438" r:id="rId27"/>
    <p:sldId id="439" r:id="rId28"/>
    <p:sldId id="440" r:id="rId29"/>
    <p:sldId id="441" r:id="rId30"/>
    <p:sldId id="442" r:id="rId31"/>
    <p:sldId id="443" r:id="rId32"/>
    <p:sldId id="444" r:id="rId33"/>
    <p:sldId id="445" r:id="rId34"/>
    <p:sldId id="446" r:id="rId35"/>
    <p:sldId id="447" r:id="rId36"/>
    <p:sldId id="448" r:id="rId37"/>
    <p:sldId id="416" r:id="rId38"/>
    <p:sldId id="291" r:id="rId39"/>
    <p:sldId id="292" r:id="rId40"/>
    <p:sldId id="293" r:id="rId41"/>
    <p:sldId id="280" r:id="rId42"/>
  </p:sldIdLst>
  <p:sldSz cx="9144000" cy="5715000" type="screen16x10"/>
  <p:notesSz cx="6858000" cy="9144000"/>
  <p:custDataLst>
    <p:tags r:id="rId4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9309" autoAdjust="0"/>
  </p:normalViewPr>
  <p:slideViewPr>
    <p:cSldViewPr>
      <p:cViewPr varScale="1">
        <p:scale>
          <a:sx n="102" d="100"/>
          <a:sy n="102" d="100"/>
        </p:scale>
        <p:origin x="936"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21/07/2015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21/7/2015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dirty="0"/>
          </a:p>
        </p:txBody>
      </p:sp>
    </p:spTree>
    <p:extLst>
      <p:ext uri="{BB962C8B-B14F-4D97-AF65-F5344CB8AC3E}">
        <p14:creationId xmlns:p14="http://schemas.microsoft.com/office/powerpoint/2010/main" val="232104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349339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dirty="0"/>
          </a:p>
        </p:txBody>
      </p:sp>
    </p:spTree>
    <p:extLst>
      <p:ext uri="{BB962C8B-B14F-4D97-AF65-F5344CB8AC3E}">
        <p14:creationId xmlns:p14="http://schemas.microsoft.com/office/powerpoint/2010/main" val="964477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204564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2086504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1246450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397526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2409981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3396569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343606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2499798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1311469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2924308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574453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3488150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1638946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1337810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371521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2282678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125437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3972141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1607953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2037708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2096797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2490860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383495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3428827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37</a:t>
            </a:fld>
            <a:endParaRPr lang="el-GR"/>
          </a:p>
        </p:txBody>
      </p:sp>
    </p:spTree>
    <p:extLst>
      <p:ext uri="{BB962C8B-B14F-4D97-AF65-F5344CB8AC3E}">
        <p14:creationId xmlns:p14="http://schemas.microsoft.com/office/powerpoint/2010/main" val="20939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40</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dirty="0"/>
          </a:p>
        </p:txBody>
      </p:sp>
    </p:spTree>
    <p:extLst>
      <p:ext uri="{BB962C8B-B14F-4D97-AF65-F5344CB8AC3E}">
        <p14:creationId xmlns:p14="http://schemas.microsoft.com/office/powerpoint/2010/main" val="3542035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dirty="0"/>
          </a:p>
        </p:txBody>
      </p:sp>
    </p:spTree>
    <p:extLst>
      <p:ext uri="{BB962C8B-B14F-4D97-AF65-F5344CB8AC3E}">
        <p14:creationId xmlns:p14="http://schemas.microsoft.com/office/powerpoint/2010/main" val="16682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dirty="0"/>
          </a:p>
        </p:txBody>
      </p:sp>
    </p:spTree>
    <p:extLst>
      <p:ext uri="{BB962C8B-B14F-4D97-AF65-F5344CB8AC3E}">
        <p14:creationId xmlns:p14="http://schemas.microsoft.com/office/powerpoint/2010/main" val="3248657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dirty="0"/>
          </a:p>
        </p:txBody>
      </p:sp>
    </p:spTree>
    <p:extLst>
      <p:ext uri="{BB962C8B-B14F-4D97-AF65-F5344CB8AC3E}">
        <p14:creationId xmlns:p14="http://schemas.microsoft.com/office/powerpoint/2010/main" val="3850510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dirty="0"/>
          </a:p>
        </p:txBody>
      </p:sp>
    </p:spTree>
    <p:extLst>
      <p:ext uri="{BB962C8B-B14F-4D97-AF65-F5344CB8AC3E}">
        <p14:creationId xmlns:p14="http://schemas.microsoft.com/office/powerpoint/2010/main" val="377941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Πληροφορική</a:t>
            </a:r>
            <a:r>
              <a:rPr lang="el-GR" sz="1000" b="1" baseline="0" dirty="0" smtClean="0">
                <a:solidFill>
                  <a:schemeClr val="bg1"/>
                </a:solidFill>
              </a:rPr>
              <a:t> Ι</a:t>
            </a:r>
            <a:r>
              <a:rPr lang="el-GR" sz="1000" b="1" dirty="0" smtClean="0">
                <a:solidFill>
                  <a:schemeClr val="bg1"/>
                </a:solidFill>
              </a:rPr>
              <a:t> – Δίκτυα Υπολογιστών</a:t>
            </a:r>
            <a:r>
              <a:rPr lang="el-GR" sz="1000" dirty="0" smtClean="0">
                <a:solidFill>
                  <a:schemeClr val="bg1"/>
                </a:solidFill>
              </a:rPr>
              <a:t>, Τμήμα Χρηματοοικονομικής &amp; Ελεγκτικής, ΤΕΙ ΗΠΕΙΡΟΥ </a:t>
            </a:r>
            <a:r>
              <a:rPr lang="el-GR" sz="1000" b="1" dirty="0" smtClean="0">
                <a:solidFill>
                  <a:schemeClr val="bg1"/>
                </a:solidFill>
              </a:rPr>
              <a:t>-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Ι</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7</a:t>
            </a:r>
            <a:r>
              <a:rPr lang="en-US" sz="2800" dirty="0" smtClean="0"/>
              <a:t> </a:t>
            </a:r>
            <a:r>
              <a:rPr lang="el-GR" sz="2800" dirty="0" smtClean="0"/>
              <a:t>:</a:t>
            </a:r>
            <a:r>
              <a:rPr lang="en-US" sz="2800" dirty="0" smtClean="0"/>
              <a:t> </a:t>
            </a:r>
            <a:r>
              <a:rPr lang="el-GR" sz="2800" b="1" dirty="0"/>
              <a:t>Δίκτυα Υπολογιστών</a:t>
            </a:r>
          </a:p>
          <a:p>
            <a:endParaRPr lang="el-GR" sz="2000" b="1" dirty="0" smtClean="0"/>
          </a:p>
          <a:p>
            <a:endParaRPr lang="el-GR" sz="2000" dirty="0" smtClean="0"/>
          </a:p>
          <a:p>
            <a:r>
              <a:rPr lang="el-GR" sz="2800" dirty="0" smtClean="0"/>
              <a:t>Δρ</a:t>
            </a:r>
            <a:r>
              <a:rPr lang="el-GR" sz="2800" dirty="0"/>
              <a:t>. Γκόγκος Χρήστος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Συσκευές διασύνδεσης</a:t>
            </a:r>
          </a:p>
        </p:txBody>
      </p:sp>
      <p:sp>
        <p:nvSpPr>
          <p:cNvPr id="7" name="Text Placeholder 8"/>
          <p:cNvSpPr txBox="1">
            <a:spLocks/>
          </p:cNvSpPr>
          <p:nvPr/>
        </p:nvSpPr>
        <p:spPr>
          <a:xfrm>
            <a:off x="529942" y="1156625"/>
            <a:ext cx="4188454" cy="685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err="1" smtClean="0"/>
              <a:t>Επαναλήπτης</a:t>
            </a:r>
            <a:endParaRPr lang="el-GR" sz="2400" b="1" dirty="0"/>
          </a:p>
        </p:txBody>
      </p:sp>
      <p:sp>
        <p:nvSpPr>
          <p:cNvPr id="8" name="Text Placeholder 10"/>
          <p:cNvSpPr txBox="1">
            <a:spLocks/>
          </p:cNvSpPr>
          <p:nvPr/>
        </p:nvSpPr>
        <p:spPr>
          <a:xfrm>
            <a:off x="4722528" y="1180943"/>
            <a:ext cx="4190100"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t>Γέφυρα</a:t>
            </a:r>
            <a:endParaRPr lang="el-GR" sz="2400" b="1" dirty="0"/>
          </a:p>
        </p:txBody>
      </p:sp>
      <p:sp>
        <p:nvSpPr>
          <p:cNvPr id="9" name="Content Placeholder 9"/>
          <p:cNvSpPr>
            <a:spLocks noGrp="1"/>
          </p:cNvSpPr>
          <p:nvPr>
            <p:ph sz="quarter" idx="4294967295"/>
          </p:nvPr>
        </p:nvSpPr>
        <p:spPr>
          <a:xfrm>
            <a:off x="482165" y="1743871"/>
            <a:ext cx="4180716" cy="2159496"/>
          </a:xfrm>
          <a:prstGeom prst="rect">
            <a:avLst/>
          </a:prstGeom>
        </p:spPr>
        <p:txBody>
          <a:bodyPr/>
          <a:lstStyle/>
          <a:p>
            <a:pPr>
              <a:lnSpc>
                <a:spcPct val="80000"/>
              </a:lnSpc>
            </a:pPr>
            <a:r>
              <a:rPr lang="el-GR" sz="1800" dirty="0" smtClean="0"/>
              <a:t>Είναι μια συσκευή η οποία αναδημιουργεί τα δεδομένα ενισχύοντας το εξασθενημένο σήμα το οποίο λαμβάνει προεκτείνοντας με αυτό τον τρόπο το φυσικό μήκος του δικτύου. </a:t>
            </a:r>
          </a:p>
          <a:p>
            <a:pPr>
              <a:lnSpc>
                <a:spcPct val="80000"/>
              </a:lnSpc>
            </a:pPr>
            <a:endParaRPr lang="el-GR" sz="1800" dirty="0" smtClean="0"/>
          </a:p>
          <a:p>
            <a:endParaRPr lang="el-GR" sz="1800" dirty="0"/>
          </a:p>
        </p:txBody>
      </p:sp>
      <p:sp>
        <p:nvSpPr>
          <p:cNvPr id="10" name="Content Placeholder 11"/>
          <p:cNvSpPr>
            <a:spLocks noGrp="1"/>
          </p:cNvSpPr>
          <p:nvPr>
            <p:ph sz="quarter" idx="4294967295"/>
          </p:nvPr>
        </p:nvSpPr>
        <p:spPr>
          <a:xfrm>
            <a:off x="4712636" y="1665920"/>
            <a:ext cx="4186808" cy="2015480"/>
          </a:xfrm>
          <a:prstGeom prst="rect">
            <a:avLst/>
          </a:prstGeom>
        </p:spPr>
        <p:txBody>
          <a:bodyPr/>
          <a:lstStyle/>
          <a:p>
            <a:r>
              <a:rPr lang="el-GR" sz="1800" dirty="0" smtClean="0"/>
              <a:t>Είναι μια συσκευή η οποία ελέγχει τα πλαίσια τα οποία φτάνουν σε αυτή και επιτρέπει η απαγορεύει την προώθησή τους στα τμήματα δικτύων τα οποία συνδέει ανάλογα με το εάν προορίζονται γι’ αυτά ή όχι. Επιπλέον ενισχύει τα σήματα.</a:t>
            </a:r>
            <a:endParaRPr lang="el-GR" sz="1800" dirty="0"/>
          </a:p>
        </p:txBody>
      </p:sp>
      <p:sp>
        <p:nvSpPr>
          <p:cNvPr id="11" name="Text Placeholder 8"/>
          <p:cNvSpPr txBox="1">
            <a:spLocks/>
          </p:cNvSpPr>
          <p:nvPr/>
        </p:nvSpPr>
        <p:spPr bwMode="auto">
          <a:xfrm>
            <a:off x="597984" y="3255914"/>
            <a:ext cx="418845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defRPr/>
            </a:pPr>
            <a:r>
              <a:rPr kumimoji="0" lang="el-GR" sz="2400" b="1" i="0" u="none" strike="noStrike" kern="1200" cap="none" spc="0" normalizeH="0" baseline="0" noProof="0" dirty="0" smtClean="0">
                <a:ln>
                  <a:noFill/>
                </a:ln>
                <a:effectLst/>
                <a:uLnTx/>
                <a:uFillTx/>
                <a:latin typeface="+mn-lt"/>
                <a:ea typeface="+mn-ea"/>
                <a:cs typeface="+mn-cs"/>
              </a:rPr>
              <a:t>Δρομολογητής</a:t>
            </a:r>
            <a:endParaRPr kumimoji="0" lang="el-GR" sz="2400" b="1" i="0" u="none" strike="noStrike" kern="1200" cap="none" spc="0" normalizeH="0" baseline="0" noProof="0" dirty="0">
              <a:ln>
                <a:noFill/>
              </a:ln>
              <a:effectLst/>
              <a:uLnTx/>
              <a:uFillTx/>
              <a:latin typeface="+mn-lt"/>
              <a:ea typeface="+mn-ea"/>
              <a:cs typeface="+mn-cs"/>
            </a:endParaRPr>
          </a:p>
        </p:txBody>
      </p:sp>
      <p:sp>
        <p:nvSpPr>
          <p:cNvPr id="12" name="Text Placeholder 10"/>
          <p:cNvSpPr txBox="1">
            <a:spLocks/>
          </p:cNvSpPr>
          <p:nvPr/>
        </p:nvSpPr>
        <p:spPr bwMode="auto">
          <a:xfrm>
            <a:off x="4857623" y="3438605"/>
            <a:ext cx="41901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defRPr/>
            </a:pPr>
            <a:r>
              <a:rPr kumimoji="0" lang="el-GR" sz="2400" b="1" i="0" u="none" strike="noStrike" kern="1200" cap="none" spc="0" normalizeH="0" baseline="0" noProof="0" dirty="0" smtClean="0">
                <a:ln>
                  <a:noFill/>
                </a:ln>
                <a:effectLst/>
                <a:uLnTx/>
                <a:uFillTx/>
                <a:latin typeface="+mn-lt"/>
                <a:ea typeface="+mn-ea"/>
                <a:cs typeface="+mn-cs"/>
              </a:rPr>
              <a:t>Πύλη</a:t>
            </a:r>
            <a:endParaRPr kumimoji="0" lang="el-GR" sz="2400" b="1" i="0" u="none" strike="noStrike" kern="1200" cap="none" spc="0" normalizeH="0" baseline="0" noProof="0" dirty="0">
              <a:ln>
                <a:noFill/>
              </a:ln>
              <a:effectLst/>
              <a:uLnTx/>
              <a:uFillTx/>
              <a:latin typeface="+mn-lt"/>
              <a:ea typeface="+mn-ea"/>
              <a:cs typeface="+mn-cs"/>
            </a:endParaRPr>
          </a:p>
        </p:txBody>
      </p:sp>
      <p:sp>
        <p:nvSpPr>
          <p:cNvPr id="16" name="Content Placeholder 9"/>
          <p:cNvSpPr txBox="1">
            <a:spLocks/>
          </p:cNvSpPr>
          <p:nvPr/>
        </p:nvSpPr>
        <p:spPr bwMode="auto">
          <a:xfrm>
            <a:off x="526799" y="3885221"/>
            <a:ext cx="4186808" cy="2159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lvl="0" indent="-285750">
              <a:spcBef>
                <a:spcPts val="600"/>
              </a:spcBef>
              <a:buClr>
                <a:schemeClr val="accent1"/>
              </a:buClr>
              <a:buSzPct val="76000"/>
              <a:buFont typeface="Arial" panose="020B0604020202020204" pitchFamily="34" charset="0"/>
              <a:buChar char="•"/>
            </a:pPr>
            <a:r>
              <a:rPr lang="el-GR" dirty="0"/>
              <a:t>Είναι συσκευές που συνδέουν μεταξύ τους ανεξάρτητα δίκτυα LAN, MAN και WAN. Αναλαμβάνουν την δρομολόγηση των πακέτων λαμβάνοντας υπόψη τις εκάστοτε συνθήκες κυκλοφοριακού φόρτου</a:t>
            </a:r>
          </a:p>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defRPr/>
            </a:pPr>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Content Placeholder 11"/>
          <p:cNvSpPr txBox="1">
            <a:spLocks/>
          </p:cNvSpPr>
          <p:nvPr/>
        </p:nvSpPr>
        <p:spPr bwMode="auto">
          <a:xfrm>
            <a:off x="4745497" y="4009256"/>
            <a:ext cx="4186808" cy="2015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lvl="0" indent="-285750">
              <a:spcBef>
                <a:spcPts val="600"/>
              </a:spcBef>
              <a:buClr>
                <a:schemeClr val="accent1"/>
              </a:buClr>
              <a:buSzPct val="76000"/>
              <a:buFont typeface="Arial" panose="020B0604020202020204" pitchFamily="34" charset="0"/>
              <a:buChar char="•"/>
            </a:pPr>
            <a:r>
              <a:rPr lang="el-GR" dirty="0" smtClean="0">
                <a:latin typeface="+mn-lt"/>
              </a:rPr>
              <a:t>Είναι ένας μετατροπέας πρωτοκόλλων. Αναλαμβάνει την μετάφραση μεταξύ διαφορετικών πρωτοκόλλων που χρησιμοποιούν τα διασυνδεόμενα δίκτυα προκειμένου να είναι δυνατή η επικοινωνία τους.</a:t>
            </a:r>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8" name="Picture 9" descr="router"/>
          <p:cNvPicPr>
            <a:picLocks noChangeAspect="1" noChangeArrowheads="1"/>
          </p:cNvPicPr>
          <p:nvPr/>
        </p:nvPicPr>
        <p:blipFill>
          <a:blip r:embed="rId3" cstate="print"/>
          <a:srcRect/>
          <a:stretch>
            <a:fillRect/>
          </a:stretch>
        </p:blipFill>
        <p:spPr bwMode="auto">
          <a:xfrm>
            <a:off x="2614936" y="2904027"/>
            <a:ext cx="1669031" cy="1039260"/>
          </a:xfrm>
          <a:prstGeom prst="rect">
            <a:avLst/>
          </a:prstGeom>
          <a:noFill/>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spTree>
    <p:extLst>
      <p:ext uri="{BB962C8B-B14F-4D97-AF65-F5344CB8AC3E}">
        <p14:creationId xmlns:p14="http://schemas.microsoft.com/office/powerpoint/2010/main" val="4285657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Φυσικές δομές</a:t>
            </a:r>
          </a:p>
        </p:txBody>
      </p:sp>
      <p:sp>
        <p:nvSpPr>
          <p:cNvPr id="24" name="Text Placeholder 3"/>
          <p:cNvSpPr txBox="1">
            <a:spLocks/>
          </p:cNvSpPr>
          <p:nvPr/>
        </p:nvSpPr>
        <p:spPr>
          <a:xfrm>
            <a:off x="454025" y="1119783"/>
            <a:ext cx="4040188" cy="685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t>Τύπος σύνδεσης</a:t>
            </a:r>
            <a:endParaRPr lang="el-GR" sz="2400" b="1" dirty="0"/>
          </a:p>
        </p:txBody>
      </p:sp>
      <p:sp>
        <p:nvSpPr>
          <p:cNvPr id="25" name="Text Placeholder 5"/>
          <p:cNvSpPr txBox="1">
            <a:spLocks/>
          </p:cNvSpPr>
          <p:nvPr/>
        </p:nvSpPr>
        <p:spPr>
          <a:xfrm>
            <a:off x="4645025" y="1129308"/>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t>Φυσική τοπολογία</a:t>
            </a:r>
            <a:endParaRPr lang="el-GR" sz="2400" b="1" dirty="0"/>
          </a:p>
        </p:txBody>
      </p:sp>
      <p:sp>
        <p:nvSpPr>
          <p:cNvPr id="26" name="Content Placeholder 4"/>
          <p:cNvSpPr>
            <a:spLocks noGrp="1"/>
          </p:cNvSpPr>
          <p:nvPr>
            <p:ph sz="quarter" idx="4294967295"/>
          </p:nvPr>
        </p:nvSpPr>
        <p:spPr>
          <a:xfrm>
            <a:off x="454819" y="1676400"/>
            <a:ext cx="4038600" cy="4038600"/>
          </a:xfrm>
          <a:prstGeom prst="rect">
            <a:avLst/>
          </a:prstGeom>
        </p:spPr>
        <p:txBody>
          <a:bodyPr/>
          <a:lstStyle/>
          <a:p>
            <a:r>
              <a:rPr lang="el-GR" sz="2400" dirty="0" smtClean="0"/>
              <a:t>Σύνδεση σημείο προς σημείο</a:t>
            </a:r>
          </a:p>
          <a:p>
            <a:r>
              <a:rPr lang="el-GR" sz="2400" dirty="0" smtClean="0"/>
              <a:t>Σύνδεση πολλών σημείων (η χωρητικότητα του καναλιού επικοινωνίας  μοιράζεται είτε ποσοτικά είτε χρονικά )</a:t>
            </a:r>
          </a:p>
        </p:txBody>
      </p:sp>
      <p:sp>
        <p:nvSpPr>
          <p:cNvPr id="27" name="Content Placeholder 6"/>
          <p:cNvSpPr>
            <a:spLocks noGrp="1"/>
          </p:cNvSpPr>
          <p:nvPr>
            <p:ph sz="quarter" idx="4294967295"/>
          </p:nvPr>
        </p:nvSpPr>
        <p:spPr>
          <a:xfrm>
            <a:off x="4648200" y="1676400"/>
            <a:ext cx="4038600" cy="4175720"/>
          </a:xfrm>
          <a:prstGeom prst="rect">
            <a:avLst/>
          </a:prstGeom>
        </p:spPr>
        <p:txBody>
          <a:bodyPr/>
          <a:lstStyle/>
          <a:p>
            <a:r>
              <a:rPr lang="el-GR" sz="2400" dirty="0" smtClean="0"/>
              <a:t>Τοπολογία δικτύου είναι η αναπαράσταση στον χώρο όλων των συσκευών του δικτύου</a:t>
            </a:r>
          </a:p>
          <a:p>
            <a:r>
              <a:rPr lang="el-GR" sz="2400" dirty="0" smtClean="0"/>
              <a:t>Βασικές τοπολογίες</a:t>
            </a:r>
          </a:p>
          <a:p>
            <a:pPr lvl="1"/>
            <a:r>
              <a:rPr lang="el-GR" sz="2000" dirty="0" smtClean="0"/>
              <a:t>Πλέγμα </a:t>
            </a:r>
          </a:p>
          <a:p>
            <a:pPr lvl="1"/>
            <a:r>
              <a:rPr lang="el-GR" sz="2000" dirty="0" smtClean="0"/>
              <a:t>Αστέρας</a:t>
            </a:r>
          </a:p>
          <a:p>
            <a:pPr lvl="1"/>
            <a:r>
              <a:rPr lang="el-GR" sz="2000" dirty="0" smtClean="0"/>
              <a:t>Δίαυλος</a:t>
            </a:r>
          </a:p>
          <a:p>
            <a:pPr lvl="1"/>
            <a:r>
              <a:rPr lang="el-GR" sz="2000" dirty="0" smtClean="0"/>
              <a:t>Δακτύλιος</a:t>
            </a:r>
          </a:p>
          <a:p>
            <a:pPr lvl="1"/>
            <a:endParaRPr lang="el-GR" sz="2000" dirty="0"/>
          </a:p>
        </p:txBody>
      </p:sp>
      <p:pic>
        <p:nvPicPr>
          <p:cNvPr id="28" name="Picture 2"/>
          <p:cNvPicPr>
            <a:picLocks noChangeAspect="1" noChangeArrowheads="1"/>
          </p:cNvPicPr>
          <p:nvPr/>
        </p:nvPicPr>
        <p:blipFill>
          <a:blip r:embed="rId3" cstate="print"/>
          <a:srcRect/>
          <a:stretch>
            <a:fillRect/>
          </a:stretch>
        </p:blipFill>
        <p:spPr bwMode="auto">
          <a:xfrm>
            <a:off x="7812360" y="4369668"/>
            <a:ext cx="795219" cy="576064"/>
          </a:xfrm>
          <a:prstGeom prst="rect">
            <a:avLst/>
          </a:prstGeom>
          <a:noFill/>
          <a:ln w="9525">
            <a:noFill/>
            <a:miter lim="800000"/>
            <a:headEnd/>
            <a:tailEnd/>
          </a:ln>
        </p:spPr>
      </p:pic>
      <p:pic>
        <p:nvPicPr>
          <p:cNvPr id="29" name="Picture 4"/>
          <p:cNvPicPr>
            <a:picLocks noChangeAspect="1" noChangeArrowheads="1"/>
          </p:cNvPicPr>
          <p:nvPr/>
        </p:nvPicPr>
        <p:blipFill>
          <a:blip r:embed="rId4" cstate="print"/>
          <a:srcRect/>
          <a:stretch>
            <a:fillRect/>
          </a:stretch>
        </p:blipFill>
        <p:spPr bwMode="auto">
          <a:xfrm>
            <a:off x="7812360" y="4945732"/>
            <a:ext cx="782563" cy="640839"/>
          </a:xfrm>
          <a:prstGeom prst="rect">
            <a:avLst/>
          </a:prstGeom>
          <a:noFill/>
          <a:ln w="9525">
            <a:noFill/>
            <a:miter lim="800000"/>
            <a:headEnd/>
            <a:tailEnd/>
          </a:ln>
        </p:spPr>
      </p:pic>
      <p:pic>
        <p:nvPicPr>
          <p:cNvPr id="30" name="Picture 6"/>
          <p:cNvPicPr>
            <a:picLocks noChangeAspect="1" noChangeArrowheads="1"/>
          </p:cNvPicPr>
          <p:nvPr/>
        </p:nvPicPr>
        <p:blipFill>
          <a:blip r:embed="rId5" cstate="print"/>
          <a:srcRect/>
          <a:stretch>
            <a:fillRect/>
          </a:stretch>
        </p:blipFill>
        <p:spPr bwMode="auto">
          <a:xfrm>
            <a:off x="7812360" y="3721596"/>
            <a:ext cx="791396" cy="648072"/>
          </a:xfrm>
          <a:prstGeom prst="rect">
            <a:avLst/>
          </a:prstGeom>
          <a:noFill/>
          <a:ln w="9525">
            <a:noFill/>
            <a:miter lim="800000"/>
            <a:headEnd/>
            <a:tailEnd/>
          </a:ln>
        </p:spPr>
      </p:pic>
      <p:pic>
        <p:nvPicPr>
          <p:cNvPr id="31" name="Picture 7"/>
          <p:cNvPicPr>
            <a:picLocks noChangeAspect="1" noChangeArrowheads="1"/>
          </p:cNvPicPr>
          <p:nvPr/>
        </p:nvPicPr>
        <p:blipFill>
          <a:blip r:embed="rId6" cstate="print"/>
          <a:srcRect/>
          <a:stretch>
            <a:fillRect/>
          </a:stretch>
        </p:blipFill>
        <p:spPr bwMode="auto">
          <a:xfrm>
            <a:off x="7812360" y="3145532"/>
            <a:ext cx="787152" cy="578065"/>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517709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Τοπολογία πλέγματος </a:t>
            </a:r>
            <a:r>
              <a:rPr lang="en-US" dirty="0"/>
              <a:t>(mesh)</a:t>
            </a:r>
            <a:endParaRPr lang="el-GR" dirty="0"/>
          </a:p>
        </p:txBody>
      </p:sp>
      <p:sp>
        <p:nvSpPr>
          <p:cNvPr id="11" name="Text Placeholder 8"/>
          <p:cNvSpPr txBox="1">
            <a:spLocks/>
          </p:cNvSpPr>
          <p:nvPr/>
        </p:nvSpPr>
        <p:spPr>
          <a:xfrm>
            <a:off x="457200" y="1285875"/>
            <a:ext cx="4188454" cy="685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b="1" dirty="0" smtClean="0"/>
              <a:t>Πλεονεκτήματα </a:t>
            </a:r>
            <a:endParaRPr lang="el-GR" sz="2800" b="1" dirty="0"/>
          </a:p>
        </p:txBody>
      </p:sp>
      <p:sp>
        <p:nvSpPr>
          <p:cNvPr id="12" name="Text Placeholder 10"/>
          <p:cNvSpPr txBox="1">
            <a:spLocks/>
          </p:cNvSpPr>
          <p:nvPr/>
        </p:nvSpPr>
        <p:spPr>
          <a:xfrm>
            <a:off x="4648200" y="1295400"/>
            <a:ext cx="4190100"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b="1" smtClean="0"/>
              <a:t>Μειονεκτήματα</a:t>
            </a:r>
            <a:endParaRPr lang="el-GR" sz="2800" b="1" dirty="0"/>
          </a:p>
        </p:txBody>
      </p:sp>
      <p:sp>
        <p:nvSpPr>
          <p:cNvPr id="13" name="Content Placeholder 9"/>
          <p:cNvSpPr>
            <a:spLocks noGrp="1"/>
          </p:cNvSpPr>
          <p:nvPr>
            <p:ph sz="quarter" idx="4294967295"/>
          </p:nvPr>
        </p:nvSpPr>
        <p:spPr>
          <a:xfrm>
            <a:off x="457200" y="1849388"/>
            <a:ext cx="4186808" cy="4038600"/>
          </a:xfrm>
          <a:prstGeom prst="rect">
            <a:avLst/>
          </a:prstGeom>
        </p:spPr>
        <p:txBody>
          <a:bodyPr/>
          <a:lstStyle/>
          <a:p>
            <a:r>
              <a:rPr lang="el-GR" sz="2800" dirty="0" smtClean="0"/>
              <a:t>Ανθεκτική σε καταστροφές</a:t>
            </a:r>
          </a:p>
          <a:p>
            <a:r>
              <a:rPr lang="el-GR" sz="2800" dirty="0" smtClean="0"/>
              <a:t>Πλήρης διάθεση του εύρους ζώνης στην επικοινωνία ανάμεσα σε δύο κόμβους</a:t>
            </a:r>
            <a:endParaRPr lang="el-GR" sz="2800" dirty="0"/>
          </a:p>
        </p:txBody>
      </p:sp>
      <p:sp>
        <p:nvSpPr>
          <p:cNvPr id="14" name="Content Placeholder 11"/>
          <p:cNvSpPr>
            <a:spLocks noGrp="1"/>
          </p:cNvSpPr>
          <p:nvPr>
            <p:ph sz="quarter" idx="4294967295"/>
          </p:nvPr>
        </p:nvSpPr>
        <p:spPr>
          <a:xfrm>
            <a:off x="4648200" y="1849388"/>
            <a:ext cx="4186808" cy="4038600"/>
          </a:xfrm>
          <a:prstGeom prst="rect">
            <a:avLst/>
          </a:prstGeom>
        </p:spPr>
        <p:txBody>
          <a:bodyPr/>
          <a:lstStyle/>
          <a:p>
            <a:r>
              <a:rPr lang="el-GR" sz="2800" dirty="0" smtClean="0"/>
              <a:t>Πλήθος συνδέσεων (καλώδια και θύρες εισόδου εξόδου)</a:t>
            </a:r>
            <a:endParaRPr lang="el-GR" sz="2800" dirty="0"/>
          </a:p>
        </p:txBody>
      </p:sp>
      <p:pic>
        <p:nvPicPr>
          <p:cNvPr id="15" name="Picture 2"/>
          <p:cNvPicPr>
            <a:picLocks noChangeAspect="1" noChangeArrowheads="1"/>
          </p:cNvPicPr>
          <p:nvPr/>
        </p:nvPicPr>
        <p:blipFill>
          <a:blip r:embed="rId3" cstate="print"/>
          <a:srcRect/>
          <a:stretch>
            <a:fillRect/>
          </a:stretch>
        </p:blipFill>
        <p:spPr bwMode="auto">
          <a:xfrm>
            <a:off x="5148064" y="3189734"/>
            <a:ext cx="2617938" cy="2525266"/>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1032398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2411760" y="3001516"/>
            <a:ext cx="3312405" cy="2448000"/>
          </a:xfrm>
          <a:prstGeom prst="rect">
            <a:avLst/>
          </a:prstGeom>
          <a:noFill/>
          <a:ln w="9525">
            <a:noFill/>
            <a:miter lim="800000"/>
            <a:headEnd/>
            <a:tailEnd/>
          </a:ln>
        </p:spPr>
      </p:pic>
      <p:sp>
        <p:nvSpPr>
          <p:cNvPr id="2" name="Title 1"/>
          <p:cNvSpPr>
            <a:spLocks noGrp="1"/>
          </p:cNvSpPr>
          <p:nvPr>
            <p:ph type="title"/>
          </p:nvPr>
        </p:nvSpPr>
        <p:spPr/>
        <p:txBody>
          <a:bodyPr/>
          <a:lstStyle/>
          <a:p>
            <a:r>
              <a:rPr lang="el-GR" dirty="0"/>
              <a:t>Τοπολογία δακτυλίου</a:t>
            </a:r>
            <a:r>
              <a:rPr lang="en-US" dirty="0"/>
              <a:t> (ring)</a:t>
            </a:r>
            <a:endParaRPr lang="el-GR" dirty="0"/>
          </a:p>
        </p:txBody>
      </p:sp>
      <p:sp>
        <p:nvSpPr>
          <p:cNvPr id="8" name="Text Placeholder 8"/>
          <p:cNvSpPr txBox="1">
            <a:spLocks/>
          </p:cNvSpPr>
          <p:nvPr/>
        </p:nvSpPr>
        <p:spPr>
          <a:xfrm>
            <a:off x="457200" y="1285875"/>
            <a:ext cx="4040188" cy="685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b="1" dirty="0" smtClean="0"/>
              <a:t>Πλεονεκτήματα</a:t>
            </a:r>
            <a:r>
              <a:rPr lang="el-GR" sz="2800" dirty="0" smtClean="0"/>
              <a:t> </a:t>
            </a:r>
            <a:endParaRPr lang="el-GR" sz="2800" dirty="0"/>
          </a:p>
        </p:txBody>
      </p:sp>
      <p:sp>
        <p:nvSpPr>
          <p:cNvPr id="9" name="Text Placeholder 10"/>
          <p:cNvSpPr txBox="1">
            <a:spLocks/>
          </p:cNvSpPr>
          <p:nvPr/>
        </p:nvSpPr>
        <p:spPr>
          <a:xfrm>
            <a:off x="4648200" y="1295400"/>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b="1" dirty="0" smtClean="0"/>
              <a:t>Μειονεκτήματα</a:t>
            </a:r>
            <a:endParaRPr lang="el-GR" sz="2800" b="1" dirty="0"/>
          </a:p>
        </p:txBody>
      </p:sp>
      <p:sp>
        <p:nvSpPr>
          <p:cNvPr id="10" name="Content Placeholder 9"/>
          <p:cNvSpPr>
            <a:spLocks noGrp="1"/>
          </p:cNvSpPr>
          <p:nvPr>
            <p:ph sz="quarter" idx="4294967295"/>
          </p:nvPr>
        </p:nvSpPr>
        <p:spPr>
          <a:xfrm>
            <a:off x="457200" y="1843236"/>
            <a:ext cx="4038600" cy="4038600"/>
          </a:xfrm>
          <a:prstGeom prst="rect">
            <a:avLst/>
          </a:prstGeom>
        </p:spPr>
        <p:txBody>
          <a:bodyPr/>
          <a:lstStyle/>
          <a:p>
            <a:r>
              <a:rPr lang="el-GR" sz="2800" dirty="0" smtClean="0"/>
              <a:t>Εύκολη εγκατάσταση</a:t>
            </a:r>
          </a:p>
          <a:p>
            <a:r>
              <a:rPr lang="el-GR" sz="2800" dirty="0" smtClean="0"/>
              <a:t>Εύκολη απομόνωση σφαλμάτων</a:t>
            </a:r>
            <a:endParaRPr lang="el-GR" sz="2800" dirty="0"/>
          </a:p>
        </p:txBody>
      </p:sp>
      <p:sp>
        <p:nvSpPr>
          <p:cNvPr id="16" name="Content Placeholder 11"/>
          <p:cNvSpPr>
            <a:spLocks noGrp="1"/>
          </p:cNvSpPr>
          <p:nvPr>
            <p:ph sz="quarter" idx="4294967295"/>
          </p:nvPr>
        </p:nvSpPr>
        <p:spPr>
          <a:xfrm>
            <a:off x="4648200" y="1843236"/>
            <a:ext cx="4038600" cy="4038600"/>
          </a:xfrm>
          <a:prstGeom prst="rect">
            <a:avLst/>
          </a:prstGeom>
        </p:spPr>
        <p:txBody>
          <a:bodyPr/>
          <a:lstStyle/>
          <a:p>
            <a:r>
              <a:rPr lang="el-GR" sz="2800" dirty="0" smtClean="0"/>
              <a:t>Αν υπάρξει κενό στον δακτύλιο καταρέει όλο το δίκτυο</a:t>
            </a:r>
            <a:endParaRPr lang="el-GR" sz="2800"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13</a:t>
            </a:fld>
            <a:endParaRPr lang="el-GR" dirty="0"/>
          </a:p>
        </p:txBody>
      </p:sp>
    </p:spTree>
    <p:extLst>
      <p:ext uri="{BB962C8B-B14F-4D97-AF65-F5344CB8AC3E}">
        <p14:creationId xmlns:p14="http://schemas.microsoft.com/office/powerpoint/2010/main" val="807160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Τοπολογία διαύλου</a:t>
            </a:r>
            <a:r>
              <a:rPr lang="en-US" dirty="0"/>
              <a:t> (bus)</a:t>
            </a:r>
            <a:endParaRPr lang="el-GR" dirty="0"/>
          </a:p>
        </p:txBody>
      </p:sp>
      <p:sp>
        <p:nvSpPr>
          <p:cNvPr id="11" name="Text Placeholder 8"/>
          <p:cNvSpPr txBox="1">
            <a:spLocks/>
          </p:cNvSpPr>
          <p:nvPr/>
        </p:nvSpPr>
        <p:spPr>
          <a:xfrm>
            <a:off x="457200" y="1285875"/>
            <a:ext cx="4040188" cy="685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b="1" dirty="0" smtClean="0"/>
              <a:t>Πλεονεκτήματα </a:t>
            </a:r>
            <a:endParaRPr lang="el-GR" sz="2800" b="1" dirty="0"/>
          </a:p>
        </p:txBody>
      </p:sp>
      <p:sp>
        <p:nvSpPr>
          <p:cNvPr id="12" name="Text Placeholder 10"/>
          <p:cNvSpPr txBox="1">
            <a:spLocks/>
          </p:cNvSpPr>
          <p:nvPr/>
        </p:nvSpPr>
        <p:spPr>
          <a:xfrm>
            <a:off x="4648200" y="1295400"/>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b="1" dirty="0" smtClean="0"/>
              <a:t>Μειονεκτήματα</a:t>
            </a:r>
            <a:endParaRPr lang="el-GR" sz="2800" b="1" dirty="0"/>
          </a:p>
        </p:txBody>
      </p:sp>
      <p:sp>
        <p:nvSpPr>
          <p:cNvPr id="13" name="Content Placeholder 9"/>
          <p:cNvSpPr>
            <a:spLocks noGrp="1"/>
          </p:cNvSpPr>
          <p:nvPr>
            <p:ph sz="quarter" idx="4294967295"/>
          </p:nvPr>
        </p:nvSpPr>
        <p:spPr>
          <a:xfrm>
            <a:off x="451168" y="1849388"/>
            <a:ext cx="4038600" cy="4038600"/>
          </a:xfrm>
          <a:prstGeom prst="rect">
            <a:avLst/>
          </a:prstGeom>
        </p:spPr>
        <p:txBody>
          <a:bodyPr/>
          <a:lstStyle/>
          <a:p>
            <a:r>
              <a:rPr lang="el-GR" sz="2800" dirty="0" smtClean="0"/>
              <a:t>Εύκολη εγκατάσταση</a:t>
            </a:r>
          </a:p>
        </p:txBody>
      </p:sp>
      <p:sp>
        <p:nvSpPr>
          <p:cNvPr id="14" name="Content Placeholder 11"/>
          <p:cNvSpPr>
            <a:spLocks noGrp="1"/>
          </p:cNvSpPr>
          <p:nvPr>
            <p:ph sz="quarter" idx="4294967295"/>
          </p:nvPr>
        </p:nvSpPr>
        <p:spPr>
          <a:xfrm>
            <a:off x="4642168" y="1849388"/>
            <a:ext cx="4038600" cy="4038600"/>
          </a:xfrm>
          <a:prstGeom prst="rect">
            <a:avLst/>
          </a:prstGeom>
        </p:spPr>
        <p:txBody>
          <a:bodyPr/>
          <a:lstStyle/>
          <a:p>
            <a:r>
              <a:rPr lang="el-GR" sz="2800" dirty="0" smtClean="0"/>
              <a:t>Αν υπάρξει βλάβη στο καλώδιο διαύλου το δίκτυο καταρρέει</a:t>
            </a:r>
            <a:endParaRPr lang="el-GR" sz="2800" dirty="0"/>
          </a:p>
        </p:txBody>
      </p:sp>
      <p:pic>
        <p:nvPicPr>
          <p:cNvPr id="15" name="Picture 2"/>
          <p:cNvPicPr>
            <a:picLocks noChangeAspect="1" noChangeArrowheads="1"/>
          </p:cNvPicPr>
          <p:nvPr/>
        </p:nvPicPr>
        <p:blipFill>
          <a:blip r:embed="rId3" cstate="print"/>
          <a:srcRect/>
          <a:stretch>
            <a:fillRect/>
          </a:stretch>
        </p:blipFill>
        <p:spPr bwMode="auto">
          <a:xfrm>
            <a:off x="539552" y="2805881"/>
            <a:ext cx="4352925" cy="2257425"/>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2849382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srcRect/>
          <a:stretch>
            <a:fillRect/>
          </a:stretch>
        </p:blipFill>
        <p:spPr bwMode="auto">
          <a:xfrm>
            <a:off x="1060539" y="3329108"/>
            <a:ext cx="3170149" cy="2376000"/>
          </a:xfrm>
          <a:prstGeom prst="rect">
            <a:avLst/>
          </a:prstGeom>
          <a:noFill/>
          <a:ln w="9525">
            <a:noFill/>
            <a:miter lim="800000"/>
            <a:headEnd/>
            <a:tailEnd/>
          </a:ln>
        </p:spPr>
      </p:pic>
      <p:sp>
        <p:nvSpPr>
          <p:cNvPr id="2" name="Title 1"/>
          <p:cNvSpPr>
            <a:spLocks noGrp="1"/>
          </p:cNvSpPr>
          <p:nvPr>
            <p:ph type="title"/>
          </p:nvPr>
        </p:nvSpPr>
        <p:spPr/>
        <p:txBody>
          <a:bodyPr/>
          <a:lstStyle/>
          <a:p>
            <a:r>
              <a:rPr lang="el-GR" dirty="0"/>
              <a:t>Τοπολογία αστέρα</a:t>
            </a:r>
            <a:r>
              <a:rPr lang="en-US" dirty="0"/>
              <a:t> (star)</a:t>
            </a:r>
            <a:endParaRPr lang="el-GR" dirty="0"/>
          </a:p>
        </p:txBody>
      </p:sp>
      <p:sp>
        <p:nvSpPr>
          <p:cNvPr id="8" name="Text Placeholder 8"/>
          <p:cNvSpPr txBox="1">
            <a:spLocks/>
          </p:cNvSpPr>
          <p:nvPr/>
        </p:nvSpPr>
        <p:spPr>
          <a:xfrm>
            <a:off x="457200" y="1285875"/>
            <a:ext cx="4040188" cy="685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b="1" smtClean="0"/>
              <a:t>Πλεονεκτήματα </a:t>
            </a:r>
            <a:endParaRPr lang="el-GR" sz="2800" b="1" dirty="0"/>
          </a:p>
        </p:txBody>
      </p:sp>
      <p:sp>
        <p:nvSpPr>
          <p:cNvPr id="9" name="Text Placeholder 10"/>
          <p:cNvSpPr txBox="1">
            <a:spLocks/>
          </p:cNvSpPr>
          <p:nvPr/>
        </p:nvSpPr>
        <p:spPr>
          <a:xfrm>
            <a:off x="4648200" y="1295400"/>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b="1" dirty="0" smtClean="0"/>
              <a:t>Μειονεκτήματα</a:t>
            </a:r>
            <a:endParaRPr lang="el-GR" sz="2800" b="1" dirty="0"/>
          </a:p>
        </p:txBody>
      </p:sp>
      <p:sp>
        <p:nvSpPr>
          <p:cNvPr id="10" name="Content Placeholder 9"/>
          <p:cNvSpPr>
            <a:spLocks noGrp="1"/>
          </p:cNvSpPr>
          <p:nvPr>
            <p:ph sz="quarter" idx="4294967295"/>
          </p:nvPr>
        </p:nvSpPr>
        <p:spPr>
          <a:xfrm>
            <a:off x="457200" y="1849388"/>
            <a:ext cx="4038600" cy="4038600"/>
          </a:xfrm>
          <a:prstGeom prst="rect">
            <a:avLst/>
          </a:prstGeom>
        </p:spPr>
        <p:txBody>
          <a:bodyPr/>
          <a:lstStyle/>
          <a:p>
            <a:r>
              <a:rPr lang="el-GR" sz="2800" dirty="0" smtClean="0"/>
              <a:t>Εύκολη εγκατάσταση</a:t>
            </a:r>
          </a:p>
          <a:p>
            <a:r>
              <a:rPr lang="el-GR" sz="2800" dirty="0" smtClean="0"/>
              <a:t>Ευκολία αλλαγών</a:t>
            </a:r>
          </a:p>
          <a:p>
            <a:r>
              <a:rPr lang="el-GR" sz="2800" dirty="0" smtClean="0"/>
              <a:t>Χαμηλό κόστος</a:t>
            </a:r>
          </a:p>
        </p:txBody>
      </p:sp>
      <p:sp>
        <p:nvSpPr>
          <p:cNvPr id="16" name="Content Placeholder 11"/>
          <p:cNvSpPr>
            <a:spLocks noGrp="1"/>
          </p:cNvSpPr>
          <p:nvPr>
            <p:ph sz="quarter" idx="4294967295"/>
          </p:nvPr>
        </p:nvSpPr>
        <p:spPr>
          <a:xfrm>
            <a:off x="4648200" y="1849388"/>
            <a:ext cx="4038600" cy="4038600"/>
          </a:xfrm>
          <a:prstGeom prst="rect">
            <a:avLst/>
          </a:prstGeom>
        </p:spPr>
        <p:txBody>
          <a:bodyPr/>
          <a:lstStyle/>
          <a:p>
            <a:r>
              <a:rPr lang="el-GR" sz="2800" dirty="0" smtClean="0"/>
              <a:t>Όλο το δίκτυο εξαρτάται από ένα μόνο σημείο, τον κεντρικό διανομέα</a:t>
            </a:r>
            <a:endParaRPr lang="el-GR" sz="2800" dirty="0"/>
          </a:p>
        </p:txBody>
      </p:sp>
      <p:sp>
        <p:nvSpPr>
          <p:cNvPr id="18" name="TextBox 17"/>
          <p:cNvSpPr txBox="1"/>
          <p:nvPr/>
        </p:nvSpPr>
        <p:spPr>
          <a:xfrm>
            <a:off x="4283968" y="4884003"/>
            <a:ext cx="468052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l-GR" sz="1600" dirty="0" smtClean="0"/>
              <a:t>Η τοπολογία αστέρα είναι η πλέον συνηθισμένη τοπολογία στα σύγχρονα τοπικά δίκτυα υψηλής ταχύτητας</a:t>
            </a:r>
            <a:endParaRPr lang="el-GR" sz="1600" dirty="0"/>
          </a:p>
        </p:txBody>
      </p:sp>
      <p:sp>
        <p:nvSpPr>
          <p:cNvPr id="19" name="Rectangle 13"/>
          <p:cNvSpPr/>
          <p:nvPr/>
        </p:nvSpPr>
        <p:spPr>
          <a:xfrm>
            <a:off x="4283968" y="3645024"/>
            <a:ext cx="468052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80000"/>
              </a:lnSpc>
            </a:pPr>
            <a:r>
              <a:rPr lang="el-GR" sz="1400" dirty="0" smtClean="0"/>
              <a:t>Η συσκευή στην τοπολογία αστέρα πάνω στην οποία συνδέονται όλοι οι κόμβοι μπορεί να είναι </a:t>
            </a:r>
            <a:r>
              <a:rPr lang="el-GR" sz="1400" b="1" dirty="0" smtClean="0"/>
              <a:t>Διανομέας</a:t>
            </a:r>
            <a:r>
              <a:rPr lang="en-US" sz="1400" dirty="0" smtClean="0"/>
              <a:t>(hub)</a:t>
            </a:r>
            <a:r>
              <a:rPr lang="el-GR" sz="1400" dirty="0" smtClean="0"/>
              <a:t> ή </a:t>
            </a:r>
            <a:r>
              <a:rPr lang="el-GR" sz="1400" b="1" dirty="0" smtClean="0"/>
              <a:t>Μεταγωγέας</a:t>
            </a:r>
            <a:r>
              <a:rPr lang="el-GR" sz="1400" dirty="0" smtClean="0"/>
              <a:t> (</a:t>
            </a:r>
            <a:r>
              <a:rPr lang="en-US" sz="1400" dirty="0" smtClean="0"/>
              <a:t>switch</a:t>
            </a:r>
            <a:r>
              <a:rPr lang="el-GR" sz="1400" dirty="0" smtClean="0"/>
              <a:t>).</a:t>
            </a:r>
          </a:p>
          <a:p>
            <a:pPr>
              <a:lnSpc>
                <a:spcPct val="80000"/>
              </a:lnSpc>
            </a:pPr>
            <a:r>
              <a:rPr lang="en-US" sz="1200" b="1" dirty="0" smtClean="0"/>
              <a:t>HUB</a:t>
            </a:r>
            <a:r>
              <a:rPr lang="en-US" sz="1200" dirty="0" smtClean="0"/>
              <a:t>: </a:t>
            </a:r>
            <a:r>
              <a:rPr lang="el-GR" sz="1200" dirty="0" smtClean="0"/>
              <a:t>Τα δεδομένα που λαμβάνει τα στέλνει σε όλους τους άλλους κόμβους.</a:t>
            </a:r>
          </a:p>
          <a:p>
            <a:pPr>
              <a:lnSpc>
                <a:spcPct val="80000"/>
              </a:lnSpc>
            </a:pPr>
            <a:r>
              <a:rPr lang="en-US" sz="1200" b="1" dirty="0" smtClean="0"/>
              <a:t>SWITCH</a:t>
            </a:r>
            <a:r>
              <a:rPr lang="en-US" sz="1200" dirty="0" smtClean="0"/>
              <a:t>:</a:t>
            </a:r>
            <a:r>
              <a:rPr lang="el-GR" sz="1200" dirty="0" smtClean="0"/>
              <a:t> Εξετάζει τα δεδομένα που λαμβάνει και τα στέλνει μόνο στον κόμβο που είναι ο προορισμός τους.</a:t>
            </a:r>
            <a:endParaRPr lang="el-GR" sz="1200"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2387171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Κατηγορίες δικτύων</a:t>
            </a:r>
          </a:p>
        </p:txBody>
      </p:sp>
      <p:sp>
        <p:nvSpPr>
          <p:cNvPr id="11" name="Text Placeholder 8"/>
          <p:cNvSpPr txBox="1">
            <a:spLocks/>
          </p:cNvSpPr>
          <p:nvPr/>
        </p:nvSpPr>
        <p:spPr>
          <a:xfrm>
            <a:off x="457199" y="1116360"/>
            <a:ext cx="4216893" cy="459864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b="1" dirty="0" smtClean="0"/>
              <a:t>LAN (</a:t>
            </a:r>
            <a:r>
              <a:rPr lang="el-GR" sz="2400" b="1" dirty="0" smtClean="0"/>
              <a:t>τοπικά δίκτυα</a:t>
            </a:r>
            <a:r>
              <a:rPr lang="en-US" sz="2400" b="1" dirty="0" smtClean="0"/>
              <a:t>)</a:t>
            </a:r>
            <a:endParaRPr lang="el-GR" sz="2400" b="1" dirty="0" smtClean="0"/>
          </a:p>
          <a:p>
            <a:pPr lvl="1">
              <a:lnSpc>
                <a:spcPct val="90000"/>
              </a:lnSpc>
            </a:pPr>
            <a:r>
              <a:rPr lang="el-GR" sz="2000" dirty="0" smtClean="0"/>
              <a:t>Ιδιόκτητα</a:t>
            </a:r>
          </a:p>
          <a:p>
            <a:pPr lvl="1">
              <a:lnSpc>
                <a:spcPct val="90000"/>
              </a:lnSpc>
            </a:pPr>
            <a:r>
              <a:rPr lang="el-GR" sz="2000" dirty="0" smtClean="0"/>
              <a:t>Εκτείνονται σε μικρές περιοχές (μέχρι λίγα χιλιόμετρα)</a:t>
            </a:r>
          </a:p>
          <a:p>
            <a:pPr lvl="1">
              <a:lnSpc>
                <a:spcPct val="90000"/>
              </a:lnSpc>
            </a:pPr>
            <a:r>
              <a:rPr lang="el-GR" sz="2000" dirty="0" smtClean="0"/>
              <a:t>Μεγάλες ταχύτητες (100</a:t>
            </a:r>
            <a:r>
              <a:rPr lang="en-US" sz="2000" dirty="0" smtClean="0"/>
              <a:t>Mbps, </a:t>
            </a:r>
            <a:r>
              <a:rPr lang="el-GR" sz="2000" dirty="0" smtClean="0"/>
              <a:t>1</a:t>
            </a:r>
            <a:r>
              <a:rPr lang="en-US" sz="2000" dirty="0" err="1" smtClean="0"/>
              <a:t>Gbps</a:t>
            </a:r>
            <a:r>
              <a:rPr lang="el-GR" sz="2000" dirty="0" smtClean="0"/>
              <a:t>)</a:t>
            </a:r>
          </a:p>
          <a:p>
            <a:pPr lvl="1">
              <a:lnSpc>
                <a:spcPct val="90000"/>
              </a:lnSpc>
            </a:pPr>
            <a:endParaRPr lang="en-US" sz="2000" dirty="0" smtClean="0"/>
          </a:p>
        </p:txBody>
      </p:sp>
      <p:sp>
        <p:nvSpPr>
          <p:cNvPr id="12" name="Content Placeholder 7"/>
          <p:cNvSpPr>
            <a:spLocks noGrp="1"/>
          </p:cNvSpPr>
          <p:nvPr>
            <p:ph sz="quarter" idx="4294967295"/>
          </p:nvPr>
        </p:nvSpPr>
        <p:spPr>
          <a:xfrm>
            <a:off x="4648200" y="1116360"/>
            <a:ext cx="4244280" cy="2579340"/>
          </a:xfrm>
          <a:prstGeom prst="rect">
            <a:avLst/>
          </a:prstGeom>
        </p:spPr>
        <p:txBody>
          <a:bodyPr/>
          <a:lstStyle/>
          <a:p>
            <a:pPr>
              <a:lnSpc>
                <a:spcPct val="90000"/>
              </a:lnSpc>
            </a:pPr>
            <a:r>
              <a:rPr lang="en-US" sz="2400" b="1" dirty="0" smtClean="0"/>
              <a:t>MAN</a:t>
            </a:r>
            <a:r>
              <a:rPr lang="el-GR" sz="2400" b="1" dirty="0" smtClean="0"/>
              <a:t> (μητροπολιτικά δίκτυα)</a:t>
            </a:r>
          </a:p>
          <a:p>
            <a:pPr lvl="1">
              <a:lnSpc>
                <a:spcPct val="90000"/>
              </a:lnSpc>
            </a:pPr>
            <a:r>
              <a:rPr lang="el-GR" sz="2000" dirty="0" smtClean="0"/>
              <a:t>Μέγεθος στα όρια μιας μεγάλης πόλης</a:t>
            </a:r>
          </a:p>
          <a:p>
            <a:pPr lvl="1">
              <a:lnSpc>
                <a:spcPct val="90000"/>
              </a:lnSpc>
            </a:pPr>
            <a:r>
              <a:rPr lang="el-GR" sz="2000" dirty="0" smtClean="0"/>
              <a:t>Λειτουργεί ως δίκτυο κορμού (</a:t>
            </a:r>
            <a:r>
              <a:rPr lang="en-US" sz="2000" dirty="0" smtClean="0"/>
              <a:t>backbone</a:t>
            </a:r>
            <a:r>
              <a:rPr lang="el-GR" sz="2000" dirty="0" smtClean="0"/>
              <a:t>)</a:t>
            </a:r>
            <a:r>
              <a:rPr lang="en-US" sz="2000" dirty="0" smtClean="0"/>
              <a:t> </a:t>
            </a:r>
            <a:r>
              <a:rPr lang="el-GR" sz="2000" dirty="0" smtClean="0"/>
              <a:t>πάνω στο οποίο μπορούν να συνδεθούν δίκτυα διαφόρων οργανισμών</a:t>
            </a:r>
            <a:endParaRPr lang="en-US" sz="2000" dirty="0" smtClean="0"/>
          </a:p>
          <a:p>
            <a:endParaRPr lang="el-GR" sz="2400" dirty="0"/>
          </a:p>
        </p:txBody>
      </p:sp>
      <p:sp>
        <p:nvSpPr>
          <p:cNvPr id="13" name="Content Placeholder 9"/>
          <p:cNvSpPr>
            <a:spLocks noGrp="1"/>
          </p:cNvSpPr>
          <p:nvPr>
            <p:ph sz="quarter" idx="4294967295"/>
          </p:nvPr>
        </p:nvSpPr>
        <p:spPr>
          <a:xfrm>
            <a:off x="4648200" y="3848100"/>
            <a:ext cx="4244280" cy="2236812"/>
          </a:xfrm>
          <a:prstGeom prst="rect">
            <a:avLst/>
          </a:prstGeom>
        </p:spPr>
        <p:txBody>
          <a:bodyPr/>
          <a:lstStyle/>
          <a:p>
            <a:pPr>
              <a:lnSpc>
                <a:spcPct val="90000"/>
              </a:lnSpc>
            </a:pPr>
            <a:r>
              <a:rPr lang="en-US" sz="2400" b="1" dirty="0" smtClean="0"/>
              <a:t>WAN</a:t>
            </a:r>
            <a:r>
              <a:rPr lang="el-GR" sz="2400" b="1" dirty="0" smtClean="0"/>
              <a:t> (δίκτυα ευρείας περιοχής)</a:t>
            </a:r>
            <a:endParaRPr lang="en-US" sz="2400" b="1" dirty="0" smtClean="0"/>
          </a:p>
          <a:p>
            <a:pPr lvl="1">
              <a:lnSpc>
                <a:spcPct val="90000"/>
              </a:lnSpc>
            </a:pPr>
            <a:r>
              <a:rPr lang="el-GR" sz="2000" dirty="0" smtClean="0"/>
              <a:t>Εκτείνονται σε μεγάλες αποστάσεις</a:t>
            </a:r>
          </a:p>
          <a:p>
            <a:pPr lvl="1">
              <a:lnSpc>
                <a:spcPct val="90000"/>
              </a:lnSpc>
            </a:pPr>
            <a:endParaRPr lang="el-GR" sz="2000" dirty="0" smtClean="0"/>
          </a:p>
        </p:txBody>
      </p:sp>
      <p:pic>
        <p:nvPicPr>
          <p:cNvPr id="14" name="Picture 7"/>
          <p:cNvPicPr>
            <a:picLocks noChangeAspect="1" noChangeArrowheads="1"/>
          </p:cNvPicPr>
          <p:nvPr/>
        </p:nvPicPr>
        <p:blipFill>
          <a:blip r:embed="rId3" cstate="print"/>
          <a:srcRect/>
          <a:stretch>
            <a:fillRect/>
          </a:stretch>
        </p:blipFill>
        <p:spPr bwMode="auto">
          <a:xfrm>
            <a:off x="473051" y="3606765"/>
            <a:ext cx="3434775" cy="2016000"/>
          </a:xfrm>
          <a:prstGeom prst="rect">
            <a:avLst/>
          </a:prstGeom>
          <a:noFill/>
          <a:ln w="9525">
            <a:noFill/>
            <a:miter lim="800000"/>
            <a:headEnd/>
            <a:tailEnd/>
          </a:ln>
        </p:spPr>
      </p:pic>
      <p:sp>
        <p:nvSpPr>
          <p:cNvPr id="15" name="Down Arrow 11"/>
          <p:cNvSpPr/>
          <p:nvPr/>
        </p:nvSpPr>
        <p:spPr>
          <a:xfrm rot="2683898">
            <a:off x="3977037" y="3272484"/>
            <a:ext cx="504000" cy="75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16</a:t>
            </a:fld>
            <a:endParaRPr lang="el-GR" dirty="0"/>
          </a:p>
        </p:txBody>
      </p:sp>
    </p:spTree>
    <p:extLst>
      <p:ext uri="{BB962C8B-B14F-4D97-AF65-F5344CB8AC3E}">
        <p14:creationId xmlns:p14="http://schemas.microsoft.com/office/powerpoint/2010/main" val="2135117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Χρήσεις τοπικών δικτύων</a:t>
            </a:r>
          </a:p>
        </p:txBody>
      </p:sp>
      <p:sp>
        <p:nvSpPr>
          <p:cNvPr id="8" name="Content Placeholder 7"/>
          <p:cNvSpPr>
            <a:spLocks noGrp="1"/>
          </p:cNvSpPr>
          <p:nvPr>
            <p:ph sz="quarter" idx="1"/>
          </p:nvPr>
        </p:nvSpPr>
        <p:spPr>
          <a:xfrm>
            <a:off x="457200" y="1219200"/>
            <a:ext cx="8075240" cy="2934444"/>
          </a:xfrm>
        </p:spPr>
        <p:txBody>
          <a:bodyPr>
            <a:normAutofit/>
          </a:bodyPr>
          <a:lstStyle/>
          <a:p>
            <a:pPr>
              <a:lnSpc>
                <a:spcPct val="90000"/>
              </a:lnSpc>
            </a:pPr>
            <a:r>
              <a:rPr lang="el-GR" sz="2800" dirty="0" smtClean="0"/>
              <a:t>Διαμοιρασμός υλικού</a:t>
            </a:r>
          </a:p>
          <a:p>
            <a:pPr>
              <a:lnSpc>
                <a:spcPct val="90000"/>
              </a:lnSpc>
            </a:pPr>
            <a:r>
              <a:rPr lang="el-GR" sz="2800" dirty="0" smtClean="0"/>
              <a:t>Διαμοιρασμός λογισμικού</a:t>
            </a:r>
          </a:p>
          <a:p>
            <a:pPr>
              <a:lnSpc>
                <a:spcPct val="90000"/>
              </a:lnSpc>
            </a:pPr>
            <a:r>
              <a:rPr lang="el-GR" sz="2800" dirty="0" smtClean="0"/>
              <a:t>Διαμοιρασμός πληροφοριών</a:t>
            </a:r>
          </a:p>
          <a:p>
            <a:pPr>
              <a:lnSpc>
                <a:spcPct val="90000"/>
              </a:lnSpc>
            </a:pPr>
            <a:r>
              <a:rPr lang="el-GR" sz="2800" dirty="0" smtClean="0"/>
              <a:t>Υπηρεσίες διαδικτύου</a:t>
            </a:r>
          </a:p>
          <a:p>
            <a:pPr>
              <a:lnSpc>
                <a:spcPct val="90000"/>
              </a:lnSpc>
            </a:pPr>
            <a:r>
              <a:rPr lang="el-GR" sz="2800" dirty="0" smtClean="0"/>
              <a:t>Δημιουργία ομάδων συνεργασίας χρηστών</a:t>
            </a:r>
          </a:p>
          <a:p>
            <a:endParaRPr lang="el-GR"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1418388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Διαδίκτυο</a:t>
            </a:r>
            <a:r>
              <a:rPr lang="en-US" dirty="0"/>
              <a:t> - Internet</a:t>
            </a:r>
            <a:endParaRPr lang="el-GR" dirty="0"/>
          </a:p>
        </p:txBody>
      </p:sp>
      <p:sp>
        <p:nvSpPr>
          <p:cNvPr id="5" name="Content Placeholder 6"/>
          <p:cNvSpPr>
            <a:spLocks noGrp="1"/>
          </p:cNvSpPr>
          <p:nvPr>
            <p:ph sz="quarter" idx="1"/>
          </p:nvPr>
        </p:nvSpPr>
        <p:spPr>
          <a:xfrm>
            <a:off x="457200" y="1219200"/>
            <a:ext cx="4618856" cy="4937760"/>
          </a:xfrm>
        </p:spPr>
        <p:txBody>
          <a:bodyPr/>
          <a:lstStyle/>
          <a:p>
            <a:r>
              <a:rPr lang="el-GR" sz="2000" dirty="0" smtClean="0"/>
              <a:t>Διαδίκτυο είναι ένα δίκτυο που αποτελείται από 2 ή περισσότερα δίκτυα που μπορούν να επικοινωνούν μεταξύ τους</a:t>
            </a:r>
          </a:p>
          <a:p>
            <a:r>
              <a:rPr lang="el-GR" sz="2000" dirty="0" smtClean="0"/>
              <a:t>Το γνωστότερο διαδίκτυο είναι το </a:t>
            </a:r>
            <a:r>
              <a:rPr lang="en-US" sz="2000" dirty="0" smtClean="0"/>
              <a:t>Internet. </a:t>
            </a:r>
            <a:r>
              <a:rPr lang="el-GR" sz="2000" dirty="0" smtClean="0"/>
              <a:t>Αποτελείται από εκατοντάδες χιλιάδες δίκτυα που διασυνδέονται μέσω ειδικών συσκευών που ονομάζονται δρομολογητές</a:t>
            </a:r>
          </a:p>
          <a:p>
            <a:r>
              <a:rPr lang="el-GR" sz="2000" dirty="0" smtClean="0"/>
              <a:t>Οι χρήστες του </a:t>
            </a:r>
            <a:r>
              <a:rPr lang="en-US" sz="2000" dirty="0" smtClean="0"/>
              <a:t>Internet </a:t>
            </a:r>
            <a:r>
              <a:rPr lang="el-GR" sz="2000" dirty="0" smtClean="0"/>
              <a:t>είναι εκατομμύρια και συνδέονται σε αυτό μέσω των «παρόχων υπηρεσιών </a:t>
            </a:r>
            <a:r>
              <a:rPr lang="en-US" sz="2000" dirty="0" smtClean="0"/>
              <a:t>Internet</a:t>
            </a:r>
            <a:r>
              <a:rPr lang="el-GR" sz="2000" dirty="0" smtClean="0"/>
              <a:t>» </a:t>
            </a:r>
            <a:endParaRPr lang="el-GR" sz="2000" dirty="0"/>
          </a:p>
        </p:txBody>
      </p:sp>
      <p:sp>
        <p:nvSpPr>
          <p:cNvPr id="6" name="Content Placeholder 7"/>
          <p:cNvSpPr txBox="1">
            <a:spLocks/>
          </p:cNvSpPr>
          <p:nvPr/>
        </p:nvSpPr>
        <p:spPr>
          <a:xfrm>
            <a:off x="4670298" y="1254252"/>
            <a:ext cx="4332290" cy="142532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l-GR" sz="2000" dirty="0" smtClean="0"/>
              <a:t>Πολλοί υπολογιστές συνδέονται για να δημιουργήσουν ένα </a:t>
            </a:r>
            <a:r>
              <a:rPr lang="el-GR" sz="2000" b="1" dirty="0" smtClean="0"/>
              <a:t>δίκτυο</a:t>
            </a:r>
            <a:r>
              <a:rPr lang="en-US" sz="2000" dirty="0" smtClean="0"/>
              <a:t> </a:t>
            </a:r>
            <a:r>
              <a:rPr lang="el-GR" sz="2000" dirty="0" smtClean="0"/>
              <a:t>ενώ πολλά δίκτυα συνδέονται για να δημιουργήσουν </a:t>
            </a:r>
            <a:r>
              <a:rPr lang="el-GR" sz="2000" b="1" dirty="0" smtClean="0"/>
              <a:t>διαδίκτυα</a:t>
            </a:r>
            <a:r>
              <a:rPr lang="el-GR" sz="2000" dirty="0" smtClean="0"/>
              <a:t>.</a:t>
            </a:r>
          </a:p>
          <a:p>
            <a:endParaRPr lang="el-GR" sz="2000" dirty="0"/>
          </a:p>
        </p:txBody>
      </p:sp>
      <p:pic>
        <p:nvPicPr>
          <p:cNvPr id="7" name="Picture 8"/>
          <p:cNvPicPr>
            <a:picLocks noChangeAspect="1" noChangeArrowheads="1"/>
          </p:cNvPicPr>
          <p:nvPr/>
        </p:nvPicPr>
        <p:blipFill>
          <a:blip r:embed="rId3" cstate="print"/>
          <a:srcRect/>
          <a:stretch>
            <a:fillRect/>
          </a:stretch>
        </p:blipFill>
        <p:spPr bwMode="auto">
          <a:xfrm>
            <a:off x="5152526" y="2425452"/>
            <a:ext cx="3291634" cy="3168000"/>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Tree>
    <p:extLst>
      <p:ext uri="{BB962C8B-B14F-4D97-AF65-F5344CB8AC3E}">
        <p14:creationId xmlns:p14="http://schemas.microsoft.com/office/powerpoint/2010/main" val="4129991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a:t>
            </a:r>
            <a:endParaRPr lang="el-GR" dirty="0"/>
          </a:p>
        </p:txBody>
      </p:sp>
      <p:sp>
        <p:nvSpPr>
          <p:cNvPr id="8" name="Content Placeholder 2"/>
          <p:cNvSpPr>
            <a:spLocks noGrp="1"/>
          </p:cNvSpPr>
          <p:nvPr>
            <p:ph sz="quarter" idx="1"/>
          </p:nvPr>
        </p:nvSpPr>
        <p:spPr>
          <a:xfrm>
            <a:off x="457200" y="1219200"/>
            <a:ext cx="4041648" cy="4937760"/>
          </a:xfrm>
        </p:spPr>
        <p:txBody>
          <a:bodyPr/>
          <a:lstStyle/>
          <a:p>
            <a:pPr>
              <a:lnSpc>
                <a:spcPct val="90000"/>
              </a:lnSpc>
            </a:pPr>
            <a:r>
              <a:rPr lang="el-GR" sz="2000" dirty="0" smtClean="0"/>
              <a:t>Το </a:t>
            </a:r>
            <a:r>
              <a:rPr lang="en-US" sz="2000" dirty="0" smtClean="0"/>
              <a:t>Internet </a:t>
            </a:r>
            <a:r>
              <a:rPr lang="el-GR" sz="2000" dirty="0" smtClean="0"/>
              <a:t>είναι μια συλλογή από περίπου 60,000 ανεξάρτητα, διασυνδεδεμένα δίκτυα που χρησιμοποιούν την οικογένεια πρωτοκόλλων TCP/IP. </a:t>
            </a:r>
          </a:p>
          <a:p>
            <a:pPr>
              <a:lnSpc>
                <a:spcPct val="90000"/>
              </a:lnSpc>
            </a:pPr>
            <a:r>
              <a:rPr lang="el-GR" sz="2000" dirty="0" smtClean="0"/>
              <a:t>Το </a:t>
            </a:r>
            <a:r>
              <a:rPr lang="en-US" sz="2000" dirty="0" smtClean="0"/>
              <a:t>Internet </a:t>
            </a:r>
            <a:r>
              <a:rPr lang="el-GR" sz="2000" dirty="0" smtClean="0"/>
              <a:t>είναι συνεπώς ένα παγκόσμιο σύστημα από δίκτυα που παρέχουν αξιόπιστη και με περισσότερους από έναν τρόπους συνδεσιμότητα μεταξύ απομακρυσμένων Η/Υ</a:t>
            </a:r>
          </a:p>
          <a:p>
            <a:endParaRPr lang="el-GR" sz="2000" dirty="0"/>
          </a:p>
        </p:txBody>
      </p:sp>
      <p:sp>
        <p:nvSpPr>
          <p:cNvPr id="9" name="Content Placeholder 3"/>
          <p:cNvSpPr txBox="1">
            <a:spLocks/>
          </p:cNvSpPr>
          <p:nvPr/>
        </p:nvSpPr>
        <p:spPr>
          <a:xfrm>
            <a:off x="4632198" y="1231392"/>
            <a:ext cx="4260282" cy="49377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000" dirty="0" smtClean="0"/>
              <a:t>To Internet</a:t>
            </a:r>
            <a:r>
              <a:rPr lang="el-GR" sz="2000" dirty="0" smtClean="0"/>
              <a:t> </a:t>
            </a:r>
            <a:r>
              <a:rPr lang="en-US" sz="2000" dirty="0" smtClean="0"/>
              <a:t>e</a:t>
            </a:r>
            <a:r>
              <a:rPr lang="el-GR" sz="2000" dirty="0" err="1" smtClean="0"/>
              <a:t>ίναι</a:t>
            </a:r>
            <a:r>
              <a:rPr lang="el-GR" sz="2000" dirty="0" smtClean="0"/>
              <a:t> ένα δίκτυο ευρείας περιοχής στο οποίο οι κόμβοι είναι Η/Υ ή τοπικά δίκτυα διασυνδέοντας εκατομμύρια υπολογιστές. Συνδέει υπολογιστές </a:t>
            </a:r>
          </a:p>
          <a:p>
            <a:pPr lvl="1">
              <a:lnSpc>
                <a:spcPct val="90000"/>
              </a:lnSpc>
            </a:pPr>
            <a:r>
              <a:rPr lang="el-GR" sz="2000" dirty="0" smtClean="0"/>
              <a:t>χωρίς να υπάρχει η απαίτηση ενιαίας τεχνολογίας, </a:t>
            </a:r>
          </a:p>
          <a:p>
            <a:pPr lvl="1">
              <a:lnSpc>
                <a:spcPct val="90000"/>
              </a:lnSpc>
            </a:pPr>
            <a:r>
              <a:rPr lang="el-GR" sz="2000" dirty="0" smtClean="0"/>
              <a:t>είναι αποκεντρωμένο </a:t>
            </a:r>
          </a:p>
          <a:p>
            <a:pPr lvl="1">
              <a:lnSpc>
                <a:spcPct val="90000"/>
              </a:lnSpc>
            </a:pPr>
            <a:r>
              <a:rPr lang="el-GR" sz="2000" dirty="0" smtClean="0"/>
              <a:t>δεν υπάρχει κεντρική αρχή διαχείρισής του</a:t>
            </a:r>
            <a:endParaRPr lang="en-US" sz="2000" dirty="0" smtClean="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1394980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352928" cy="2702345"/>
          </a:xfrm>
        </p:spPr>
        <p:txBody>
          <a:bodyPr>
            <a:noAutofit/>
          </a:bodyPr>
          <a:lstStyle/>
          <a:p>
            <a:pPr algn="l"/>
            <a:r>
              <a:rPr lang="el-GR" sz="2400" dirty="0" smtClean="0"/>
              <a:t>Τμήμα </a:t>
            </a:r>
            <a:r>
              <a:rPr lang="el-GR" sz="2400" dirty="0"/>
              <a:t>Χρηματοοικονομικής &amp; </a:t>
            </a:r>
            <a:r>
              <a:rPr lang="el-GR" sz="2400" dirty="0" smtClean="0"/>
              <a:t>Ελεγκτικής (Παράρτημα Πρέβεζας)</a:t>
            </a:r>
            <a:endParaRPr lang="el-GR" sz="2400" dirty="0"/>
          </a:p>
          <a:p>
            <a:pPr algn="l"/>
            <a:r>
              <a:rPr lang="el-GR" b="1" dirty="0"/>
              <a:t>Πληροφορική </a:t>
            </a:r>
            <a:r>
              <a:rPr lang="el-GR" b="1" dirty="0" smtClean="0"/>
              <a:t>Ι</a:t>
            </a:r>
          </a:p>
          <a:p>
            <a:pPr algn="l"/>
            <a:r>
              <a:rPr lang="el-GR" sz="2800" b="1" dirty="0" smtClean="0"/>
              <a:t>Ενότητα 7</a:t>
            </a:r>
            <a:r>
              <a:rPr lang="en-US" sz="2800" b="1" dirty="0" smtClean="0"/>
              <a:t> </a:t>
            </a:r>
            <a:r>
              <a:rPr lang="el-GR" sz="2800" b="1" dirty="0" smtClean="0"/>
              <a:t>:</a:t>
            </a:r>
            <a:r>
              <a:rPr lang="en-US" sz="2800" b="1" dirty="0" smtClean="0"/>
              <a:t> </a:t>
            </a:r>
            <a:r>
              <a:rPr lang="el-GR" sz="2800" dirty="0"/>
              <a:t>Δίκτυα Υπολογιστών</a:t>
            </a:r>
            <a:endParaRPr lang="el-GR" sz="2800" dirty="0">
              <a:solidFill>
                <a:schemeClr val="tx2">
                  <a:lumMod val="50000"/>
                </a:schemeClr>
              </a:solidFill>
            </a:endParaRPr>
          </a:p>
          <a:p>
            <a:pPr algn="l"/>
            <a:endParaRPr lang="el-GR" sz="1200" dirty="0" smtClean="0">
              <a:solidFill>
                <a:schemeClr val="tx2">
                  <a:lumMod val="50000"/>
                </a:schemeClr>
              </a:solidFill>
            </a:endParaRPr>
          </a:p>
          <a:p>
            <a:pPr algn="l"/>
            <a:endParaRPr lang="el-GR" sz="1200" dirty="0">
              <a:solidFill>
                <a:schemeClr val="tx2">
                  <a:lumMod val="50000"/>
                </a:schemeClr>
              </a:solidFill>
            </a:endParaRPr>
          </a:p>
          <a:p>
            <a:pPr algn="l"/>
            <a:endParaRPr lang="el-GR" sz="1200" dirty="0" smtClean="0">
              <a:solidFill>
                <a:schemeClr val="tx2">
                  <a:lumMod val="50000"/>
                </a:schemeClr>
              </a:solidFill>
            </a:endParaRPr>
          </a:p>
          <a:p>
            <a:pPr algn="l">
              <a:lnSpc>
                <a:spcPts val="2600"/>
              </a:lnSpc>
            </a:pPr>
            <a:r>
              <a:rPr lang="el-GR" sz="2800" dirty="0" smtClean="0">
                <a:solidFill>
                  <a:schemeClr val="tx2">
                    <a:lumMod val="50000"/>
                  </a:schemeClr>
                </a:solidFill>
              </a:rPr>
              <a:t>Δρ</a:t>
            </a:r>
            <a:r>
              <a:rPr lang="el-GR" sz="2800" dirty="0">
                <a:solidFill>
                  <a:schemeClr val="tx2">
                    <a:lumMod val="50000"/>
                  </a:schemeClr>
                </a:solidFill>
              </a:rPr>
              <a:t>. Γκόγκος Χρήστος</a:t>
            </a:r>
          </a:p>
          <a:p>
            <a:pPr algn="l">
              <a:lnSpc>
                <a:spcPts val="2600"/>
              </a:lnSpc>
            </a:pPr>
            <a:r>
              <a:rPr lang="el-GR" sz="2800" dirty="0" smtClean="0">
                <a:solidFill>
                  <a:schemeClr val="tx2">
                    <a:lumMod val="50000"/>
                  </a:schemeClr>
                </a:solidFill>
              </a:rPr>
              <a:t>Επίκουρος Καθηγητής</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Αρχιτεκτονική δικτύων</a:t>
            </a:r>
          </a:p>
        </p:txBody>
      </p:sp>
      <p:sp>
        <p:nvSpPr>
          <p:cNvPr id="6" name="Content Placeholder 4"/>
          <p:cNvSpPr>
            <a:spLocks noGrp="1"/>
          </p:cNvSpPr>
          <p:nvPr>
            <p:ph sz="quarter" idx="1"/>
          </p:nvPr>
        </p:nvSpPr>
        <p:spPr>
          <a:xfrm>
            <a:off x="457200" y="1219200"/>
            <a:ext cx="8229600" cy="4937760"/>
          </a:xfrm>
        </p:spPr>
        <p:txBody>
          <a:bodyPr/>
          <a:lstStyle/>
          <a:p>
            <a:r>
              <a:rPr lang="el-GR" sz="2400" dirty="0" smtClean="0"/>
              <a:t>Η αρχιτεκτονική των δικτύων λόγω της πολυπλοκότητάς τους σχεδιάζεται ως μια στοίβα επιπέδων (</a:t>
            </a:r>
            <a:r>
              <a:rPr lang="en-US" sz="2400" dirty="0" smtClean="0"/>
              <a:t>layers</a:t>
            </a:r>
            <a:r>
              <a:rPr lang="el-GR" sz="2400" dirty="0" smtClean="0"/>
              <a:t>).</a:t>
            </a:r>
            <a:endParaRPr lang="en-US" sz="2400" dirty="0" smtClean="0"/>
          </a:p>
          <a:p>
            <a:r>
              <a:rPr lang="el-GR" sz="2400" dirty="0" smtClean="0"/>
              <a:t>Κάθε επίπεδο εξυπηρετεί συγκεκριμένο ρόλο και παρέχει τις υπηρεσίες του στο επίπεδο που βρίσκεται από πάνω του.</a:t>
            </a:r>
          </a:p>
          <a:p>
            <a:r>
              <a:rPr lang="el-GR" sz="2400" dirty="0" smtClean="0"/>
              <a:t>Για να γίνει δυνατή η επικοινωνία μεταξύ των επιμέρους συστημάτων ενός δικτύου χρησιμοποιούνται τα πρωτόκολλα</a:t>
            </a:r>
          </a:p>
          <a:p>
            <a:r>
              <a:rPr lang="el-GR" sz="2400" b="1" dirty="0" smtClean="0"/>
              <a:t>Πρωτόκολλο</a:t>
            </a:r>
            <a:r>
              <a:rPr lang="el-GR" sz="2400" dirty="0" smtClean="0"/>
              <a:t> </a:t>
            </a:r>
            <a:r>
              <a:rPr lang="el-GR" sz="2400" b="1" dirty="0" smtClean="0"/>
              <a:t>επικοινωνίας</a:t>
            </a:r>
            <a:r>
              <a:rPr lang="el-GR" sz="2400" dirty="0" smtClean="0"/>
              <a:t> είναι ένα σύνολο από κανόνες που καθορίζει τον τρόπο με τον οποίο θα αλληλεπιδρούν οι διάφορες συσκευές σε ένα δίκτυο</a:t>
            </a:r>
          </a:p>
          <a:p>
            <a:endParaRPr lang="el-GR" sz="2400" dirty="0" smtClean="0"/>
          </a:p>
          <a:p>
            <a:endParaRPr lang="el-GR" sz="2400" dirty="0" smtClean="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Tree>
    <p:extLst>
      <p:ext uri="{BB962C8B-B14F-4D97-AF65-F5344CB8AC3E}">
        <p14:creationId xmlns:p14="http://schemas.microsoft.com/office/powerpoint/2010/main" val="1102358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Είδη υπηρεσιών</a:t>
            </a:r>
          </a:p>
        </p:txBody>
      </p:sp>
      <p:sp>
        <p:nvSpPr>
          <p:cNvPr id="5" name="Content Placeholder 3"/>
          <p:cNvSpPr>
            <a:spLocks noGrp="1"/>
          </p:cNvSpPr>
          <p:nvPr>
            <p:ph sz="quarter" idx="1"/>
          </p:nvPr>
        </p:nvSpPr>
        <p:spPr>
          <a:xfrm>
            <a:off x="457200" y="1219200"/>
            <a:ext cx="4114800" cy="4937760"/>
          </a:xfrm>
        </p:spPr>
        <p:txBody>
          <a:bodyPr/>
          <a:lstStyle/>
          <a:p>
            <a:r>
              <a:rPr lang="el-GR" sz="2000" dirty="0" smtClean="0"/>
              <a:t>Κάθε επίπεδο μπορεί να προσφέρει ένα είδος από τα δύο παρακάτω είδη υπηρεσιών</a:t>
            </a:r>
          </a:p>
          <a:p>
            <a:pPr lvl="1"/>
            <a:r>
              <a:rPr lang="el-GR" sz="1800" dirty="0" smtClean="0"/>
              <a:t>Υπηρεσίες με σύνδεση (</a:t>
            </a:r>
            <a:r>
              <a:rPr lang="en-US" sz="1800" dirty="0" smtClean="0"/>
              <a:t>connection oriented</a:t>
            </a:r>
            <a:r>
              <a:rPr lang="el-GR" sz="1800" dirty="0" smtClean="0"/>
              <a:t>)</a:t>
            </a:r>
          </a:p>
          <a:p>
            <a:pPr lvl="1"/>
            <a:r>
              <a:rPr lang="el-GR" sz="1800" dirty="0" smtClean="0"/>
              <a:t>Υπηρεσίες χωρίς σύνδεση</a:t>
            </a:r>
            <a:r>
              <a:rPr lang="en-US" sz="1800" dirty="0" smtClean="0"/>
              <a:t> (connectionless)</a:t>
            </a:r>
          </a:p>
          <a:p>
            <a:endParaRPr lang="el-GR" sz="2000" dirty="0"/>
          </a:p>
        </p:txBody>
      </p:sp>
      <p:sp>
        <p:nvSpPr>
          <p:cNvPr id="7" name="Content Placeholder 4"/>
          <p:cNvSpPr txBox="1">
            <a:spLocks/>
          </p:cNvSpPr>
          <p:nvPr/>
        </p:nvSpPr>
        <p:spPr>
          <a:xfrm>
            <a:off x="4632198" y="1216152"/>
            <a:ext cx="4260282" cy="49377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l-GR" sz="2000" b="1" dirty="0" smtClean="0"/>
              <a:t>Υπηρεσίες με σύνδεση </a:t>
            </a:r>
          </a:p>
          <a:p>
            <a:pPr lvl="1">
              <a:lnSpc>
                <a:spcPct val="90000"/>
              </a:lnSpc>
            </a:pPr>
            <a:r>
              <a:rPr lang="el-GR" sz="1800" dirty="0" smtClean="0"/>
              <a:t>Πρέπει να εγκατασταθεί ένα </a:t>
            </a:r>
            <a:r>
              <a:rPr lang="el-GR" sz="1800" b="1" dirty="0" smtClean="0">
                <a:solidFill>
                  <a:srgbClr val="FF0000"/>
                </a:solidFill>
              </a:rPr>
              <a:t>αξιόπιστο</a:t>
            </a:r>
            <a:r>
              <a:rPr lang="el-GR" sz="1800" b="1" dirty="0" smtClean="0"/>
              <a:t> </a:t>
            </a:r>
            <a:r>
              <a:rPr lang="el-GR" sz="1800" dirty="0" smtClean="0"/>
              <a:t>λογικό κύκλωμα ανάμεσα στον αποστολέα και στον παραλήπτη πριν αρχίσει η μεταφορά της πληροφορίας</a:t>
            </a:r>
          </a:p>
          <a:p>
            <a:pPr lvl="1">
              <a:lnSpc>
                <a:spcPct val="90000"/>
              </a:lnSpc>
            </a:pPr>
            <a:r>
              <a:rPr lang="el-GR" sz="1800" dirty="0" smtClean="0"/>
              <a:t>Στη συνέχεια τα δεδομένα που στέλνει ο αποστολέας φθάνουν με την σειρά που εστάλησαν στον αποδέκτη</a:t>
            </a:r>
          </a:p>
          <a:p>
            <a:pPr>
              <a:lnSpc>
                <a:spcPct val="90000"/>
              </a:lnSpc>
            </a:pPr>
            <a:r>
              <a:rPr lang="el-GR" sz="2000" b="1" dirty="0" smtClean="0"/>
              <a:t>Υπηρεσίες χωρίς σύνδεση</a:t>
            </a:r>
          </a:p>
          <a:p>
            <a:pPr lvl="1">
              <a:lnSpc>
                <a:spcPct val="90000"/>
              </a:lnSpc>
            </a:pPr>
            <a:r>
              <a:rPr lang="el-GR" sz="1800" dirty="0" smtClean="0"/>
              <a:t>Η εγκατάσταση σύνδεσης δεν απαιτείται. Τα δεδομένα φθάνουν στον παραλήπτη εκτός σειράς και πιθανώς με λάθη. Ο παραλήπτης πρέπει να χειριστεί την κατάσταση.</a:t>
            </a:r>
            <a:endParaRPr lang="en-US" sz="1800" dirty="0" smtClean="0"/>
          </a:p>
          <a:p>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Tree>
    <p:extLst>
      <p:ext uri="{BB962C8B-B14F-4D97-AF65-F5344CB8AC3E}">
        <p14:creationId xmlns:p14="http://schemas.microsoft.com/office/powerpoint/2010/main" val="3342583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fontScale="90000"/>
          </a:bodyPr>
          <a:lstStyle/>
          <a:p>
            <a:r>
              <a:rPr lang="el-GR" dirty="0"/>
              <a:t>Μεταγωγή πακέτων (</a:t>
            </a:r>
            <a:r>
              <a:rPr lang="en-US" dirty="0"/>
              <a:t>Packet Switching</a:t>
            </a:r>
            <a:r>
              <a:rPr lang="el-GR" dirty="0"/>
              <a:t>)</a:t>
            </a:r>
          </a:p>
        </p:txBody>
      </p:sp>
      <p:sp>
        <p:nvSpPr>
          <p:cNvPr id="6" name="Content Placeholder 2"/>
          <p:cNvSpPr>
            <a:spLocks noGrp="1"/>
          </p:cNvSpPr>
          <p:nvPr>
            <p:ph sz="quarter" idx="1"/>
          </p:nvPr>
        </p:nvSpPr>
        <p:spPr>
          <a:xfrm>
            <a:off x="457200" y="1219200"/>
            <a:ext cx="8229600" cy="4937760"/>
          </a:xfrm>
        </p:spPr>
        <p:txBody>
          <a:bodyPr/>
          <a:lstStyle/>
          <a:p>
            <a:r>
              <a:rPr lang="el-GR" sz="2400" dirty="0" smtClean="0"/>
              <a:t>Στην μεταγωγή πακέτου τα μηνύματα σπάνε σε πακέτα τα οποία προωθούνται προς το δίκτυο</a:t>
            </a:r>
            <a:r>
              <a:rPr lang="en-US" sz="2400" dirty="0" smtClean="0"/>
              <a:t>.</a:t>
            </a:r>
            <a:r>
              <a:rPr lang="el-GR" sz="2400" dirty="0" smtClean="0"/>
              <a:t> Τα πακέτα του μηνύματος προωθούνται προς το άλλο άκρο μέσω μιας πληθώρας διαφορετικών διαδρομών. Στο άλλο άκρο τα πακέτα επανασυναρμολογούνται στο μήνυμα</a:t>
            </a:r>
          </a:p>
          <a:p>
            <a:r>
              <a:rPr lang="el-GR" sz="2400" b="1" dirty="0" smtClean="0"/>
              <a:t>Δρομολόγηση πακέτων: </a:t>
            </a:r>
            <a:r>
              <a:rPr lang="el-GR" sz="2400" dirty="0" smtClean="0"/>
              <a:t>Η σύνδεση των δικτύων του </a:t>
            </a:r>
            <a:r>
              <a:rPr lang="en-US" sz="2400" dirty="0" smtClean="0"/>
              <a:t>Internet </a:t>
            </a:r>
            <a:r>
              <a:rPr lang="el-GR" sz="2400" dirty="0" smtClean="0"/>
              <a:t>γίνεται με την χρήση ειδικών συσκευών που ονομάζονται δρομολογητές ή πύλες. Η δρομολόγηση των πακέτων γίνεται δυναμικά</a:t>
            </a:r>
          </a:p>
          <a:p>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3057051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Διευθύνσεις </a:t>
            </a:r>
            <a:r>
              <a:rPr lang="en-US" dirty="0"/>
              <a:t>IP</a:t>
            </a:r>
            <a:endParaRPr lang="el-GR" dirty="0"/>
          </a:p>
        </p:txBody>
      </p:sp>
      <p:sp>
        <p:nvSpPr>
          <p:cNvPr id="5" name="Content Placeholder 2"/>
          <p:cNvSpPr>
            <a:spLocks noGrp="1"/>
          </p:cNvSpPr>
          <p:nvPr>
            <p:ph sz="quarter" idx="1"/>
          </p:nvPr>
        </p:nvSpPr>
        <p:spPr>
          <a:xfrm>
            <a:off x="457200" y="1219200"/>
            <a:ext cx="4041648" cy="4937760"/>
          </a:xfrm>
        </p:spPr>
        <p:txBody>
          <a:bodyPr/>
          <a:lstStyle/>
          <a:p>
            <a:r>
              <a:rPr lang="el-GR" sz="2000" dirty="0" smtClean="0"/>
              <a:t>Σε κάθε σύνδεση ενός Η/Υ στο Internet αντιστοιχείται μια μοναδική διεύθυνση IP</a:t>
            </a:r>
          </a:p>
          <a:p>
            <a:r>
              <a:rPr lang="el-GR" sz="2000" dirty="0" smtClean="0"/>
              <a:t>Μια διεύθυνση IP αποτελείται από 4 ακέραιους αριθμούς (στο διάστημα 0 έως 255 καθώς αναπαριστά 8 bits) χωρισμένους με τελείες</a:t>
            </a:r>
          </a:p>
        </p:txBody>
      </p:sp>
      <p:sp>
        <p:nvSpPr>
          <p:cNvPr id="7" name="Content Placeholder 3"/>
          <p:cNvSpPr txBox="1">
            <a:spLocks/>
          </p:cNvSpPr>
          <p:nvPr/>
        </p:nvSpPr>
        <p:spPr>
          <a:xfrm>
            <a:off x="4632198" y="1216152"/>
            <a:ext cx="4041648" cy="49377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smtClean="0"/>
              <a:t>Μια διεύθυνση IP μπορεί να προσδιοριστεί και με μια περισσότερο «κατανοητή» διεύθυνση η οποία αποτελείται από λέξεις χωρισμένες με τελείες</a:t>
            </a:r>
          </a:p>
          <a:p>
            <a:r>
              <a:rPr lang="el-GR" sz="2000" smtClean="0"/>
              <a:t>Η υπηρεσία </a:t>
            </a:r>
            <a:r>
              <a:rPr lang="en-US" sz="2000" smtClean="0"/>
              <a:t>DNS (Domain Name System) </a:t>
            </a:r>
            <a:r>
              <a:rPr lang="el-GR" sz="2000" smtClean="0"/>
              <a:t>αναλαμβάνει την μετατροπή ανάμεσα στις δύο μορφές</a:t>
            </a:r>
            <a:endParaRPr lang="el-GR" sz="2000" dirty="0"/>
          </a:p>
        </p:txBody>
      </p:sp>
      <p:sp>
        <p:nvSpPr>
          <p:cNvPr id="8" name="Text Box 4"/>
          <p:cNvSpPr txBox="1">
            <a:spLocks noChangeArrowheads="1"/>
          </p:cNvSpPr>
          <p:nvPr/>
        </p:nvSpPr>
        <p:spPr bwMode="auto">
          <a:xfrm>
            <a:off x="1331640" y="4711303"/>
            <a:ext cx="4751387" cy="366713"/>
          </a:xfrm>
          <a:prstGeom prst="rect">
            <a:avLst/>
          </a:prstGeom>
          <a:noFill/>
          <a:ln w="9525">
            <a:noFill/>
            <a:miter lim="800000"/>
            <a:headEnd/>
            <a:tailEnd/>
          </a:ln>
          <a:effectLst/>
        </p:spPr>
        <p:txBody>
          <a:bodyPr>
            <a:spAutoFit/>
          </a:bodyPr>
          <a:lstStyle/>
          <a:p>
            <a:pPr algn="ctr">
              <a:spcBef>
                <a:spcPct val="50000"/>
              </a:spcBef>
            </a:pPr>
            <a:r>
              <a:rPr lang="en-US" b="1" dirty="0"/>
              <a:t>195.130.73.179  </a:t>
            </a:r>
            <a:r>
              <a:rPr lang="en-US" b="1" dirty="0">
                <a:sym typeface="Wingdings" pitchFamily="2" charset="2"/>
              </a:rPr>
              <a:t>  </a:t>
            </a:r>
            <a:r>
              <a:rPr lang="en-US" b="1" dirty="0"/>
              <a:t>preveza.teiep.gr</a:t>
            </a:r>
            <a:endParaRPr lang="el-GR" b="1" dirty="0"/>
          </a:p>
        </p:txBody>
      </p:sp>
      <p:sp>
        <p:nvSpPr>
          <p:cNvPr id="9" name="Line 5"/>
          <p:cNvSpPr>
            <a:spLocks noChangeShapeType="1"/>
          </p:cNvSpPr>
          <p:nvPr/>
        </p:nvSpPr>
        <p:spPr bwMode="auto">
          <a:xfrm flipH="1">
            <a:off x="5795690" y="4493816"/>
            <a:ext cx="792162" cy="288925"/>
          </a:xfrm>
          <a:prstGeom prst="line">
            <a:avLst/>
          </a:prstGeom>
          <a:noFill/>
          <a:ln w="9525">
            <a:solidFill>
              <a:schemeClr val="tx1"/>
            </a:solidFill>
            <a:round/>
            <a:headEnd/>
            <a:tailEnd type="triangle" w="med" len="med"/>
          </a:ln>
          <a:effectLst/>
        </p:spPr>
        <p:txBody>
          <a:bodyPr/>
          <a:lstStyle/>
          <a:p>
            <a:endParaRPr lang="el-GR"/>
          </a:p>
        </p:txBody>
      </p:sp>
      <p:sp>
        <p:nvSpPr>
          <p:cNvPr id="10" name="Line 6"/>
          <p:cNvSpPr>
            <a:spLocks noChangeShapeType="1"/>
          </p:cNvSpPr>
          <p:nvPr/>
        </p:nvSpPr>
        <p:spPr bwMode="auto">
          <a:xfrm flipH="1" flipV="1">
            <a:off x="5147990" y="4998641"/>
            <a:ext cx="360362" cy="287337"/>
          </a:xfrm>
          <a:prstGeom prst="line">
            <a:avLst/>
          </a:prstGeom>
          <a:noFill/>
          <a:ln w="9525">
            <a:solidFill>
              <a:schemeClr val="tx1"/>
            </a:solidFill>
            <a:round/>
            <a:headEnd/>
            <a:tailEnd type="triangle" w="med" len="med"/>
          </a:ln>
          <a:effectLst/>
        </p:spPr>
        <p:txBody>
          <a:bodyPr/>
          <a:lstStyle/>
          <a:p>
            <a:endParaRPr lang="el-GR"/>
          </a:p>
        </p:txBody>
      </p:sp>
      <p:sp>
        <p:nvSpPr>
          <p:cNvPr id="11" name="Line 7"/>
          <p:cNvSpPr>
            <a:spLocks noChangeShapeType="1"/>
          </p:cNvSpPr>
          <p:nvPr/>
        </p:nvSpPr>
        <p:spPr bwMode="auto">
          <a:xfrm>
            <a:off x="4068490" y="4422378"/>
            <a:ext cx="287337" cy="360363"/>
          </a:xfrm>
          <a:prstGeom prst="line">
            <a:avLst/>
          </a:prstGeom>
          <a:noFill/>
          <a:ln w="9525">
            <a:solidFill>
              <a:schemeClr val="tx1"/>
            </a:solidFill>
            <a:round/>
            <a:headEnd/>
            <a:tailEnd type="triangle" w="med" len="med"/>
          </a:ln>
          <a:effectLst/>
        </p:spPr>
        <p:txBody>
          <a:bodyPr/>
          <a:lstStyle/>
          <a:p>
            <a:endParaRPr lang="el-GR"/>
          </a:p>
        </p:txBody>
      </p:sp>
      <p:sp>
        <p:nvSpPr>
          <p:cNvPr id="12" name="Text Box 8"/>
          <p:cNvSpPr txBox="1">
            <a:spLocks noChangeArrowheads="1"/>
          </p:cNvSpPr>
          <p:nvPr/>
        </p:nvSpPr>
        <p:spPr bwMode="auto">
          <a:xfrm>
            <a:off x="3184252" y="4009628"/>
            <a:ext cx="1311275" cy="366713"/>
          </a:xfrm>
          <a:prstGeom prst="rect">
            <a:avLst/>
          </a:prstGeom>
          <a:noFill/>
          <a:ln w="9525">
            <a:noFill/>
            <a:miter lim="800000"/>
            <a:headEnd/>
            <a:tailEnd/>
          </a:ln>
          <a:effectLst/>
        </p:spPr>
        <p:txBody>
          <a:bodyPr wrap="none">
            <a:spAutoFit/>
          </a:bodyPr>
          <a:lstStyle/>
          <a:p>
            <a:r>
              <a:rPr lang="el-GR"/>
              <a:t>Όνομα Η/Υ</a:t>
            </a:r>
          </a:p>
        </p:txBody>
      </p:sp>
      <p:sp>
        <p:nvSpPr>
          <p:cNvPr id="13" name="Text Box 9"/>
          <p:cNvSpPr txBox="1">
            <a:spLocks noChangeArrowheads="1"/>
          </p:cNvSpPr>
          <p:nvPr/>
        </p:nvSpPr>
        <p:spPr bwMode="auto">
          <a:xfrm>
            <a:off x="6587852" y="4277916"/>
            <a:ext cx="1854200" cy="366712"/>
          </a:xfrm>
          <a:prstGeom prst="rect">
            <a:avLst/>
          </a:prstGeom>
          <a:noFill/>
          <a:ln w="9525">
            <a:noFill/>
            <a:miter lim="800000"/>
            <a:headEnd/>
            <a:tailEnd/>
          </a:ln>
          <a:effectLst/>
        </p:spPr>
        <p:txBody>
          <a:bodyPr wrap="none">
            <a:spAutoFit/>
          </a:bodyPr>
          <a:lstStyle/>
          <a:p>
            <a:r>
              <a:rPr lang="el-GR"/>
              <a:t>Όνομα περιοχής</a:t>
            </a:r>
          </a:p>
        </p:txBody>
      </p:sp>
      <p:sp>
        <p:nvSpPr>
          <p:cNvPr id="14" name="Text Box 10"/>
          <p:cNvSpPr txBox="1">
            <a:spLocks noChangeArrowheads="1"/>
          </p:cNvSpPr>
          <p:nvPr/>
        </p:nvSpPr>
        <p:spPr bwMode="auto">
          <a:xfrm>
            <a:off x="4571727" y="5285978"/>
            <a:ext cx="2124075" cy="366713"/>
          </a:xfrm>
          <a:prstGeom prst="rect">
            <a:avLst/>
          </a:prstGeom>
          <a:noFill/>
          <a:ln w="9525">
            <a:noFill/>
            <a:miter lim="800000"/>
            <a:headEnd/>
            <a:tailEnd/>
          </a:ln>
          <a:effectLst/>
        </p:spPr>
        <p:txBody>
          <a:bodyPr wrap="none">
            <a:spAutoFit/>
          </a:bodyPr>
          <a:lstStyle/>
          <a:p>
            <a:r>
              <a:rPr lang="el-GR"/>
              <a:t>Όνομα οργανισμού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spTree>
    <p:extLst>
      <p:ext uri="{BB962C8B-B14F-4D97-AF65-F5344CB8AC3E}">
        <p14:creationId xmlns:p14="http://schemas.microsoft.com/office/powerpoint/2010/main" val="2568950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fontScale="90000"/>
          </a:bodyPr>
          <a:lstStyle/>
          <a:p>
            <a:r>
              <a:rPr lang="el-GR" dirty="0"/>
              <a:t>Υπηρεσία </a:t>
            </a:r>
            <a:r>
              <a:rPr lang="en-US" dirty="0"/>
              <a:t>DNS (Domain Name System)</a:t>
            </a:r>
            <a:endParaRPr lang="el-GR" dirty="0"/>
          </a:p>
        </p:txBody>
      </p:sp>
      <p:sp>
        <p:nvSpPr>
          <p:cNvPr id="15" name="Content Placeholder 2"/>
          <p:cNvSpPr>
            <a:spLocks noGrp="1"/>
          </p:cNvSpPr>
          <p:nvPr>
            <p:ph sz="quarter" idx="1"/>
          </p:nvPr>
        </p:nvSpPr>
        <p:spPr>
          <a:xfrm>
            <a:off x="457200" y="1219200"/>
            <a:ext cx="8229600" cy="4937760"/>
          </a:xfrm>
        </p:spPr>
        <p:txBody>
          <a:bodyPr/>
          <a:lstStyle/>
          <a:p>
            <a:r>
              <a:rPr lang="el-GR" sz="1800" dirty="0" smtClean="0"/>
              <a:t>Το σύστημα DNS επιτρέπει την ανεύρεση ενός διακομιστή (server) με βάση το όνομά του. </a:t>
            </a:r>
            <a:endParaRPr lang="en-US" sz="1800" dirty="0" smtClean="0"/>
          </a:p>
          <a:p>
            <a:r>
              <a:rPr lang="el-GR" sz="1800" dirty="0" smtClean="0"/>
              <a:t>Ο διακομιστής μπορεί να υποστηρίζει έναν αριθμό από υπηρεσίες, όπως http, ftp, smtp κλπ., δίνοντας μας τη δυνατότητα να συνδεθούμε σε μια ιστοσελίδα (HTTP), σε μια αποθήκη αρχείων (FTP), ή να πάρουμε το mail μας (POP). </a:t>
            </a:r>
            <a:endParaRPr lang="en-US" sz="1800" dirty="0" smtClean="0"/>
          </a:p>
          <a:p>
            <a:r>
              <a:rPr lang="el-GR" sz="1800" dirty="0" smtClean="0"/>
              <a:t>Έτσι είναι ευκολότερο να θυμόμαστε την ιστοσελίδα www.google.gr παρά τη διεύθυνση 66.102.9.99</a:t>
            </a:r>
            <a:endParaRPr lang="en-US" sz="1800" dirty="0" smtClean="0"/>
          </a:p>
          <a:p>
            <a:r>
              <a:rPr lang="el-GR" sz="1800" dirty="0" smtClean="0"/>
              <a:t>Η σχέση μεταξύ ενός ονόματος και της διεύθυνσης IP δεν είναι 1 προς 1. </a:t>
            </a:r>
            <a:endParaRPr lang="en-US" sz="1800" dirty="0" smtClean="0"/>
          </a:p>
          <a:p>
            <a:pPr lvl="1"/>
            <a:r>
              <a:rPr lang="el-GR" sz="1500" dirty="0" smtClean="0"/>
              <a:t>Δηλαδή σε ένα όνομα μπορεί να αντιστοιχούν πολλές IP διευθύνσεις</a:t>
            </a:r>
            <a:r>
              <a:rPr lang="en-US" sz="1500" dirty="0" smtClean="0"/>
              <a:t> </a:t>
            </a:r>
            <a:r>
              <a:rPr lang="el-GR" sz="1500" dirty="0" smtClean="0"/>
              <a:t>Για παράδειγμα, η διεύθυνση www.google.gr αντιστοιχεί σε τρεις IP διευθύνσεις, την 66.102.9.99, την 66.102.9.104 και την 66.102.9.147. Σε αυτήν την περίπτωση έχουμε τρεις εξυπηρετητές που λειτουργούν ταυτόχρονα εκτελώντας την ίδια εργασία, αλλά μοιράζονται τον φόρτο εργασίας διά τρία. Σε αυτήν την περίπτωση ο διακομιστής DNS εκτελεί εξισσορόπηση φορτίου μεταξυ των τριών άλλων διακομιστών</a:t>
            </a:r>
            <a:endParaRPr lang="el-GR" sz="15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spTree>
    <p:extLst>
      <p:ext uri="{BB962C8B-B14F-4D97-AF65-F5344CB8AC3E}">
        <p14:creationId xmlns:p14="http://schemas.microsoft.com/office/powerpoint/2010/main" val="2456838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n-US" dirty="0"/>
              <a:t>URL</a:t>
            </a:r>
            <a:endParaRPr lang="el-GR" dirty="0"/>
          </a:p>
        </p:txBody>
      </p:sp>
      <p:sp>
        <p:nvSpPr>
          <p:cNvPr id="5" name="Content Placeholder 2"/>
          <p:cNvSpPr>
            <a:spLocks noGrp="1"/>
          </p:cNvSpPr>
          <p:nvPr>
            <p:ph sz="quarter" idx="1"/>
          </p:nvPr>
        </p:nvSpPr>
        <p:spPr>
          <a:xfrm>
            <a:off x="457200" y="1219200"/>
            <a:ext cx="8229600" cy="4937760"/>
          </a:xfrm>
        </p:spPr>
        <p:txBody>
          <a:bodyPr>
            <a:normAutofit/>
          </a:bodyPr>
          <a:lstStyle/>
          <a:p>
            <a:r>
              <a:rPr lang="en-US" sz="2200" dirty="0" smtClean="0"/>
              <a:t>URL </a:t>
            </a:r>
            <a:r>
              <a:rPr lang="el-GR" sz="2200" dirty="0" smtClean="0"/>
              <a:t>είναι  αρκτικόλεξο για το Uniform Resource Locator, και είναι η διεύθυνση ενός πόρου στο Internet. Τα URLs  για το World Wide Web ξεκινούν με http://</a:t>
            </a:r>
            <a:endParaRPr lang="en-US" sz="2200" dirty="0" smtClean="0"/>
          </a:p>
          <a:p>
            <a:r>
              <a:rPr lang="el-GR" sz="2200" dirty="0" smtClean="0"/>
              <a:t>Το </a:t>
            </a:r>
            <a:r>
              <a:rPr lang="en-US" sz="2200" dirty="0" smtClean="0"/>
              <a:t>URL </a:t>
            </a:r>
            <a:r>
              <a:rPr lang="el-GR" sz="2200" dirty="0" smtClean="0"/>
              <a:t>δηλώνει μια διεύθυνση ενός πόρου του</a:t>
            </a:r>
            <a:r>
              <a:rPr lang="en-US" sz="2200" dirty="0" smtClean="0"/>
              <a:t> WWW</a:t>
            </a:r>
            <a:r>
              <a:rPr lang="el-GR" sz="2200" dirty="0" smtClean="0"/>
              <a:t>. Είναι παρόμοιο με το όνομα ενός αρχείου, αλλά κρατάει και επιπλέον πληροφορία σχετικά με το όνομα του εξυπηρετητή, καθώς και το είδος του πρωτοκόλλου που αυτός χρησιμοποιεί.</a:t>
            </a:r>
          </a:p>
          <a:p>
            <a:r>
              <a:rPr lang="el-GR" sz="2200" dirty="0" smtClean="0"/>
              <a:t>Οι ιστοσελίδες χρησιμοποιούν τα URLs για να συνδεθούν με άλλες σελίδες. </a:t>
            </a:r>
          </a:p>
          <a:p>
            <a:endParaRPr lang="el-GR" sz="2400" dirty="0"/>
          </a:p>
        </p:txBody>
      </p:sp>
      <p:pic>
        <p:nvPicPr>
          <p:cNvPr id="6" name="Picture 8"/>
          <p:cNvPicPr>
            <a:picLocks noChangeAspect="1" noChangeArrowheads="1"/>
          </p:cNvPicPr>
          <p:nvPr/>
        </p:nvPicPr>
        <p:blipFill>
          <a:blip r:embed="rId3" cstate="print"/>
          <a:srcRect/>
          <a:stretch>
            <a:fillRect/>
          </a:stretch>
        </p:blipFill>
        <p:spPr>
          <a:xfrm>
            <a:off x="493204" y="4729708"/>
            <a:ext cx="8229600" cy="766763"/>
          </a:xfrm>
          <a:prstGeom prst="rect">
            <a:avLst/>
          </a:prstGeom>
          <a:noFill/>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25</a:t>
            </a:fld>
            <a:endParaRPr lang="el-GR" dirty="0"/>
          </a:p>
        </p:txBody>
      </p:sp>
    </p:spTree>
    <p:extLst>
      <p:ext uri="{BB962C8B-B14F-4D97-AF65-F5344CB8AC3E}">
        <p14:creationId xmlns:p14="http://schemas.microsoft.com/office/powerpoint/2010/main" val="1636652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Η συλλογή πρωτοκόλλων </a:t>
            </a:r>
            <a:r>
              <a:rPr lang="en-US" dirty="0"/>
              <a:t>TCP/IP</a:t>
            </a:r>
            <a:endParaRPr lang="el-GR" dirty="0"/>
          </a:p>
        </p:txBody>
      </p:sp>
      <p:sp>
        <p:nvSpPr>
          <p:cNvPr id="7" name="Content Placeholder 2"/>
          <p:cNvSpPr>
            <a:spLocks noGrp="1"/>
          </p:cNvSpPr>
          <p:nvPr>
            <p:ph sz="quarter" idx="1"/>
          </p:nvPr>
        </p:nvSpPr>
        <p:spPr>
          <a:xfrm>
            <a:off x="457199" y="1129308"/>
            <a:ext cx="4291011" cy="4937760"/>
          </a:xfrm>
        </p:spPr>
        <p:txBody>
          <a:bodyPr>
            <a:normAutofit lnSpcReduction="10000"/>
          </a:bodyPr>
          <a:lstStyle/>
          <a:p>
            <a:r>
              <a:rPr lang="el-GR" sz="2000" dirty="0" smtClean="0"/>
              <a:t>Το σύνολο των πρωτοκόλλων που ελέγχει το </a:t>
            </a:r>
            <a:r>
              <a:rPr lang="en-US" sz="2000" dirty="0" smtClean="0"/>
              <a:t>Internet </a:t>
            </a:r>
            <a:r>
              <a:rPr lang="el-GR" sz="2000" dirty="0" smtClean="0"/>
              <a:t>σήμερα είναι γνωστό ως </a:t>
            </a:r>
            <a:r>
              <a:rPr lang="en-US" sz="2000" dirty="0" smtClean="0"/>
              <a:t>TCP/IP</a:t>
            </a:r>
            <a:endParaRPr lang="el-GR" sz="2000" dirty="0" smtClean="0"/>
          </a:p>
          <a:p>
            <a:r>
              <a:rPr lang="el-GR" sz="2000" dirty="0" smtClean="0"/>
              <a:t>Επίπεδα του </a:t>
            </a:r>
            <a:r>
              <a:rPr lang="en-US" sz="2000" dirty="0" smtClean="0"/>
              <a:t>TCP/IP</a:t>
            </a:r>
            <a:r>
              <a:rPr lang="el-GR" sz="2000" dirty="0" smtClean="0"/>
              <a:t>:</a:t>
            </a:r>
            <a:endParaRPr lang="en-US" sz="2000" dirty="0" smtClean="0"/>
          </a:p>
          <a:p>
            <a:pPr lvl="1"/>
            <a:r>
              <a:rPr lang="el-GR" sz="1800" dirty="0" smtClean="0"/>
              <a:t>5. Επίπεδο εφαρμογής</a:t>
            </a:r>
          </a:p>
          <a:p>
            <a:pPr lvl="1"/>
            <a:r>
              <a:rPr lang="el-GR" sz="1800" dirty="0" smtClean="0"/>
              <a:t>4. Επίπεδο μεταφοράς</a:t>
            </a:r>
          </a:p>
          <a:p>
            <a:pPr lvl="1"/>
            <a:r>
              <a:rPr lang="el-GR" sz="1800" dirty="0" smtClean="0"/>
              <a:t>3. Επίπεδο δικτύου</a:t>
            </a:r>
          </a:p>
          <a:p>
            <a:pPr lvl="1"/>
            <a:r>
              <a:rPr lang="el-GR" sz="1800" dirty="0" smtClean="0"/>
              <a:t>2. Επίπεδο συνδέσμου δεδομένων</a:t>
            </a:r>
          </a:p>
          <a:p>
            <a:pPr lvl="1"/>
            <a:r>
              <a:rPr lang="el-GR" sz="1800" dirty="0" smtClean="0"/>
              <a:t>1. Φυσικό επίπεδο</a:t>
            </a:r>
          </a:p>
          <a:p>
            <a:r>
              <a:rPr lang="el-GR" sz="2000" dirty="0" smtClean="0"/>
              <a:t>Ένα μήνυμα μεταφέρεται μέσα από τα επίπεδα του </a:t>
            </a:r>
            <a:r>
              <a:rPr lang="en-US" sz="2000" dirty="0" smtClean="0"/>
              <a:t>TCP/IP </a:t>
            </a:r>
            <a:r>
              <a:rPr lang="el-GR" sz="2000" dirty="0" smtClean="0"/>
              <a:t>μέχρι να φτάσει στο φυσικό επίπεδο και να σταλθεί από το μέσο μετάδοσης</a:t>
            </a:r>
          </a:p>
          <a:p>
            <a:endParaRPr lang="el-GR" sz="2000" dirty="0"/>
          </a:p>
        </p:txBody>
      </p:sp>
      <p:pic>
        <p:nvPicPr>
          <p:cNvPr id="8" name="Picture 2"/>
          <p:cNvPicPr>
            <a:picLocks noChangeAspect="1" noChangeArrowheads="1"/>
          </p:cNvPicPr>
          <p:nvPr/>
        </p:nvPicPr>
        <p:blipFill>
          <a:blip r:embed="rId3" cstate="print"/>
          <a:srcRect/>
          <a:stretch>
            <a:fillRect/>
          </a:stretch>
        </p:blipFill>
        <p:spPr bwMode="auto">
          <a:xfrm>
            <a:off x="4846828" y="1705372"/>
            <a:ext cx="3878959" cy="2752725"/>
          </a:xfrm>
          <a:prstGeom prst="rect">
            <a:avLst/>
          </a:prstGeom>
          <a:noFill/>
          <a:ln w="9525">
            <a:noFill/>
            <a:miter lim="800000"/>
            <a:headEnd/>
            <a:tailEnd/>
          </a:ln>
        </p:spPr>
      </p:pic>
      <p:sp>
        <p:nvSpPr>
          <p:cNvPr id="9" name="TextBox 8"/>
          <p:cNvSpPr txBox="1"/>
          <p:nvPr/>
        </p:nvSpPr>
        <p:spPr>
          <a:xfrm>
            <a:off x="4986910" y="4585692"/>
            <a:ext cx="3738877"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l-GR" dirty="0" smtClean="0"/>
              <a:t>Κάθε επίπεδο χρησιμοποιεί τις υπηρεσίες του επιπέδου που βρίσκεται ακριβώς από πάνω του</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26</a:t>
            </a:fld>
            <a:endParaRPr lang="el-GR" dirty="0"/>
          </a:p>
        </p:txBody>
      </p:sp>
    </p:spTree>
    <p:extLst>
      <p:ext uri="{BB962C8B-B14F-4D97-AF65-F5344CB8AC3E}">
        <p14:creationId xmlns:p14="http://schemas.microsoft.com/office/powerpoint/2010/main" val="2270034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Επίπεδο εφαρμογής (επίπεδο 5)</a:t>
            </a:r>
          </a:p>
        </p:txBody>
      </p:sp>
      <p:sp>
        <p:nvSpPr>
          <p:cNvPr id="10" name="Content Placeholder 2"/>
          <p:cNvSpPr>
            <a:spLocks noGrp="1"/>
          </p:cNvSpPr>
          <p:nvPr>
            <p:ph sz="quarter" idx="1"/>
          </p:nvPr>
        </p:nvSpPr>
        <p:spPr>
          <a:xfrm>
            <a:off x="457200" y="1219200"/>
            <a:ext cx="4546848" cy="4302596"/>
          </a:xfrm>
        </p:spPr>
        <p:txBody>
          <a:bodyPr/>
          <a:lstStyle/>
          <a:p>
            <a:r>
              <a:rPr lang="el-GR" sz="2000" dirty="0" smtClean="0"/>
              <a:t>Το επίπεδο εφαρμογής είναι υπεύθυνο για την παροχή υπηρεσιών στον χρήστη </a:t>
            </a:r>
          </a:p>
          <a:p>
            <a:r>
              <a:rPr lang="el-GR" sz="2000" dirty="0" smtClean="0"/>
              <a:t>Πρωτόκολλα τα οποία υπάρχουν στο επίπεδο εφαρμογής είναι:</a:t>
            </a:r>
          </a:p>
          <a:p>
            <a:pPr lvl="1"/>
            <a:r>
              <a:rPr lang="el-GR" sz="1800" dirty="0" smtClean="0"/>
              <a:t>Πρωτόκολλο μεταφοράς αρχείων FTP</a:t>
            </a:r>
          </a:p>
          <a:p>
            <a:pPr lvl="1"/>
            <a:r>
              <a:rPr lang="el-GR" sz="1800" dirty="0" smtClean="0"/>
              <a:t>Απλό πρωτόκολλο μεταφοράς αλληλογραφίας SMTP</a:t>
            </a:r>
          </a:p>
          <a:p>
            <a:pPr lvl="1"/>
            <a:r>
              <a:rPr lang="el-GR" sz="1800" dirty="0" smtClean="0"/>
              <a:t>TELNET</a:t>
            </a:r>
            <a:r>
              <a:rPr lang="en-US" sz="1800" dirty="0" smtClean="0"/>
              <a:t> (Terminal </a:t>
            </a:r>
            <a:r>
              <a:rPr lang="en-US" sz="1800" dirty="0" err="1" smtClean="0"/>
              <a:t>NETwork</a:t>
            </a:r>
            <a:r>
              <a:rPr lang="en-US" sz="1800" dirty="0" smtClean="0"/>
              <a:t>)</a:t>
            </a:r>
            <a:endParaRPr lang="el-GR" sz="1800" dirty="0" smtClean="0"/>
          </a:p>
          <a:p>
            <a:pPr lvl="1"/>
            <a:r>
              <a:rPr lang="el-GR" sz="1800" dirty="0" smtClean="0"/>
              <a:t>Πρωτόκολλο μεταφοράς υπερκειμένου (HTTP)</a:t>
            </a:r>
          </a:p>
          <a:p>
            <a:endParaRPr lang="en-US" sz="2000" dirty="0" smtClean="0"/>
          </a:p>
        </p:txBody>
      </p:sp>
      <p:pic>
        <p:nvPicPr>
          <p:cNvPr id="11" name="Picture 5"/>
          <p:cNvPicPr>
            <a:picLocks noChangeAspect="1" noChangeArrowheads="1"/>
          </p:cNvPicPr>
          <p:nvPr/>
        </p:nvPicPr>
        <p:blipFill>
          <a:blip r:embed="rId3" cstate="print"/>
          <a:srcRect/>
          <a:stretch>
            <a:fillRect/>
          </a:stretch>
        </p:blipFill>
        <p:spPr>
          <a:xfrm>
            <a:off x="5004048" y="2209428"/>
            <a:ext cx="4041775" cy="2171487"/>
          </a:xfrm>
          <a:prstGeom prst="rect">
            <a:avLst/>
          </a:prstGeom>
          <a:noFill/>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3708146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fontScale="90000"/>
          </a:bodyPr>
          <a:lstStyle/>
          <a:p>
            <a:r>
              <a:rPr lang="el-GR" dirty="0"/>
              <a:t>Αρχιτεκτονική πελάτη – διακομιστή </a:t>
            </a:r>
            <a:r>
              <a:rPr lang="en-US" dirty="0"/>
              <a:t>(client server)</a:t>
            </a:r>
            <a:endParaRPr lang="el-GR" dirty="0"/>
          </a:p>
        </p:txBody>
      </p:sp>
      <p:sp>
        <p:nvSpPr>
          <p:cNvPr id="6" name="Content Placeholder 2"/>
          <p:cNvSpPr>
            <a:spLocks noGrp="1"/>
          </p:cNvSpPr>
          <p:nvPr>
            <p:ph sz="quarter" idx="1"/>
          </p:nvPr>
        </p:nvSpPr>
        <p:spPr>
          <a:xfrm>
            <a:off x="457200" y="1348380"/>
            <a:ext cx="4041648" cy="4937760"/>
          </a:xfrm>
        </p:spPr>
        <p:txBody>
          <a:bodyPr/>
          <a:lstStyle/>
          <a:p>
            <a:r>
              <a:rPr lang="el-GR" sz="2400" dirty="0" smtClean="0"/>
              <a:t>Κάθε εφαρμογή αποτελείται από 2 τμήματα: το πρόγραμμα πελάτη και το πρόγραμμα διακομιστή</a:t>
            </a:r>
          </a:p>
          <a:p>
            <a:endParaRPr lang="el-GR" sz="2400" dirty="0"/>
          </a:p>
        </p:txBody>
      </p:sp>
      <p:sp>
        <p:nvSpPr>
          <p:cNvPr id="7" name="Content Placeholder 3"/>
          <p:cNvSpPr txBox="1">
            <a:spLocks/>
          </p:cNvSpPr>
          <p:nvPr/>
        </p:nvSpPr>
        <p:spPr>
          <a:xfrm>
            <a:off x="4632198" y="1345332"/>
            <a:ext cx="4404298" cy="49377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200" dirty="0" smtClean="0"/>
              <a:t>Η διεργασία διακομιστή πρέπει να είναι συνεχώς ενεργή</a:t>
            </a:r>
          </a:p>
          <a:p>
            <a:r>
              <a:rPr lang="el-GR" sz="2200" dirty="0" smtClean="0"/>
              <a:t>Μια διεργασία διακομιστή μπορεί να εξυπηρετεί πολλές διεργασίες πελάτη</a:t>
            </a:r>
            <a:endParaRPr lang="en-US" sz="2200" dirty="0" smtClean="0"/>
          </a:p>
          <a:p>
            <a:r>
              <a:rPr lang="el-GR" sz="2200" dirty="0" smtClean="0"/>
              <a:t>Ο διακομιστής ανταποκρίνεται μόνο όταν ζητηθεί από κάποιο πελάτη μια υπηρεσία που προσφέρει</a:t>
            </a:r>
            <a:r>
              <a:rPr lang="en-US" sz="2200" dirty="0" smtClean="0"/>
              <a:t> (</a:t>
            </a:r>
            <a:r>
              <a:rPr lang="el-GR" sz="2200" dirty="0" smtClean="0"/>
              <a:t>παθητικός</a:t>
            </a:r>
            <a:r>
              <a:rPr lang="en-US" sz="2200" dirty="0" smtClean="0"/>
              <a:t>)</a:t>
            </a:r>
            <a:endParaRPr lang="el-GR" sz="2200" dirty="0" smtClean="0"/>
          </a:p>
          <a:p>
            <a:endParaRPr lang="el-GR" sz="2200" dirty="0"/>
          </a:p>
        </p:txBody>
      </p:sp>
      <p:sp>
        <p:nvSpPr>
          <p:cNvPr id="8" name="TextBox 7"/>
          <p:cNvSpPr txBox="1"/>
          <p:nvPr/>
        </p:nvSpPr>
        <p:spPr>
          <a:xfrm>
            <a:off x="5004048" y="4714872"/>
            <a:ext cx="396044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l-GR" dirty="0" smtClean="0"/>
              <a:t>Διεργασία είναι ένα πρόγραμμα που εκτελείται</a:t>
            </a:r>
            <a:endParaRPr lang="el-GR" dirty="0"/>
          </a:p>
        </p:txBody>
      </p:sp>
      <p:pic>
        <p:nvPicPr>
          <p:cNvPr id="9" name="Picture 2"/>
          <p:cNvPicPr>
            <a:picLocks noChangeAspect="1" noChangeArrowheads="1"/>
          </p:cNvPicPr>
          <p:nvPr/>
        </p:nvPicPr>
        <p:blipFill>
          <a:blip r:embed="rId3" cstate="print"/>
          <a:srcRect/>
          <a:stretch>
            <a:fillRect/>
          </a:stretch>
        </p:blipFill>
        <p:spPr bwMode="auto">
          <a:xfrm>
            <a:off x="524091" y="3130696"/>
            <a:ext cx="4048125" cy="2371725"/>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28</a:t>
            </a:fld>
            <a:endParaRPr lang="el-GR" dirty="0"/>
          </a:p>
        </p:txBody>
      </p:sp>
    </p:spTree>
    <p:extLst>
      <p:ext uri="{BB962C8B-B14F-4D97-AF65-F5344CB8AC3E}">
        <p14:creationId xmlns:p14="http://schemas.microsoft.com/office/powerpoint/2010/main" val="1665575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Διεύθυνση επιπέδου εφαρμογής</a:t>
            </a:r>
          </a:p>
        </p:txBody>
      </p:sp>
      <p:sp>
        <p:nvSpPr>
          <p:cNvPr id="14" name="Content Placeholder 2"/>
          <p:cNvSpPr>
            <a:spLocks noGrp="1"/>
          </p:cNvSpPr>
          <p:nvPr>
            <p:ph sz="quarter" idx="1"/>
          </p:nvPr>
        </p:nvSpPr>
        <p:spPr>
          <a:xfrm>
            <a:off x="457200" y="1219200"/>
            <a:ext cx="4041648" cy="4937760"/>
          </a:xfrm>
        </p:spPr>
        <p:txBody>
          <a:bodyPr>
            <a:normAutofit/>
          </a:bodyPr>
          <a:lstStyle/>
          <a:p>
            <a:r>
              <a:rPr lang="el-GR" sz="2400" dirty="0" smtClean="0"/>
              <a:t>Για να χρησιμοποιήσει ένας πελάτης μια υπηρεσία από ένα διακομιστή θα πρέπει να γνωρίζει την κατάλληλη διεύθυνση επιπέδου εφαρμογής</a:t>
            </a:r>
          </a:p>
          <a:p>
            <a:endParaRPr lang="en-US" sz="2400" dirty="0" smtClean="0"/>
          </a:p>
          <a:p>
            <a:endParaRPr lang="el-GR" sz="2400" dirty="0"/>
          </a:p>
        </p:txBody>
      </p:sp>
      <p:sp>
        <p:nvSpPr>
          <p:cNvPr id="15" name="Content Placeholder 3"/>
          <p:cNvSpPr txBox="1">
            <a:spLocks/>
          </p:cNvSpPr>
          <p:nvPr/>
        </p:nvSpPr>
        <p:spPr>
          <a:xfrm>
            <a:off x="4632198" y="1216152"/>
            <a:ext cx="4041648" cy="49377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Για παράδειγμα για να επισκεφθεί ένα χρήστης μια τοποθεσία </a:t>
            </a:r>
            <a:r>
              <a:rPr lang="en-US" sz="2400" dirty="0" smtClean="0"/>
              <a:t>web </a:t>
            </a:r>
            <a:r>
              <a:rPr lang="el-GR" sz="2400" dirty="0" smtClean="0"/>
              <a:t>θα πρέπει να εισάγει το κατάλληλο </a:t>
            </a:r>
            <a:r>
              <a:rPr lang="en-US" sz="2400" dirty="0" smtClean="0"/>
              <a:t>URL</a:t>
            </a:r>
            <a:endParaRPr lang="el-GR" sz="2400" dirty="0" smtClean="0"/>
          </a:p>
          <a:p>
            <a:r>
              <a:rPr lang="el-GR" sz="2400" dirty="0" smtClean="0"/>
              <a:t>Το </a:t>
            </a:r>
            <a:r>
              <a:rPr lang="en-US" sz="2400" dirty="0" smtClean="0"/>
              <a:t>URL </a:t>
            </a:r>
            <a:r>
              <a:rPr lang="el-GR" sz="2400" dirty="0" smtClean="0"/>
              <a:t>μετασχηματίζεται στην </a:t>
            </a:r>
            <a:r>
              <a:rPr lang="en-US" sz="2400" dirty="0" smtClean="0"/>
              <a:t>IP </a:t>
            </a:r>
            <a:r>
              <a:rPr lang="el-GR" sz="2400" dirty="0" smtClean="0"/>
              <a:t>διεύθυνση του διακομιστή χρησιμοποιώντας την υπηρεσία </a:t>
            </a:r>
            <a:r>
              <a:rPr lang="en-US" sz="2400" dirty="0" smtClean="0"/>
              <a:t>DNS</a:t>
            </a:r>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29</a:t>
            </a:fld>
            <a:endParaRPr lang="el-GR" dirty="0"/>
          </a:p>
        </p:txBody>
      </p:sp>
    </p:spTree>
    <p:extLst>
      <p:ext uri="{BB962C8B-B14F-4D97-AF65-F5344CB8AC3E}">
        <p14:creationId xmlns:p14="http://schemas.microsoft.com/office/powerpoint/2010/main" val="2885874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Επίπεδο μεταφοράς (επίπεδο 4)</a:t>
            </a:r>
          </a:p>
        </p:txBody>
      </p:sp>
      <p:sp>
        <p:nvSpPr>
          <p:cNvPr id="6" name="Content Placeholder 2"/>
          <p:cNvSpPr>
            <a:spLocks noGrp="1"/>
          </p:cNvSpPr>
          <p:nvPr>
            <p:ph sz="quarter" idx="1"/>
          </p:nvPr>
        </p:nvSpPr>
        <p:spPr>
          <a:xfrm>
            <a:off x="457200" y="1219200"/>
            <a:ext cx="8363272" cy="4495800"/>
          </a:xfrm>
        </p:spPr>
        <p:txBody>
          <a:bodyPr>
            <a:normAutofit fontScale="77500" lnSpcReduction="20000"/>
          </a:bodyPr>
          <a:lstStyle/>
          <a:p>
            <a:r>
              <a:rPr lang="el-GR" dirty="0" smtClean="0"/>
              <a:t>Το  επίπεδο μεταφοράς είναι υπεύθυνο για την παράδοση ενός μηνύματος μεταξύ των διεργασιών πελάτη και διακομιστή</a:t>
            </a:r>
          </a:p>
          <a:p>
            <a:r>
              <a:rPr lang="el-GR" dirty="0" smtClean="0"/>
              <a:t>Για να μπορούν να εκτελούνται πολλές διεργασίες στο διακομιστή η κάθε μια λαμβάνει έναν αριθμό θύρας</a:t>
            </a:r>
          </a:p>
          <a:p>
            <a:r>
              <a:rPr lang="el-GR" dirty="0" smtClean="0"/>
              <a:t>Το επίπεδο μεταφοράς εκτελεί: </a:t>
            </a:r>
          </a:p>
          <a:p>
            <a:pPr lvl="1"/>
            <a:r>
              <a:rPr lang="el-GR" dirty="0" smtClean="0"/>
              <a:t>πολύπλεξη – αποπολύπλεξη μηνυμάτων</a:t>
            </a:r>
          </a:p>
          <a:p>
            <a:pPr lvl="1"/>
            <a:r>
              <a:rPr lang="el-GR" dirty="0" smtClean="0"/>
              <a:t>έλεγχο συμφόρησης (αυτόματη μείωση ρυθμού μετάδοσης πακέτων)</a:t>
            </a:r>
          </a:p>
          <a:p>
            <a:pPr lvl="1"/>
            <a:r>
              <a:rPr lang="el-GR" dirty="0" smtClean="0"/>
              <a:t>έλεγχο ροής (επιβεβαίωση ότι ο παραλήπτης δεν υπερφορτώνεται)</a:t>
            </a:r>
          </a:p>
          <a:p>
            <a:pPr lvl="1"/>
            <a:r>
              <a:rPr lang="el-GR" dirty="0" smtClean="0"/>
              <a:t>έλεγχος σφαλμάτων (επαναμεταδόσεις πακέτων)</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spTree>
    <p:extLst>
      <p:ext uri="{BB962C8B-B14F-4D97-AF65-F5344CB8AC3E}">
        <p14:creationId xmlns:p14="http://schemas.microsoft.com/office/powerpoint/2010/main" val="1512276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Πρωτόκολλα επιπέδου μεταφοράς</a:t>
            </a:r>
          </a:p>
        </p:txBody>
      </p:sp>
      <p:sp>
        <p:nvSpPr>
          <p:cNvPr id="5" name="Text Placeholder 3"/>
          <p:cNvSpPr txBox="1">
            <a:spLocks/>
          </p:cNvSpPr>
          <p:nvPr/>
        </p:nvSpPr>
        <p:spPr>
          <a:xfrm>
            <a:off x="457200" y="1285875"/>
            <a:ext cx="4040188" cy="6858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t>TCP=Transmission Control Protocol</a:t>
            </a:r>
            <a:endParaRPr lang="el-GR" sz="2000" b="1" dirty="0"/>
          </a:p>
        </p:txBody>
      </p:sp>
      <p:sp>
        <p:nvSpPr>
          <p:cNvPr id="7" name="Text Placeholder 5"/>
          <p:cNvSpPr txBox="1">
            <a:spLocks/>
          </p:cNvSpPr>
          <p:nvPr/>
        </p:nvSpPr>
        <p:spPr>
          <a:xfrm>
            <a:off x="4778697" y="1295400"/>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t>UDP=User Datagram Protocol</a:t>
            </a:r>
            <a:endParaRPr lang="el-GR" sz="2000" b="1" dirty="0"/>
          </a:p>
        </p:txBody>
      </p:sp>
      <p:sp>
        <p:nvSpPr>
          <p:cNvPr id="8" name="Content Placeholder 4"/>
          <p:cNvSpPr>
            <a:spLocks noGrp="1"/>
          </p:cNvSpPr>
          <p:nvPr>
            <p:ph sz="quarter" idx="4294967295"/>
          </p:nvPr>
        </p:nvSpPr>
        <p:spPr>
          <a:xfrm>
            <a:off x="457200" y="1705372"/>
            <a:ext cx="4330824" cy="4038600"/>
          </a:xfrm>
          <a:prstGeom prst="rect">
            <a:avLst/>
          </a:prstGeom>
        </p:spPr>
        <p:txBody>
          <a:bodyPr/>
          <a:lstStyle/>
          <a:p>
            <a:r>
              <a:rPr lang="el-GR" sz="1800" dirty="0" smtClean="0"/>
              <a:t>Είναι αξιόπιστο πρωτόκολλο μεταφοράς προσανατολισμένο στην σύνδεση</a:t>
            </a:r>
          </a:p>
          <a:p>
            <a:r>
              <a:rPr lang="el-GR" sz="1800" dirty="0" smtClean="0"/>
              <a:t>Εγκαθίσταται μια σύνδεση μεταξύ του κόμβου Α και του κόμβου Β και όλα τα πακέτα της συνομιλίας μεταδίδονται μέσω συγκεκριμένης διαδρομής</a:t>
            </a:r>
          </a:p>
          <a:p>
            <a:r>
              <a:rPr lang="el-GR" sz="1800" dirty="0" smtClean="0"/>
              <a:t>Διαιρεί ένα μήνυμα σε μια ακολουθία από τμήματα τα οποία αριθμούνται σειριακά.  Αν κάποιο τμήμα χαθεί</a:t>
            </a:r>
            <a:r>
              <a:rPr lang="en-US" sz="1800" dirty="0" smtClean="0"/>
              <a:t>, </a:t>
            </a:r>
            <a:r>
              <a:rPr lang="el-GR" sz="1800" dirty="0" smtClean="0"/>
              <a:t>στέλνεται ξανά</a:t>
            </a:r>
          </a:p>
          <a:p>
            <a:r>
              <a:rPr lang="el-GR" sz="1800" dirty="0" smtClean="0"/>
              <a:t>Αν κάποιο τμήμα ληφθεί εκτός σειράς, ταξινομείται με την βοήθεια του μηχανισμού αρίθμησης της ακολουθίας</a:t>
            </a:r>
            <a:endParaRPr lang="el-GR" sz="1800" dirty="0"/>
          </a:p>
        </p:txBody>
      </p:sp>
      <p:sp>
        <p:nvSpPr>
          <p:cNvPr id="9" name="Content Placeholder 6"/>
          <p:cNvSpPr>
            <a:spLocks noGrp="1"/>
          </p:cNvSpPr>
          <p:nvPr>
            <p:ph sz="quarter" idx="4294967295"/>
          </p:nvPr>
        </p:nvSpPr>
        <p:spPr>
          <a:xfrm>
            <a:off x="4778697" y="1705372"/>
            <a:ext cx="4038600" cy="4038600"/>
          </a:xfrm>
          <a:prstGeom prst="rect">
            <a:avLst/>
          </a:prstGeom>
        </p:spPr>
        <p:txBody>
          <a:bodyPr/>
          <a:lstStyle/>
          <a:p>
            <a:r>
              <a:rPr lang="el-GR" sz="1800" dirty="0" smtClean="0"/>
              <a:t>Είναι μη αξιόπιστο μη προσανατολισμένο στην σύνδεση</a:t>
            </a:r>
          </a:p>
          <a:p>
            <a:r>
              <a:rPr lang="el-GR" sz="1800" dirty="0" smtClean="0">
                <a:sym typeface="Wingdings" pitchFamily="2" charset="2"/>
              </a:rPr>
              <a:t>Κάθε πακέτο ακολουθεί την δική του διαδρομή ανεξάρτητα από τα άλλα για να φτάσει στον προορισμό του</a:t>
            </a:r>
            <a:endParaRPr lang="el-GR" sz="1800" dirty="0"/>
          </a:p>
        </p:txBody>
      </p:sp>
      <p:sp>
        <p:nvSpPr>
          <p:cNvPr id="10" name="TextBox 9"/>
          <p:cNvSpPr txBox="1"/>
          <p:nvPr/>
        </p:nvSpPr>
        <p:spPr>
          <a:xfrm>
            <a:off x="5062537" y="3433564"/>
            <a:ext cx="3672408"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SCTP</a:t>
            </a:r>
            <a:r>
              <a:rPr lang="el-GR" dirty="0" smtClean="0"/>
              <a:t>:</a:t>
            </a:r>
            <a:r>
              <a:rPr lang="en-US" dirty="0" smtClean="0"/>
              <a:t> </a:t>
            </a:r>
            <a:r>
              <a:rPr lang="el-GR" dirty="0" smtClean="0"/>
              <a:t>νέο πρωτόκολλο ελέγχου μετάδοσης συνεχούς ροής. Σχεδιάστηκε για νέες υπηρεσίες του </a:t>
            </a:r>
            <a:r>
              <a:rPr lang="en-US" dirty="0" smtClean="0"/>
              <a:t>Internet </a:t>
            </a:r>
            <a:r>
              <a:rPr lang="el-GR" dirty="0" smtClean="0"/>
              <a:t>όπως η τηλεφωνία και το βίν τεο συνεχούς ροής (διαθέτει έλεγχο ροής και σφαλμάτων)</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31</a:t>
            </a:fld>
            <a:endParaRPr lang="el-GR" dirty="0"/>
          </a:p>
        </p:txBody>
      </p:sp>
    </p:spTree>
    <p:extLst>
      <p:ext uri="{BB962C8B-B14F-4D97-AF65-F5344CB8AC3E}">
        <p14:creationId xmlns:p14="http://schemas.microsoft.com/office/powerpoint/2010/main" val="3068673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Επίπεδο δικτύου (επίπεδο 3)</a:t>
            </a:r>
          </a:p>
        </p:txBody>
      </p:sp>
      <p:sp>
        <p:nvSpPr>
          <p:cNvPr id="11" name="Content Placeholder 7"/>
          <p:cNvSpPr>
            <a:spLocks noGrp="1"/>
          </p:cNvSpPr>
          <p:nvPr>
            <p:ph sz="quarter" idx="1"/>
          </p:nvPr>
        </p:nvSpPr>
        <p:spPr>
          <a:xfrm>
            <a:off x="457200" y="1219200"/>
            <a:ext cx="4186808" cy="4937760"/>
          </a:xfrm>
        </p:spPr>
        <p:txBody>
          <a:bodyPr/>
          <a:lstStyle/>
          <a:p>
            <a:r>
              <a:rPr lang="el-GR" sz="2000" dirty="0" smtClean="0"/>
              <a:t>Το επίπεδο δικτύου είναι υπεύθυνο για την μετάδοση μεμονωμένων πακέτων από τον υπολογιστή προέλευσης στον υπολογιστή προορισμού</a:t>
            </a:r>
          </a:p>
          <a:p>
            <a:r>
              <a:rPr lang="el-GR" sz="2000" dirty="0" smtClean="0"/>
              <a:t>Το επίπεδο δικτύου αναλαμβάνει την δρομολόγηση των πακέτων δηλαδή τον προσδιορισμό μέρους ή όλης της διαδρομής ενός πακέτου</a:t>
            </a:r>
          </a:p>
          <a:p>
            <a:r>
              <a:rPr lang="el-GR" sz="2000" dirty="0" smtClean="0"/>
              <a:t>Το δρομολόγιο επιλέγεται με βάση τη διεύθυνση προορισμού και τις καλύτερες διαθέσιμες διαδρομές</a:t>
            </a:r>
          </a:p>
          <a:p>
            <a:endParaRPr lang="el-GR" sz="2000" dirty="0"/>
          </a:p>
        </p:txBody>
      </p:sp>
      <p:sp>
        <p:nvSpPr>
          <p:cNvPr id="12" name="Content Placeholder 8"/>
          <p:cNvSpPr txBox="1">
            <a:spLocks/>
          </p:cNvSpPr>
          <p:nvPr/>
        </p:nvSpPr>
        <p:spPr>
          <a:xfrm>
            <a:off x="4632198" y="1216152"/>
            <a:ext cx="4186808" cy="49377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smtClean="0"/>
              <a:t>Κάθε δρομολογητής συμβουλεύεται τον πίνακα δρομολόγησης που διαθέτει για να επιλέξει την καταλληλότερη διαδρομή</a:t>
            </a:r>
          </a:p>
          <a:p>
            <a:r>
              <a:rPr lang="el-GR" sz="2000" smtClean="0"/>
              <a:t>Οι πίνακες δρομολόγησης ενημερώνονται με μηνύματα που ανταλλάσσουν μεταξύ τους οι δρομολογητές (πρωτόκολλα δρομολόγησης </a:t>
            </a:r>
            <a:r>
              <a:rPr lang="en-US" sz="2000" smtClean="0"/>
              <a:t>RIP, OSPF, BGP</a:t>
            </a:r>
            <a:r>
              <a:rPr lang="el-GR" sz="2000" smtClean="0"/>
              <a:t>)</a:t>
            </a:r>
          </a:p>
          <a:p>
            <a:endParaRPr lang="el-GR" sz="2000"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32</a:t>
            </a:fld>
            <a:endParaRPr lang="el-GR" dirty="0"/>
          </a:p>
        </p:txBody>
      </p:sp>
    </p:spTree>
    <p:extLst>
      <p:ext uri="{BB962C8B-B14F-4D97-AF65-F5344CB8AC3E}">
        <p14:creationId xmlns:p14="http://schemas.microsoft.com/office/powerpoint/2010/main" val="768565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Πρωτόκολλα επιπέδου δικτύου</a:t>
            </a:r>
          </a:p>
        </p:txBody>
      </p:sp>
      <p:sp>
        <p:nvSpPr>
          <p:cNvPr id="6" name="Text Placeholder 4"/>
          <p:cNvSpPr txBox="1">
            <a:spLocks/>
          </p:cNvSpPr>
          <p:nvPr/>
        </p:nvSpPr>
        <p:spPr>
          <a:xfrm>
            <a:off x="457200" y="1285875"/>
            <a:ext cx="4040188" cy="6858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t>Πρωτόκολλο </a:t>
            </a:r>
            <a:r>
              <a:rPr lang="en-US" sz="2400" b="1" dirty="0" smtClean="0"/>
              <a:t>IP (IPv4, IPv6)</a:t>
            </a:r>
            <a:endParaRPr lang="el-GR" sz="2400" b="1" dirty="0"/>
          </a:p>
        </p:txBody>
      </p:sp>
      <p:sp>
        <p:nvSpPr>
          <p:cNvPr id="7" name="Text Placeholder 6"/>
          <p:cNvSpPr txBox="1">
            <a:spLocks/>
          </p:cNvSpPr>
          <p:nvPr/>
        </p:nvSpPr>
        <p:spPr>
          <a:xfrm>
            <a:off x="4648200" y="1273324"/>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t>Πρωτόκολλο </a:t>
            </a:r>
            <a:r>
              <a:rPr lang="en-US" sz="2400" b="1" dirty="0" smtClean="0"/>
              <a:t>ICMP</a:t>
            </a:r>
            <a:endParaRPr lang="el-GR" sz="2400" b="1" dirty="0"/>
          </a:p>
        </p:txBody>
      </p:sp>
      <p:sp>
        <p:nvSpPr>
          <p:cNvPr id="8" name="Content Placeholder 5"/>
          <p:cNvSpPr>
            <a:spLocks noGrp="1"/>
          </p:cNvSpPr>
          <p:nvPr>
            <p:ph sz="quarter" idx="4294967295"/>
          </p:nvPr>
        </p:nvSpPr>
        <p:spPr>
          <a:xfrm>
            <a:off x="457200" y="1799456"/>
            <a:ext cx="4038600" cy="4038600"/>
          </a:xfrm>
          <a:prstGeom prst="rect">
            <a:avLst/>
          </a:prstGeom>
        </p:spPr>
        <p:txBody>
          <a:bodyPr/>
          <a:lstStyle/>
          <a:p>
            <a:r>
              <a:rPr lang="el-GR" sz="2400" dirty="0" smtClean="0"/>
              <a:t>Παρέχει υπηρεσίες βέλτιστης προσπάθειας</a:t>
            </a:r>
          </a:p>
          <a:p>
            <a:r>
              <a:rPr lang="el-GR" sz="2400" dirty="0" smtClean="0"/>
              <a:t>Δεν εγγυάται την παράδοση των πακέτων</a:t>
            </a:r>
          </a:p>
        </p:txBody>
      </p:sp>
      <p:sp>
        <p:nvSpPr>
          <p:cNvPr id="9" name="Content Placeholder 7"/>
          <p:cNvSpPr>
            <a:spLocks noGrp="1"/>
          </p:cNvSpPr>
          <p:nvPr>
            <p:ph sz="quarter" idx="4294967295"/>
          </p:nvPr>
        </p:nvSpPr>
        <p:spPr>
          <a:xfrm>
            <a:off x="4648200" y="1777380"/>
            <a:ext cx="4038600" cy="4038600"/>
          </a:xfrm>
          <a:prstGeom prst="rect">
            <a:avLst/>
          </a:prstGeom>
        </p:spPr>
        <p:txBody>
          <a:bodyPr/>
          <a:lstStyle/>
          <a:p>
            <a:r>
              <a:rPr lang="el-GR" sz="2400" dirty="0" smtClean="0"/>
              <a:t>Εντοπίζει ορισμένα λάθη τα οποία μπορούν να συμβούν κατά την μετάδοση των πακέτων (π.χ. συμφόρηση σε δρομολογητή)</a:t>
            </a:r>
          </a:p>
          <a:p>
            <a:r>
              <a:rPr lang="el-GR" sz="2400" dirty="0" smtClean="0"/>
              <a:t>Άλλα πρωτόκολλα (</a:t>
            </a:r>
            <a:r>
              <a:rPr lang="en-US" sz="2400" dirty="0" smtClean="0"/>
              <a:t>IGMP, ARP, RARP</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4225099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Επίπεδο συνδέσμου δεδομένων</a:t>
            </a:r>
          </a:p>
        </p:txBody>
      </p:sp>
      <p:sp>
        <p:nvSpPr>
          <p:cNvPr id="10" name="Content Placeholder 7"/>
          <p:cNvSpPr>
            <a:spLocks noGrp="1"/>
          </p:cNvSpPr>
          <p:nvPr>
            <p:ph sz="quarter" idx="1"/>
          </p:nvPr>
        </p:nvSpPr>
        <p:spPr>
          <a:xfrm>
            <a:off x="457200" y="1219200"/>
            <a:ext cx="8229600" cy="4937760"/>
          </a:xfrm>
        </p:spPr>
        <p:txBody>
          <a:bodyPr>
            <a:normAutofit/>
          </a:bodyPr>
          <a:lstStyle/>
          <a:p>
            <a:r>
              <a:rPr lang="el-GR" sz="2200" dirty="0" smtClean="0"/>
              <a:t>Το επίπεδου συνδέσμου δεδομένων είναι υπεύθυνο για την από κόμβο σε κόμβο παράδοση των πλαισίων</a:t>
            </a:r>
          </a:p>
          <a:p>
            <a:r>
              <a:rPr lang="el-GR" sz="2200" dirty="0" smtClean="0"/>
              <a:t>Κάθε κόμβος μπορεί να είναι υπολογιστής ή δρομολογητής</a:t>
            </a:r>
          </a:p>
          <a:p>
            <a:r>
              <a:rPr lang="el-GR" sz="2200" dirty="0" smtClean="0"/>
              <a:t>Το επίπεδο συνδέσμου δεδομένων χειρίζεται διευθύνσεις </a:t>
            </a:r>
            <a:r>
              <a:rPr lang="en-US" sz="2200" dirty="0" smtClean="0"/>
              <a:t>MAC </a:t>
            </a:r>
            <a:r>
              <a:rPr lang="el-GR" sz="2200" dirty="0" smtClean="0"/>
              <a:t>(για δίκτυα </a:t>
            </a:r>
            <a:r>
              <a:rPr lang="en-US" sz="2200" dirty="0" smtClean="0"/>
              <a:t>Ethernet</a:t>
            </a:r>
            <a:r>
              <a:rPr lang="el-GR" sz="2200" dirty="0" smtClean="0"/>
              <a:t>)</a:t>
            </a:r>
            <a:r>
              <a:rPr lang="en-US" sz="2200" dirty="0" smtClean="0"/>
              <a:t> </a:t>
            </a:r>
            <a:r>
              <a:rPr lang="el-GR" sz="2200" dirty="0" smtClean="0"/>
              <a:t>που έχουν την μορφή </a:t>
            </a:r>
            <a:r>
              <a:rPr lang="en-US" sz="2200" dirty="0" smtClean="0"/>
              <a:t>07:02:03:24:2C:5B</a:t>
            </a:r>
          </a:p>
          <a:p>
            <a:r>
              <a:rPr lang="el-GR" sz="2200" dirty="0" smtClean="0"/>
              <a:t>Πραγματοποιούν κάποιους ελέγχους σφαλμάτων κατά την μετάδοση</a:t>
            </a:r>
            <a:endParaRPr lang="el-GR" sz="2200" dirty="0"/>
          </a:p>
        </p:txBody>
      </p:sp>
      <p:sp>
        <p:nvSpPr>
          <p:cNvPr id="11" name="Rectangle 8"/>
          <p:cNvSpPr/>
          <p:nvPr/>
        </p:nvSpPr>
        <p:spPr>
          <a:xfrm>
            <a:off x="1403648" y="4225652"/>
            <a:ext cx="590465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pPr>
            <a:r>
              <a:rPr lang="en-US" sz="1600" b="1" dirty="0" smtClean="0"/>
              <a:t>FRAME=</a:t>
            </a:r>
            <a:r>
              <a:rPr lang="el-GR" sz="1600" b="1" dirty="0" smtClean="0"/>
              <a:t>ΠΛΑΙΣΙΟ</a:t>
            </a:r>
            <a:r>
              <a:rPr lang="el-GR" sz="1600" dirty="0" smtClean="0"/>
              <a:t>: Οργάνωση των </a:t>
            </a:r>
            <a:r>
              <a:rPr lang="en-US" sz="1600" dirty="0" smtClean="0"/>
              <a:t>bits </a:t>
            </a:r>
            <a:r>
              <a:rPr lang="el-GR" sz="1600" dirty="0" smtClean="0"/>
              <a:t>σε λογικές μονάδες όπως αυτό γίνεται αντιληπτό από το επίπεδο συνδέσμου δεδομένων.</a:t>
            </a:r>
          </a:p>
          <a:p>
            <a:pPr>
              <a:spcBef>
                <a:spcPct val="50000"/>
              </a:spcBef>
            </a:pPr>
            <a:r>
              <a:rPr lang="en-US" sz="1600" b="1" dirty="0" smtClean="0"/>
              <a:t>PACKET=</a:t>
            </a:r>
            <a:r>
              <a:rPr lang="el-GR" sz="1600" b="1" dirty="0" smtClean="0"/>
              <a:t>ΠΑΚΕΤΟ</a:t>
            </a:r>
            <a:r>
              <a:rPr lang="el-GR" sz="1600" dirty="0" smtClean="0"/>
              <a:t>: Οργάνωση των </a:t>
            </a:r>
            <a:r>
              <a:rPr lang="en-US" sz="1600" dirty="0" smtClean="0"/>
              <a:t>bits </a:t>
            </a:r>
            <a:r>
              <a:rPr lang="el-GR" sz="1600" dirty="0" smtClean="0"/>
              <a:t>σε λογικές μονάδες όπως αυτό γίνεται αντιληπτό από το επίπεδο δικτύου.</a:t>
            </a:r>
            <a:endParaRPr lang="el-GR" sz="1600"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34</a:t>
            </a:fld>
            <a:endParaRPr lang="el-GR" dirty="0"/>
          </a:p>
        </p:txBody>
      </p:sp>
    </p:spTree>
    <p:extLst>
      <p:ext uri="{BB962C8B-B14F-4D97-AF65-F5344CB8AC3E}">
        <p14:creationId xmlns:p14="http://schemas.microsoft.com/office/powerpoint/2010/main" val="465565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Φυσικό επίπεδο (επίπεδο 1)</a:t>
            </a:r>
          </a:p>
        </p:txBody>
      </p:sp>
      <p:sp>
        <p:nvSpPr>
          <p:cNvPr id="6" name="Content Placeholder 2"/>
          <p:cNvSpPr>
            <a:spLocks noGrp="1"/>
          </p:cNvSpPr>
          <p:nvPr>
            <p:ph sz="quarter" idx="1"/>
          </p:nvPr>
        </p:nvSpPr>
        <p:spPr>
          <a:xfrm>
            <a:off x="457200" y="1219200"/>
            <a:ext cx="8229600" cy="4937760"/>
          </a:xfrm>
        </p:spPr>
        <p:txBody>
          <a:bodyPr/>
          <a:lstStyle/>
          <a:p>
            <a:r>
              <a:rPr lang="el-GR" dirty="0" smtClean="0"/>
              <a:t>Το φυσικό επίπεδο αναλαμβάνει να μεταφέρει την δυαδική πληροφορία από έναν κόμβο σε ένα άλλο μέσω του διαθέσιμου φυσικού καναλιού</a:t>
            </a:r>
          </a:p>
          <a:p>
            <a:r>
              <a:rPr lang="el-GR" dirty="0" smtClean="0"/>
              <a:t>Το κάθε πλαίσιο μεταφέρεται ως μια σειρά από </a:t>
            </a:r>
            <a:r>
              <a:rPr lang="en-US" dirty="0" smtClean="0"/>
              <a:t>bits </a:t>
            </a:r>
            <a:r>
              <a:rPr lang="el-GR" dirty="0" smtClean="0"/>
              <a:t>που κωδικοποιούνται ως ηλεκτρικά, ηλεκτρομαγνητικά ή σήματα φωτός από τον αποστολέα στον παραλήπτη.</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35</a:t>
            </a:fld>
            <a:endParaRPr lang="el-GR" dirty="0"/>
          </a:p>
        </p:txBody>
      </p:sp>
    </p:spTree>
    <p:extLst>
      <p:ext uri="{BB962C8B-B14F-4D97-AF65-F5344CB8AC3E}">
        <p14:creationId xmlns:p14="http://schemas.microsoft.com/office/powerpoint/2010/main" val="2546993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Σύνοψη επιπέδων του </a:t>
            </a:r>
            <a:r>
              <a:rPr lang="en-US" dirty="0"/>
              <a:t>TCP/IP</a:t>
            </a:r>
            <a:endParaRPr lang="el-GR" dirty="0"/>
          </a:p>
        </p:txBody>
      </p:sp>
      <p:sp>
        <p:nvSpPr>
          <p:cNvPr id="5" name="Content Placeholder 3"/>
          <p:cNvSpPr>
            <a:spLocks noGrp="1"/>
          </p:cNvSpPr>
          <p:nvPr>
            <p:ph sz="quarter" idx="1"/>
          </p:nvPr>
        </p:nvSpPr>
        <p:spPr>
          <a:xfrm>
            <a:off x="457200" y="1219200"/>
            <a:ext cx="4123444" cy="4302596"/>
          </a:xfrm>
        </p:spPr>
        <p:txBody>
          <a:bodyPr>
            <a:noAutofit/>
          </a:bodyPr>
          <a:lstStyle/>
          <a:p>
            <a:r>
              <a:rPr lang="el-GR" sz="2400" dirty="0" smtClean="0"/>
              <a:t>Σε κάθε επίπεδο στην μονάδα δεδομένων προστίθεται επιπλέον πληροφορίες </a:t>
            </a:r>
          </a:p>
          <a:p>
            <a:r>
              <a:rPr lang="el-GR" sz="2400" dirty="0" smtClean="0"/>
              <a:t>Ένα μήνυμα σπάει σε πολλά πακέτα</a:t>
            </a:r>
          </a:p>
          <a:p>
            <a:r>
              <a:rPr lang="el-GR" sz="2400" dirty="0" smtClean="0"/>
              <a:t>Ένα πακέτο σπάει σε πολλά αυτοδύναμα πακέτα </a:t>
            </a:r>
          </a:p>
          <a:p>
            <a:r>
              <a:rPr lang="el-GR" sz="2400" dirty="0" smtClean="0"/>
              <a:t>Ένα αυτοδύναμο πακέτο σπάει σε πολλά πλαίσια</a:t>
            </a:r>
          </a:p>
          <a:p>
            <a:pPr>
              <a:buNone/>
            </a:pPr>
            <a:endParaRPr lang="el-GR" sz="2400" dirty="0"/>
          </a:p>
        </p:txBody>
      </p:sp>
      <p:grpSp>
        <p:nvGrpSpPr>
          <p:cNvPr id="7" name="Group 25"/>
          <p:cNvGrpSpPr/>
          <p:nvPr/>
        </p:nvGrpSpPr>
        <p:grpSpPr>
          <a:xfrm>
            <a:off x="4427984" y="985292"/>
            <a:ext cx="4716016" cy="4608512"/>
            <a:chOff x="4427984" y="1484784"/>
            <a:chExt cx="4716016" cy="4608512"/>
          </a:xfrm>
        </p:grpSpPr>
        <p:sp>
          <p:nvSpPr>
            <p:cNvPr id="8" name="Rectangle 5"/>
            <p:cNvSpPr/>
            <p:nvPr/>
          </p:nvSpPr>
          <p:spPr>
            <a:xfrm>
              <a:off x="5652120" y="1484784"/>
              <a:ext cx="223224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endParaRPr lang="el-GR" dirty="0" smtClean="0"/>
            </a:p>
            <a:p>
              <a:pPr algn="ctr"/>
              <a:r>
                <a:rPr lang="el-GR" dirty="0" smtClean="0"/>
                <a:t>Επίπεδο εφαρμογής</a:t>
              </a:r>
              <a:endParaRPr lang="el-GR" dirty="0"/>
            </a:p>
          </p:txBody>
        </p:sp>
        <p:sp>
          <p:nvSpPr>
            <p:cNvPr id="9" name="Rectangle 6"/>
            <p:cNvSpPr/>
            <p:nvPr/>
          </p:nvSpPr>
          <p:spPr>
            <a:xfrm>
              <a:off x="5652120" y="2420888"/>
              <a:ext cx="223224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endParaRPr lang="el-GR" dirty="0" smtClean="0"/>
            </a:p>
            <a:p>
              <a:pPr algn="ctr"/>
              <a:r>
                <a:rPr lang="el-GR" dirty="0" smtClean="0"/>
                <a:t>Επίπεδο μεταφοράς</a:t>
              </a:r>
              <a:endParaRPr lang="el-GR" dirty="0"/>
            </a:p>
          </p:txBody>
        </p:sp>
        <p:sp>
          <p:nvSpPr>
            <p:cNvPr id="10" name="Rectangle 7"/>
            <p:cNvSpPr/>
            <p:nvPr/>
          </p:nvSpPr>
          <p:spPr>
            <a:xfrm>
              <a:off x="5652120" y="3356992"/>
              <a:ext cx="223224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endParaRPr lang="el-GR" dirty="0" smtClean="0"/>
            </a:p>
            <a:p>
              <a:pPr algn="ctr"/>
              <a:r>
                <a:rPr lang="el-GR" dirty="0" smtClean="0"/>
                <a:t>Επίπεδο δικτύου</a:t>
              </a:r>
              <a:endParaRPr lang="el-GR" dirty="0"/>
            </a:p>
          </p:txBody>
        </p:sp>
        <p:sp>
          <p:nvSpPr>
            <p:cNvPr id="11" name="Rectangle 8"/>
            <p:cNvSpPr/>
            <p:nvPr/>
          </p:nvSpPr>
          <p:spPr>
            <a:xfrm>
              <a:off x="5652120" y="4293096"/>
              <a:ext cx="223224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r>
                <a:rPr lang="el-GR" sz="1200" dirty="0" smtClean="0"/>
                <a:t>Επίπεδο συνδέσμου δεδομενών</a:t>
              </a:r>
              <a:endParaRPr lang="el-GR" sz="1200" dirty="0"/>
            </a:p>
          </p:txBody>
        </p:sp>
        <p:sp>
          <p:nvSpPr>
            <p:cNvPr id="12" name="Rectangle 9"/>
            <p:cNvSpPr/>
            <p:nvPr/>
          </p:nvSpPr>
          <p:spPr>
            <a:xfrm>
              <a:off x="5652120" y="5229200"/>
              <a:ext cx="223224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endParaRPr lang="el-GR" dirty="0" smtClean="0"/>
            </a:p>
            <a:p>
              <a:pPr algn="ctr"/>
              <a:r>
                <a:rPr lang="el-GR" dirty="0" smtClean="0"/>
                <a:t>Φυσικό επίπεδο</a:t>
              </a:r>
              <a:endParaRPr lang="el-GR" dirty="0"/>
            </a:p>
          </p:txBody>
        </p:sp>
        <p:sp>
          <p:nvSpPr>
            <p:cNvPr id="13" name="TextBox 12"/>
            <p:cNvSpPr txBox="1"/>
            <p:nvPr/>
          </p:nvSpPr>
          <p:spPr>
            <a:xfrm>
              <a:off x="4644008" y="1700808"/>
              <a:ext cx="1001236" cy="307777"/>
            </a:xfrm>
            <a:prstGeom prst="rect">
              <a:avLst/>
            </a:prstGeom>
            <a:noFill/>
          </p:spPr>
          <p:txBody>
            <a:bodyPr wrap="none" rtlCol="0">
              <a:spAutoFit/>
            </a:bodyPr>
            <a:lstStyle/>
            <a:p>
              <a:r>
                <a:rPr lang="el-GR" sz="1400" dirty="0" smtClean="0"/>
                <a:t>Μηνύματα</a:t>
              </a:r>
              <a:endParaRPr lang="el-GR" sz="1400" dirty="0"/>
            </a:p>
          </p:txBody>
        </p:sp>
        <p:sp>
          <p:nvSpPr>
            <p:cNvPr id="14" name="TextBox 13"/>
            <p:cNvSpPr txBox="1"/>
            <p:nvPr/>
          </p:nvSpPr>
          <p:spPr>
            <a:xfrm>
              <a:off x="4860032" y="2636912"/>
              <a:ext cx="760786" cy="307777"/>
            </a:xfrm>
            <a:prstGeom prst="rect">
              <a:avLst/>
            </a:prstGeom>
            <a:noFill/>
          </p:spPr>
          <p:txBody>
            <a:bodyPr wrap="none" rtlCol="0">
              <a:spAutoFit/>
            </a:bodyPr>
            <a:lstStyle/>
            <a:p>
              <a:r>
                <a:rPr lang="el-GR" sz="1400" dirty="0" smtClean="0"/>
                <a:t>Πακέτα</a:t>
              </a:r>
              <a:endParaRPr lang="el-GR" sz="1400" dirty="0"/>
            </a:p>
          </p:txBody>
        </p:sp>
        <p:sp>
          <p:nvSpPr>
            <p:cNvPr id="15" name="TextBox 14"/>
            <p:cNvSpPr txBox="1"/>
            <p:nvPr/>
          </p:nvSpPr>
          <p:spPr>
            <a:xfrm>
              <a:off x="4427984" y="3501008"/>
              <a:ext cx="1224137" cy="523220"/>
            </a:xfrm>
            <a:prstGeom prst="rect">
              <a:avLst/>
            </a:prstGeom>
            <a:noFill/>
          </p:spPr>
          <p:txBody>
            <a:bodyPr wrap="square" rtlCol="0">
              <a:spAutoFit/>
            </a:bodyPr>
            <a:lstStyle/>
            <a:p>
              <a:pPr algn="r"/>
              <a:r>
                <a:rPr lang="el-GR" sz="1400" dirty="0" smtClean="0"/>
                <a:t>Αυτοδύναμα πακέτα</a:t>
              </a:r>
              <a:endParaRPr lang="el-GR" sz="1400" dirty="0"/>
            </a:p>
          </p:txBody>
        </p:sp>
        <p:sp>
          <p:nvSpPr>
            <p:cNvPr id="16" name="TextBox 15"/>
            <p:cNvSpPr txBox="1"/>
            <p:nvPr/>
          </p:nvSpPr>
          <p:spPr>
            <a:xfrm>
              <a:off x="4860032" y="4581128"/>
              <a:ext cx="800732" cy="307777"/>
            </a:xfrm>
            <a:prstGeom prst="rect">
              <a:avLst/>
            </a:prstGeom>
            <a:noFill/>
          </p:spPr>
          <p:txBody>
            <a:bodyPr wrap="none" rtlCol="0">
              <a:spAutoFit/>
            </a:bodyPr>
            <a:lstStyle/>
            <a:p>
              <a:r>
                <a:rPr lang="el-GR" sz="1400" dirty="0" smtClean="0"/>
                <a:t>Πλαίσια</a:t>
              </a:r>
              <a:endParaRPr lang="el-GR" sz="1400" dirty="0"/>
            </a:p>
          </p:txBody>
        </p:sp>
        <p:sp>
          <p:nvSpPr>
            <p:cNvPr id="17" name="TextBox 16"/>
            <p:cNvSpPr txBox="1"/>
            <p:nvPr/>
          </p:nvSpPr>
          <p:spPr>
            <a:xfrm>
              <a:off x="4499992" y="5445224"/>
              <a:ext cx="1152128" cy="523220"/>
            </a:xfrm>
            <a:prstGeom prst="rect">
              <a:avLst/>
            </a:prstGeom>
            <a:noFill/>
          </p:spPr>
          <p:txBody>
            <a:bodyPr wrap="square" rtlCol="0">
              <a:spAutoFit/>
            </a:bodyPr>
            <a:lstStyle/>
            <a:p>
              <a:pPr algn="r"/>
              <a:r>
                <a:rPr lang="el-GR" sz="1400" dirty="0" smtClean="0"/>
                <a:t>Δυαδικά ψηφία</a:t>
              </a:r>
              <a:endParaRPr lang="el-GR" sz="1400" dirty="0"/>
            </a:p>
          </p:txBody>
        </p:sp>
        <p:sp>
          <p:nvSpPr>
            <p:cNvPr id="18" name="TextBox 17"/>
            <p:cNvSpPr txBox="1"/>
            <p:nvPr/>
          </p:nvSpPr>
          <p:spPr>
            <a:xfrm>
              <a:off x="7956376" y="1556792"/>
              <a:ext cx="1080120" cy="738664"/>
            </a:xfrm>
            <a:prstGeom prst="rect">
              <a:avLst/>
            </a:prstGeom>
            <a:noFill/>
          </p:spPr>
          <p:txBody>
            <a:bodyPr wrap="square" rtlCol="0">
              <a:spAutoFit/>
            </a:bodyPr>
            <a:lstStyle/>
            <a:p>
              <a:r>
                <a:rPr lang="el-GR" sz="1400" dirty="0" smtClean="0"/>
                <a:t>Διεύθυνση επιπέδου εφαρμογής</a:t>
              </a:r>
              <a:endParaRPr lang="el-GR" sz="1400" dirty="0"/>
            </a:p>
          </p:txBody>
        </p:sp>
        <p:sp>
          <p:nvSpPr>
            <p:cNvPr id="19" name="TextBox 18"/>
            <p:cNvSpPr txBox="1"/>
            <p:nvPr/>
          </p:nvSpPr>
          <p:spPr>
            <a:xfrm>
              <a:off x="7956376" y="2492896"/>
              <a:ext cx="1080120" cy="523220"/>
            </a:xfrm>
            <a:prstGeom prst="rect">
              <a:avLst/>
            </a:prstGeom>
            <a:noFill/>
          </p:spPr>
          <p:txBody>
            <a:bodyPr wrap="square" rtlCol="0">
              <a:spAutoFit/>
            </a:bodyPr>
            <a:lstStyle/>
            <a:p>
              <a:r>
                <a:rPr lang="el-GR" sz="1400" dirty="0" smtClean="0"/>
                <a:t>Αριθμοί θυρών</a:t>
              </a:r>
              <a:endParaRPr lang="el-GR" sz="1400" dirty="0"/>
            </a:p>
          </p:txBody>
        </p:sp>
        <p:sp>
          <p:nvSpPr>
            <p:cNvPr id="20" name="TextBox 19"/>
            <p:cNvSpPr txBox="1"/>
            <p:nvPr/>
          </p:nvSpPr>
          <p:spPr>
            <a:xfrm>
              <a:off x="7884368" y="3501008"/>
              <a:ext cx="1259632" cy="523220"/>
            </a:xfrm>
            <a:prstGeom prst="rect">
              <a:avLst/>
            </a:prstGeom>
            <a:noFill/>
          </p:spPr>
          <p:txBody>
            <a:bodyPr wrap="square" rtlCol="0">
              <a:spAutoFit/>
            </a:bodyPr>
            <a:lstStyle/>
            <a:p>
              <a:r>
                <a:rPr lang="el-GR" sz="1400" dirty="0" smtClean="0"/>
                <a:t>Διευθύνσεις </a:t>
              </a:r>
              <a:r>
                <a:rPr lang="en-US" sz="1400" dirty="0" smtClean="0"/>
                <a:t>IP</a:t>
              </a:r>
              <a:endParaRPr lang="el-GR" sz="1400" dirty="0"/>
            </a:p>
          </p:txBody>
        </p:sp>
        <p:sp>
          <p:nvSpPr>
            <p:cNvPr id="21" name="TextBox 20"/>
            <p:cNvSpPr txBox="1"/>
            <p:nvPr/>
          </p:nvSpPr>
          <p:spPr>
            <a:xfrm>
              <a:off x="7884368" y="4437112"/>
              <a:ext cx="1259632" cy="523220"/>
            </a:xfrm>
            <a:prstGeom prst="rect">
              <a:avLst/>
            </a:prstGeom>
            <a:noFill/>
          </p:spPr>
          <p:txBody>
            <a:bodyPr wrap="square" rtlCol="0">
              <a:spAutoFit/>
            </a:bodyPr>
            <a:lstStyle/>
            <a:p>
              <a:r>
                <a:rPr lang="el-GR" sz="1400" dirty="0" smtClean="0"/>
                <a:t>Φυσικές διευθύνσεις</a:t>
              </a:r>
              <a:endParaRPr lang="el-GR" sz="1400" dirty="0"/>
            </a:p>
          </p:txBody>
        </p:sp>
        <p:sp>
          <p:nvSpPr>
            <p:cNvPr id="22" name="Rectangle 20"/>
            <p:cNvSpPr/>
            <p:nvPr/>
          </p:nvSpPr>
          <p:spPr>
            <a:xfrm>
              <a:off x="5724128" y="1628800"/>
              <a:ext cx="2088232" cy="4320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Διεργασίες</a:t>
              </a:r>
              <a:endParaRPr lang="el-GR" dirty="0">
                <a:solidFill>
                  <a:schemeClr val="tx1"/>
                </a:solidFill>
              </a:endParaRPr>
            </a:p>
          </p:txBody>
        </p:sp>
        <p:sp>
          <p:nvSpPr>
            <p:cNvPr id="23" name="Rectangle 21"/>
            <p:cNvSpPr/>
            <p:nvPr/>
          </p:nvSpPr>
          <p:spPr>
            <a:xfrm>
              <a:off x="5724128" y="2564904"/>
              <a:ext cx="2088232" cy="4320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TCP, UDP, SCTP</a:t>
              </a:r>
              <a:endParaRPr lang="el-GR" dirty="0">
                <a:solidFill>
                  <a:schemeClr val="tx1"/>
                </a:solidFill>
              </a:endParaRPr>
            </a:p>
          </p:txBody>
        </p:sp>
        <p:sp>
          <p:nvSpPr>
            <p:cNvPr id="24" name="Rectangle 22"/>
            <p:cNvSpPr/>
            <p:nvPr/>
          </p:nvSpPr>
          <p:spPr>
            <a:xfrm>
              <a:off x="5724128" y="3501008"/>
              <a:ext cx="2088232" cy="4320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IP, ICMP, …</a:t>
              </a:r>
              <a:endParaRPr lang="el-GR" dirty="0">
                <a:solidFill>
                  <a:schemeClr val="tx1"/>
                </a:solidFill>
              </a:endParaRPr>
            </a:p>
          </p:txBody>
        </p:sp>
        <p:sp>
          <p:nvSpPr>
            <p:cNvPr id="25" name="Rectangle 23"/>
            <p:cNvSpPr/>
            <p:nvPr/>
          </p:nvSpPr>
          <p:spPr>
            <a:xfrm>
              <a:off x="5724128" y="4365104"/>
              <a:ext cx="2088232" cy="4320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Πρωτόκολλα </a:t>
              </a:r>
              <a:r>
                <a:rPr lang="en-US" sz="1400" dirty="0" smtClean="0">
                  <a:solidFill>
                    <a:schemeClr val="tx1"/>
                  </a:solidFill>
                </a:rPr>
                <a:t>LAN, WAN</a:t>
              </a:r>
              <a:endParaRPr lang="el-GR" sz="1400" dirty="0">
                <a:solidFill>
                  <a:schemeClr val="tx1"/>
                </a:solidFill>
              </a:endParaRPr>
            </a:p>
          </p:txBody>
        </p:sp>
        <p:sp>
          <p:nvSpPr>
            <p:cNvPr id="26" name="Rectangle 24"/>
            <p:cNvSpPr/>
            <p:nvPr/>
          </p:nvSpPr>
          <p:spPr>
            <a:xfrm>
              <a:off x="5724128" y="5301208"/>
              <a:ext cx="2088232" cy="4320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Μετατροπή </a:t>
              </a:r>
              <a:r>
                <a:rPr lang="en-US" sz="1400" dirty="0" smtClean="0">
                  <a:solidFill>
                    <a:schemeClr val="tx1"/>
                  </a:solidFill>
                </a:rPr>
                <a:t>bit </a:t>
              </a:r>
              <a:r>
                <a:rPr lang="el-GR" sz="1400" dirty="0" smtClean="0">
                  <a:solidFill>
                    <a:schemeClr val="tx1"/>
                  </a:solidFill>
                </a:rPr>
                <a:t>σε σήματα</a:t>
              </a:r>
              <a:endParaRPr lang="el-GR" sz="1400" dirty="0">
                <a:solidFill>
                  <a:schemeClr val="tx1"/>
                </a:solidFill>
              </a:endParaRPr>
            </a:p>
          </p:txBody>
        </p:sp>
      </p:grpSp>
      <p:sp>
        <p:nvSpPr>
          <p:cNvPr id="4" name="Θέση αριθμού διαφάνειας 3"/>
          <p:cNvSpPr>
            <a:spLocks noGrp="1"/>
          </p:cNvSpPr>
          <p:nvPr>
            <p:ph type="sldNum" sz="quarter" idx="12"/>
          </p:nvPr>
        </p:nvSpPr>
        <p:spPr/>
        <p:txBody>
          <a:bodyPr/>
          <a:lstStyle/>
          <a:p>
            <a:fld id="{53C4726A-630D-4CB4-B088-BAB00F4188E9}" type="slidenum">
              <a:rPr lang="el-GR" smtClean="0"/>
              <a:t>36</a:t>
            </a:fld>
            <a:endParaRPr lang="el-GR" dirty="0"/>
          </a:p>
        </p:txBody>
      </p:sp>
    </p:spTree>
    <p:extLst>
      <p:ext uri="{BB962C8B-B14F-4D97-AF65-F5344CB8AC3E}">
        <p14:creationId xmlns:p14="http://schemas.microsoft.com/office/powerpoint/2010/main" val="2274136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B., </a:t>
            </a:r>
            <a:r>
              <a:rPr lang="el-GR" sz="1600" dirty="0" err="1">
                <a:solidFill>
                  <a:srgbClr val="000000"/>
                </a:solidFill>
                <a:ea typeface="Arial Unicode MS"/>
                <a:cs typeface="Times New Roman" pitchFamily="18" charset="0"/>
              </a:rPr>
              <a:t>Mosharaf</a:t>
            </a:r>
            <a:r>
              <a:rPr lang="el-GR" sz="1600" dirty="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ts val="1200"/>
              <a:buFont typeface="+mj-lt"/>
              <a:buAutoNum type="arabicPeriod"/>
            </a:pPr>
            <a:r>
              <a:rPr lang="el-GR" sz="1600" dirty="0" smtClean="0">
                <a:solidFill>
                  <a:srgbClr val="000000"/>
                </a:solidFill>
                <a:ea typeface="Arial Unicode MS"/>
                <a:cs typeface="Times New Roman" pitchFamily="18" charset="0"/>
              </a:rPr>
              <a:t>Καρολίδης </a:t>
            </a:r>
            <a:r>
              <a:rPr lang="el-GR" sz="1600" dirty="0">
                <a:solidFill>
                  <a:srgbClr val="000000"/>
                </a:solidFill>
                <a:ea typeface="Arial Unicode MS"/>
                <a:cs typeface="Times New Roman" pitchFamily="18" charset="0"/>
              </a:rPr>
              <a:t>Δ., Ξαρχάκος Κ.. Εισαγωγή στην πληροφορική και στο διαδίκτυο. Εκδόσεις Άβακας (2008</a:t>
            </a:r>
            <a:r>
              <a:rPr lang="el-GR" sz="16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ts val="1200"/>
              <a:buFont typeface="+mj-lt"/>
              <a:buAutoNum type="arabicPeriod"/>
            </a:pPr>
            <a:r>
              <a:rPr lang="el-GR" sz="1600" dirty="0" smtClean="0">
                <a:solidFill>
                  <a:srgbClr val="000000"/>
                </a:solidFill>
                <a:ea typeface="Arial Unicode MS"/>
                <a:cs typeface="Times New Roman" pitchFamily="18" charset="0"/>
              </a:rPr>
              <a:t>Σφακιανάκης </a:t>
            </a:r>
            <a:r>
              <a:rPr lang="el-GR" sz="1600" dirty="0">
                <a:solidFill>
                  <a:srgbClr val="000000"/>
                </a:solidFill>
                <a:ea typeface="Arial Unicode MS"/>
                <a:cs typeface="Times New Roman" pitchFamily="18" charset="0"/>
              </a:rPr>
              <a:t>Μ. Εισαγωγή στην πληροφορική σκέψη. Εκδόσεις Κλειδάριθμος (2003).</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Τσιτμηδέλης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Σ., </a:t>
            </a:r>
            <a:r>
              <a:rPr lang="el-GR" sz="1600" dirty="0" err="1">
                <a:solidFill>
                  <a:srgbClr val="000000"/>
                </a:solidFill>
                <a:ea typeface="Arial Unicode MS"/>
                <a:cs typeface="Times New Roman" pitchFamily="18" charset="0"/>
              </a:rPr>
              <a:t>Τικτοπούλου</a:t>
            </a:r>
            <a:r>
              <a:rPr lang="el-GR" sz="1600" dirty="0">
                <a:solidFill>
                  <a:srgbClr val="000000"/>
                </a:solidFill>
                <a:ea typeface="Arial Unicode MS"/>
                <a:cs typeface="Times New Roman" pitchFamily="18" charset="0"/>
              </a:rPr>
              <a:t> Ε. Εισαγωγή στην πληροφορική. Πανεπιστημιακές εκδόσεις Αράκυνθος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Γιαγλής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Γ. Εισαγωγή στην πληροφορική. </a:t>
            </a:r>
            <a:r>
              <a:rPr lang="el-GR" sz="1600" dirty="0" err="1">
                <a:solidFill>
                  <a:srgbClr val="000000"/>
                </a:solidFill>
                <a:ea typeface="Arial Unicode MS"/>
                <a:cs typeface="Times New Roman" pitchFamily="18" charset="0"/>
              </a:rPr>
              <a:t>Γκιούρδας</a:t>
            </a:r>
            <a:r>
              <a:rPr lang="el-GR" sz="1600" dirty="0">
                <a:solidFill>
                  <a:srgbClr val="000000"/>
                </a:solidFill>
                <a:ea typeface="Arial Unicode MS"/>
                <a:cs typeface="Times New Roman" pitchFamily="18" charset="0"/>
              </a:rPr>
              <a:t> εκδοτική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Αβούρης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Ν., </a:t>
            </a:r>
            <a:r>
              <a:rPr lang="el-GR" sz="1600" dirty="0" err="1">
                <a:solidFill>
                  <a:srgbClr val="000000"/>
                </a:solidFill>
                <a:ea typeface="Arial Unicode MS"/>
                <a:cs typeface="Times New Roman" pitchFamily="18" charset="0"/>
              </a:rPr>
              <a:t>Κουφοπαύλου</a:t>
            </a:r>
            <a:r>
              <a:rPr lang="el-GR" sz="1600" dirty="0">
                <a:solidFill>
                  <a:srgbClr val="000000"/>
                </a:solidFill>
                <a:ea typeface="Arial Unicode MS"/>
                <a:cs typeface="Times New Roman" pitchFamily="18" charset="0"/>
              </a:rPr>
              <a:t> Ο., </a:t>
            </a:r>
            <a:r>
              <a:rPr lang="el-GR" sz="1600" dirty="0" err="1">
                <a:solidFill>
                  <a:srgbClr val="000000"/>
                </a:solidFill>
                <a:ea typeface="Arial Unicode MS"/>
                <a:cs typeface="Times New Roman" pitchFamily="18" charset="0"/>
              </a:rPr>
              <a:t>Σερπάνος</a:t>
            </a:r>
            <a:r>
              <a:rPr lang="el-GR" sz="1600" dirty="0">
                <a:solidFill>
                  <a:srgbClr val="000000"/>
                </a:solidFill>
                <a:ea typeface="Arial Unicode MS"/>
                <a:cs typeface="Times New Roman" pitchFamily="18" charset="0"/>
              </a:rPr>
              <a:t> Δ. Εισαγωγή στους υπολογιστές. Εκδόσεις </a:t>
            </a:r>
            <a:r>
              <a:rPr lang="el-GR" sz="1600" dirty="0" err="1">
                <a:solidFill>
                  <a:srgbClr val="000000"/>
                </a:solidFill>
                <a:ea typeface="Arial Unicode MS"/>
                <a:cs typeface="Times New Roman" pitchFamily="18" charset="0"/>
              </a:rPr>
              <a:t>typorama</a:t>
            </a:r>
            <a:r>
              <a:rPr lang="el-GR" sz="1600" dirty="0">
                <a:solidFill>
                  <a:srgbClr val="000000"/>
                </a:solidFill>
                <a:ea typeface="Arial Unicode MS"/>
                <a:cs typeface="Times New Roman" pitchFamily="18" charset="0"/>
              </a:rPr>
              <a:t> (2004).</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Ceruzzi</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P.E. Ιστορία της υπολογιστικής τεχνολογίας. Από τον ENIAC μέχρι το διαδίκτυο. Εκδόσεις Κάτοπτρο (2006). </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37</a:t>
            </a:fld>
            <a:endParaRPr lang="el-GR" dirty="0"/>
          </a:p>
        </p:txBody>
      </p:sp>
    </p:spTree>
    <p:extLst>
      <p:ext uri="{BB962C8B-B14F-4D97-AF65-F5344CB8AC3E}">
        <p14:creationId xmlns:p14="http://schemas.microsoft.com/office/powerpoint/2010/main" val="2792224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38</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eclass.teiep.gr/OpenClass/courses/ACC136/</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39</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
        <p:nvSpPr>
          <p:cNvPr id="8" name="Θέση αριθμού διαφάνειας 7"/>
          <p:cNvSpPr>
            <a:spLocks noGrp="1"/>
          </p:cNvSpPr>
          <p:nvPr>
            <p:ph type="sldNum" sz="quarter" idx="12"/>
          </p:nvPr>
        </p:nvSpPr>
        <p:spPr/>
        <p:txBody>
          <a:bodyPr/>
          <a:lstStyle/>
          <a:p>
            <a:fld id="{53C4726A-630D-4CB4-B088-BAB00F4188E9}" type="slidenum">
              <a:rPr lang="el-GR" smtClean="0"/>
              <a:t>4</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40</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pPr>
              <a:defRPr/>
            </a:pPr>
            <a:r>
              <a:rPr lang="el-GR" dirty="0"/>
              <a:t>Δίκτυα Υπολογιστών</a:t>
            </a: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Δίκτυα Υπολογιστών</a:t>
            </a:r>
          </a:p>
        </p:txBody>
      </p:sp>
      <p:sp>
        <p:nvSpPr>
          <p:cNvPr id="7" name="Content Placeholder 2"/>
          <p:cNvSpPr>
            <a:spLocks noGrp="1"/>
          </p:cNvSpPr>
          <p:nvPr>
            <p:ph sz="quarter" idx="1"/>
          </p:nvPr>
        </p:nvSpPr>
        <p:spPr>
          <a:xfrm>
            <a:off x="457200" y="1219200"/>
            <a:ext cx="4186808" cy="4937760"/>
          </a:xfrm>
        </p:spPr>
        <p:txBody>
          <a:bodyPr/>
          <a:lstStyle/>
          <a:p>
            <a:r>
              <a:rPr lang="el-GR" sz="2400" dirty="0" smtClean="0"/>
              <a:t>Δίκτυο υπολογιστών είναι ένας συνδυασμός συστημάτων που συνδέονται μέσω κάποιου μέσου μετάδοσης προκειμένου να διαμοιράσουν δεδομένα, υλικό και λογισμικό</a:t>
            </a:r>
          </a:p>
          <a:p>
            <a:r>
              <a:rPr lang="el-GR" sz="2400" dirty="0" smtClean="0"/>
              <a:t>Η εξέλιξη των δικτύων είναι ταχύτατη τα τελευταία χρόνια</a:t>
            </a:r>
            <a:endParaRPr lang="el-GR" sz="2400" dirty="0"/>
          </a:p>
        </p:txBody>
      </p:sp>
      <p:pic>
        <p:nvPicPr>
          <p:cNvPr id="9" name="Picture 3"/>
          <p:cNvPicPr>
            <a:picLocks noChangeAspect="1" noChangeArrowheads="1"/>
          </p:cNvPicPr>
          <p:nvPr/>
        </p:nvPicPr>
        <p:blipFill>
          <a:blip r:embed="rId3" cstate="print"/>
          <a:srcRect/>
          <a:stretch>
            <a:fillRect/>
          </a:stretch>
        </p:blipFill>
        <p:spPr bwMode="auto">
          <a:xfrm>
            <a:off x="4876800" y="1633364"/>
            <a:ext cx="3810000" cy="2857500"/>
          </a:xfrm>
          <a:prstGeom prst="rect">
            <a:avLst/>
          </a:prstGeom>
          <a:noFill/>
          <a:ln w="9525">
            <a:noFill/>
            <a:miter lim="800000"/>
            <a:headEnd/>
            <a:tailEnd/>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5</a:t>
            </a:fld>
            <a:endParaRPr lang="el-GR" dirty="0"/>
          </a:p>
        </p:txBody>
      </p:sp>
    </p:spTree>
    <p:extLst>
      <p:ext uri="{BB962C8B-B14F-4D97-AF65-F5344CB8AC3E}">
        <p14:creationId xmlns:p14="http://schemas.microsoft.com/office/powerpoint/2010/main" val="2266077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Κριτήρια δικτύων</a:t>
            </a:r>
          </a:p>
        </p:txBody>
      </p:sp>
      <p:sp>
        <p:nvSpPr>
          <p:cNvPr id="6" name="Content Placeholder 4"/>
          <p:cNvSpPr>
            <a:spLocks noGrp="1"/>
          </p:cNvSpPr>
          <p:nvPr>
            <p:ph sz="quarter" idx="1"/>
          </p:nvPr>
        </p:nvSpPr>
        <p:spPr>
          <a:xfrm>
            <a:off x="457200" y="1219200"/>
            <a:ext cx="8435280" cy="4937760"/>
          </a:xfrm>
        </p:spPr>
        <p:txBody>
          <a:bodyPr>
            <a:normAutofit/>
          </a:bodyPr>
          <a:lstStyle/>
          <a:p>
            <a:r>
              <a:rPr lang="el-GR" sz="2800" dirty="0" smtClean="0"/>
              <a:t>Απόδοση </a:t>
            </a:r>
          </a:p>
          <a:p>
            <a:pPr lvl="1"/>
            <a:r>
              <a:rPr lang="el-GR" sz="2400" dirty="0" smtClean="0"/>
              <a:t>Χρόνος διέλευσης </a:t>
            </a:r>
          </a:p>
          <a:p>
            <a:pPr lvl="1"/>
            <a:r>
              <a:rPr lang="el-GR" sz="2400" dirty="0" smtClean="0"/>
              <a:t>Χρόνος απόκρισης</a:t>
            </a:r>
          </a:p>
          <a:p>
            <a:r>
              <a:rPr lang="el-GR" sz="2800" dirty="0" smtClean="0"/>
              <a:t>Αξιοπιστία</a:t>
            </a:r>
          </a:p>
          <a:p>
            <a:pPr lvl="1"/>
            <a:r>
              <a:rPr lang="el-GR" sz="2400" dirty="0" smtClean="0"/>
              <a:t>Συχνότητα αστοχιών</a:t>
            </a:r>
          </a:p>
          <a:p>
            <a:pPr lvl="1"/>
            <a:r>
              <a:rPr lang="el-GR" sz="2400" dirty="0" smtClean="0"/>
              <a:t>Ανθεκτικότητα σε καταστροφές</a:t>
            </a:r>
          </a:p>
          <a:p>
            <a:r>
              <a:rPr lang="el-GR" sz="2800" dirty="0" smtClean="0"/>
              <a:t>Ασφάλεια</a:t>
            </a:r>
          </a:p>
          <a:p>
            <a:pPr lvl="1"/>
            <a:r>
              <a:rPr lang="el-GR" sz="2400" dirty="0" smtClean="0"/>
              <a:t>Προστασία δεδομένων από μη εξουσιοδοτημένη πρόσβαση</a:t>
            </a:r>
          </a:p>
          <a:p>
            <a:pPr lvl="1"/>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1680668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Εύρος ζώνης - </a:t>
            </a:r>
            <a:r>
              <a:rPr lang="en-US" dirty="0"/>
              <a:t>bandwidth</a:t>
            </a:r>
            <a:endParaRPr lang="el-GR" dirty="0"/>
          </a:p>
        </p:txBody>
      </p:sp>
      <p:sp>
        <p:nvSpPr>
          <p:cNvPr id="5" name="Content Placeholder 2"/>
          <p:cNvSpPr>
            <a:spLocks noGrp="1"/>
          </p:cNvSpPr>
          <p:nvPr>
            <p:ph sz="quarter" idx="1"/>
          </p:nvPr>
        </p:nvSpPr>
        <p:spPr>
          <a:xfrm>
            <a:off x="457200" y="1219200"/>
            <a:ext cx="8229600" cy="4937760"/>
          </a:xfrm>
        </p:spPr>
        <p:txBody>
          <a:bodyPr>
            <a:normAutofit/>
          </a:bodyPr>
          <a:lstStyle/>
          <a:p>
            <a:r>
              <a:rPr lang="el-GR" sz="2800" dirty="0" smtClean="0"/>
              <a:t>Εύρος ζώνης ή ρυθμός διαμεταγωγής δυαδικών ψηφίων: Είναι η </a:t>
            </a:r>
            <a:r>
              <a:rPr lang="el-GR" sz="2800" b="1" dirty="0" smtClean="0"/>
              <a:t>μέγιστη</a:t>
            </a:r>
            <a:r>
              <a:rPr lang="el-GR" sz="2800" dirty="0" smtClean="0"/>
              <a:t> ποσότητα πληροφορίας σε </a:t>
            </a:r>
            <a:r>
              <a:rPr lang="en-US" sz="2800" dirty="0" smtClean="0"/>
              <a:t>bits </a:t>
            </a:r>
            <a:r>
              <a:rPr lang="el-GR" sz="2800" dirty="0" smtClean="0"/>
              <a:t>ανά δευτερόλεπτο που μπορεί να μεταδοθεί από ένα κανάλι επικοινωνίας</a:t>
            </a:r>
          </a:p>
          <a:p>
            <a:r>
              <a:rPr lang="el-GR" sz="2800" dirty="0" smtClean="0"/>
              <a:t>1</a:t>
            </a:r>
            <a:r>
              <a:rPr lang="en-US" sz="2800" dirty="0" smtClean="0"/>
              <a:t> Kbps</a:t>
            </a:r>
            <a:r>
              <a:rPr lang="el-GR" sz="2800" dirty="0" smtClean="0"/>
              <a:t> = </a:t>
            </a:r>
            <a:r>
              <a:rPr lang="en-US" sz="2800" dirty="0" smtClean="0"/>
              <a:t>10</a:t>
            </a:r>
            <a:r>
              <a:rPr lang="en-US" sz="2800" baseline="30000" dirty="0" smtClean="0"/>
              <a:t>3</a:t>
            </a:r>
            <a:r>
              <a:rPr lang="en-US" sz="2800" dirty="0" smtClean="0"/>
              <a:t>bps</a:t>
            </a:r>
          </a:p>
          <a:p>
            <a:r>
              <a:rPr lang="el-GR" sz="2800" dirty="0" smtClean="0"/>
              <a:t>1</a:t>
            </a:r>
            <a:r>
              <a:rPr lang="en-US" sz="2800" dirty="0" smtClean="0"/>
              <a:t> Mbps</a:t>
            </a:r>
            <a:r>
              <a:rPr lang="el-GR" sz="2800" dirty="0" smtClean="0"/>
              <a:t> = </a:t>
            </a:r>
            <a:r>
              <a:rPr lang="en-US" sz="2800" dirty="0" smtClean="0"/>
              <a:t>10</a:t>
            </a:r>
            <a:r>
              <a:rPr lang="en-US" sz="2800" baseline="30000" dirty="0" smtClean="0"/>
              <a:t>6</a:t>
            </a:r>
            <a:r>
              <a:rPr lang="en-US" sz="2800" dirty="0" smtClean="0"/>
              <a:t>bps</a:t>
            </a:r>
          </a:p>
          <a:p>
            <a:r>
              <a:rPr lang="el-GR" sz="2800" dirty="0" smtClean="0"/>
              <a:t>1</a:t>
            </a:r>
            <a:r>
              <a:rPr lang="en-US" sz="2800" dirty="0" smtClean="0"/>
              <a:t> </a:t>
            </a:r>
            <a:r>
              <a:rPr lang="en-US" sz="2800" dirty="0" err="1" smtClean="0"/>
              <a:t>Gbps</a:t>
            </a:r>
            <a:r>
              <a:rPr lang="en-US" sz="2800" dirty="0" smtClean="0"/>
              <a:t> = 10</a:t>
            </a:r>
            <a:r>
              <a:rPr lang="en-US" sz="2800" baseline="30000" dirty="0" smtClean="0"/>
              <a:t>9</a:t>
            </a:r>
            <a:r>
              <a:rPr lang="en-US" sz="2800" dirty="0" smtClean="0"/>
              <a:t>bps</a:t>
            </a:r>
          </a:p>
          <a:p>
            <a:r>
              <a:rPr lang="el-GR" sz="2800" dirty="0" smtClean="0"/>
              <a:t>π.χ. 24</a:t>
            </a:r>
            <a:r>
              <a:rPr lang="en-US" sz="2800" dirty="0" smtClean="0"/>
              <a:t>Mbps = 24 X 10</a:t>
            </a:r>
            <a:r>
              <a:rPr lang="en-US" sz="2800" baseline="30000" dirty="0" smtClean="0"/>
              <a:t>6</a:t>
            </a:r>
            <a:r>
              <a:rPr lang="el-GR" sz="2800" baseline="30000" dirty="0" smtClean="0"/>
              <a:t> </a:t>
            </a:r>
            <a:r>
              <a:rPr lang="en-US" sz="2800" dirty="0" smtClean="0"/>
              <a:t>bits per second</a:t>
            </a:r>
          </a:p>
          <a:p>
            <a:endParaRPr lang="el-GR" baseline="30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1853252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Φυσικά μέσα μετάδοσης</a:t>
            </a:r>
          </a:p>
        </p:txBody>
      </p:sp>
      <p:sp>
        <p:nvSpPr>
          <p:cNvPr id="6" name="Text Placeholder 3"/>
          <p:cNvSpPr txBox="1">
            <a:spLocks/>
          </p:cNvSpPr>
          <p:nvPr/>
        </p:nvSpPr>
        <p:spPr>
          <a:xfrm>
            <a:off x="457200" y="1166909"/>
            <a:ext cx="4040188" cy="685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b="1" dirty="0" smtClean="0"/>
              <a:t>Ενσύρματα</a:t>
            </a:r>
            <a:endParaRPr lang="el-GR" sz="2800" b="1" dirty="0"/>
          </a:p>
        </p:txBody>
      </p:sp>
      <p:sp>
        <p:nvSpPr>
          <p:cNvPr id="7" name="Text Placeholder 5"/>
          <p:cNvSpPr txBox="1">
            <a:spLocks/>
          </p:cNvSpPr>
          <p:nvPr/>
        </p:nvSpPr>
        <p:spPr>
          <a:xfrm>
            <a:off x="4648200" y="1176434"/>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b="1" dirty="0" smtClean="0"/>
              <a:t>Ασύρματα</a:t>
            </a:r>
            <a:endParaRPr lang="el-GR" sz="2800" b="1" dirty="0"/>
          </a:p>
        </p:txBody>
      </p:sp>
      <p:sp>
        <p:nvSpPr>
          <p:cNvPr id="8" name="Content Placeholder 4"/>
          <p:cNvSpPr>
            <a:spLocks noGrp="1"/>
          </p:cNvSpPr>
          <p:nvPr>
            <p:ph sz="quarter" idx="4294967295"/>
          </p:nvPr>
        </p:nvSpPr>
        <p:spPr>
          <a:xfrm>
            <a:off x="457200" y="1777380"/>
            <a:ext cx="4038600" cy="4038600"/>
          </a:xfrm>
          <a:prstGeom prst="rect">
            <a:avLst/>
          </a:prstGeom>
        </p:spPr>
        <p:txBody>
          <a:bodyPr/>
          <a:lstStyle/>
          <a:p>
            <a:r>
              <a:rPr lang="el-GR" sz="2800" dirty="0" smtClean="0"/>
              <a:t>Ομοαξονικό καλώδιο</a:t>
            </a:r>
          </a:p>
          <a:p>
            <a:r>
              <a:rPr lang="el-GR" sz="2800" dirty="0" smtClean="0"/>
              <a:t>Συνεστραμμένα ζεύγη</a:t>
            </a:r>
          </a:p>
          <a:p>
            <a:r>
              <a:rPr lang="el-GR" sz="2800" dirty="0" smtClean="0"/>
              <a:t>Οπτικές ίνες</a:t>
            </a:r>
          </a:p>
          <a:p>
            <a:endParaRPr lang="el-GR" sz="2800" dirty="0"/>
          </a:p>
        </p:txBody>
      </p:sp>
      <p:sp>
        <p:nvSpPr>
          <p:cNvPr id="9" name="Content Placeholder 6"/>
          <p:cNvSpPr>
            <a:spLocks noGrp="1"/>
          </p:cNvSpPr>
          <p:nvPr>
            <p:ph sz="quarter" idx="4294967295"/>
          </p:nvPr>
        </p:nvSpPr>
        <p:spPr>
          <a:xfrm>
            <a:off x="4648200" y="1777380"/>
            <a:ext cx="4038600" cy="4038600"/>
          </a:xfrm>
          <a:prstGeom prst="rect">
            <a:avLst/>
          </a:prstGeom>
        </p:spPr>
        <p:txBody>
          <a:bodyPr/>
          <a:lstStyle/>
          <a:p>
            <a:r>
              <a:rPr lang="el-GR" sz="2800" dirty="0" smtClean="0"/>
              <a:t>Ραδιοκύματα</a:t>
            </a:r>
          </a:p>
          <a:p>
            <a:r>
              <a:rPr lang="el-GR" sz="2800" dirty="0" smtClean="0"/>
              <a:t>Μικροκύματα</a:t>
            </a:r>
          </a:p>
          <a:p>
            <a:r>
              <a:rPr lang="el-GR" sz="2800" dirty="0" smtClean="0"/>
              <a:t>Υπέρυθρες</a:t>
            </a:r>
          </a:p>
        </p:txBody>
      </p:sp>
      <p:pic>
        <p:nvPicPr>
          <p:cNvPr id="10" name="Picture 5" descr="coaxial"/>
          <p:cNvPicPr>
            <a:picLocks noChangeAspect="1" noChangeArrowheads="1"/>
          </p:cNvPicPr>
          <p:nvPr/>
        </p:nvPicPr>
        <p:blipFill>
          <a:blip r:embed="rId3" cstate="print"/>
          <a:srcRect/>
          <a:stretch>
            <a:fillRect/>
          </a:stretch>
        </p:blipFill>
        <p:spPr bwMode="auto">
          <a:xfrm>
            <a:off x="241789" y="3505572"/>
            <a:ext cx="2570267" cy="1977529"/>
          </a:xfrm>
          <a:prstGeom prst="rect">
            <a:avLst/>
          </a:prstGeom>
          <a:noFill/>
        </p:spPr>
      </p:pic>
      <p:pic>
        <p:nvPicPr>
          <p:cNvPr id="11" name="Picture 6" descr="fiber"/>
          <p:cNvPicPr>
            <a:picLocks noChangeAspect="1" noChangeArrowheads="1"/>
          </p:cNvPicPr>
          <p:nvPr/>
        </p:nvPicPr>
        <p:blipFill>
          <a:blip r:embed="rId4" cstate="print"/>
          <a:srcRect/>
          <a:stretch>
            <a:fillRect/>
          </a:stretch>
        </p:blipFill>
        <p:spPr bwMode="auto">
          <a:xfrm>
            <a:off x="6372200" y="3558378"/>
            <a:ext cx="2451719" cy="1885036"/>
          </a:xfrm>
          <a:prstGeom prst="rect">
            <a:avLst/>
          </a:prstGeom>
          <a:noFill/>
        </p:spPr>
      </p:pic>
      <p:pic>
        <p:nvPicPr>
          <p:cNvPr id="12" name="Picture 7" descr="twistedpair"/>
          <p:cNvPicPr>
            <a:picLocks noChangeAspect="1" noChangeArrowheads="1"/>
          </p:cNvPicPr>
          <p:nvPr/>
        </p:nvPicPr>
        <p:blipFill>
          <a:blip r:embed="rId5" cstate="print"/>
          <a:srcRect/>
          <a:stretch>
            <a:fillRect/>
          </a:stretch>
        </p:blipFill>
        <p:spPr bwMode="auto">
          <a:xfrm>
            <a:off x="3451914" y="3506426"/>
            <a:ext cx="2600230" cy="1981438"/>
          </a:xfrm>
          <a:prstGeom prst="rect">
            <a:avLst/>
          </a:prstGeom>
          <a:noFill/>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3631705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WiFi</a:t>
            </a:r>
            <a:endParaRPr lang="el-GR" dirty="0"/>
          </a:p>
        </p:txBody>
      </p:sp>
      <p:sp>
        <p:nvSpPr>
          <p:cNvPr id="13" name="Content Placeholder 7"/>
          <p:cNvSpPr>
            <a:spLocks noGrp="1"/>
          </p:cNvSpPr>
          <p:nvPr>
            <p:ph sz="quarter" idx="1"/>
          </p:nvPr>
        </p:nvSpPr>
        <p:spPr>
          <a:xfrm>
            <a:off x="457200" y="1128290"/>
            <a:ext cx="8507288" cy="4937760"/>
          </a:xfrm>
        </p:spPr>
        <p:txBody>
          <a:bodyPr/>
          <a:lstStyle/>
          <a:p>
            <a:pPr>
              <a:spcBef>
                <a:spcPct val="50000"/>
              </a:spcBef>
            </a:pPr>
            <a:r>
              <a:rPr lang="en-US" sz="2000" b="1" dirty="0" smtClean="0"/>
              <a:t>WIFI: </a:t>
            </a:r>
            <a:r>
              <a:rPr lang="el-GR" sz="2000" dirty="0" smtClean="0"/>
              <a:t>Είναι ένα σύνολο από πρότυπα (</a:t>
            </a:r>
            <a:r>
              <a:rPr lang="en-US" sz="2000" dirty="0" smtClean="0"/>
              <a:t>standards</a:t>
            </a:r>
            <a:r>
              <a:rPr lang="el-GR" sz="2000" dirty="0" smtClean="0"/>
              <a:t>)</a:t>
            </a:r>
            <a:r>
              <a:rPr lang="en-US" sz="2000" dirty="0" smtClean="0"/>
              <a:t> </a:t>
            </a:r>
            <a:r>
              <a:rPr lang="el-GR" sz="2000" dirty="0" smtClean="0"/>
              <a:t>που στην τρέχουσα μορφή του βασίζεται στην τυποποίηση </a:t>
            </a:r>
            <a:r>
              <a:rPr lang="en-US" sz="2000" dirty="0" smtClean="0"/>
              <a:t>IEEE 802.11 (802.11b, 802.11g) </a:t>
            </a:r>
            <a:r>
              <a:rPr lang="el-GR" sz="2000" dirty="0" smtClean="0"/>
              <a:t>και αφορά ασύρματα τοπικά δίκτυα.</a:t>
            </a:r>
          </a:p>
          <a:p>
            <a:pPr>
              <a:spcBef>
                <a:spcPct val="50000"/>
              </a:spcBef>
            </a:pPr>
            <a:r>
              <a:rPr lang="el-GR" sz="2000" dirty="0" smtClean="0"/>
              <a:t>Το </a:t>
            </a:r>
            <a:r>
              <a:rPr lang="en-US" sz="2000" dirty="0" smtClean="0"/>
              <a:t>Wi-Fi </a:t>
            </a:r>
            <a:r>
              <a:rPr lang="el-GR" sz="2000" dirty="0" smtClean="0"/>
              <a:t>κατασκευάστηκε με σκοπό να χρησιμοποιηθεί σε ασύρματες συσκευές και τοπικά δίκτυα αλλά σήμερα συχνά χρησιμοποιείται για πρόσβαση στο </a:t>
            </a:r>
            <a:r>
              <a:rPr lang="en-US" sz="2000" dirty="0" smtClean="0"/>
              <a:t>Internet. </a:t>
            </a:r>
            <a:r>
              <a:rPr lang="el-GR" sz="2000" dirty="0" smtClean="0"/>
              <a:t>Επιτρέπει σε ένα άτομο με ένα </a:t>
            </a:r>
            <a:r>
              <a:rPr lang="en-US" sz="2000" dirty="0" smtClean="0"/>
              <a:t>wireless-enabled H/Y </a:t>
            </a:r>
            <a:r>
              <a:rPr lang="el-GR" sz="2000" dirty="0" smtClean="0"/>
              <a:t>ή </a:t>
            </a:r>
            <a:r>
              <a:rPr lang="en-US" sz="2000" dirty="0" smtClean="0"/>
              <a:t>PDA </a:t>
            </a:r>
            <a:r>
              <a:rPr lang="el-GR" sz="2000" dirty="0" smtClean="0"/>
              <a:t>ή </a:t>
            </a:r>
            <a:r>
              <a:rPr lang="en-US" sz="2000" dirty="0" smtClean="0"/>
              <a:t>smart phone </a:t>
            </a:r>
            <a:r>
              <a:rPr lang="el-GR" sz="2000" dirty="0" smtClean="0"/>
              <a:t>να συνδέεται στο </a:t>
            </a:r>
            <a:r>
              <a:rPr lang="en-US" sz="2000" dirty="0" smtClean="0"/>
              <a:t>Internet </a:t>
            </a:r>
            <a:r>
              <a:rPr lang="el-GR" sz="2000" dirty="0" smtClean="0"/>
              <a:t>όταν βρίσκεται στην εμβέλεια ενός σημείου πρόσβασης (</a:t>
            </a:r>
            <a:r>
              <a:rPr lang="en-US" sz="2000" dirty="0" smtClean="0"/>
              <a:t>hotspot</a:t>
            </a:r>
            <a:r>
              <a:rPr lang="el-GR" sz="2000" dirty="0" smtClean="0"/>
              <a:t>)</a:t>
            </a:r>
            <a:r>
              <a:rPr lang="en-US" sz="2000" dirty="0" smtClean="0"/>
              <a:t>.</a:t>
            </a:r>
          </a:p>
          <a:p>
            <a:pPr>
              <a:spcBef>
                <a:spcPct val="50000"/>
              </a:spcBef>
            </a:pPr>
            <a:r>
              <a:rPr lang="el-GR" sz="2000" dirty="0" smtClean="0"/>
              <a:t>Προϊόντα που έχουν το λογότυπο </a:t>
            </a:r>
            <a:r>
              <a:rPr lang="en-US" sz="2000" dirty="0" smtClean="0"/>
              <a:t>Wi-Fi</a:t>
            </a:r>
            <a:r>
              <a:rPr lang="el-GR" sz="2000" dirty="0" smtClean="0"/>
              <a:t> σημαίνει ότι μπορούν να λειτουργήσουν σε συνδυασμό με άλλα προϊόντα που επίσης έχουν το ίδιο λογότυπο</a:t>
            </a:r>
            <a:r>
              <a:rPr lang="en-US" sz="2000" dirty="0" smtClean="0"/>
              <a:t>.</a:t>
            </a:r>
          </a:p>
          <a:p>
            <a:endParaRPr lang="el-GR" sz="2000" dirty="0"/>
          </a:p>
        </p:txBody>
      </p:sp>
      <p:pic>
        <p:nvPicPr>
          <p:cNvPr id="14" name="Picture 4" descr="wifi_router"/>
          <p:cNvPicPr>
            <a:picLocks noChangeAspect="1" noChangeArrowheads="1"/>
          </p:cNvPicPr>
          <p:nvPr/>
        </p:nvPicPr>
        <p:blipFill>
          <a:blip r:embed="rId3" cstate="print"/>
          <a:srcRect/>
          <a:stretch>
            <a:fillRect/>
          </a:stretch>
        </p:blipFill>
        <p:spPr bwMode="auto">
          <a:xfrm>
            <a:off x="5724128" y="4585692"/>
            <a:ext cx="1205954" cy="1084837"/>
          </a:xfrm>
          <a:prstGeom prst="rect">
            <a:avLst/>
          </a:prstGeom>
          <a:noFill/>
        </p:spPr>
      </p:pic>
      <p:pic>
        <p:nvPicPr>
          <p:cNvPr id="15" name="Picture 7" descr="Wi-Fi_logo"/>
          <p:cNvPicPr>
            <a:picLocks noChangeAspect="1" noChangeArrowheads="1"/>
          </p:cNvPicPr>
          <p:nvPr/>
        </p:nvPicPr>
        <p:blipFill>
          <a:blip r:embed="rId4" cstate="print"/>
          <a:srcRect/>
          <a:stretch>
            <a:fillRect/>
          </a:stretch>
        </p:blipFill>
        <p:spPr bwMode="auto">
          <a:xfrm>
            <a:off x="2123728" y="4657700"/>
            <a:ext cx="1296144" cy="830446"/>
          </a:xfrm>
          <a:prstGeom prst="rect">
            <a:avLst/>
          </a:prstGeom>
          <a:noFill/>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9907172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4531</TotalTime>
  <Words>2674</Words>
  <Application>Microsoft Office PowerPoint</Application>
  <PresentationFormat>Προβολή στην οθόνη (16:10)</PresentationFormat>
  <Paragraphs>375</Paragraphs>
  <Slides>41</Slides>
  <Notes>41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41</vt:i4>
      </vt:variant>
    </vt:vector>
  </HeadingPairs>
  <TitlesOfParts>
    <vt:vector size="48" baseType="lpstr">
      <vt:lpstr>Arial Unicode MS</vt:lpstr>
      <vt:lpstr>Arial</vt:lpstr>
      <vt:lpstr>Calibri</vt:lpstr>
      <vt:lpstr>Times New Roman</vt:lpstr>
      <vt:lpstr>Wingdings</vt:lpstr>
      <vt:lpstr>Wingdings 3</vt:lpstr>
      <vt:lpstr>Θέμα του Office</vt:lpstr>
      <vt:lpstr>Πληροφορική Ι</vt:lpstr>
      <vt:lpstr>Παρουσίαση του PowerPoint</vt:lpstr>
      <vt:lpstr>Άδειες Χρήσης</vt:lpstr>
      <vt:lpstr>Χρηματοδότηση</vt:lpstr>
      <vt:lpstr>Δίκτυα Υπολογιστών</vt:lpstr>
      <vt:lpstr>Κριτήρια δικτύων</vt:lpstr>
      <vt:lpstr>Εύρος ζώνης - bandwidth</vt:lpstr>
      <vt:lpstr>Φυσικά μέσα μετάδοσης</vt:lpstr>
      <vt:lpstr>WiFi</vt:lpstr>
      <vt:lpstr>Συσκευές διασύνδεσης</vt:lpstr>
      <vt:lpstr>Φυσικές δομές</vt:lpstr>
      <vt:lpstr>Τοπολογία πλέγματος (mesh)</vt:lpstr>
      <vt:lpstr>Τοπολογία δακτυλίου (ring)</vt:lpstr>
      <vt:lpstr>Τοπολογία διαύλου (bus)</vt:lpstr>
      <vt:lpstr>Τοπολογία αστέρα (star)</vt:lpstr>
      <vt:lpstr>Κατηγορίες δικτύων</vt:lpstr>
      <vt:lpstr>Χρήσεις τοπικών δικτύων</vt:lpstr>
      <vt:lpstr>Διαδίκτυο - Internet</vt:lpstr>
      <vt:lpstr>Internet</vt:lpstr>
      <vt:lpstr>Αρχιτεκτονική δικτύων</vt:lpstr>
      <vt:lpstr>Είδη υπηρεσιών</vt:lpstr>
      <vt:lpstr>Μεταγωγή πακέτων (Packet Switching)</vt:lpstr>
      <vt:lpstr>Διευθύνσεις IP</vt:lpstr>
      <vt:lpstr>Υπηρεσία DNS (Domain Name System)</vt:lpstr>
      <vt:lpstr>URL</vt:lpstr>
      <vt:lpstr>Η συλλογή πρωτοκόλλων TCP/IP</vt:lpstr>
      <vt:lpstr>Επίπεδο εφαρμογής (επίπεδο 5)</vt:lpstr>
      <vt:lpstr>Αρχιτεκτονική πελάτη – διακομιστή (client server)</vt:lpstr>
      <vt:lpstr>Διεύθυνση επιπέδου εφαρμογής</vt:lpstr>
      <vt:lpstr>Επίπεδο μεταφοράς (επίπεδο 4)</vt:lpstr>
      <vt:lpstr>Πρωτόκολλα επιπέδου μεταφοράς</vt:lpstr>
      <vt:lpstr>Επίπεδο δικτύου (επίπεδο 3)</vt:lpstr>
      <vt:lpstr>Πρωτόκολλα επιπέδου δικτύου</vt:lpstr>
      <vt:lpstr>Επίπεδο συνδέσμου δεδομένων</vt:lpstr>
      <vt:lpstr>Φυσικό επίπεδο (επίπεδο 1)</vt:lpstr>
      <vt:lpstr>Σύνοψη επιπέδων του TCP/IP</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295</cp:revision>
  <dcterms:created xsi:type="dcterms:W3CDTF">2012-09-06T09:03:05Z</dcterms:created>
  <dcterms:modified xsi:type="dcterms:W3CDTF">2015-07-21T13:43:21Z</dcterms:modified>
</cp:coreProperties>
</file>