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289" r:id="rId3"/>
    <p:sldId id="257" r:id="rId4"/>
    <p:sldId id="259" r:id="rId5"/>
    <p:sldId id="261" r:id="rId6"/>
    <p:sldId id="308" r:id="rId7"/>
    <p:sldId id="264" r:id="rId8"/>
    <p:sldId id="267" r:id="rId9"/>
    <p:sldId id="309" r:id="rId10"/>
    <p:sldId id="310" r:id="rId11"/>
    <p:sldId id="311" r:id="rId12"/>
    <p:sldId id="312" r:id="rId13"/>
    <p:sldId id="313" r:id="rId14"/>
    <p:sldId id="314" r:id="rId15"/>
    <p:sldId id="315" r:id="rId16"/>
    <p:sldId id="316" r:id="rId17"/>
    <p:sldId id="317" r:id="rId18"/>
    <p:sldId id="318" r:id="rId19"/>
    <p:sldId id="319" r:id="rId20"/>
    <p:sldId id="320" r:id="rId21"/>
    <p:sldId id="321" r:id="rId22"/>
    <p:sldId id="322" r:id="rId23"/>
    <p:sldId id="323" r:id="rId24"/>
    <p:sldId id="324" r:id="rId25"/>
    <p:sldId id="325" r:id="rId26"/>
    <p:sldId id="326" r:id="rId27"/>
    <p:sldId id="327" r:id="rId28"/>
    <p:sldId id="328" r:id="rId29"/>
    <p:sldId id="329" r:id="rId30"/>
    <p:sldId id="330" r:id="rId31"/>
    <p:sldId id="290" r:id="rId32"/>
    <p:sldId id="291" r:id="rId33"/>
    <p:sldId id="292" r:id="rId34"/>
    <p:sldId id="293" r:id="rId35"/>
    <p:sldId id="294" r:id="rId36"/>
    <p:sldId id="295" r:id="rId37"/>
    <p:sldId id="280" r:id="rId38"/>
  </p:sldIdLst>
  <p:sldSz cx="9144000" cy="5715000" type="screen16x10"/>
  <p:notesSz cx="6858000" cy="9144000"/>
  <p:custDataLst>
    <p:tags r:id="rId41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41" autoAdjust="0"/>
    <p:restoredTop sz="86401" autoAdjust="0"/>
  </p:normalViewPr>
  <p:slideViewPr>
    <p:cSldViewPr>
      <p:cViewPr varScale="1">
        <p:scale>
          <a:sx n="92" d="100"/>
          <a:sy n="92" d="100"/>
        </p:scale>
        <p:origin x="1446" y="6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1" d="100"/>
          <a:sy n="71" d="100"/>
        </p:scale>
        <p:origin x="3138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09/10/2015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9/10/2015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826550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mtClean="0"/>
              <a:t> 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mtClean="0"/>
              <a:t> 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70585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6215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mtClean="0"/>
          </a:p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13461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900" b="1" smtClean="0">
                <a:solidFill>
                  <a:schemeClr val="bg1"/>
                </a:solidFill>
              </a:rPr>
              <a:t>Διοικητική των επιχειρήσεων –Σύγχρονες οργανωτικές δομές</a:t>
            </a:r>
            <a:r>
              <a:rPr lang="el-GR" sz="900" b="0" baseline="0" smtClean="0">
                <a:solidFill>
                  <a:schemeClr val="bg1"/>
                </a:solidFill>
              </a:rPr>
              <a:t>,</a:t>
            </a:r>
            <a:r>
              <a:rPr lang="el-GR" sz="900" smtClean="0">
                <a:solidFill>
                  <a:schemeClr val="bg1"/>
                </a:solidFill>
              </a:rPr>
              <a:t> τμήμα λογιστικής και χρηματοοικονομικής,</a:t>
            </a:r>
            <a:r>
              <a:rPr lang="el-GR" sz="900" baseline="0" smtClean="0">
                <a:solidFill>
                  <a:schemeClr val="bg1"/>
                </a:solidFill>
              </a:rPr>
              <a:t> </a:t>
            </a:r>
            <a:r>
              <a:rPr lang="el-GR" sz="900" smtClean="0">
                <a:solidFill>
                  <a:schemeClr val="bg1"/>
                </a:solidFill>
              </a:rPr>
              <a:t>ΤΕΙ ΗΠΕΙΡΟΥ </a:t>
            </a:r>
            <a:r>
              <a:rPr lang="el-GR" sz="900" b="1" smtClean="0">
                <a:solidFill>
                  <a:schemeClr val="bg1"/>
                </a:solidFill>
              </a:rPr>
              <a:t>- Ανοιχτά Ακαδημαϊκά Μαθήματα στο ΤΕΙ </a:t>
            </a:r>
            <a:r>
              <a:rPr lang="el-GR" sz="1000" b="1" smtClean="0">
                <a:solidFill>
                  <a:schemeClr val="bg1"/>
                </a:solidFill>
              </a:rPr>
              <a:t>Ηπείρου</a:t>
            </a:r>
            <a:endParaRPr lang="el-GR" sz="1000" b="1">
              <a:solidFill>
                <a:schemeClr val="bg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542" y="8326"/>
            <a:ext cx="263363" cy="22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smtClean="0">
                <a:solidFill>
                  <a:schemeClr val="bg1"/>
                </a:solidFill>
              </a:rPr>
              <a:t>&lt;</a:t>
            </a:r>
            <a:r>
              <a:rPr lang="el-GR" sz="1000" b="1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smtClean="0">
                <a:solidFill>
                  <a:schemeClr val="bg1"/>
                </a:solidFill>
              </a:rPr>
              <a:t> - </a:t>
            </a:r>
            <a:r>
              <a:rPr lang="el-GR" sz="100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>
                <a:solidFill>
                  <a:schemeClr val="bg1"/>
                </a:solidFill>
              </a:rPr>
              <a:t>ΤΕΙ ΗΠΕΙΡΟΥ </a:t>
            </a:r>
            <a:r>
              <a:rPr lang="el-GR" sz="1000" b="1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smtClean="0">
                <a:solidFill>
                  <a:schemeClr val="bg1"/>
                </a:solidFill>
              </a:rPr>
              <a:t>&lt;</a:t>
            </a:r>
            <a:r>
              <a:rPr lang="el-GR" sz="1000" b="1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smtClean="0">
                <a:solidFill>
                  <a:schemeClr val="bg1"/>
                </a:solidFill>
              </a:rPr>
              <a:t> - </a:t>
            </a:r>
            <a:r>
              <a:rPr lang="el-GR" sz="100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>
                <a:solidFill>
                  <a:schemeClr val="bg1"/>
                </a:solidFill>
              </a:rPr>
              <a:t>ΤΕΙ ΗΠΕΙΡΟΥ </a:t>
            </a:r>
            <a:r>
              <a:rPr lang="el-GR" sz="1000" b="1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smtClean="0">
                <a:solidFill>
                  <a:schemeClr val="bg1"/>
                </a:solidFill>
              </a:rPr>
              <a:t>&lt;</a:t>
            </a:r>
            <a:r>
              <a:rPr lang="el-GR" sz="1000" b="1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smtClean="0">
                <a:solidFill>
                  <a:schemeClr val="bg1"/>
                </a:solidFill>
              </a:rPr>
              <a:t> - </a:t>
            </a:r>
            <a:r>
              <a:rPr lang="el-GR" sz="100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>
                <a:solidFill>
                  <a:schemeClr val="bg1"/>
                </a:solidFill>
              </a:rPr>
              <a:t>ΤΕΙ ΗΠΕΙΡΟΥ </a:t>
            </a:r>
            <a:r>
              <a:rPr lang="el-GR" sz="1000" b="1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smtClean="0">
                <a:solidFill>
                  <a:schemeClr val="bg1"/>
                </a:solidFill>
              </a:rPr>
              <a:t>&lt;</a:t>
            </a:r>
            <a:r>
              <a:rPr lang="el-GR" sz="1000" b="1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smtClean="0">
                <a:solidFill>
                  <a:schemeClr val="bg1"/>
                </a:solidFill>
              </a:rPr>
              <a:t> - </a:t>
            </a:r>
            <a:r>
              <a:rPr lang="el-GR" sz="100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>
                <a:solidFill>
                  <a:schemeClr val="bg1"/>
                </a:solidFill>
              </a:rPr>
              <a:t>ΤΕΙ ΗΠΕΙΡΟΥ </a:t>
            </a:r>
            <a:r>
              <a:rPr lang="el-GR" sz="1000" b="1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smtClean="0">
                <a:solidFill>
                  <a:schemeClr val="bg1"/>
                </a:solidFill>
              </a:rPr>
              <a:t>&lt;</a:t>
            </a:r>
            <a:r>
              <a:rPr lang="el-GR" sz="1000" b="1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smtClean="0">
                <a:solidFill>
                  <a:schemeClr val="bg1"/>
                </a:solidFill>
              </a:rPr>
              <a:t> - </a:t>
            </a:r>
            <a:r>
              <a:rPr lang="el-GR" sz="100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>
                <a:solidFill>
                  <a:schemeClr val="bg1"/>
                </a:solidFill>
              </a:rPr>
              <a:t>ΤΕΙ ΗΠΕΙΡΟΥ </a:t>
            </a:r>
            <a:r>
              <a:rPr lang="el-GR" sz="1000" b="1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smtClean="0">
                <a:solidFill>
                  <a:schemeClr val="bg1"/>
                </a:solidFill>
              </a:rPr>
              <a:t>&lt;</a:t>
            </a:r>
            <a:r>
              <a:rPr lang="el-GR" sz="1000" b="1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smtClean="0">
                <a:solidFill>
                  <a:schemeClr val="bg1"/>
                </a:solidFill>
              </a:rPr>
              <a:t> - </a:t>
            </a:r>
            <a:r>
              <a:rPr lang="el-GR" sz="100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>
                <a:solidFill>
                  <a:schemeClr val="bg1"/>
                </a:solidFill>
              </a:rPr>
              <a:t>ΤΕΙ ΗΠΕΙΡΟΥ </a:t>
            </a:r>
            <a:r>
              <a:rPr lang="el-GR" sz="1000" b="1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class.teiep.gr/OpenClass/courses/ACC141/" TargetMode="External"/><Relationship Id="rId4" Type="http://schemas.openxmlformats.org/officeDocument/2006/relationships/image" Target="../media/image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smtClean="0"/>
              <a:t>Διοικητική των επιχειρήσεων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897167"/>
            <a:ext cx="7776864" cy="1460500"/>
          </a:xfrm>
        </p:spPr>
        <p:txBody>
          <a:bodyPr>
            <a:noAutofit/>
          </a:bodyPr>
          <a:lstStyle/>
          <a:p>
            <a:r>
              <a:rPr lang="el-GR" sz="2800" smtClean="0"/>
              <a:t>Ενότητα 11</a:t>
            </a:r>
            <a:r>
              <a:rPr lang="en-US" sz="2800" smtClean="0"/>
              <a:t> </a:t>
            </a:r>
            <a:r>
              <a:rPr lang="el-GR" sz="2800" smtClean="0"/>
              <a:t>:</a:t>
            </a:r>
            <a:r>
              <a:rPr lang="el-GR" sz="2800"/>
              <a:t> </a:t>
            </a:r>
            <a:r>
              <a:rPr lang="el-GR" sz="2800" b="1" smtClean="0"/>
              <a:t>Σύγχρονες οργανωτικές δομές</a:t>
            </a:r>
          </a:p>
          <a:p>
            <a:r>
              <a:rPr lang="el-GR" sz="2800" smtClean="0"/>
              <a:t>Καραμάνης Κωνσταντίνος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smtClean="0"/>
                <a:t>Τεχνολογικό Εκπαιδευτικό Ίδρυμα Ηπείρου</a:t>
              </a:r>
              <a:endParaRPr lang="en-GB" sz="200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/>
              <a:t>Οµαδικές δοµές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4116288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l-GR" sz="3500" smtClean="0"/>
              <a:t>Χρησιµοποιούν </a:t>
            </a:r>
            <a:r>
              <a:rPr lang="el-GR" sz="3500"/>
              <a:t>τόσο µόνιµες όσο και προσωρινές οµάδες για να επιλύσουν προβλήµατα και  να ολοκληρώσουν ειδικά projects.</a:t>
            </a:r>
          </a:p>
          <a:p>
            <a:pPr algn="just"/>
            <a:r>
              <a:rPr lang="el-GR" sz="3500" smtClean="0"/>
              <a:t>Οι </a:t>
            </a:r>
            <a:r>
              <a:rPr lang="el-GR" sz="3500"/>
              <a:t>οµάδες είναι δια-λειτουργικές αποτελούµενες από µέλη διαφορετικών λειτουργικών τµηµάτων.</a:t>
            </a:r>
          </a:p>
          <a:p>
            <a:pPr algn="just"/>
            <a:r>
              <a:rPr lang="el-GR" sz="3500" smtClean="0"/>
              <a:t>Οι </a:t>
            </a:r>
            <a:r>
              <a:rPr lang="el-GR" sz="3500"/>
              <a:t>οµάδες έργων συγκροτούνται για µια συγκεκριµένη αποστολή ή έργο και </a:t>
            </a:r>
            <a:r>
              <a:rPr lang="el-GR" sz="3500" smtClean="0"/>
              <a:t>διαλύονται µόλις </a:t>
            </a:r>
            <a:r>
              <a:rPr lang="el-GR" sz="3500"/>
              <a:t>αυτό ολοκληρωθεί.</a:t>
            </a:r>
          </a:p>
          <a:p>
            <a:pPr algn="just"/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9128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el-GR" smtClean="0"/>
              <a:t>Σχήµα 1. Παράδειγµα µιας δοµής</a:t>
            </a:r>
            <a:r>
              <a:rPr lang="el-GR"/>
              <a:t>	από	δια- λειτουργικές οµάδες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3415" y="1282309"/>
            <a:ext cx="7477170" cy="401465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11</a:t>
            </a:fld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3203848" y="5112293"/>
            <a:ext cx="3081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/>
              <a:t>Πηγή: </a:t>
            </a:r>
            <a:r>
              <a:rPr lang="en-US"/>
              <a:t>Schermerhorn J.R., 2012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88000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mtClean="0"/>
              <a:t/>
            </a:r>
            <a:br>
              <a:rPr lang="el-GR" smtClean="0"/>
            </a:br>
            <a:r>
              <a:rPr lang="el-GR"/>
              <a:t/>
            </a:r>
            <a:br>
              <a:rPr lang="el-GR"/>
            </a:br>
            <a:r>
              <a:rPr lang="el-GR" smtClean="0"/>
              <a:t>Πιθανά </a:t>
            </a:r>
            <a:r>
              <a:rPr lang="el-GR"/>
              <a:t>πλεονεκτήµατα των οµαδικών δοµών</a:t>
            </a:r>
            <a:br>
              <a:rPr lang="el-GR"/>
            </a:br>
            <a:r>
              <a:rPr lang="el-GR"/>
              <a:t/>
            </a:r>
            <a:br>
              <a:rPr lang="el-GR"/>
            </a:b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1365"/>
            <a:ext cx="8229600" cy="4419865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l-GR"/>
              <a:t>Εξαλείφουν τις δυσκολίες στην  επικοινωνία και τη λήψη αποφάσεων</a:t>
            </a:r>
          </a:p>
          <a:p>
            <a:pPr algn="just"/>
            <a:r>
              <a:rPr lang="el-GR" smtClean="0"/>
              <a:t>Γκρεµίζουν </a:t>
            </a:r>
            <a:r>
              <a:rPr lang="el-GR"/>
              <a:t>τα εµπόδια µεταξύ των τµηµάτων, καθώς οι εργαζόµενοι του οργανισµού γνωρίζονται καλύτερα µεταξύ τους</a:t>
            </a:r>
          </a:p>
          <a:p>
            <a:pPr algn="just"/>
            <a:r>
              <a:rPr lang="el-GR" smtClean="0"/>
              <a:t>Βελτιώνουν </a:t>
            </a:r>
            <a:r>
              <a:rPr lang="el-GR"/>
              <a:t>το ηθικό, καθώς αυξάνουν την αίσθηση συµµετοχής και τον ενθουσιασµό για εργασία</a:t>
            </a:r>
          </a:p>
          <a:p>
            <a:pPr algn="just"/>
            <a:r>
              <a:rPr lang="el-GR" smtClean="0"/>
              <a:t>Βελτιώνουν </a:t>
            </a:r>
            <a:r>
              <a:rPr lang="el-GR"/>
              <a:t>την ποιότητα και την  ταχύτητα της λήψης αποφάσεων, λόγω της εξειδίκευσης και της κοινής γνώσης σε συγκεκριµένα προβλήµατα</a:t>
            </a:r>
          </a:p>
          <a:p>
            <a:endParaRPr lang="el-GR"/>
          </a:p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01469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mtClean="0"/>
              <a:t/>
            </a:r>
            <a:br>
              <a:rPr lang="el-GR" smtClean="0"/>
            </a:br>
            <a:r>
              <a:rPr lang="el-GR"/>
              <a:t/>
            </a:r>
            <a:br>
              <a:rPr lang="el-GR"/>
            </a:br>
            <a:r>
              <a:rPr lang="el-GR"/>
              <a:t>Πιθανά µειονεκτήµατα των οµαδικών δοµών</a:t>
            </a:r>
            <a:br>
              <a:rPr lang="el-GR"/>
            </a:br>
            <a:r>
              <a:rPr lang="el-GR"/>
              <a:t/>
            </a:r>
            <a:br>
              <a:rPr lang="el-GR"/>
            </a:b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1365"/>
            <a:ext cx="8229600" cy="4419865"/>
          </a:xfrm>
        </p:spPr>
        <p:txBody>
          <a:bodyPr>
            <a:normAutofit/>
          </a:bodyPr>
          <a:lstStyle/>
          <a:p>
            <a:pPr algn="just"/>
            <a:r>
              <a:rPr lang="el-GR" smtClean="0"/>
              <a:t>Συγκρούσεις όσον αφορά την αφοσίωση µεταξύ </a:t>
            </a:r>
            <a:r>
              <a:rPr lang="el-GR"/>
              <a:t>των µελών</a:t>
            </a:r>
          </a:p>
          <a:p>
            <a:pPr algn="just"/>
            <a:r>
              <a:rPr lang="el-GR" smtClean="0"/>
              <a:t>Υπερβολικά </a:t>
            </a:r>
            <a:r>
              <a:rPr lang="el-GR"/>
              <a:t>χρονοβόρες συσκέψεις</a:t>
            </a:r>
          </a:p>
          <a:p>
            <a:pPr algn="just"/>
            <a:r>
              <a:rPr lang="el-GR" smtClean="0"/>
              <a:t>Η </a:t>
            </a:r>
            <a:r>
              <a:rPr lang="el-GR"/>
              <a:t>αποδοτική χρήση του χρόνου  εξαρτάται από την ποιότητα των διαπροσωπικών σχέσεων, τη δυναµική της οµάδας και τη διοίκησή της</a:t>
            </a:r>
          </a:p>
          <a:p>
            <a:endParaRPr lang="el-GR"/>
          </a:p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7638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540403"/>
          </a:xfrm>
        </p:spPr>
        <p:txBody>
          <a:bodyPr>
            <a:normAutofit fontScale="90000"/>
          </a:bodyPr>
          <a:lstStyle/>
          <a:p>
            <a:r>
              <a:rPr lang="el-GR" smtClean="0"/>
              <a:t/>
            </a:r>
            <a:br>
              <a:rPr lang="el-GR" smtClean="0"/>
            </a:br>
            <a:r>
              <a:rPr lang="el-GR"/>
              <a:t/>
            </a:r>
            <a:br>
              <a:rPr lang="el-GR"/>
            </a:br>
            <a:r>
              <a:rPr lang="el-GR"/>
              <a:t>Δοµές δικτύων</a:t>
            </a:r>
            <a:br>
              <a:rPr lang="el-GR"/>
            </a:br>
            <a:r>
              <a:rPr lang="el-GR"/>
              <a:t/>
            </a:r>
            <a:br>
              <a:rPr lang="el-GR"/>
            </a:b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769269"/>
            <a:ext cx="8147248" cy="4831962"/>
          </a:xfrm>
        </p:spPr>
        <p:txBody>
          <a:bodyPr>
            <a:normAutofit/>
          </a:bodyPr>
          <a:lstStyle/>
          <a:p>
            <a:pPr algn="just"/>
            <a:r>
              <a:rPr lang="el-GR"/>
              <a:t>Χρησιµοποιούν τις τεχνολογίες πληροφοριών για να συνδεθούν µε δίκτυα εξωτερικών εργολάβων και προµηθευτών απαραίτητων υπηρεσιών.</a:t>
            </a:r>
          </a:p>
          <a:p>
            <a:pPr algn="just"/>
            <a:r>
              <a:rPr lang="el-GR"/>
              <a:t>Ο οργανισµός κατέχει µόνο τα πιο απαραίτητα ή θεµελιώδη συστατικά µέρη για τη λειτουργία του και χρησιµοποιεί στρατηγικές συµµαχίες ή εξωτερικές αναθέσεις για να παρέχει τα υπόλοιπα.</a:t>
            </a:r>
          </a:p>
          <a:p>
            <a:pPr algn="just"/>
            <a:endParaRPr lang="el-GR"/>
          </a:p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1337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540403"/>
          </a:xfrm>
        </p:spPr>
        <p:txBody>
          <a:bodyPr>
            <a:normAutofit fontScale="90000"/>
          </a:bodyPr>
          <a:lstStyle/>
          <a:p>
            <a:r>
              <a:rPr lang="el-GR" smtClean="0"/>
              <a:t/>
            </a:r>
            <a:br>
              <a:rPr lang="el-GR" smtClean="0"/>
            </a:br>
            <a:r>
              <a:rPr lang="el-GR"/>
              <a:t/>
            </a:r>
            <a:br>
              <a:rPr lang="el-GR"/>
            </a:br>
            <a:r>
              <a:rPr lang="el-GR"/>
              <a:t>Δοµές δικτύων</a:t>
            </a:r>
            <a:br>
              <a:rPr lang="el-GR"/>
            </a:br>
            <a:r>
              <a:rPr lang="el-GR"/>
              <a:t/>
            </a:r>
            <a:br>
              <a:rPr lang="el-GR"/>
            </a:b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769269"/>
            <a:ext cx="8147248" cy="4831962"/>
          </a:xfrm>
        </p:spPr>
        <p:txBody>
          <a:bodyPr>
            <a:normAutofit/>
          </a:bodyPr>
          <a:lstStyle/>
          <a:p>
            <a:pPr algn="just"/>
            <a:r>
              <a:rPr lang="el-GR"/>
              <a:t>Χρησιµοποιούν τις τεχνολογίες πληροφοριών για να συνδεθούν µε δίκτυα εξωτερικών εργολάβων και προµηθευτών απαραίτητων υπηρεσιών.</a:t>
            </a:r>
          </a:p>
          <a:p>
            <a:pPr algn="just"/>
            <a:r>
              <a:rPr lang="el-GR"/>
              <a:t>Ο οργανισµός κατέχει µόνο τα πιο απαραίτητα ή θεµελιώδη συστατικά µέρη για τη λειτουργία του και χρησιµοποιεί στρατηγικές συµµαχίες ή εξωτερικές αναθέσεις για να παρέχει τα υπόλοιπα.</a:t>
            </a:r>
          </a:p>
          <a:p>
            <a:pPr algn="just"/>
            <a:endParaRPr lang="el-GR"/>
          </a:p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93386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540403"/>
          </a:xfrm>
        </p:spPr>
        <p:txBody>
          <a:bodyPr>
            <a:normAutofit fontScale="90000"/>
          </a:bodyPr>
          <a:lstStyle/>
          <a:p>
            <a:r>
              <a:rPr lang="el-GR" smtClean="0"/>
              <a:t/>
            </a:r>
            <a:br>
              <a:rPr lang="el-GR" smtClean="0"/>
            </a:br>
            <a:r>
              <a:rPr lang="el-GR"/>
              <a:t/>
            </a:r>
            <a:br>
              <a:rPr lang="el-GR"/>
            </a:br>
            <a:r>
              <a:rPr lang="el-GR"/>
              <a:t>Σχήµα </a:t>
            </a:r>
            <a:r>
              <a:rPr lang="el-GR" smtClean="0"/>
              <a:t>2. </a:t>
            </a:r>
            <a:r>
              <a:rPr lang="el-GR"/>
              <a:t>Παράδειγµα δοµής δικτύου</a:t>
            </a:r>
            <a:br>
              <a:rPr lang="el-GR"/>
            </a:br>
            <a:r>
              <a:rPr lang="el-GR"/>
              <a:t/>
            </a:r>
            <a:br>
              <a:rPr lang="el-GR"/>
            </a:b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769269"/>
            <a:ext cx="8147248" cy="4831962"/>
          </a:xfrm>
        </p:spPr>
        <p:txBody>
          <a:bodyPr>
            <a:normAutofit/>
          </a:bodyPr>
          <a:lstStyle/>
          <a:p>
            <a:pPr algn="just"/>
            <a:endParaRPr lang="el-GR"/>
          </a:p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16</a:t>
            </a:fld>
            <a:endParaRPr lang="el-G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870935"/>
            <a:ext cx="7030836" cy="431036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72498" y="5236517"/>
            <a:ext cx="3081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/>
              <a:t>Πηγή: </a:t>
            </a:r>
            <a:r>
              <a:rPr lang="en-US"/>
              <a:t>Schermerhorn J.R., 2012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354756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/>
              <a:t>Πιθανά πλεονεκτήµατα των δικτυακών δοµών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33500"/>
            <a:ext cx="8964488" cy="3771636"/>
          </a:xfrm>
        </p:spPr>
        <p:txBody>
          <a:bodyPr>
            <a:normAutofit fontScale="92500" lnSpcReduction="20000"/>
          </a:bodyPr>
          <a:lstStyle/>
          <a:p>
            <a:r>
              <a:rPr lang="el-GR" smtClean="0"/>
              <a:t>Λειτουργία µε λιγότερους εργαζόµενους και λιγότερο </a:t>
            </a:r>
            <a:r>
              <a:rPr lang="el-GR"/>
              <a:t>πολύπλοκα εσωτερικά συστήµατα</a:t>
            </a:r>
          </a:p>
          <a:p>
            <a:pPr algn="just"/>
            <a:r>
              <a:rPr lang="el-GR" smtClean="0"/>
              <a:t>Κατάρτιση συµβάσεων για</a:t>
            </a:r>
            <a:r>
              <a:rPr lang="el-GR"/>
              <a:t>	εξειδικευµένες επιχειρηµατικές λειτουργίες</a:t>
            </a:r>
          </a:p>
          <a:p>
            <a:r>
              <a:rPr lang="el-GR" smtClean="0"/>
              <a:t>Μειωµένα γενικά έξοδα και αυξηµένη λειτουργική </a:t>
            </a:r>
            <a:r>
              <a:rPr lang="el-GR"/>
              <a:t>αποδοτικότητα</a:t>
            </a:r>
          </a:p>
          <a:p>
            <a:r>
              <a:rPr lang="el-GR" smtClean="0"/>
              <a:t>Δηµιουργία αξιόλογων θέσεων εργασίας συντονισµού </a:t>
            </a:r>
            <a:r>
              <a:rPr lang="el-GR"/>
              <a:t>του συστήµατος των σχέσεων</a:t>
            </a:r>
          </a:p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75287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/>
              <a:t>Πιθανά µειονεκτήµατα των δικτυακών δοµών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33500"/>
            <a:ext cx="8964488" cy="426773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l-GR"/>
              <a:t>Προβλήµατα ελέγχου και συντονισµού λόγω της </a:t>
            </a:r>
            <a:r>
              <a:rPr lang="el-GR" smtClean="0"/>
              <a:t> πολυπλοκότητας </a:t>
            </a:r>
            <a:r>
              <a:rPr lang="el-GR"/>
              <a:t>των δικτύων.</a:t>
            </a:r>
          </a:p>
          <a:p>
            <a:pPr algn="just"/>
            <a:r>
              <a:rPr lang="el-GR" smtClean="0"/>
              <a:t>Απώλεια </a:t>
            </a:r>
            <a:r>
              <a:rPr lang="el-GR"/>
              <a:t>ελέγχου των δραστηριοτήτων που έχουν ανατεθεί εξωτερικά.</a:t>
            </a:r>
          </a:p>
          <a:p>
            <a:pPr algn="just"/>
            <a:r>
              <a:rPr lang="el-GR" smtClean="0"/>
              <a:t>Απώλεια </a:t>
            </a:r>
            <a:r>
              <a:rPr lang="el-GR"/>
              <a:t>της αφοσίωσης των υπεργολάβων που δεν χρησιµοποιούνται συχνά.</a:t>
            </a:r>
          </a:p>
          <a:p>
            <a:pPr algn="just"/>
            <a:r>
              <a:rPr lang="el-GR" smtClean="0"/>
              <a:t>Μια  </a:t>
            </a:r>
            <a:r>
              <a:rPr lang="el-GR"/>
              <a:t>επιθετική εξωτερική ανάθεση  µπορεί να αποβεί επικίνδυνη, ιδιαίτερα όταν αυτή αφορά κρίσιµες δραστηριότητες όπως π.χ. τα οικονοµικά, τη διοίκηση ανθρωπίνων πόρων κ.λπ.</a:t>
            </a:r>
          </a:p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004328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/>
              <a:t>Δοµές χωρίς σύνορα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85292"/>
            <a:ext cx="8964488" cy="4729708"/>
          </a:xfrm>
        </p:spPr>
        <p:txBody>
          <a:bodyPr>
            <a:normAutofit fontScale="85000" lnSpcReduction="20000"/>
          </a:bodyPr>
          <a:lstStyle/>
          <a:p>
            <a:r>
              <a:rPr lang="el-GR" sz="3300" smtClean="0"/>
              <a:t>Εξαλείφουν </a:t>
            </a:r>
            <a:r>
              <a:rPr lang="el-GR" sz="3300"/>
              <a:t>τα εσωτερικά και εξωτερικά εµπόδια τόσο ανάµεσα στα υποσυστήµατα του οργανισµού όσο και µε το εξωτερικό περιβάλλον αυτού.</a:t>
            </a:r>
          </a:p>
          <a:p>
            <a:r>
              <a:rPr lang="el-GR" sz="3300" smtClean="0"/>
              <a:t>Στο </a:t>
            </a:r>
            <a:r>
              <a:rPr lang="el-GR" sz="3300"/>
              <a:t>εσωτερικό περιβάλλον: η οµαδική εργασία και η επικοινωνία αντικαθιστούν τις επίσηµες γραµµές εξουσίας.</a:t>
            </a:r>
          </a:p>
          <a:p>
            <a:r>
              <a:rPr lang="el-GR" sz="3300" smtClean="0"/>
              <a:t>Στο </a:t>
            </a:r>
            <a:r>
              <a:rPr lang="el-GR" sz="3300"/>
              <a:t>εξωτερικό περιβάλλον: οι ανάγκες καλύπτονται από ένα µείγµα συµβολαίων εξωτερικής ανάθεσης, το οποίο µεταβάλλεται ανάλογα µε τις περιστάσεις.</a:t>
            </a:r>
          </a:p>
          <a:p>
            <a:r>
              <a:rPr lang="el-GR" sz="3300" smtClean="0"/>
              <a:t>Συνδυασµός </a:t>
            </a:r>
            <a:r>
              <a:rPr lang="el-GR" sz="3300"/>
              <a:t>των  οµαδικών  δοµών και των δοµών    δικτύων,    µε    την    προσθήκη    </a:t>
            </a:r>
            <a:r>
              <a:rPr lang="el-GR" sz="3300" smtClean="0"/>
              <a:t>της «</a:t>
            </a:r>
            <a:r>
              <a:rPr lang="el-GR" sz="3300"/>
              <a:t>προσωρινότητας».</a:t>
            </a:r>
          </a:p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8787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7776864" cy="2702345"/>
          </a:xfrm>
        </p:spPr>
        <p:txBody>
          <a:bodyPr>
            <a:noAutofit/>
          </a:bodyPr>
          <a:lstStyle/>
          <a:p>
            <a:pPr algn="l"/>
            <a:r>
              <a:rPr lang="el-GR" sz="2800" smtClean="0"/>
              <a:t>Λογιστικής και χρηματοοικονομικής</a:t>
            </a:r>
          </a:p>
          <a:p>
            <a:pPr algn="l"/>
            <a:r>
              <a:rPr lang="el-GR" b="1" smtClean="0"/>
              <a:t>Διοικητική των επιχειρήσεων</a:t>
            </a:r>
            <a:endParaRPr lang="el-GR" b="1"/>
          </a:p>
          <a:p>
            <a:pPr algn="l"/>
            <a:r>
              <a:rPr lang="el-GR" sz="2800" b="1" smtClean="0"/>
              <a:t>Ενότητα 11:</a:t>
            </a:r>
            <a:r>
              <a:rPr lang="en-US" sz="2800" smtClean="0"/>
              <a:t> </a:t>
            </a:r>
            <a:r>
              <a:rPr lang="el-GR" sz="2800" smtClean="0"/>
              <a:t>Σύγχρονες </a:t>
            </a:r>
            <a:r>
              <a:rPr lang="el-GR" sz="2800"/>
              <a:t>οργανωτικές δομές</a:t>
            </a:r>
          </a:p>
          <a:p>
            <a:pPr algn="l"/>
            <a:r>
              <a:rPr lang="el-GR" sz="2800" smtClean="0">
                <a:solidFill>
                  <a:schemeClr val="tx2">
                    <a:lumMod val="50000"/>
                  </a:schemeClr>
                </a:solidFill>
              </a:rPr>
              <a:t>Καραμάνης Κωνσταντίνος</a:t>
            </a:r>
          </a:p>
          <a:p>
            <a:pPr algn="l">
              <a:lnSpc>
                <a:spcPts val="2600"/>
              </a:lnSpc>
            </a:pPr>
            <a:r>
              <a:rPr lang="el-GR" sz="2400" smtClean="0">
                <a:solidFill>
                  <a:schemeClr val="tx2">
                    <a:lumMod val="50000"/>
                  </a:schemeClr>
                </a:solidFill>
              </a:rPr>
              <a:t>Επίκουρος Καθηγητής</a:t>
            </a:r>
          </a:p>
          <a:p>
            <a:pPr algn="l">
              <a:lnSpc>
                <a:spcPts val="2600"/>
              </a:lnSpc>
            </a:pPr>
            <a:r>
              <a:rPr lang="el-GR" sz="2400" smtClean="0">
                <a:solidFill>
                  <a:schemeClr val="tx2">
                    <a:lumMod val="50000"/>
                  </a:schemeClr>
                </a:solidFill>
              </a:rPr>
              <a:t>Πρέβεζα,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/>
              <a:t>Χαρακτηριστικά των δοµών χωρίς σύνορα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85292"/>
            <a:ext cx="8964488" cy="4729708"/>
          </a:xfrm>
        </p:spPr>
        <p:txBody>
          <a:bodyPr>
            <a:normAutofit fontScale="85000" lnSpcReduction="20000"/>
          </a:bodyPr>
          <a:lstStyle/>
          <a:p>
            <a:endParaRPr lang="el-GR" sz="3300" smtClean="0"/>
          </a:p>
          <a:p>
            <a:pPr algn="just"/>
            <a:r>
              <a:rPr lang="el-GR" sz="3300" smtClean="0"/>
              <a:t>Ενθαρρύνουν </a:t>
            </a:r>
            <a:r>
              <a:rPr lang="el-GR" sz="3300"/>
              <a:t>τη δηµιουργικότητα, την ποιότητα, τη </a:t>
            </a:r>
            <a:r>
              <a:rPr lang="el-GR" sz="3300" smtClean="0"/>
              <a:t> χρονική </a:t>
            </a:r>
            <a:r>
              <a:rPr lang="el-GR" sz="3300"/>
              <a:t>συνέπεια, την ευελιξία και την αποδοτικότητα.</a:t>
            </a:r>
          </a:p>
          <a:p>
            <a:pPr algn="just"/>
            <a:r>
              <a:rPr lang="el-GR" sz="3300" smtClean="0"/>
              <a:t>Η </a:t>
            </a:r>
            <a:r>
              <a:rPr lang="el-GR" sz="3300"/>
              <a:t>ανταλλαγή γνώσεων αποτελεί τόσο  στόχο όσο και απαραίτητο συστατικό στοιχείο.</a:t>
            </a:r>
          </a:p>
          <a:p>
            <a:pPr marL="0" indent="0">
              <a:buNone/>
            </a:pPr>
            <a:r>
              <a:rPr lang="el-GR" sz="3300" smtClean="0"/>
              <a:t>Βασικές </a:t>
            </a:r>
            <a:r>
              <a:rPr lang="el-GR" sz="3300"/>
              <a:t>απαιτήσεις:</a:t>
            </a:r>
          </a:p>
          <a:p>
            <a:r>
              <a:rPr lang="el-GR" sz="3300" smtClean="0"/>
              <a:t>Απουσία </a:t>
            </a:r>
            <a:r>
              <a:rPr lang="el-GR" sz="3300"/>
              <a:t>ιεραρχίας</a:t>
            </a:r>
          </a:p>
          <a:p>
            <a:r>
              <a:rPr lang="el-GR" sz="3300" smtClean="0"/>
              <a:t>Εξουσιοδότηση </a:t>
            </a:r>
            <a:r>
              <a:rPr lang="el-GR" sz="3300"/>
              <a:t>των µελών της οµάδας</a:t>
            </a:r>
          </a:p>
          <a:p>
            <a:r>
              <a:rPr lang="el-GR" sz="3300" smtClean="0"/>
              <a:t>Χρήση </a:t>
            </a:r>
            <a:r>
              <a:rPr lang="el-GR" sz="3300"/>
              <a:t>τεχνολογίας</a:t>
            </a:r>
          </a:p>
          <a:p>
            <a:r>
              <a:rPr lang="el-GR" sz="3300" smtClean="0"/>
              <a:t>Αποδοχή </a:t>
            </a:r>
            <a:r>
              <a:rPr lang="el-GR" sz="3300"/>
              <a:t>παροδικότητας</a:t>
            </a:r>
          </a:p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115338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/>
              <a:t>Σχήµα 3</a:t>
            </a:r>
            <a:r>
              <a:rPr lang="el-GR" smtClean="0"/>
              <a:t>. </a:t>
            </a:r>
            <a:r>
              <a:rPr lang="el-GR"/>
              <a:t>Παράδειγµα µιας δοµής χωρίς σύνορα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85292"/>
            <a:ext cx="8964488" cy="4729708"/>
          </a:xfrm>
        </p:spPr>
        <p:txBody>
          <a:bodyPr>
            <a:normAutofit/>
          </a:bodyPr>
          <a:lstStyle/>
          <a:p>
            <a:endParaRPr lang="el-GR" sz="3300" smtClean="0"/>
          </a:p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21</a:t>
            </a:fld>
            <a:endParaRPr lang="el-G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1345332"/>
            <a:ext cx="5905804" cy="346281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21078" y="4927627"/>
            <a:ext cx="3081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/>
              <a:t>Πηγή: </a:t>
            </a:r>
            <a:r>
              <a:rPr lang="en-US"/>
              <a:t>Schermerhorn J.R., 2012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994928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ΟΡΓΑΝΩΤΙΚΟΣ ΣΧΕΔΙΑΣΜΟΣ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l-GR" smtClean="0"/>
              <a:t>Διαδικασία </a:t>
            </a:r>
            <a:r>
              <a:rPr lang="el-GR"/>
              <a:t>επιλογής και εφαρµογής δοµών </a:t>
            </a:r>
            <a:r>
              <a:rPr lang="el-GR" smtClean="0"/>
              <a:t>για την εξυπηρέτηση της</a:t>
            </a:r>
            <a:r>
              <a:rPr lang="el-GR"/>
              <a:t>	</a:t>
            </a:r>
            <a:r>
              <a:rPr lang="el-GR" smtClean="0"/>
              <a:t>αποστολής και</a:t>
            </a:r>
            <a:r>
              <a:rPr lang="el-GR"/>
              <a:t>	των στόχων του οργανισµού.</a:t>
            </a:r>
          </a:p>
          <a:p>
            <a:pPr algn="just"/>
            <a:r>
              <a:rPr lang="el-GR" smtClean="0"/>
              <a:t>Δραστηριότητα </a:t>
            </a:r>
            <a:r>
              <a:rPr lang="el-GR"/>
              <a:t>επίλυσης προβληµάτων.</a:t>
            </a:r>
          </a:p>
          <a:p>
            <a:pPr algn="just"/>
            <a:r>
              <a:rPr lang="el-GR" smtClean="0"/>
              <a:t>Στόχος </a:t>
            </a:r>
            <a:r>
              <a:rPr lang="el-GR"/>
              <a:t>το καλύτερο ταίριασµα µεταξύ </a:t>
            </a:r>
            <a:r>
              <a:rPr lang="el-GR" smtClean="0"/>
              <a:t>των δοµών </a:t>
            </a:r>
            <a:r>
              <a:rPr lang="el-GR"/>
              <a:t>και της ιδιαίτερης κατάστασης του κάθε οργανισµού.</a:t>
            </a:r>
          </a:p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694560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/>
              <a:t>Μηχανιστικοί (Γραφειοκρατικοί) Σχεδιασµοί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el-GR"/>
              <a:t>Γραφειοκρατικός Οργανισµός: βασίζεται </a:t>
            </a:r>
            <a:r>
              <a:rPr lang="el-GR" smtClean="0"/>
              <a:t>στη λογική, την</a:t>
            </a:r>
            <a:r>
              <a:rPr lang="el-GR"/>
              <a:t>	</a:t>
            </a:r>
            <a:r>
              <a:rPr lang="el-GR" smtClean="0"/>
              <a:t>τάξη και τη</a:t>
            </a:r>
            <a:r>
              <a:rPr lang="el-GR"/>
              <a:t>	</a:t>
            </a:r>
            <a:r>
              <a:rPr lang="el-GR" smtClean="0"/>
              <a:t>νόµιµη χρήση της </a:t>
            </a:r>
            <a:r>
              <a:rPr lang="el-GR"/>
              <a:t>επίσηµης εξουσίας.</a:t>
            </a:r>
          </a:p>
          <a:p>
            <a:pPr marL="0" indent="0">
              <a:buNone/>
            </a:pPr>
            <a:r>
              <a:rPr lang="el-GR" smtClean="0"/>
              <a:t>Διακριτικά </a:t>
            </a:r>
            <a:r>
              <a:rPr lang="el-GR"/>
              <a:t>χαρακτηριστικά </a:t>
            </a:r>
            <a:r>
              <a:rPr lang="el-GR" smtClean="0"/>
              <a:t>γραφειοκρατίας: </a:t>
            </a:r>
          </a:p>
          <a:p>
            <a:r>
              <a:rPr lang="el-GR" smtClean="0"/>
              <a:t> Ξεκάθαρος </a:t>
            </a:r>
            <a:r>
              <a:rPr lang="el-GR"/>
              <a:t>καταµερισµός </a:t>
            </a:r>
            <a:r>
              <a:rPr lang="el-GR" smtClean="0"/>
              <a:t>εργασίας</a:t>
            </a:r>
          </a:p>
          <a:p>
            <a:r>
              <a:rPr lang="el-GR" smtClean="0"/>
              <a:t> Αυστηρή </a:t>
            </a:r>
            <a:r>
              <a:rPr lang="el-GR"/>
              <a:t>ιεραρχία εξουσίας </a:t>
            </a:r>
            <a:endParaRPr lang="el-GR" smtClean="0"/>
          </a:p>
          <a:p>
            <a:r>
              <a:rPr lang="el-GR" smtClean="0"/>
              <a:t>Επίσηµοι </a:t>
            </a:r>
            <a:r>
              <a:rPr lang="el-GR"/>
              <a:t>κανόνες και διαδικασίες</a:t>
            </a:r>
          </a:p>
          <a:p>
            <a:r>
              <a:rPr lang="el-GR" smtClean="0"/>
              <a:t>Προαγωγές </a:t>
            </a:r>
            <a:r>
              <a:rPr lang="el-GR"/>
              <a:t>βάσει ικανότητας</a:t>
            </a:r>
          </a:p>
          <a:p>
            <a:endParaRPr lang="el-GR"/>
          </a:p>
          <a:p>
            <a:endParaRPr lang="el-GR"/>
          </a:p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27320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865"/>
            <a:ext cx="9036496" cy="952500"/>
          </a:xfrm>
        </p:spPr>
        <p:txBody>
          <a:bodyPr>
            <a:normAutofit fontScale="90000"/>
          </a:bodyPr>
          <a:lstStyle/>
          <a:p>
            <a:r>
              <a:rPr lang="el-GR"/>
              <a:t>Οργανικοί (Προσαρµοστικοί) Σχεδιασµοί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mtClean="0"/>
              <a:t>Προσαρµοστικός Οργανισµός: λειτουργεί µε το ελάχιστο των γραφειοκρατικών χαρακτηριστικών</a:t>
            </a:r>
            <a:endParaRPr lang="el-GR"/>
          </a:p>
          <a:p>
            <a:r>
              <a:rPr lang="el-GR" smtClean="0"/>
              <a:t>Ενθαρρύνει την εξουσιοδότηση των </a:t>
            </a:r>
            <a:r>
              <a:rPr lang="el-GR"/>
              <a:t>εργαζοµένων και την οµαδική εργασία.</a:t>
            </a:r>
          </a:p>
          <a:p>
            <a:pPr algn="just"/>
            <a:r>
              <a:rPr lang="el-GR" smtClean="0"/>
              <a:t>Μεγάλο</a:t>
            </a:r>
            <a:r>
              <a:rPr lang="el-GR"/>
              <a:t>	</a:t>
            </a:r>
            <a:r>
              <a:rPr lang="el-GR" smtClean="0"/>
              <a:t>µέρος της εργασίας γίνεται</a:t>
            </a:r>
            <a:r>
              <a:rPr lang="el-GR"/>
              <a:t>	µέσω των ανεπίσηµων δοµών και της δικτύωσης</a:t>
            </a:r>
          </a:p>
          <a:p>
            <a:endParaRPr lang="el-GR"/>
          </a:p>
          <a:p>
            <a:endParaRPr lang="el-GR"/>
          </a:p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012342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/>
              <a:t>Μηχανιστικοί </a:t>
            </a:r>
            <a:r>
              <a:rPr lang="en-US"/>
              <a:t>Vs </a:t>
            </a:r>
            <a:r>
              <a:rPr lang="el-GR"/>
              <a:t>Οργανικοί σχεδιασµοί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/>
              <a:t>Μηχανιστικοί  σχεδιασµοί: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smtClean="0"/>
              <a:t>•Προβλέψιµοι </a:t>
            </a:r>
            <a:r>
              <a:rPr lang="el-GR"/>
              <a:t>στόχοι</a:t>
            </a:r>
          </a:p>
          <a:p>
            <a:pPr marL="0" indent="0">
              <a:buNone/>
            </a:pPr>
            <a:r>
              <a:rPr lang="el-GR" smtClean="0"/>
              <a:t>•Κεντρική </a:t>
            </a:r>
            <a:r>
              <a:rPr lang="el-GR"/>
              <a:t>εξουσία</a:t>
            </a:r>
          </a:p>
          <a:p>
            <a:pPr marL="0" indent="0">
              <a:buNone/>
            </a:pPr>
            <a:r>
              <a:rPr lang="el-GR" smtClean="0"/>
              <a:t>•Πολλοί </a:t>
            </a:r>
            <a:r>
              <a:rPr lang="el-GR"/>
              <a:t>κανόνες και διαδικασίες</a:t>
            </a:r>
          </a:p>
          <a:p>
            <a:pPr marL="0" indent="0">
              <a:buNone/>
            </a:pPr>
            <a:r>
              <a:rPr lang="el-GR" smtClean="0"/>
              <a:t>•Στενό </a:t>
            </a:r>
            <a:r>
              <a:rPr lang="el-GR"/>
              <a:t>εύρος ελέγχου</a:t>
            </a:r>
          </a:p>
          <a:p>
            <a:pPr marL="0" indent="0">
              <a:buNone/>
            </a:pPr>
            <a:r>
              <a:rPr lang="el-GR" smtClean="0"/>
              <a:t>•Εξειδικευµένα </a:t>
            </a:r>
            <a:r>
              <a:rPr lang="el-GR"/>
              <a:t>καθήκοντα</a:t>
            </a:r>
          </a:p>
          <a:p>
            <a:pPr marL="0" indent="0">
              <a:buNone/>
            </a:pPr>
            <a:r>
              <a:rPr lang="el-GR" smtClean="0"/>
              <a:t>•Λίγες </a:t>
            </a:r>
            <a:r>
              <a:rPr lang="el-GR"/>
              <a:t>οµάδες και δυνάµεις εργασίας</a:t>
            </a:r>
          </a:p>
          <a:p>
            <a:pPr marL="0" indent="0">
              <a:buNone/>
            </a:pPr>
            <a:r>
              <a:rPr lang="el-GR" smtClean="0"/>
              <a:t>•Επίσηµα </a:t>
            </a:r>
            <a:r>
              <a:rPr lang="el-GR"/>
              <a:t>και ανεπίσηµα</a:t>
            </a:r>
          </a:p>
          <a:p>
            <a:pPr marL="0" indent="0">
              <a:buNone/>
            </a:pPr>
            <a:r>
              <a:rPr lang="el-GR"/>
              <a:t>µέσα συντονισµού</a:t>
            </a:r>
          </a:p>
          <a:p>
            <a:endParaRPr lang="el-GR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/>
              <a:t>Οργανικοί  σχεδιασµοί: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smtClean="0"/>
              <a:t>•Προσαρµόσιµοι </a:t>
            </a:r>
            <a:r>
              <a:rPr lang="el-GR"/>
              <a:t>στόχοι</a:t>
            </a:r>
          </a:p>
          <a:p>
            <a:pPr marL="0" indent="0">
              <a:buNone/>
            </a:pPr>
            <a:r>
              <a:rPr lang="el-GR" smtClean="0"/>
              <a:t>•Αποκεντρωµένη </a:t>
            </a:r>
            <a:r>
              <a:rPr lang="el-GR"/>
              <a:t>εξουσία</a:t>
            </a:r>
          </a:p>
          <a:p>
            <a:pPr marL="0" indent="0">
              <a:buNone/>
            </a:pPr>
            <a:r>
              <a:rPr lang="el-GR" smtClean="0"/>
              <a:t>•Λίγοι </a:t>
            </a:r>
            <a:r>
              <a:rPr lang="el-GR"/>
              <a:t>κανόνες και διαδικασίες</a:t>
            </a:r>
          </a:p>
          <a:p>
            <a:pPr marL="0" indent="0">
              <a:buNone/>
            </a:pPr>
            <a:r>
              <a:rPr lang="el-GR" smtClean="0"/>
              <a:t>•Μεγάλο </a:t>
            </a:r>
            <a:r>
              <a:rPr lang="el-GR"/>
              <a:t>εύρος ελέγχου</a:t>
            </a:r>
          </a:p>
          <a:p>
            <a:pPr marL="0" indent="0">
              <a:buNone/>
            </a:pPr>
            <a:r>
              <a:rPr lang="el-GR" smtClean="0"/>
              <a:t>•Κοινά </a:t>
            </a:r>
            <a:r>
              <a:rPr lang="el-GR"/>
              <a:t>καθήκοντα</a:t>
            </a:r>
          </a:p>
          <a:p>
            <a:pPr marL="0" indent="0">
              <a:buNone/>
            </a:pPr>
            <a:r>
              <a:rPr lang="el-GR" smtClean="0"/>
              <a:t>•Πολλές </a:t>
            </a:r>
            <a:r>
              <a:rPr lang="el-GR"/>
              <a:t>οµάδες και δυνάµεις εργασίας</a:t>
            </a:r>
          </a:p>
          <a:p>
            <a:pPr marL="0" indent="0">
              <a:buNone/>
            </a:pPr>
            <a:r>
              <a:rPr lang="el-GR" smtClean="0"/>
              <a:t>•Ανεπίσηµα </a:t>
            </a:r>
            <a:r>
              <a:rPr lang="el-GR"/>
              <a:t>και προσωπικά µέσα συντονισµού</a:t>
            </a:r>
          </a:p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112900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/>
              <a:t>Μηχανιστικοί Vs Οργανικοί σχεδιασµοί:  Συµπέρασµα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mtClean="0"/>
              <a:t>Ένας </a:t>
            </a:r>
            <a:r>
              <a:rPr lang="el-GR"/>
              <a:t>µηχανιστικός σχεδιασµός αποδίδει σε σταθερό περιβάλλον.</a:t>
            </a:r>
          </a:p>
          <a:p>
            <a:r>
              <a:rPr lang="el-GR" smtClean="0"/>
              <a:t>Ένας </a:t>
            </a:r>
            <a:r>
              <a:rPr lang="el-GR"/>
              <a:t>οργανικός σχεδιασµός αποδίδει σε ένα γρήγορα µεταβαλλόµενο και αβέβαιο περιβάλλον.</a:t>
            </a:r>
          </a:p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291658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28864"/>
            <a:ext cx="8856984" cy="1104635"/>
          </a:xfrm>
        </p:spPr>
        <p:txBody>
          <a:bodyPr>
            <a:normAutofit fontScale="90000"/>
          </a:bodyPr>
          <a:lstStyle/>
          <a:p>
            <a:r>
              <a:rPr lang="el-GR" smtClean="0"/>
              <a:t/>
            </a:r>
            <a:br>
              <a:rPr lang="el-GR" smtClean="0"/>
            </a:br>
            <a:r>
              <a:rPr lang="el-GR" sz="4000" smtClean="0"/>
              <a:t>Σχήµα 4. Εναλλακτικές  </a:t>
            </a:r>
            <a:r>
              <a:rPr lang="el-GR" sz="4000"/>
              <a:t>οργανωτικού  </a:t>
            </a:r>
            <a:r>
              <a:rPr lang="el-GR" sz="4000" smtClean="0"/>
              <a:t>σχεδιασµού:από τους  γραφειοκρατικούς </a:t>
            </a:r>
            <a:br>
              <a:rPr lang="el-GR" sz="4000" smtClean="0"/>
            </a:br>
            <a:r>
              <a:rPr lang="el-GR" sz="4000" smtClean="0"/>
              <a:t>στους </a:t>
            </a:r>
            <a:r>
              <a:rPr lang="el-GR" sz="4000"/>
              <a:t>προσαρµοστικούς οργανισµούς 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0898"/>
            <a:ext cx="8229600" cy="3783232"/>
          </a:xfrm>
        </p:spPr>
        <p:txBody>
          <a:bodyPr/>
          <a:lstStyle/>
          <a:p>
            <a:endParaRPr lang="el-GR" smtClean="0"/>
          </a:p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27</a:t>
            </a:fld>
            <a:endParaRPr lang="el-G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905825"/>
            <a:ext cx="6141257" cy="355229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95318" y="5353274"/>
            <a:ext cx="3081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/>
              <a:t>Πηγή: </a:t>
            </a:r>
            <a:r>
              <a:rPr lang="en-US"/>
              <a:t>Schermerhorn J.R., 2012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59880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mtClean="0"/>
              <a:t/>
            </a:r>
            <a:br>
              <a:rPr lang="el-GR" smtClean="0"/>
            </a:br>
            <a:r>
              <a:rPr lang="el-GR"/>
              <a:t/>
            </a:r>
            <a:br>
              <a:rPr lang="el-GR"/>
            </a:br>
            <a:r>
              <a:rPr lang="el-GR" smtClean="0"/>
              <a:t>Σχεδιασµός </a:t>
            </a:r>
            <a:r>
              <a:rPr lang="el-GR"/>
              <a:t>και Υποσυστήµατα</a:t>
            </a:r>
            <a:br>
              <a:rPr lang="el-GR"/>
            </a:br>
            <a:r>
              <a:rPr lang="el-GR"/>
              <a:t/>
            </a:r>
            <a:br>
              <a:rPr lang="el-GR"/>
            </a:b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el-GR"/>
              <a:t>Η δηµιουργία υποσυστηµάτων συµβάλει ουσιαστικά ώστε να εξυπηρετηθούν µε το καλύτερο δυνατό τρόπο τα συνολικά συµφέροντα του οργανισµού</a:t>
            </a:r>
          </a:p>
          <a:p>
            <a:pPr marL="0" indent="0" algn="just">
              <a:buNone/>
            </a:pPr>
            <a:r>
              <a:rPr lang="el-GR" smtClean="0"/>
              <a:t>    Υποσύστηµα</a:t>
            </a:r>
            <a:r>
              <a:rPr lang="el-GR"/>
              <a:t>:</a:t>
            </a:r>
          </a:p>
          <a:p>
            <a:pPr algn="just"/>
            <a:r>
              <a:rPr lang="el-GR" smtClean="0"/>
              <a:t>Τµήµα ή µονάδα</a:t>
            </a:r>
            <a:r>
              <a:rPr lang="el-GR"/>
              <a:t>	</a:t>
            </a:r>
            <a:r>
              <a:rPr lang="el-GR" smtClean="0"/>
              <a:t>εργασίας που έχει </a:t>
            </a:r>
            <a:r>
              <a:rPr lang="el-GR"/>
              <a:t>επικεφαλής ένα manager.</a:t>
            </a:r>
          </a:p>
          <a:p>
            <a:pPr algn="just"/>
            <a:r>
              <a:rPr lang="el-GR" smtClean="0"/>
              <a:t>Λειτουργεί ως µικρότερο μέρος του </a:t>
            </a:r>
            <a:r>
              <a:rPr lang="el-GR"/>
              <a:t>ευρύτερου οργανισµού.</a:t>
            </a:r>
          </a:p>
          <a:p>
            <a:endParaRPr lang="el-GR"/>
          </a:p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654914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mtClean="0"/>
              <a:t/>
            </a:r>
            <a:br>
              <a:rPr lang="el-GR" smtClean="0"/>
            </a:br>
            <a:r>
              <a:rPr lang="el-GR"/>
              <a:t/>
            </a:r>
            <a:br>
              <a:rPr lang="el-GR"/>
            </a:br>
            <a:r>
              <a:rPr lang="el-GR"/>
              <a:t>Διαφοροποίηση και Ενοποίηση των Υποσυστηµάτων</a:t>
            </a:r>
            <a:br>
              <a:rPr lang="el-GR"/>
            </a:br>
            <a:r>
              <a:rPr lang="el-GR"/>
              <a:t/>
            </a:r>
            <a:br>
              <a:rPr lang="el-GR"/>
            </a:b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l-GR"/>
              <a:t> Διαφοροποίηση: ο βαθµός διαφορετικότητας που υπάρχει µεταξύ των εσωτερικών συστατικών ενός οργανισµού.</a:t>
            </a:r>
          </a:p>
          <a:p>
            <a:pPr algn="just"/>
            <a:r>
              <a:rPr lang="el-GR" smtClean="0"/>
              <a:t>Ενοποίηση</a:t>
            </a:r>
            <a:r>
              <a:rPr lang="el-GR"/>
              <a:t>: το επίπεδο συντονισµού που επιτυγχάνεται µεταξύ των εσωτερικών συστατικών στοιχείων ενός οργανισµού.</a:t>
            </a:r>
          </a:p>
          <a:p>
            <a:endParaRPr lang="el-GR"/>
          </a:p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50049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</a:rPr>
              <a:t>Άδειες Χρήσης</a:t>
            </a:r>
            <a:endParaRPr lang="el-GR"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a:endParaRPr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/>
              <a:t>Το παρόν εκπαιδευτικό υλικό υπόκειται σε άδειες χρήσης Creative Commons. </a:t>
            </a:r>
          </a:p>
          <a:p>
            <a:r>
              <a:rPr lang="el-GR" sz="280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28865"/>
            <a:ext cx="9036496" cy="1049192"/>
          </a:xfrm>
        </p:spPr>
        <p:txBody>
          <a:bodyPr>
            <a:normAutofit fontScale="90000"/>
          </a:bodyPr>
          <a:lstStyle/>
          <a:p>
            <a:pPr algn="l"/>
            <a:r>
              <a:rPr lang="el-GR" smtClean="0"/>
              <a:t/>
            </a:r>
            <a:br>
              <a:rPr lang="el-GR" smtClean="0"/>
            </a:br>
            <a:r>
              <a:rPr lang="el-GR"/>
              <a:t/>
            </a:r>
            <a:br>
              <a:rPr lang="el-GR"/>
            </a:br>
            <a:r>
              <a:rPr lang="el-GR" smtClean="0"/>
              <a:t/>
            </a:r>
            <a:br>
              <a:rPr lang="el-GR" smtClean="0"/>
            </a:br>
            <a:r>
              <a:rPr lang="el-GR"/>
              <a:t/>
            </a:r>
            <a:br>
              <a:rPr lang="el-GR"/>
            </a:br>
            <a:r>
              <a:rPr lang="el-GR" sz="4000" smtClean="0"/>
              <a:t>Σχήµα 5. </a:t>
            </a:r>
            <a:r>
              <a:rPr lang="el-GR" sz="4000"/>
              <a:t>Παράδειγµα διαφοροποίησης </a:t>
            </a:r>
            <a:r>
              <a:rPr lang="el-GR" sz="4000" smtClean="0"/>
              <a:t>και ενοποίησης </a:t>
            </a:r>
            <a:r>
              <a:rPr lang="el-GR" sz="4000"/>
              <a:t>υποσυστηµάτων ανάµεσα στα  τµήµατα έρευνας και ανάπτυξης, παραγωγής και πωλήσεων</a:t>
            </a:r>
            <a:br>
              <a:rPr lang="el-GR" sz="4000"/>
            </a:br>
            <a:r>
              <a:rPr lang="el-GR" sz="4000"/>
              <a:t/>
            </a:r>
            <a:br>
              <a:rPr lang="el-GR" sz="4000"/>
            </a:b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4267730"/>
          </a:xfrm>
        </p:spPr>
        <p:txBody>
          <a:bodyPr>
            <a:normAutofit/>
          </a:bodyPr>
          <a:lstStyle/>
          <a:p>
            <a:endParaRPr lang="el-GR" smtClean="0"/>
          </a:p>
          <a:p>
            <a:endParaRPr lang="el-GR"/>
          </a:p>
          <a:p>
            <a:endParaRPr lang="el-GR"/>
          </a:p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30</a:t>
            </a:fld>
            <a:endParaRPr lang="el-G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192" y="2038016"/>
            <a:ext cx="5472608" cy="323122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7504" y="3653626"/>
            <a:ext cx="3081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/>
              <a:t>Πηγή: </a:t>
            </a:r>
            <a:r>
              <a:rPr lang="en-US"/>
              <a:t>Schermerhorn J.R., 2012</a:t>
            </a:r>
          </a:p>
        </p:txBody>
      </p:sp>
    </p:spTree>
    <p:extLst>
      <p:ext uri="{BB962C8B-B14F-4D97-AF65-F5344CB8AC3E}">
        <p14:creationId xmlns:p14="http://schemas.microsoft.com/office/powerpoint/2010/main" val="15549945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Βιβλιογραφία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</a:pPr>
            <a:r>
              <a:rPr lang="el-GR" sz="140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Εισαγωγή στο </a:t>
            </a:r>
            <a:r>
              <a:rPr lang="en-US" sz="140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Management (2012), Schermerhorn J.R.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</a:pPr>
            <a:r>
              <a:rPr lang="el-GR" sz="140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Διοίκηση </a:t>
            </a:r>
            <a:r>
              <a:rPr lang="el-GR" sz="140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Επιχειρήσεων (2012), </a:t>
            </a:r>
            <a:r>
              <a:rPr lang="en-US" sz="140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Robbins S., Decento D. </a:t>
            </a:r>
            <a:r>
              <a:rPr lang="el-GR" sz="140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και </a:t>
            </a:r>
            <a:r>
              <a:rPr lang="en-US" sz="140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Coulter M.</a:t>
            </a:r>
          </a:p>
        </p:txBody>
      </p:sp>
    </p:spTree>
    <p:extLst>
      <p:ext uri="{BB962C8B-B14F-4D97-AF65-F5344CB8AC3E}">
        <p14:creationId xmlns:p14="http://schemas.microsoft.com/office/powerpoint/2010/main" val="41913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3"/>
            <a:ext cx="9036496" cy="1934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08520" y="5474677"/>
            <a:ext cx="9505056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smtClean="0">
                <a:solidFill>
                  <a:schemeClr val="bg1"/>
                </a:solidFill>
              </a:rPr>
              <a:t>Διοικητική των επιχειρήσεων, </a:t>
            </a:r>
            <a:r>
              <a:rPr lang="el-GR" sz="1200" b="1">
                <a:solidFill>
                  <a:schemeClr val="bg1"/>
                </a:solidFill>
              </a:rPr>
              <a:t>Ενότητα </a:t>
            </a:r>
            <a:r>
              <a:rPr lang="el-GR" sz="1200" b="1" smtClean="0">
                <a:solidFill>
                  <a:schemeClr val="bg1"/>
                </a:solidFill>
              </a:rPr>
              <a:t>11 </a:t>
            </a:r>
            <a:r>
              <a:rPr lang="el-GR" sz="1200" b="1">
                <a:solidFill>
                  <a:schemeClr val="bg1"/>
                </a:solidFill>
              </a:rPr>
              <a:t>ΤΜΗΜΑ ΛΟΓΙΣΤΙΚΗΣ ΚΑΙ ΧΡΗΜΑΤΟΙΚΟΝΟΜΙΚΗΣ , ΤΕΙ ΗΠΕΙΡΟΥ 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4903716"/>
            <a:ext cx="267726" cy="451523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/>
              <a:t>Σημείωμα </a:t>
            </a:r>
            <a:r>
              <a:rPr lang="el-GR" smtClean="0"/>
              <a:t>Αναφοράς</a:t>
            </a:r>
            <a:endParaRPr lang="el-GR"/>
          </a:p>
        </p:txBody>
      </p:sp>
      <p:sp>
        <p:nvSpPr>
          <p:cNvPr id="9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32</a:t>
            </a:fld>
            <a:endParaRPr lang="el-GR" altLang="el-GR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235" y="5019858"/>
            <a:ext cx="364880" cy="31728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48176" y="2259034"/>
            <a:ext cx="8299059" cy="3323985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>
                <a:solidFill>
                  <a:schemeClr val="bg1">
                    <a:lumMod val="50000"/>
                  </a:schemeClr>
                </a:solidFill>
              </a:rPr>
              <a:t>Copyright Τεχνολογικό Ίδρυμα Ηπείρου. </a:t>
            </a:r>
            <a:r>
              <a:rPr lang="el-GR" sz="2400" smtClean="0">
                <a:solidFill>
                  <a:schemeClr val="bg1">
                    <a:lumMod val="50000"/>
                  </a:schemeClr>
                </a:solidFill>
              </a:rPr>
              <a:t>Καραμάνης Κωνσταντίνος</a:t>
            </a:r>
            <a:endParaRPr lang="el-GR" sz="240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smtClean="0">
                <a:solidFill>
                  <a:schemeClr val="bg1">
                    <a:lumMod val="50000"/>
                  </a:schemeClr>
                </a:solidFill>
              </a:rPr>
              <a:t>Διοικητική των επιχειρήσεων</a:t>
            </a:r>
            <a:endParaRPr lang="el-GR" sz="240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>
                <a:solidFill>
                  <a:schemeClr val="bg1">
                    <a:lumMod val="50000"/>
                  </a:schemeClr>
                </a:solidFill>
              </a:rPr>
              <a:t>Έκδοση: 1.0 </a:t>
            </a:r>
            <a:r>
              <a:rPr lang="el-GR" sz="2400" smtClean="0">
                <a:solidFill>
                  <a:schemeClr val="bg1">
                    <a:lumMod val="50000"/>
                  </a:schemeClr>
                </a:solidFill>
              </a:rPr>
              <a:t>Πρέβεζα,2015. </a:t>
            </a:r>
            <a:endParaRPr lang="en-US" sz="240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>
                <a:solidFill>
                  <a:schemeClr val="bg1">
                    <a:lumMod val="50000"/>
                  </a:schemeClr>
                </a:solidFill>
              </a:rPr>
              <a:t>Καραμάνης, Κ. (2015). Διοικητική των επιχειρήσεων. ΤΕΙ Ηπείρου</a:t>
            </a:r>
          </a:p>
          <a:p>
            <a:pPr algn="just"/>
            <a:r>
              <a:rPr lang="el-GR" sz="2400" smtClean="0">
                <a:solidFill>
                  <a:schemeClr val="bg1">
                    <a:lumMod val="50000"/>
                  </a:schemeClr>
                </a:solidFill>
              </a:rPr>
              <a:t>Διαθέσιμο </a:t>
            </a:r>
            <a:r>
              <a:rPr lang="el-GR" sz="2400">
                <a:solidFill>
                  <a:schemeClr val="bg1">
                    <a:lumMod val="50000"/>
                  </a:schemeClr>
                </a:solidFill>
              </a:rPr>
              <a:t>από τη δικτυακή διεύθυνση:</a:t>
            </a:r>
          </a:p>
          <a:p>
            <a:pPr lvl="0" algn="just"/>
            <a:r>
              <a:rPr lang="en-US">
                <a:solidFill>
                  <a:prstClr val="white">
                    <a:lumMod val="50000"/>
                  </a:prstClr>
                </a:solidFill>
                <a:hlinkClick r:id="rId5"/>
              </a:rPr>
              <a:t>http://eclass.teiep.gr/OpenClass/courses/ACC141/</a:t>
            </a:r>
            <a:endParaRPr lang="el-GR" sz="2400">
              <a:solidFill>
                <a:prstClr val="white">
                  <a:lumMod val="50000"/>
                </a:prstClr>
              </a:solidFill>
            </a:endParaRPr>
          </a:p>
          <a:p>
            <a:pPr algn="just"/>
            <a:endParaRPr lang="el-GR" sz="240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/>
              <a:t>Σημείωμα </a:t>
            </a:r>
            <a:r>
              <a:rPr lang="el-GR" err="1"/>
              <a:t>Αδειοδότησης</a:t>
            </a:r>
            <a:endParaRPr lang="el-GR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Creative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>
                <a:hlinkClick r:id="rId3"/>
              </a:rPr>
              <a:t>http://</a:t>
            </a:r>
            <a:r>
              <a:rPr lang="en-US" smtClean="0">
                <a:hlinkClick r:id="rId3"/>
              </a:rPr>
              <a:t>creativecommons.org/licenses/by-nc-nd/4.0/deed.el</a:t>
            </a:r>
            <a:r>
              <a:rPr lang="el-GR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/>
              <a:t>Επεξεργασία: </a:t>
            </a:r>
            <a:r>
              <a:rPr lang="el-GR" sz="2900" b="1" smtClean="0"/>
              <a:t>Δαπόντας Δημήτριος </a:t>
            </a:r>
          </a:p>
          <a:p>
            <a:pPr algn="r"/>
            <a:r>
              <a:rPr lang="el-GR" sz="2900" b="1" smtClean="0"/>
              <a:t>Πρέβεζα</a:t>
            </a:r>
            <a:r>
              <a:rPr lang="el-GR" sz="2900" smtClean="0"/>
              <a:t>,2015</a:t>
            </a:r>
            <a:endParaRPr lang="el-GR" sz="290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08520" y="5474677"/>
            <a:ext cx="9505056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smtClean="0">
                <a:solidFill>
                  <a:schemeClr val="bg1"/>
                </a:solidFill>
              </a:rPr>
              <a:t>Διοικητική των επιχειρήσεων, </a:t>
            </a:r>
            <a:r>
              <a:rPr lang="el-GR" sz="1200" b="1">
                <a:solidFill>
                  <a:schemeClr val="bg1"/>
                </a:solidFill>
              </a:rPr>
              <a:t>Ενότητα </a:t>
            </a:r>
            <a:r>
              <a:rPr lang="el-GR" sz="1200" b="1" smtClean="0">
                <a:solidFill>
                  <a:schemeClr val="bg1"/>
                </a:solidFill>
              </a:rPr>
              <a:t>11 </a:t>
            </a:r>
            <a:r>
              <a:rPr lang="el-GR" sz="1200" b="1">
                <a:solidFill>
                  <a:schemeClr val="bg1"/>
                </a:solidFill>
              </a:rPr>
              <a:t>ΤΜΗΜΑ ΛΟΓΙΣΤΙΚΗΣ ΚΑΙ ΧΡΗΜΑΤΟΙΚΟΝΟΜΙΚΗΣ , ΤΕΙ ΗΠΕΙΡΟΥ 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4816577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35</a:t>
            </a:fld>
            <a:endParaRPr lang="el-GR" altLang="el-GR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795" y="5121153"/>
            <a:ext cx="364880" cy="31728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317212" y="2411595"/>
            <a:ext cx="4572000" cy="938716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/>
              <a:t>Σημειώματα</a:t>
            </a:r>
          </a:p>
        </p:txBody>
      </p:sp>
    </p:spTree>
    <p:extLst>
      <p:ext uri="{BB962C8B-B14F-4D97-AF65-F5344CB8AC3E}">
        <p14:creationId xmlns:p14="http://schemas.microsoft.com/office/powerpoint/2010/main" val="410973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447257"/>
            <a:ext cx="9252519" cy="346247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100" b="1">
                <a:solidFill>
                  <a:schemeClr val="bg1"/>
                </a:solidFill>
              </a:rPr>
              <a:t>Διοικητική των επιχειρήσεων</a:t>
            </a:r>
            <a:r>
              <a:rPr lang="el-GR" sz="1100" smtClean="0">
                <a:solidFill>
                  <a:schemeClr val="bg1"/>
                </a:solidFill>
              </a:rPr>
              <a:t>, </a:t>
            </a:r>
            <a:r>
              <a:rPr lang="el-GR" sz="1100">
                <a:solidFill>
                  <a:schemeClr val="bg1"/>
                </a:solidFill>
              </a:rPr>
              <a:t>Ενότητα </a:t>
            </a:r>
            <a:r>
              <a:rPr lang="el-GR" sz="1100" smtClean="0">
                <a:solidFill>
                  <a:schemeClr val="bg1"/>
                </a:solidFill>
              </a:rPr>
              <a:t>11 </a:t>
            </a:r>
            <a:r>
              <a:rPr lang="el-GR" sz="1100">
                <a:solidFill>
                  <a:schemeClr val="bg1"/>
                </a:solidFill>
              </a:rPr>
              <a:t>ΤΜΗΜΑ ΛΟΓΙΣΤΙΚΗΣ ΚΑΙ ΧΡΗΜΑΤΟΙΚΟΝΟΜΙΚΗΣ , ΤΕΙ ΗΠΕΙΡΟΥ </a:t>
            </a:r>
            <a:r>
              <a:rPr lang="el-GR" sz="1100" b="1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745" y="4831871"/>
            <a:ext cx="267726" cy="451523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smtClean="0"/>
              <a:t>Διατήρηση Σημειωμάτων</a:t>
            </a:r>
            <a:endParaRPr lang="el-GR"/>
          </a:p>
        </p:txBody>
      </p:sp>
      <p:sp>
        <p:nvSpPr>
          <p:cNvPr id="9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36</a:t>
            </a:fld>
            <a:endParaRPr lang="el-GR" altLang="el-GR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142" y="5017931"/>
            <a:ext cx="364880" cy="317287"/>
          </a:xfrm>
          <a:prstGeom prst="rect">
            <a:avLst/>
          </a:prstGeom>
        </p:spPr>
      </p:pic>
      <p:sp>
        <p:nvSpPr>
          <p:cNvPr id="168" name="Rectangle 167"/>
          <p:cNvSpPr/>
          <p:nvPr/>
        </p:nvSpPr>
        <p:spPr>
          <a:xfrm>
            <a:off x="618101" y="1587284"/>
            <a:ext cx="7765365" cy="409342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smtClean="0"/>
              <a:t>Τέλος Ενότητας</a:t>
            </a:r>
            <a:endParaRPr lang="el-GR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Χρηματοδότηση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/>
              <a:t>Το έργο υλοποιείται στο πλαίσιο του Επιχειρησιακού Προγράμματος «</a:t>
            </a:r>
            <a:r>
              <a:rPr lang="el-GR" altLang="el-GR" sz="2000" b="1"/>
              <a:t>Εκπαίδευση και Δια Βίου Μάθηση</a:t>
            </a:r>
            <a:r>
              <a:rPr lang="el-GR" altLang="el-GR" sz="200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/>
              <a:t>Το έργο «</a:t>
            </a:r>
            <a:r>
              <a:rPr lang="el-GR" altLang="el-GR" sz="2000" b="1"/>
              <a:t>Ανοικτά Ακαδημαϊκά Μαθήματα στο TEI Ηπείρου</a:t>
            </a:r>
            <a:r>
              <a:rPr lang="el-GR" altLang="el-GR" sz="200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Σκοποί  ενότητας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8579296" cy="3771636"/>
          </a:xfrm>
        </p:spPr>
        <p:txBody>
          <a:bodyPr>
            <a:normAutofit/>
          </a:bodyPr>
          <a:lstStyle/>
          <a:p>
            <a:pPr marL="0"/>
            <a:r>
              <a:rPr lang="el-GR" smtClean="0"/>
              <a:t>Ολοκληρώνοντας την ενότητα θα πρέπει να είστε σε θέση να : </a:t>
            </a:r>
          </a:p>
          <a:p>
            <a:pPr marL="0"/>
            <a:r>
              <a:rPr lang="el-GR" smtClean="0"/>
              <a:t>Γνωρίζετε τις σύγχρονες(οριζόντιες δομές)</a:t>
            </a:r>
          </a:p>
          <a:p>
            <a:pPr marL="0"/>
            <a:r>
              <a:rPr lang="el-GR" smtClean="0"/>
              <a:t>Αναλύετε πιθανές δομές χωρίς σύνορα και τα χαρακτηριστικά της </a:t>
            </a:r>
          </a:p>
          <a:p>
            <a:pPr marL="0"/>
            <a:r>
              <a:rPr lang="el-GR" smtClean="0"/>
              <a:t> Παρουσιάζετε σχεδιασμούς οργανισμών </a:t>
            </a:r>
          </a:p>
          <a:p>
            <a:pPr marL="0" indent="0">
              <a:buNone/>
            </a:pPr>
            <a:endParaRPr lang="el-GR" smtClean="0"/>
          </a:p>
          <a:p>
            <a:pPr marL="0"/>
            <a:endParaRPr lang="el-GR" smtClean="0"/>
          </a:p>
          <a:p>
            <a:pPr marL="0"/>
            <a:endParaRPr lang="el-GR" smtClean="0"/>
          </a:p>
          <a:p>
            <a:pPr marL="0"/>
            <a:endParaRPr lang="el-GR" smtClean="0"/>
          </a:p>
          <a:p>
            <a:pPr marL="0"/>
            <a:endParaRPr lang="el-GR" smtClean="0"/>
          </a:p>
          <a:p>
            <a:pPr marL="0"/>
            <a:endParaRPr lang="el-GR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Περιεχόμενα ενότητας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2244080"/>
          </a:xfrm>
        </p:spPr>
        <p:txBody>
          <a:bodyPr>
            <a:noAutofit/>
          </a:bodyPr>
          <a:lstStyle/>
          <a:p>
            <a:r>
              <a:rPr lang="el-GR" smtClean="0"/>
              <a:t>Οµαδικές </a:t>
            </a:r>
            <a:r>
              <a:rPr lang="el-GR"/>
              <a:t>δοµές</a:t>
            </a:r>
          </a:p>
          <a:p>
            <a:r>
              <a:rPr lang="el-GR" smtClean="0"/>
              <a:t>Δοµές </a:t>
            </a:r>
            <a:r>
              <a:rPr lang="el-GR"/>
              <a:t>δικτύων</a:t>
            </a:r>
          </a:p>
          <a:p>
            <a:r>
              <a:rPr lang="el-GR" smtClean="0"/>
              <a:t>Δοµές </a:t>
            </a:r>
            <a:r>
              <a:rPr lang="el-GR"/>
              <a:t>χωρίς </a:t>
            </a:r>
            <a:r>
              <a:rPr lang="el-GR" smtClean="0"/>
              <a:t>σύνορα</a:t>
            </a:r>
          </a:p>
          <a:p>
            <a:r>
              <a:rPr lang="el-GR" smtClean="0"/>
              <a:t>Οργανωτικός σχεδιασμός</a:t>
            </a:r>
          </a:p>
          <a:p>
            <a:r>
              <a:rPr lang="el-GR" smtClean="0"/>
              <a:t>Υποσυστήματα οργανισμού και σχεδιασμός</a:t>
            </a:r>
          </a:p>
          <a:p>
            <a:pPr marL="0" indent="0">
              <a:buNone/>
            </a:pPr>
            <a:endParaRPr lang="el-GR" smtClean="0"/>
          </a:p>
          <a:p>
            <a:endParaRPr lang="el-GR"/>
          </a:p>
          <a:p>
            <a:pPr marL="0" indent="0">
              <a:buNone/>
            </a:pPr>
            <a:r>
              <a:rPr lang="el-GR" smtClean="0"/>
              <a:t> </a:t>
            </a:r>
            <a:r>
              <a:rPr lang="el-GR" sz="1800" smtClean="0"/>
              <a:t> </a:t>
            </a:r>
          </a:p>
          <a:p>
            <a:endParaRPr lang="el-GR" sz="1800" smtClean="0"/>
          </a:p>
          <a:p>
            <a:endParaRPr lang="el-GR" sz="1800" smtClean="0"/>
          </a:p>
          <a:p>
            <a:endParaRPr lang="el-GR" sz="1800" smtClean="0"/>
          </a:p>
          <a:p>
            <a:pPr marL="0" indent="0">
              <a:buNone/>
            </a:pPr>
            <a:r>
              <a:rPr lang="el-GR" sz="1800" smtClean="0"/>
              <a:t> </a:t>
            </a:r>
          </a:p>
          <a:p>
            <a:endParaRPr lang="el-GR" sz="1800" smtClean="0"/>
          </a:p>
          <a:p>
            <a:endParaRPr lang="el-GR" sz="1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32270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smtClean="0"/>
              <a:t>Χρήση Διατάξεων</a:t>
            </a:r>
            <a:endParaRPr lang="el-GR" sz="4400"/>
          </a:p>
        </p:txBody>
      </p:sp>
    </p:spTree>
    <p:extLst>
      <p:ext uri="{BB962C8B-B14F-4D97-AF65-F5344CB8AC3E}">
        <p14:creationId xmlns:p14="http://schemas.microsoft.com/office/powerpoint/2010/main" val="155227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>
          <a:xfrm>
            <a:off x="251520" y="3672417"/>
            <a:ext cx="8892480" cy="1135063"/>
          </a:xfrm>
        </p:spPr>
        <p:txBody>
          <a:bodyPr>
            <a:normAutofit fontScale="90000"/>
          </a:bodyPr>
          <a:lstStyle/>
          <a:p>
            <a:pPr algn="ctr"/>
            <a:r>
              <a:rPr lang="el-GR" sz="4400" smtClean="0"/>
              <a:t>Ενότητα 11: Σύγχρονες </a:t>
            </a:r>
            <a:r>
              <a:rPr lang="el-GR" sz="4400"/>
              <a:t>οργανωτικές δομές</a:t>
            </a:r>
            <a:br>
              <a:rPr lang="el-GR" sz="4400"/>
            </a:br>
            <a:r>
              <a:rPr lang="el-GR" sz="4400"/>
              <a:t/>
            </a:r>
            <a:br>
              <a:rPr lang="el-GR" sz="4400"/>
            </a:br>
            <a:endParaRPr lang="el-GR" sz="4400"/>
          </a:p>
        </p:txBody>
      </p:sp>
      <p:sp>
        <p:nvSpPr>
          <p:cNvPr id="10" name="Θέση κειμένου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mtClean="0"/>
              <a:t>Διοικητική των επιχειρήσεων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50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/>
              <a:t>ΟΡΙΖΟΝΤΙΕΣ (ΣΥΓΧΡΟΝΕΣ) ΔΟΜΕΣ ΟΡΓΑΝΙΣΜΩΝ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mtClean="0"/>
              <a:t>Οµαδικές </a:t>
            </a:r>
            <a:r>
              <a:rPr lang="el-GR"/>
              <a:t>δοµές</a:t>
            </a:r>
          </a:p>
          <a:p>
            <a:r>
              <a:rPr lang="el-GR" smtClean="0"/>
              <a:t>Δοµές </a:t>
            </a:r>
            <a:r>
              <a:rPr lang="el-GR"/>
              <a:t>δικτύων</a:t>
            </a:r>
          </a:p>
          <a:p>
            <a:r>
              <a:rPr lang="el-GR" smtClean="0"/>
              <a:t>Δοµές </a:t>
            </a:r>
            <a:r>
              <a:rPr lang="el-GR"/>
              <a:t>χωρίς σύνορα</a:t>
            </a:r>
          </a:p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562333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1741</TotalTime>
  <Words>1195</Words>
  <Application>Microsoft Office PowerPoint</Application>
  <PresentationFormat>On-screen Show (16:10)</PresentationFormat>
  <Paragraphs>228</Paragraphs>
  <Slides>37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 Unicode MS</vt:lpstr>
      <vt:lpstr>Arial</vt:lpstr>
      <vt:lpstr>Calibri</vt:lpstr>
      <vt:lpstr>Times New Roman</vt:lpstr>
      <vt:lpstr>Θέμα του Office</vt:lpstr>
      <vt:lpstr>Διοικητική των επιχειρήσεων</vt:lpstr>
      <vt:lpstr>PowerPoint Presentation</vt:lpstr>
      <vt:lpstr>Άδειες Χρήσης</vt:lpstr>
      <vt:lpstr>Χρηματοδότηση</vt:lpstr>
      <vt:lpstr>Σκοποί  ενότητας</vt:lpstr>
      <vt:lpstr>Περιεχόμενα ενότητας</vt:lpstr>
      <vt:lpstr>Χρήση Διατάξεων</vt:lpstr>
      <vt:lpstr>Ενότητα 11: Σύγχρονες οργανωτικές δομές  </vt:lpstr>
      <vt:lpstr>ΟΡΙΖΟΝΤΙΕΣ (ΣΥΓΧΡΟΝΕΣ) ΔΟΜΕΣ ΟΡΓΑΝΙΣΜΩΝ</vt:lpstr>
      <vt:lpstr>Οµαδικές δοµές</vt:lpstr>
      <vt:lpstr>Σχήµα 1. Παράδειγµα µιας δοµής από δια- λειτουργικές οµάδες </vt:lpstr>
      <vt:lpstr>  Πιθανά πλεονεκτήµατα των οµαδικών δοµών  </vt:lpstr>
      <vt:lpstr>  Πιθανά µειονεκτήµατα των οµαδικών δοµών  </vt:lpstr>
      <vt:lpstr>  Δοµές δικτύων  </vt:lpstr>
      <vt:lpstr>  Δοµές δικτύων  </vt:lpstr>
      <vt:lpstr>  Σχήµα 2. Παράδειγµα δοµής δικτύου  </vt:lpstr>
      <vt:lpstr>Πιθανά πλεονεκτήµατα των δικτυακών δοµών</vt:lpstr>
      <vt:lpstr>Πιθανά µειονεκτήµατα των δικτυακών δοµών</vt:lpstr>
      <vt:lpstr>Δοµές χωρίς σύνορα</vt:lpstr>
      <vt:lpstr>Χαρακτηριστικά των δοµών χωρίς σύνορα</vt:lpstr>
      <vt:lpstr>Σχήµα 3. Παράδειγµα µιας δοµής χωρίς σύνορα</vt:lpstr>
      <vt:lpstr>ΟΡΓΑΝΩΤΙΚΟΣ ΣΧΕΔΙΑΣΜΟΣ</vt:lpstr>
      <vt:lpstr>Μηχανιστικοί (Γραφειοκρατικοί) Σχεδιασµοί</vt:lpstr>
      <vt:lpstr>Οργανικοί (Προσαρµοστικοί) Σχεδιασµοί</vt:lpstr>
      <vt:lpstr>Μηχανιστικοί Vs Οργανικοί σχεδιασµοί</vt:lpstr>
      <vt:lpstr>Μηχανιστικοί Vs Οργανικοί σχεδιασµοί:  Συµπέρασµα</vt:lpstr>
      <vt:lpstr> Σχήµα 4. Εναλλακτικές  οργανωτικού  σχεδιασµού:από τους  γραφειοκρατικούς  στους προσαρµοστικούς οργανισµούς </vt:lpstr>
      <vt:lpstr>  Σχεδιασµός και Υποσυστήµατα  </vt:lpstr>
      <vt:lpstr>  Διαφοροποίηση και Ενοποίηση των Υποσυστηµάτων  </vt:lpstr>
      <vt:lpstr>    Σχήµα 5. Παράδειγµα διαφοροποίησης και ενοποίησης υποσυστηµάτων ανάµεσα στα  τµήµατα έρευνας και ανάπτυξης, παραγωγής και πωλήσεων  </vt:lpstr>
      <vt:lpstr>Βιβλιογραφία</vt:lpstr>
      <vt:lpstr>Σημείωμα Αναφοράς</vt:lpstr>
      <vt:lpstr>Σημείωμα Αδειοδότησης</vt:lpstr>
      <vt:lpstr>PowerPoint Presentation</vt:lpstr>
      <vt:lpstr>PowerPoint Presentation</vt:lpstr>
      <vt:lpstr>Διατήρηση Σημειωμάτων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mimis mimopoulos</cp:lastModifiedBy>
  <cp:revision>229</cp:revision>
  <dcterms:created xsi:type="dcterms:W3CDTF">2012-09-06T09:03:05Z</dcterms:created>
  <dcterms:modified xsi:type="dcterms:W3CDTF">2015-10-09T18:00:47Z</dcterms:modified>
</cp:coreProperties>
</file>