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85" r:id="rId7"/>
    <p:sldId id="286" r:id="rId8"/>
    <p:sldId id="292" r:id="rId9"/>
    <p:sldId id="287" r:id="rId10"/>
    <p:sldId id="293" r:id="rId11"/>
    <p:sldId id="294" r:id="rId12"/>
    <p:sldId id="288" r:id="rId13"/>
    <p:sldId id="289" r:id="rId14"/>
    <p:sldId id="299" r:id="rId15"/>
    <p:sldId id="295" r:id="rId16"/>
    <p:sldId id="290" r:id="rId17"/>
    <p:sldId id="300" r:id="rId18"/>
    <p:sldId id="296" r:id="rId19"/>
    <p:sldId id="297" r:id="rId20"/>
    <p:sldId id="298" r:id="rId21"/>
    <p:sldId id="291" r:id="rId22"/>
    <p:sldId id="273" r:id="rId23"/>
    <p:sldId id="276" r:id="rId24"/>
    <p:sldId id="279" r:id="rId25"/>
    <p:sldId id="280" r:id="rId26"/>
    <p:sldId id="281" r:id="rId27"/>
    <p:sldId id="284" r:id="rId28"/>
    <p:sldId id="282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:Παράδειγμα  απογραφής , ΤΜΗΜΑ ΧΡΗΜΑΤΟΟΙΚΟΝΟΜΙΚΉΣ ΚΑΙ ΛΟΓΙΣΤΙΚΗΣ 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:Παράδειγμα  απογραφής , ΤΜΗΜΑ ΧΡΗΜΑΤΟΟΙΚΟΝΟΜΙΚΉΣ ΚΑΙ ΛΟΓΙΣΤΙΚΗΣ 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class.teiep.gr/OpenClass/courses/ACC102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ΕΙΣΑΓΩΓΗ ΣΤΗ ΛΟΓΙΣΤΙΚΗ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ΕΝΟΤΗΤΑ :Παράδειγμα απογραφής</a:t>
            </a:r>
            <a:endParaRPr lang="el-GR" dirty="0"/>
          </a:p>
        </p:txBody>
      </p:sp>
      <p:grpSp>
        <p:nvGrpSpPr>
          <p:cNvPr id="4" name="Ομάδα 9"/>
          <p:cNvGrpSpPr/>
          <p:nvPr/>
        </p:nvGrpSpPr>
        <p:grpSpPr>
          <a:xfrm>
            <a:off x="642158" y="553475"/>
            <a:ext cx="4217874" cy="1147333"/>
            <a:chOff x="642158" y="252000"/>
            <a:chExt cx="4217874" cy="1376800"/>
          </a:xfrm>
        </p:grpSpPr>
        <p:pic>
          <p:nvPicPr>
            <p:cNvPr id="5" name="Εικόνα 7"/>
            <p:cNvPicPr>
              <a:picLocks noChangeAspect="1"/>
            </p:cNvPicPr>
            <p:nvPr/>
          </p:nvPicPr>
          <p:blipFill rotWithShape="1">
            <a:blip r:embed="rId2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6072206"/>
            <a:ext cx="1581685" cy="500066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552761" cy="128586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17488" y="1531938"/>
            <a:ext cx="8540750" cy="4392612"/>
          </a:xfrm>
        </p:spPr>
        <p:txBody>
          <a:bodyPr>
            <a:normAutofit fontScale="92500" lnSpcReduction="10000"/>
          </a:bodyPr>
          <a:lstStyle/>
          <a:p>
            <a:pPr marL="609600" indent="-609600" algn="just">
              <a:lnSpc>
                <a:spcPct val="150000"/>
              </a:lnSpc>
              <a:buClr>
                <a:srgbClr val="000000"/>
              </a:buClr>
              <a:buNone/>
            </a:pPr>
            <a:r>
              <a:rPr lang="en-US" sz="2000" dirty="0" smtClean="0"/>
              <a:t>22</a:t>
            </a:r>
            <a:r>
              <a:rPr lang="en-US" sz="2800" dirty="0" smtClean="0"/>
              <a:t>)    </a:t>
            </a:r>
            <a:r>
              <a:rPr lang="el-GR" sz="2800" dirty="0" smtClean="0"/>
              <a:t>Επιταγή λήξης 31.01.2015 τράπεζας Δέλτα</a:t>
            </a:r>
          </a:p>
          <a:p>
            <a:pPr marL="609600" indent="-609600" algn="just">
              <a:lnSpc>
                <a:spcPct val="150000"/>
              </a:lnSpc>
              <a:buClr>
                <a:srgbClr val="000000"/>
              </a:buClr>
              <a:buNone/>
            </a:pPr>
            <a:r>
              <a:rPr lang="en-US" sz="2800" dirty="0" smtClean="0"/>
              <a:t>23)    </a:t>
            </a:r>
            <a:r>
              <a:rPr lang="el-GR" sz="2800" dirty="0" smtClean="0"/>
              <a:t>Επιταγή λήξης 28.02.2015 τράπεζας Ωμέγα</a:t>
            </a:r>
          </a:p>
          <a:p>
            <a:pPr marL="609600" indent="-609600" algn="just">
              <a:lnSpc>
                <a:spcPct val="150000"/>
              </a:lnSpc>
              <a:buClr>
                <a:srgbClr val="000000"/>
              </a:buClr>
              <a:buNone/>
            </a:pPr>
            <a:r>
              <a:rPr lang="en-US" sz="2800" dirty="0" smtClean="0"/>
              <a:t>24)    </a:t>
            </a:r>
            <a:r>
              <a:rPr lang="el-GR" sz="2800" dirty="0" smtClean="0"/>
              <a:t>Λογαριασμός όψεως στην τράπεζα Ωμέγα ν.123456789 </a:t>
            </a:r>
          </a:p>
          <a:p>
            <a:pPr marL="609600" indent="-609600" algn="just">
              <a:lnSpc>
                <a:spcPct val="150000"/>
              </a:lnSpc>
              <a:buClr>
                <a:srgbClr val="000000"/>
              </a:buClr>
              <a:buNone/>
            </a:pPr>
            <a:r>
              <a:rPr lang="en-US" sz="2800" dirty="0" smtClean="0"/>
              <a:t>25)    </a:t>
            </a:r>
            <a:r>
              <a:rPr lang="el-GR" sz="2800" dirty="0" smtClean="0"/>
              <a:t>Λογαριασμός όψεως στην τράπεζα Έψιλον ν. 987654321</a:t>
            </a:r>
          </a:p>
          <a:p>
            <a:pPr marL="609600" indent="-609600" algn="just">
              <a:lnSpc>
                <a:spcPct val="150000"/>
              </a:lnSpc>
              <a:buClr>
                <a:srgbClr val="000000"/>
              </a:buClr>
              <a:buNone/>
            </a:pPr>
            <a:r>
              <a:rPr lang="en-US" sz="2800" dirty="0" smtClean="0"/>
              <a:t>26)  </a:t>
            </a:r>
            <a:r>
              <a:rPr lang="el-GR" sz="2800" dirty="0" smtClean="0"/>
              <a:t>Προκαταβολή στον επιχειρηματία για αγορά πρώτων υλών</a:t>
            </a:r>
          </a:p>
          <a:p>
            <a:pPr marL="609600" indent="-609600" algn="just">
              <a:lnSpc>
                <a:spcPct val="150000"/>
              </a:lnSpc>
              <a:buClr>
                <a:srgbClr val="000000"/>
              </a:buClr>
              <a:buNone/>
            </a:pPr>
            <a:r>
              <a:rPr lang="en-US" sz="2800" dirty="0" smtClean="0"/>
              <a:t>27)    </a:t>
            </a:r>
            <a:r>
              <a:rPr lang="el-GR" sz="2800" dirty="0" smtClean="0"/>
              <a:t>Ταμείο  </a:t>
            </a:r>
            <a:endParaRPr lang="en-US" sz="2800" dirty="0" smtClean="0"/>
          </a:p>
          <a:p>
            <a:pPr marL="609600" indent="-609600" algn="just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endParaRPr lang="el-GR" sz="28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199437" cy="936625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Απογραφή  στοιχείων κυκλοφορούντος ενεργητικού                  (2) από (2)</a:t>
            </a:r>
            <a:endParaRPr lang="el-GR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8680"/>
            <a:ext cx="8064500" cy="792088"/>
          </a:xfrm>
        </p:spPr>
        <p:txBody>
          <a:bodyPr/>
          <a:lstStyle/>
          <a:p>
            <a:r>
              <a:rPr lang="el-GR" sz="2400" b="1" dirty="0" smtClean="0"/>
              <a:t>Απογραφή στοιχείων του παθητικού (1) από (2)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396287" cy="489585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AutoNum type="arabicParenR"/>
            </a:pPr>
            <a:r>
              <a:rPr lang="el-GR" sz="2800" dirty="0" smtClean="0"/>
              <a:t>Προμηθευτής Παπαδόπουλος Π. Ελ. Βενιζέλου 10, Λάρισα</a:t>
            </a:r>
          </a:p>
          <a:p>
            <a:pPr marL="609600" indent="-6096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AutoNum type="arabicParenR"/>
            </a:pPr>
            <a:r>
              <a:rPr lang="el-GR" sz="2800" dirty="0" smtClean="0"/>
              <a:t>Προμηθευτής </a:t>
            </a:r>
            <a:r>
              <a:rPr lang="el-GR" sz="2800" dirty="0" err="1" smtClean="0"/>
              <a:t>Χασάν</a:t>
            </a:r>
            <a:r>
              <a:rPr lang="el-GR" sz="2800" dirty="0" smtClean="0"/>
              <a:t> οδός </a:t>
            </a:r>
            <a:r>
              <a:rPr lang="en-US" sz="2800" dirty="0" smtClean="0"/>
              <a:t>PR 6666, </a:t>
            </a:r>
            <a:r>
              <a:rPr lang="en-US" sz="2800" dirty="0" err="1" smtClean="0"/>
              <a:t>Instabul</a:t>
            </a:r>
            <a:r>
              <a:rPr lang="en-US" sz="2800" dirty="0" smtClean="0"/>
              <a:t> </a:t>
            </a:r>
            <a:r>
              <a:rPr lang="el-GR" sz="2800" dirty="0" smtClean="0"/>
              <a:t>Τουρκία</a:t>
            </a:r>
          </a:p>
          <a:p>
            <a:pPr marL="609600" indent="-6096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AutoNum type="arabicParenR"/>
            </a:pPr>
            <a:r>
              <a:rPr lang="el-GR" sz="2800" dirty="0" smtClean="0"/>
              <a:t>Γραμμάτιο πληρωτέο λήξης 30.10.2014 εκδόσεως Α και Β </a:t>
            </a:r>
          </a:p>
          <a:p>
            <a:pPr marL="609600" indent="-6096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AutoNum type="arabicParenR"/>
            </a:pPr>
            <a:r>
              <a:rPr lang="el-GR" sz="2800" dirty="0" smtClean="0"/>
              <a:t>Επιταγή πληρωτέα τράπεζας Ωμέγα, λήξης 30.11.2014</a:t>
            </a:r>
          </a:p>
          <a:p>
            <a:pPr marL="609600" indent="-6096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AutoNum type="arabicParenR"/>
            </a:pPr>
            <a:r>
              <a:rPr lang="el-GR" sz="2800" dirty="0" smtClean="0"/>
              <a:t>Επιταγή πληρωτέα τράπεζας Έψιλον, λήξης 31.12.2014</a:t>
            </a:r>
          </a:p>
          <a:p>
            <a:pPr marL="609600" indent="-6096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AutoNum type="arabicParenR"/>
            </a:pPr>
            <a:r>
              <a:rPr lang="el-GR" sz="2800" dirty="0" smtClean="0"/>
              <a:t>Επιταγή πληρωτέα τράπεζας Έψιλον, λήξης 31.01.2015</a:t>
            </a:r>
          </a:p>
          <a:p>
            <a:pPr marL="609600" indent="-609600">
              <a:buClr>
                <a:srgbClr val="000000"/>
              </a:buClr>
              <a:buFont typeface="Wingdings" pitchFamily="2" charset="2"/>
              <a:buAutoNum type="arabicParenR"/>
            </a:pPr>
            <a:endParaRPr lang="el-GR" sz="1800" dirty="0" smtClean="0"/>
          </a:p>
          <a:p>
            <a:pPr marL="609600" indent="-609600">
              <a:buClr>
                <a:srgbClr val="000000"/>
              </a:buClr>
              <a:buFont typeface="Wingdings" pitchFamily="2" charset="2"/>
              <a:buNone/>
            </a:pPr>
            <a:endParaRPr lang="el-G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396287" cy="489585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150000"/>
              </a:lnSpc>
              <a:buClr>
                <a:srgbClr val="000000"/>
              </a:buClr>
              <a:buNone/>
            </a:pPr>
            <a:r>
              <a:rPr lang="en-US" sz="2800" dirty="0" smtClean="0"/>
              <a:t>7)    </a:t>
            </a:r>
            <a:r>
              <a:rPr lang="el-GR" sz="2800" dirty="0" smtClean="0"/>
              <a:t>Δάνειο για κεφάλαιο κίνησης τράπεζας Ωμέγα, αριθμός σύμβασης Νο.333333 αριθμός λογαριασμού </a:t>
            </a:r>
            <a:r>
              <a:rPr lang="el-GR" sz="2800" dirty="0" err="1" smtClean="0"/>
              <a:t>Νο</a:t>
            </a:r>
            <a:r>
              <a:rPr lang="el-GR" sz="2800" dirty="0" smtClean="0"/>
              <a:t> 444444</a:t>
            </a:r>
          </a:p>
          <a:p>
            <a:pPr marL="609600" indent="-609600">
              <a:lnSpc>
                <a:spcPct val="150000"/>
              </a:lnSpc>
              <a:buClr>
                <a:srgbClr val="000000"/>
              </a:buClr>
              <a:buNone/>
            </a:pPr>
            <a:r>
              <a:rPr lang="en-US" sz="2800" dirty="0" smtClean="0"/>
              <a:t>8)    </a:t>
            </a:r>
            <a:r>
              <a:rPr lang="el-GR" sz="2800" dirty="0" smtClean="0"/>
              <a:t>Δάνειο για αγορά οικοπέδου διάρκειας 20 χρόνων, τράπεζας Έψιλον σύμβαση αριθμός 999999/01.01.2004</a:t>
            </a:r>
          </a:p>
          <a:p>
            <a:pPr marL="609600" indent="-609600">
              <a:lnSpc>
                <a:spcPct val="150000"/>
              </a:lnSpc>
              <a:buClr>
                <a:srgbClr val="000000"/>
              </a:buClr>
              <a:buNone/>
            </a:pPr>
            <a:r>
              <a:rPr lang="en-US" sz="2800" dirty="0" smtClean="0"/>
              <a:t>9)    </a:t>
            </a:r>
            <a:r>
              <a:rPr lang="el-GR" sz="2800" dirty="0" smtClean="0"/>
              <a:t>Δημητρίου Δ. λογιστής αμοιβή </a:t>
            </a:r>
            <a:r>
              <a:rPr lang="el-GR" sz="2800" dirty="0" err="1" smtClean="0"/>
              <a:t>α΄</a:t>
            </a:r>
            <a:r>
              <a:rPr lang="el-GR" sz="2800" dirty="0" smtClean="0"/>
              <a:t> εξαμήνου 2014</a:t>
            </a:r>
          </a:p>
          <a:p>
            <a:pPr marL="609600" indent="-609600">
              <a:lnSpc>
                <a:spcPct val="150000"/>
              </a:lnSpc>
              <a:buClr>
                <a:srgbClr val="000000"/>
              </a:buClr>
              <a:buNone/>
            </a:pPr>
            <a:r>
              <a:rPr lang="en-US" sz="2800" dirty="0" smtClean="0"/>
              <a:t>10)  </a:t>
            </a:r>
            <a:r>
              <a:rPr lang="el-GR" sz="2800" dirty="0" smtClean="0"/>
              <a:t>Οφειλόμενοι φόροι</a:t>
            </a:r>
          </a:p>
          <a:p>
            <a:pPr marL="609600" indent="-609600">
              <a:lnSpc>
                <a:spcPct val="150000"/>
              </a:lnSpc>
              <a:buClr>
                <a:srgbClr val="000000"/>
              </a:buClr>
              <a:buNone/>
            </a:pPr>
            <a:r>
              <a:rPr lang="en-US" sz="2800" dirty="0" smtClean="0"/>
              <a:t>11)  </a:t>
            </a:r>
            <a:r>
              <a:rPr lang="el-GR" sz="2800" dirty="0" smtClean="0"/>
              <a:t>Οφειλόμενοι μισθοί</a:t>
            </a:r>
          </a:p>
          <a:p>
            <a:pPr marL="609600" indent="-609600">
              <a:lnSpc>
                <a:spcPct val="150000"/>
              </a:lnSpc>
              <a:buClr>
                <a:srgbClr val="000000"/>
              </a:buClr>
              <a:buNone/>
            </a:pPr>
            <a:r>
              <a:rPr lang="en-US" sz="2800" dirty="0" smtClean="0"/>
              <a:t>12    </a:t>
            </a:r>
            <a:r>
              <a:rPr lang="el-GR" sz="2800" dirty="0" smtClean="0"/>
              <a:t>Εισφορές ΙΚΑ Οκτωβρίου </a:t>
            </a:r>
          </a:p>
          <a:p>
            <a:pPr marL="609600" indent="-6096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AutoNum type="arabicParenR"/>
            </a:pPr>
            <a:endParaRPr lang="el-GR" sz="2800" dirty="0" smtClean="0"/>
          </a:p>
          <a:p>
            <a:pPr marL="609600" indent="-609600">
              <a:buClr>
                <a:srgbClr val="000000"/>
              </a:buClr>
              <a:buFont typeface="Wingdings" pitchFamily="2" charset="2"/>
              <a:buNone/>
            </a:pPr>
            <a:endParaRPr lang="el-GR" sz="16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064500" cy="792163"/>
          </a:xfrm>
        </p:spPr>
        <p:txBody>
          <a:bodyPr/>
          <a:lstStyle/>
          <a:p>
            <a:r>
              <a:rPr lang="el-GR" sz="2400" b="1" dirty="0" smtClean="0"/>
              <a:t>Απογραφή στοιχείων του παθητικού (2) από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Καταχώρηση απογραφής στους οικείους λογαριασμούς των παγίων  (1) από (</a:t>
            </a:r>
            <a:r>
              <a:rPr lang="en-US" sz="2400" b="1" dirty="0" smtClean="0"/>
              <a:t>3</a:t>
            </a:r>
            <a:r>
              <a:rPr lang="el-GR" sz="2400" b="1" dirty="0" smtClean="0"/>
              <a:t>)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7371"/>
            <a:ext cx="8662987" cy="5039941"/>
          </a:xfrm>
        </p:spPr>
        <p:txBody>
          <a:bodyPr>
            <a:normAutofit fontScale="70000" lnSpcReduction="20000"/>
          </a:bodyPr>
          <a:lstStyle/>
          <a:p>
            <a:pPr marL="609600" indent="-609600" algn="just">
              <a:lnSpc>
                <a:spcPct val="150000"/>
              </a:lnSpc>
              <a:buFont typeface="Wingdings" pitchFamily="2" charset="2"/>
              <a:buAutoNum type="arabicParenR"/>
            </a:pPr>
            <a:r>
              <a:rPr lang="el-GR" sz="2800" dirty="0" smtClean="0"/>
              <a:t>ΟΙΚΟΠΕΔΑ</a:t>
            </a:r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None/>
            </a:pPr>
            <a:r>
              <a:rPr lang="el-GR" sz="2800" dirty="0" smtClean="0"/>
              <a:t>	Οικόπεδο συνολικής έκτασης 1.900 </a:t>
            </a:r>
            <a:r>
              <a:rPr lang="el-GR" sz="2800" dirty="0" err="1" smtClean="0"/>
              <a:t>τ.μ</a:t>
            </a:r>
            <a:r>
              <a:rPr lang="el-GR" sz="2800" dirty="0" smtClean="0"/>
              <a:t>. στην βιομηχανική περιοχή της Θράκης, με συμβόλαιο του συμβολαιογράφου Α.Ω. ν.1234/2014</a:t>
            </a:r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AutoNum type="arabicParenR" startAt="2"/>
            </a:pPr>
            <a:r>
              <a:rPr lang="el-GR" sz="2800" dirty="0" smtClean="0"/>
              <a:t>ΚΤΗΡΙΑ</a:t>
            </a:r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None/>
            </a:pPr>
            <a:r>
              <a:rPr lang="el-GR" sz="2800" dirty="0" smtClean="0"/>
              <a:t>	Κτήριο συνολικού εμβαδού 690 </a:t>
            </a:r>
            <a:r>
              <a:rPr lang="el-GR" sz="2800" dirty="0" err="1" smtClean="0"/>
              <a:t>τ.μ</a:t>
            </a:r>
            <a:r>
              <a:rPr lang="el-GR" sz="2800" dirty="0" smtClean="0"/>
              <a:t>. στην οδό Α αριθμός 12 στο ισόγειο διώροφης οικοδομής.</a:t>
            </a:r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AutoNum type="arabicParenR" startAt="3"/>
            </a:pPr>
            <a:r>
              <a:rPr lang="el-GR" sz="2800" dirty="0" smtClean="0"/>
              <a:t>ΜΗΧΑΝΗΜΑΤΑ</a:t>
            </a:r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None/>
            </a:pPr>
            <a:r>
              <a:rPr lang="el-GR" sz="2800" dirty="0" smtClean="0"/>
              <a:t>	Μηχάνημα παραγωγής νημάτων μάρκας «</a:t>
            </a:r>
            <a:r>
              <a:rPr lang="en-US" sz="2800" dirty="0" smtClean="0"/>
              <a:t>GRPS</a:t>
            </a:r>
            <a:r>
              <a:rPr lang="el-GR" sz="2800" dirty="0" smtClean="0"/>
              <a:t> 1000»</a:t>
            </a:r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None/>
            </a:pPr>
            <a:r>
              <a:rPr lang="el-GR" sz="2800" dirty="0" smtClean="0"/>
              <a:t>	Μηχάνημα πακεταρίσματος μάρκας «</a:t>
            </a:r>
            <a:r>
              <a:rPr lang="en-US" sz="2800" dirty="0" smtClean="0"/>
              <a:t>KLS 2000</a:t>
            </a:r>
            <a:r>
              <a:rPr lang="el-GR" sz="2800" dirty="0" smtClean="0"/>
              <a:t>»</a:t>
            </a:r>
            <a:endParaRPr lang="en-US" sz="2800" dirty="0" smtClean="0"/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AutoNum type="arabicParenR" startAt="4"/>
            </a:pPr>
            <a:r>
              <a:rPr lang="el-GR" sz="2800" dirty="0" smtClean="0"/>
              <a:t>ΜΕΤΑΦΟΡΙΚΑ ΜΕΣΑ</a:t>
            </a:r>
          </a:p>
          <a:p>
            <a:pPr marL="609600" indent="-609600" algn="just">
              <a:lnSpc>
                <a:spcPct val="150000"/>
              </a:lnSpc>
              <a:buFontTx/>
              <a:buNone/>
            </a:pPr>
            <a:r>
              <a:rPr lang="el-GR" sz="2800" dirty="0" smtClean="0"/>
              <a:t>	Φορτηγό αυτοκίνητο 8 τόνων με αριθμό κυκλοφορίας ΑΒΖ 2345</a:t>
            </a:r>
          </a:p>
          <a:p>
            <a:pPr marL="609600" indent="-609600" algn="just">
              <a:lnSpc>
                <a:spcPct val="150000"/>
              </a:lnSpc>
            </a:pPr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Καταχώρηση απογραφής στους οικείους λογαριασμούς των παγίων  (2) από (</a:t>
            </a:r>
            <a:r>
              <a:rPr lang="en-US" sz="2400" b="1" dirty="0" smtClean="0"/>
              <a:t>3</a:t>
            </a:r>
            <a:r>
              <a:rPr lang="el-GR" sz="2400" b="1" dirty="0" smtClean="0"/>
              <a:t>)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4743"/>
            <a:ext cx="8662987" cy="5472609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80000"/>
              </a:lnSpc>
              <a:buNone/>
            </a:pPr>
            <a:endParaRPr lang="el-GR" sz="1600" dirty="0" smtClean="0"/>
          </a:p>
          <a:p>
            <a:pPr marL="609600" indent="-609600" algn="just">
              <a:lnSpc>
                <a:spcPct val="160000"/>
              </a:lnSpc>
              <a:buFont typeface="Wingdings" pitchFamily="2" charset="2"/>
              <a:buAutoNum type="arabicParenR" startAt="5"/>
            </a:pPr>
            <a:r>
              <a:rPr lang="el-GR" sz="2400" dirty="0" smtClean="0"/>
              <a:t>ΕΠΙΠΛΑ</a:t>
            </a:r>
          </a:p>
          <a:p>
            <a:pPr marL="609600" indent="-609600" algn="just">
              <a:lnSpc>
                <a:spcPct val="160000"/>
              </a:lnSpc>
              <a:buFontTx/>
              <a:buNone/>
            </a:pPr>
            <a:r>
              <a:rPr lang="el-GR" sz="2400" dirty="0" smtClean="0"/>
              <a:t>	Γραφείο διευθυντή 1,90 χ 0,90 ξύλινο</a:t>
            </a:r>
          </a:p>
          <a:p>
            <a:pPr marL="609600" indent="-609600" algn="just">
              <a:lnSpc>
                <a:spcPct val="160000"/>
              </a:lnSpc>
              <a:buFontTx/>
              <a:buNone/>
            </a:pPr>
            <a:r>
              <a:rPr lang="el-GR" sz="2400" dirty="0" smtClean="0"/>
              <a:t>	Γραφεία υπαλλήλων 1,60 χ 0,80 χρώματος ξύλου – μαύρο τεμάχια 3</a:t>
            </a:r>
          </a:p>
          <a:p>
            <a:pPr marL="609600" indent="-609600" algn="just">
              <a:lnSpc>
                <a:spcPct val="160000"/>
              </a:lnSpc>
              <a:buFontTx/>
              <a:buNone/>
            </a:pPr>
            <a:r>
              <a:rPr lang="el-GR" sz="2400" dirty="0" smtClean="0"/>
              <a:t>	Καρέκλες γραφείου δερμάτινες τεμάχια 3</a:t>
            </a:r>
          </a:p>
          <a:p>
            <a:pPr marL="609600" indent="-609600" algn="just">
              <a:lnSpc>
                <a:spcPct val="160000"/>
              </a:lnSpc>
              <a:buFontTx/>
              <a:buNone/>
            </a:pPr>
            <a:r>
              <a:rPr lang="el-GR" sz="2400" dirty="0" smtClean="0"/>
              <a:t>	Καρέκλες γραφείου δερματίνης τεμάχια 9</a:t>
            </a:r>
          </a:p>
          <a:p>
            <a:pPr marL="609600" indent="-609600" algn="just">
              <a:lnSpc>
                <a:spcPct val="160000"/>
              </a:lnSpc>
              <a:buFontTx/>
              <a:buNone/>
            </a:pPr>
            <a:r>
              <a:rPr lang="el-GR" sz="2400" dirty="0" smtClean="0"/>
              <a:t>	Συγκρότημα Η/Υ </a:t>
            </a:r>
            <a:r>
              <a:rPr lang="en-US" sz="2400" dirty="0" smtClean="0"/>
              <a:t>ACC 1.4 GHz </a:t>
            </a:r>
            <a:r>
              <a:rPr lang="el-GR" sz="2400" dirty="0" smtClean="0"/>
              <a:t>με οθόνη 17’’ </a:t>
            </a:r>
          </a:p>
          <a:p>
            <a:pPr marL="609600" indent="-609600" algn="just">
              <a:lnSpc>
                <a:spcPct val="160000"/>
              </a:lnSpc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Καταχώρηση απογραφής στους οικείους λογαριασμούς των παγίων  (</a:t>
            </a:r>
            <a:r>
              <a:rPr lang="en-US" sz="2400" b="1" dirty="0" smtClean="0"/>
              <a:t>3</a:t>
            </a:r>
            <a:r>
              <a:rPr lang="el-GR" sz="2400" b="1" dirty="0" smtClean="0"/>
              <a:t>) από (</a:t>
            </a:r>
            <a:r>
              <a:rPr lang="en-US" sz="2400" b="1" dirty="0" smtClean="0"/>
              <a:t>3</a:t>
            </a:r>
            <a:r>
              <a:rPr lang="el-GR" sz="2400" b="1" dirty="0" smtClean="0"/>
              <a:t>)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776"/>
            <a:ext cx="8662987" cy="5184576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80000"/>
              </a:lnSpc>
              <a:buNone/>
            </a:pPr>
            <a:endParaRPr lang="el-GR" sz="1600" dirty="0" smtClean="0"/>
          </a:p>
          <a:p>
            <a:pPr marL="609600" indent="-609600" algn="just">
              <a:lnSpc>
                <a:spcPct val="160000"/>
              </a:lnSpc>
              <a:buFont typeface="Wingdings" pitchFamily="2" charset="2"/>
              <a:buAutoNum type="arabicParenR" startAt="6"/>
            </a:pPr>
            <a:r>
              <a:rPr lang="el-GR" sz="2400" dirty="0" smtClean="0"/>
              <a:t>ΑΣΩΜΑΤΑ ΠΑΓΙΑ</a:t>
            </a:r>
          </a:p>
          <a:p>
            <a:pPr marL="609600" indent="-609600" algn="just">
              <a:lnSpc>
                <a:spcPct val="160000"/>
              </a:lnSpc>
              <a:buFontTx/>
              <a:buNone/>
            </a:pPr>
            <a:r>
              <a:rPr lang="el-GR" sz="2400" dirty="0" smtClean="0"/>
              <a:t>	Άδεια παραγωγής λειτουργίας από ΥΠΕΘΟ ν.1111/01.01.2014</a:t>
            </a:r>
          </a:p>
          <a:p>
            <a:pPr marL="609600" indent="-609600" algn="just">
              <a:lnSpc>
                <a:spcPct val="160000"/>
              </a:lnSpc>
              <a:buFont typeface="Wingdings" pitchFamily="2" charset="2"/>
              <a:buAutoNum type="arabicParenR" startAt="7"/>
            </a:pPr>
            <a:r>
              <a:rPr lang="el-GR" sz="2400" dirty="0" smtClean="0"/>
              <a:t>ΑΠΟΘΕΜΑΤΑ</a:t>
            </a:r>
          </a:p>
          <a:p>
            <a:pPr marL="609600" indent="-609600" algn="just">
              <a:lnSpc>
                <a:spcPct val="160000"/>
              </a:lnSpc>
              <a:buFontTx/>
              <a:buNone/>
            </a:pPr>
            <a:r>
              <a:rPr lang="el-GR" sz="2400" dirty="0" smtClean="0"/>
              <a:t>	Νήματα </a:t>
            </a:r>
            <a:r>
              <a:rPr lang="el-GR" sz="2400" dirty="0" err="1" smtClean="0"/>
              <a:t>Νο</a:t>
            </a:r>
            <a:r>
              <a:rPr lang="el-GR" sz="2400" dirty="0" smtClean="0"/>
              <a:t> 100 ποιότητας ΑΑ 1.000 </a:t>
            </a:r>
            <a:r>
              <a:rPr lang="en-US" sz="2400" dirty="0" smtClean="0"/>
              <a:t>kg</a:t>
            </a:r>
          </a:p>
          <a:p>
            <a:pPr marL="609600" indent="-609600" algn="just">
              <a:lnSpc>
                <a:spcPct val="160000"/>
              </a:lnSpc>
              <a:buFontTx/>
              <a:buNone/>
            </a:pPr>
            <a:r>
              <a:rPr lang="el-GR" sz="2400" dirty="0" smtClean="0"/>
              <a:t>	Νήματα </a:t>
            </a:r>
            <a:r>
              <a:rPr lang="el-GR" sz="2400" dirty="0" err="1" smtClean="0"/>
              <a:t>Νο</a:t>
            </a:r>
            <a:r>
              <a:rPr lang="el-GR" sz="2400" dirty="0" smtClean="0"/>
              <a:t> 1</a:t>
            </a:r>
            <a:r>
              <a:rPr lang="en-US" sz="2400" dirty="0" smtClean="0"/>
              <a:t>5</a:t>
            </a:r>
            <a:r>
              <a:rPr lang="el-GR" sz="2400" dirty="0" smtClean="0"/>
              <a:t>0 ποιότητας Α</a:t>
            </a:r>
            <a:r>
              <a:rPr lang="en-US" sz="2400" dirty="0" smtClean="0"/>
              <a:t>B</a:t>
            </a:r>
            <a:r>
              <a:rPr lang="el-GR" sz="2400" dirty="0" smtClean="0"/>
              <a:t> </a:t>
            </a:r>
            <a:r>
              <a:rPr lang="en-US" sz="2400" dirty="0" smtClean="0"/>
              <a:t>3</a:t>
            </a:r>
            <a:r>
              <a:rPr lang="el-GR" sz="2400" dirty="0" smtClean="0"/>
              <a:t>.000 </a:t>
            </a:r>
            <a:r>
              <a:rPr lang="en-US" sz="2400" dirty="0" smtClean="0"/>
              <a:t>kg</a:t>
            </a:r>
          </a:p>
          <a:p>
            <a:pPr marL="609600" indent="-609600" algn="just">
              <a:lnSpc>
                <a:spcPct val="160000"/>
              </a:lnSpc>
              <a:buFontTx/>
              <a:buNone/>
            </a:pPr>
            <a:r>
              <a:rPr lang="el-GR" sz="2400" dirty="0" smtClean="0"/>
              <a:t>	Υλικά συσκευασίας κιβώτια των 50 τεμαχίων 1.500</a:t>
            </a:r>
          </a:p>
          <a:p>
            <a:pPr marL="609600" indent="-609600" algn="just">
              <a:lnSpc>
                <a:spcPct val="160000"/>
              </a:lnSpc>
            </a:pPr>
            <a:endParaRPr lang="el-G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548680"/>
            <a:ext cx="8199438" cy="648072"/>
          </a:xfrm>
        </p:spPr>
        <p:txBody>
          <a:bodyPr>
            <a:normAutofit fontScale="90000"/>
          </a:bodyPr>
          <a:lstStyle/>
          <a:p>
            <a:r>
              <a:rPr lang="el-GR" sz="2400" b="1" dirty="0" smtClean="0"/>
              <a:t>Καταχώρηση απογραφής στους οικείους λογαριασμούς του κυκλοφορούντος ενεργητικού (1) από (</a:t>
            </a:r>
            <a:r>
              <a:rPr lang="en-US" sz="2400" b="1" dirty="0" smtClean="0"/>
              <a:t>3</a:t>
            </a:r>
            <a:r>
              <a:rPr lang="el-GR" sz="2400" b="1" dirty="0" smtClean="0"/>
              <a:t>)  </a:t>
            </a:r>
            <a:endParaRPr lang="el-GR" b="1" dirty="0" smtClean="0">
              <a:latin typeface="Verdan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752"/>
            <a:ext cx="8540750" cy="5472608"/>
          </a:xfrm>
        </p:spPr>
        <p:txBody>
          <a:bodyPr>
            <a:normAutofit/>
          </a:bodyPr>
          <a:lstStyle/>
          <a:p>
            <a:pPr marL="609600" indent="-609600" algn="just">
              <a:lnSpc>
                <a:spcPct val="150000"/>
              </a:lnSpc>
              <a:buFont typeface="Wingdings" pitchFamily="2" charset="2"/>
              <a:buAutoNum type="arabicParenR" startAt="8"/>
            </a:pPr>
            <a:r>
              <a:rPr lang="el-GR" sz="2400" dirty="0" smtClean="0"/>
              <a:t>ΠΕΛΑΤΕΣ</a:t>
            </a:r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None/>
            </a:pPr>
            <a:r>
              <a:rPr lang="el-GR" sz="2400" dirty="0" smtClean="0"/>
              <a:t>	Πελάτης </a:t>
            </a:r>
            <a:r>
              <a:rPr lang="el-GR" sz="2400" dirty="0" err="1" smtClean="0"/>
              <a:t>Αναγνώτου</a:t>
            </a:r>
            <a:r>
              <a:rPr lang="el-GR" sz="2400" dirty="0" smtClean="0"/>
              <a:t> Α. οδός Πατησίων 255 Αθήνα</a:t>
            </a:r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None/>
            </a:pPr>
            <a:r>
              <a:rPr lang="el-GR" sz="2400" dirty="0" smtClean="0"/>
              <a:t>	Πελάτης Βασιλείου Β. οδός Βουλής 355 Αθήνα</a:t>
            </a:r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None/>
            </a:pPr>
            <a:r>
              <a:rPr lang="el-GR" sz="2400" dirty="0" smtClean="0"/>
              <a:t>	Πελάτης Γεωργίου Γ. οδός Βασιλίσσης Όλγας 455 Θεσσαλονίκη</a:t>
            </a:r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None/>
            </a:pPr>
            <a:r>
              <a:rPr lang="el-GR" sz="2400" dirty="0" smtClean="0"/>
              <a:t>	Πελάτης εξωτερικού </a:t>
            </a:r>
            <a:r>
              <a:rPr lang="en-US" sz="2400" dirty="0" smtClean="0"/>
              <a:t>Smith S.</a:t>
            </a:r>
            <a:r>
              <a:rPr lang="el-GR" sz="2400" dirty="0" smtClean="0"/>
              <a:t> Οδός </a:t>
            </a:r>
            <a:r>
              <a:rPr lang="en-US" sz="2400" dirty="0" smtClean="0"/>
              <a:t> </a:t>
            </a:r>
            <a:r>
              <a:rPr lang="en-US" sz="2400" dirty="0" err="1" smtClean="0"/>
              <a:t>st</a:t>
            </a:r>
            <a:r>
              <a:rPr lang="en-US" sz="2400" dirty="0" smtClean="0"/>
              <a:t> 8888 </a:t>
            </a:r>
            <a:r>
              <a:rPr lang="el-GR" sz="2400" dirty="0" smtClean="0"/>
              <a:t>Λονδίνο, Αγγλία</a:t>
            </a:r>
            <a:endParaRPr lang="en-US" sz="2400" dirty="0" smtClean="0"/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None/>
            </a:pPr>
            <a:r>
              <a:rPr lang="el-GR" sz="2400" dirty="0" smtClean="0"/>
              <a:t>	Πελάτης εξωτερικού </a:t>
            </a:r>
            <a:r>
              <a:rPr lang="en-US" sz="2400" dirty="0" smtClean="0"/>
              <a:t>Johan J. </a:t>
            </a:r>
            <a:r>
              <a:rPr lang="el-GR" sz="2400" dirty="0" smtClean="0"/>
              <a:t>Οδός </a:t>
            </a:r>
            <a:r>
              <a:rPr lang="en-US" sz="2400" dirty="0" err="1" smtClean="0"/>
              <a:t>hst</a:t>
            </a:r>
            <a:r>
              <a:rPr lang="en-US" sz="2400" dirty="0" smtClean="0"/>
              <a:t> 999 </a:t>
            </a:r>
            <a:r>
              <a:rPr lang="el-GR" sz="2400" dirty="0" smtClean="0"/>
              <a:t>Κολωνία, Γερμανία</a:t>
            </a:r>
          </a:p>
          <a:p>
            <a:pPr marL="609600" indent="-609600" algn="just">
              <a:lnSpc>
                <a:spcPct val="150000"/>
              </a:lnSpc>
              <a:buNone/>
            </a:pPr>
            <a:endParaRPr lang="el-GR" sz="2400" dirty="0" smtClean="0"/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arenR"/>
            </a:pP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548680"/>
            <a:ext cx="8199438" cy="648072"/>
          </a:xfrm>
        </p:spPr>
        <p:txBody>
          <a:bodyPr>
            <a:normAutofit fontScale="90000"/>
          </a:bodyPr>
          <a:lstStyle/>
          <a:p>
            <a:r>
              <a:rPr lang="el-GR" sz="2400" b="1" dirty="0" smtClean="0"/>
              <a:t>Καταχώρηση απογραφής στους οικείους λογαριασμούς του κυκλοφορούντος ενεργητικού (</a:t>
            </a:r>
            <a:r>
              <a:rPr lang="en-US" sz="2400" b="1" dirty="0" smtClean="0"/>
              <a:t>2</a:t>
            </a:r>
            <a:r>
              <a:rPr lang="el-GR" sz="2400" b="1" dirty="0" smtClean="0"/>
              <a:t>) από (</a:t>
            </a:r>
            <a:r>
              <a:rPr lang="en-US" sz="2400" b="1" dirty="0" smtClean="0"/>
              <a:t>3</a:t>
            </a:r>
            <a:r>
              <a:rPr lang="el-GR" sz="2400" b="1" dirty="0" smtClean="0"/>
              <a:t>)  </a:t>
            </a:r>
            <a:endParaRPr lang="el-GR" b="1" dirty="0" smtClean="0">
              <a:latin typeface="Verdan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752"/>
            <a:ext cx="8540750" cy="5472608"/>
          </a:xfrm>
        </p:spPr>
        <p:txBody>
          <a:bodyPr>
            <a:normAutofit/>
          </a:bodyPr>
          <a:lstStyle/>
          <a:p>
            <a:pPr marL="609600" indent="-609600" algn="just">
              <a:lnSpc>
                <a:spcPct val="150000"/>
              </a:lnSpc>
              <a:buNone/>
            </a:pPr>
            <a:endParaRPr lang="el-GR" sz="2400" dirty="0" smtClean="0"/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AutoNum type="arabicParenR" startAt="9"/>
            </a:pPr>
            <a:r>
              <a:rPr lang="el-GR" sz="2400" dirty="0" smtClean="0"/>
              <a:t>ΓΡΑΜΜΑΤΙΑ ΕΙΣΠΡΑΚΤΕΑ</a:t>
            </a:r>
          </a:p>
          <a:p>
            <a:pPr marL="609600" indent="-609600" algn="just">
              <a:lnSpc>
                <a:spcPct val="150000"/>
              </a:lnSpc>
              <a:buFontTx/>
              <a:buNone/>
            </a:pPr>
            <a:r>
              <a:rPr lang="el-GR" sz="2400" dirty="0" smtClean="0"/>
              <a:t>	Γραμμάτιο λήξης 31.11.2014 αποδοχής Γεωργίου Γ.</a:t>
            </a:r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AutoNum type="arabicParenR" startAt="10"/>
            </a:pPr>
            <a:r>
              <a:rPr lang="el-GR" sz="2400" dirty="0" smtClean="0"/>
              <a:t>ΕΠΙΤΑΓΕΣ ΕΙΣΠΡΑΚΤΕΕΣ</a:t>
            </a:r>
          </a:p>
          <a:p>
            <a:pPr marL="609600" indent="-609600" algn="just">
              <a:lnSpc>
                <a:spcPct val="150000"/>
              </a:lnSpc>
              <a:buFontTx/>
              <a:buNone/>
            </a:pPr>
            <a:r>
              <a:rPr lang="el-GR" sz="2400" dirty="0" smtClean="0"/>
              <a:t>	Επιταγή λήξης 31.12.2014 τράπεζας Ωμέγα</a:t>
            </a:r>
          </a:p>
          <a:p>
            <a:pPr marL="609600" indent="-609600" algn="just">
              <a:lnSpc>
                <a:spcPct val="150000"/>
              </a:lnSpc>
              <a:buFontTx/>
              <a:buNone/>
            </a:pPr>
            <a:r>
              <a:rPr lang="el-GR" sz="2400" dirty="0" smtClean="0"/>
              <a:t>	Επιταγή λήξης 31.01.2015 τράπεζας Δέλτα</a:t>
            </a:r>
          </a:p>
          <a:p>
            <a:pPr marL="609600" indent="-609600" algn="just">
              <a:lnSpc>
                <a:spcPct val="150000"/>
              </a:lnSpc>
              <a:buFontTx/>
              <a:buNone/>
            </a:pPr>
            <a:r>
              <a:rPr lang="el-GR" sz="2400" dirty="0" smtClean="0"/>
              <a:t>	Επιταγή λήξης 28.02.2015 τράπεζας Ωμέγα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arenR"/>
            </a:pP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476672"/>
            <a:ext cx="8199438" cy="792088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Καταχώρηση απογραφής στους οικείους λογαριασμούς του κυκλοφορούντος ενεργητικού (</a:t>
            </a:r>
            <a:r>
              <a:rPr lang="en-US" sz="2400" b="1" dirty="0" smtClean="0"/>
              <a:t>3</a:t>
            </a:r>
            <a:r>
              <a:rPr lang="el-GR" sz="2400" b="1" dirty="0" smtClean="0"/>
              <a:t>) από (</a:t>
            </a:r>
            <a:r>
              <a:rPr lang="en-US" sz="2400" b="1" dirty="0" smtClean="0"/>
              <a:t>3</a:t>
            </a:r>
            <a:r>
              <a:rPr lang="el-GR" sz="2400" b="1" dirty="0" smtClean="0"/>
              <a:t>) </a:t>
            </a:r>
            <a:endParaRPr lang="el-GR" sz="2400" b="1" dirty="0" smtClean="0">
              <a:latin typeface="Verdan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40768"/>
            <a:ext cx="8540750" cy="5184576"/>
          </a:xfrm>
        </p:spPr>
        <p:txBody>
          <a:bodyPr>
            <a:normAutofit fontScale="92500" lnSpcReduction="20000"/>
          </a:bodyPr>
          <a:lstStyle/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arenR" startAt="8"/>
            </a:pPr>
            <a:endParaRPr lang="el-GR" sz="2000" dirty="0" smtClean="0"/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AutoNum type="arabicParenR" startAt="11"/>
            </a:pPr>
            <a:r>
              <a:rPr lang="el-GR" sz="2800" dirty="0" smtClean="0"/>
              <a:t>ΚΑΤΑΘΕΣΕΙΣ ΟΨΕΩΣ</a:t>
            </a:r>
          </a:p>
          <a:p>
            <a:pPr marL="609600" indent="-609600" algn="just">
              <a:lnSpc>
                <a:spcPct val="150000"/>
              </a:lnSpc>
              <a:buFontTx/>
              <a:buNone/>
            </a:pPr>
            <a:r>
              <a:rPr lang="el-GR" sz="2800" dirty="0" smtClean="0"/>
              <a:t>	Λογαριασμός όψεως στην τράπεζα Ωμέγα ν.123456789 </a:t>
            </a:r>
          </a:p>
          <a:p>
            <a:pPr marL="609600" indent="-609600" algn="just">
              <a:lnSpc>
                <a:spcPct val="150000"/>
              </a:lnSpc>
              <a:buFontTx/>
              <a:buNone/>
            </a:pPr>
            <a:r>
              <a:rPr lang="el-GR" sz="2800" dirty="0" smtClean="0"/>
              <a:t>	Λογαριασμός όψεως στην τράπεζα Έψιλον ν. 987654321</a:t>
            </a:r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AutoNum type="arabicParenR" startAt="12"/>
            </a:pPr>
            <a:r>
              <a:rPr lang="el-GR" sz="2800" dirty="0" smtClean="0"/>
              <a:t>ΛΟΙΠΕΣ ΑΠΑΙΤΗΣΕΙΣ </a:t>
            </a:r>
          </a:p>
          <a:p>
            <a:pPr marL="609600" indent="-609600" algn="just">
              <a:lnSpc>
                <a:spcPct val="150000"/>
              </a:lnSpc>
              <a:buFontTx/>
              <a:buNone/>
            </a:pPr>
            <a:r>
              <a:rPr lang="el-GR" sz="2800" dirty="0" smtClean="0"/>
              <a:t>	Προκαταβολή στον επιχειρηματία για αγορά πρώτων υλών</a:t>
            </a:r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AutoNum type="arabicParenR" startAt="13"/>
            </a:pPr>
            <a:r>
              <a:rPr lang="el-GR" sz="2800" dirty="0" smtClean="0"/>
              <a:t>ΧΡΗΜΑΤΙΚΑ ΔΙΑΘΕΣΙΜΑ</a:t>
            </a:r>
          </a:p>
          <a:p>
            <a:pPr marL="609600" indent="-609600" algn="just">
              <a:lnSpc>
                <a:spcPct val="150000"/>
              </a:lnSpc>
              <a:buFontTx/>
              <a:buNone/>
            </a:pPr>
            <a:r>
              <a:rPr lang="el-GR" sz="2800" dirty="0" smtClean="0"/>
              <a:t>	Ταμείο  </a:t>
            </a:r>
            <a:endParaRPr lang="en-US" sz="2800" dirty="0" smtClean="0"/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arenR"/>
            </a:pP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l-GR" sz="2400" b="1" dirty="0" smtClean="0"/>
              <a:t>Καταχώρηση απογραφής στους οικείους λογαριασμούς του βραχυπρόθεσμου παθητικού (1) από (3)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340768"/>
            <a:ext cx="8540750" cy="5328592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50000"/>
              </a:lnSpc>
              <a:buFont typeface="Wingdings" pitchFamily="2" charset="2"/>
              <a:buAutoNum type="arabicParenR"/>
            </a:pPr>
            <a:r>
              <a:rPr lang="el-GR" sz="2400" dirty="0" smtClean="0"/>
              <a:t>ΠΡΟΜΗΘΕΥΤΕΣ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el-GR" sz="2400" dirty="0" smtClean="0"/>
              <a:t>	Προμηθευτής Παπαδόπουλος Π. Ελ. Βενιζέλου 10, Λάρισα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el-GR" sz="2400" dirty="0" smtClean="0"/>
              <a:t>	Προμηθευτής </a:t>
            </a:r>
            <a:r>
              <a:rPr lang="el-GR" sz="2400" dirty="0" err="1" smtClean="0"/>
              <a:t>Χασάν</a:t>
            </a:r>
            <a:r>
              <a:rPr lang="el-GR" sz="2400" dirty="0" smtClean="0"/>
              <a:t> </a:t>
            </a:r>
            <a:r>
              <a:rPr lang="el-GR" sz="2400" dirty="0" err="1" smtClean="0"/>
              <a:t>Χασάν</a:t>
            </a:r>
            <a:r>
              <a:rPr lang="el-GR" sz="2400" dirty="0" smtClean="0"/>
              <a:t>, οδός </a:t>
            </a:r>
            <a:r>
              <a:rPr lang="en-US" sz="2400" dirty="0" smtClean="0"/>
              <a:t>PR 6666, </a:t>
            </a:r>
            <a:r>
              <a:rPr lang="en-US" sz="2400" dirty="0" err="1" smtClean="0"/>
              <a:t>Instabul</a:t>
            </a:r>
            <a:r>
              <a:rPr lang="en-US" sz="2400" dirty="0" smtClean="0"/>
              <a:t> </a:t>
            </a:r>
            <a:r>
              <a:rPr lang="el-GR" sz="2400" dirty="0" smtClean="0"/>
              <a:t>Τουρκία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arenR" startAt="2"/>
            </a:pPr>
            <a:r>
              <a:rPr lang="el-GR" sz="2400" dirty="0" smtClean="0"/>
              <a:t>ΓΡΑΜΜΑΤΙΑ ΠΛΗΡΩΤΕΑ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l-GR" sz="2400" dirty="0" smtClean="0"/>
              <a:t>	Γραμμάτιο πληρωτέο λήξης 30.10.2014 εκδόσεως Α και Β 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arenR" startAt="5"/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l-GR" sz="2400" dirty="0" smtClean="0">
                <a:solidFill>
                  <a:schemeClr val="bg1"/>
                </a:solidFill>
              </a:rPr>
              <a:t>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6" name="Υπότιτλο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l-GR" sz="2800" dirty="0" smtClean="0">
                <a:latin typeface="+mj-lt"/>
              </a:rPr>
              <a:t>Τμήμα : ΧΡΗΜΑΤΟΟΙΚΟΝΟΜΙΚΗΣ &amp; ΛΟΓΙΣΤΙΚΗΣ</a:t>
            </a:r>
            <a:br>
              <a:rPr lang="el-GR" sz="2800" dirty="0" smtClean="0">
                <a:latin typeface="+mj-lt"/>
              </a:rPr>
            </a:br>
            <a:endParaRPr lang="el-GR" sz="2800" dirty="0" smtClean="0">
              <a:latin typeface="+mj-lt"/>
            </a:endParaRPr>
          </a:p>
          <a:p>
            <a:pPr algn="l">
              <a:buNone/>
            </a:pPr>
            <a:r>
              <a:rPr lang="el-GR" sz="2400" b="1" dirty="0" smtClean="0"/>
              <a:t>Τίτλος Μαθήματος :Εισαγωγή στη  λογιστική</a:t>
            </a:r>
            <a:br>
              <a:rPr lang="el-GR" sz="2400" b="1" dirty="0" smtClean="0"/>
            </a:br>
            <a:endParaRPr lang="el-GR" sz="2400" b="1" dirty="0" smtClean="0"/>
          </a:p>
          <a:p>
            <a:pPr algn="l">
              <a:buNone/>
            </a:pPr>
            <a:r>
              <a:rPr lang="el-GR" sz="2400" b="1" dirty="0" smtClean="0"/>
              <a:t>Ενότητα : Παράδειγμα απογραφής</a:t>
            </a:r>
          </a:p>
          <a:p>
            <a:pPr algn="l"/>
            <a:endParaRPr lang="el-GR" sz="2400" b="1" dirty="0" smtClean="0"/>
          </a:p>
          <a:p>
            <a:pPr algn="l">
              <a:lnSpc>
                <a:spcPts val="2600"/>
              </a:lnSpc>
              <a:buNone/>
            </a:pPr>
            <a:r>
              <a:rPr lang="el-GR" sz="2000" dirty="0" err="1" smtClean="0">
                <a:solidFill>
                  <a:schemeClr val="tx2">
                    <a:lumMod val="50000"/>
                  </a:schemeClr>
                </a:solidFill>
              </a:rPr>
              <a:t>Κυπριωτέλης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Ευστράτιος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4543" y="0"/>
            <a:ext cx="2569457" cy="1196752"/>
          </a:xfrm>
          <a:prstGeom prst="rect">
            <a:avLst/>
          </a:prstGeom>
        </p:spPr>
      </p:pic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695637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l-GR" sz="2400" b="1" dirty="0" smtClean="0"/>
              <a:t>Καταχώρηση απογραφής στους οικείους λογαριασμούς του βραχυπρόθεσμου παθητικού (2) από (3)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268760"/>
            <a:ext cx="8540750" cy="54006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50000"/>
              </a:lnSpc>
              <a:buFont typeface="Wingdings" pitchFamily="2" charset="2"/>
              <a:buAutoNum type="arabicParenR" startAt="3"/>
            </a:pPr>
            <a:r>
              <a:rPr lang="el-GR" sz="2400" dirty="0" smtClean="0"/>
              <a:t>ΕΠΙΤΑΓΕΣ ΠΛΗΡΩΤΕΕΣ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l-GR" sz="2400" dirty="0" smtClean="0"/>
              <a:t>	Επιταγή πληρωτέα τράπεζας Ωμέγα, λήξης 30.11.2014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l-GR" sz="2400" dirty="0" smtClean="0"/>
              <a:t>	Επιταγή πληρωτέα τράπεζας Έψιλον, λήξης 31.12.2014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l-GR" sz="2400" dirty="0" smtClean="0"/>
              <a:t>	Επιταγή πληρωτέα τράπεζας Έψιλον, λήξης 31.01.2015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arenR" startAt="4"/>
            </a:pPr>
            <a:r>
              <a:rPr lang="el-GR" sz="2400" dirty="0" smtClean="0"/>
              <a:t>ΒΡΑΧΥΠΡΟΘΕΣΜΑ ΔΑΝΕΙΑ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l-GR" sz="2400" dirty="0" smtClean="0"/>
              <a:t>	Δάνειο για κεφάλαιο κίνησης τράπεζας Ωμέγα, αριθμός σύμβασης Νο.333333 αριθμός λογαριασμού </a:t>
            </a:r>
            <a:r>
              <a:rPr lang="el-GR" sz="2400" dirty="0" err="1" smtClean="0"/>
              <a:t>Νο</a:t>
            </a:r>
            <a:r>
              <a:rPr lang="el-GR" sz="2400" dirty="0" smtClean="0"/>
              <a:t>. 444444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arenR" startAt="5"/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Καταχώρηση απογραφής στους οικείους λογαριασμούς του βραχυπρόθεσμου παθητικού (3) από (3)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836613"/>
            <a:ext cx="8540750" cy="5688731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50000"/>
              </a:lnSpc>
              <a:buNone/>
            </a:pPr>
            <a:endParaRPr lang="el-GR" sz="2800" dirty="0" smtClean="0"/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arenR" startAt="6"/>
            </a:pPr>
            <a:r>
              <a:rPr lang="el-GR" sz="2800" dirty="0" smtClean="0"/>
              <a:t>ΠΙΣΤΩΤΕΣ ΔΙΑΦΟΡΟΙ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l-GR" sz="2800" dirty="0" smtClean="0"/>
              <a:t>	Δημητρίου Δ. λογιστής αμοιβή </a:t>
            </a:r>
            <a:r>
              <a:rPr lang="el-GR" sz="2800" dirty="0" err="1" smtClean="0"/>
              <a:t>α΄</a:t>
            </a:r>
            <a:r>
              <a:rPr lang="el-GR" sz="2800" dirty="0" smtClean="0"/>
              <a:t> εξαμήνου 2014 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l-GR" sz="2800" dirty="0" smtClean="0"/>
              <a:t>	Οφειλόμενοι μισθοί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arenR" startAt="7"/>
            </a:pPr>
            <a:r>
              <a:rPr lang="el-GR" sz="2800" dirty="0" smtClean="0"/>
              <a:t>ΦΟΡΟΙ ΠΛΗΡΩΤΕΟΙ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l-GR" sz="2800" dirty="0" smtClean="0"/>
              <a:t>	Οφειλόμενοι φόροι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arenR" startAt="8"/>
            </a:pPr>
            <a:r>
              <a:rPr lang="el-GR" sz="2800" dirty="0" smtClean="0"/>
              <a:t>ΑΣΦΑΛΙΣΤΙΚΟΙ ΟΡΓΑΝΙΣΜΟΙ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l-GR" sz="2800" dirty="0" smtClean="0"/>
              <a:t>	Εισφορές ΙΚΑ Οκτωβρίου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Στεφάνου Κων/νος , </a:t>
            </a:r>
            <a:r>
              <a:rPr lang="el-GR" b="1" dirty="0" smtClean="0"/>
              <a:t>Χρηματοοικονομική λογιστική</a:t>
            </a:r>
            <a:r>
              <a:rPr lang="el-GR" dirty="0" smtClean="0"/>
              <a:t>, </a:t>
            </a:r>
            <a:r>
              <a:rPr lang="el-GR" dirty="0" err="1" smtClean="0"/>
              <a:t>Αυτοέκδοση</a:t>
            </a:r>
            <a:r>
              <a:rPr lang="el-GR" dirty="0" smtClean="0"/>
              <a:t> , Θεσσαλονίκη (2011)</a:t>
            </a:r>
          </a:p>
          <a:p>
            <a:pPr>
              <a:buNone/>
            </a:pPr>
            <a:r>
              <a:rPr lang="el-GR" dirty="0" smtClean="0"/>
              <a:t>   Δ. </a:t>
            </a:r>
            <a:r>
              <a:rPr lang="el-GR" dirty="0" err="1" smtClean="0"/>
              <a:t>Γκίνογλου</a:t>
            </a:r>
            <a:r>
              <a:rPr lang="el-GR" dirty="0" smtClean="0"/>
              <a:t>, Π. </a:t>
            </a:r>
            <a:r>
              <a:rPr lang="el-GR" dirty="0" err="1" smtClean="0"/>
              <a:t>Ταχινάκης</a:t>
            </a:r>
            <a:r>
              <a:rPr lang="el-GR" dirty="0" smtClean="0"/>
              <a:t>, Σ. Μωυσή ,</a:t>
            </a:r>
            <a:r>
              <a:rPr lang="el-GR" b="1" dirty="0" smtClean="0"/>
              <a:t>Γενική Χρηματοοικονομική Λογιστική</a:t>
            </a:r>
            <a:r>
              <a:rPr lang="el-GR" dirty="0" smtClean="0"/>
              <a:t>, Εκδόσεις </a:t>
            </a:r>
            <a:r>
              <a:rPr lang="en-US" dirty="0" err="1" smtClean="0"/>
              <a:t>Rosili</a:t>
            </a:r>
            <a:r>
              <a:rPr lang="en-US" dirty="0" smtClean="0"/>
              <a:t>, </a:t>
            </a:r>
            <a:r>
              <a:rPr lang="el-GR" dirty="0" smtClean="0"/>
              <a:t>Αθήνα (2005)</a:t>
            </a:r>
          </a:p>
          <a:p>
            <a:pPr>
              <a:buNone/>
            </a:pPr>
            <a:r>
              <a:rPr lang="el-GR" dirty="0" smtClean="0"/>
              <a:t>   </a:t>
            </a:r>
            <a:r>
              <a:rPr lang="el-GR" dirty="0" err="1" smtClean="0"/>
              <a:t>Παπαδέας</a:t>
            </a:r>
            <a:r>
              <a:rPr lang="el-GR" dirty="0" smtClean="0"/>
              <a:t> Παναγιώτης, </a:t>
            </a:r>
            <a:r>
              <a:rPr lang="el-GR" b="1" dirty="0" smtClean="0"/>
              <a:t>Χρηματοοικονομική λογιστική πληροφόρηση</a:t>
            </a:r>
            <a:r>
              <a:rPr lang="el-GR" dirty="0" smtClean="0"/>
              <a:t>, Εκδόσεις :ιδιωτική , Αθήνα (2010)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901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Κυπριωτέλης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Ευστράτιος&gt;.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&lt;Εισαγωγή στη λογιστική&gt;.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http://eclass.teiep.gr/OpenClass/courses/ACC10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2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/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κ.λ.π.,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6728" y="3501009"/>
            <a:ext cx="1581685" cy="576063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434604" y="463842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1" name="Rectangle 2"/>
          <p:cNvSpPr/>
          <p:nvPr/>
        </p:nvSpPr>
        <p:spPr>
          <a:xfrm>
            <a:off x="590667" y="5940412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0224" y="6012560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 smtClean="0"/>
              <a:t>Τέλος </a:t>
            </a:r>
            <a:r>
              <a:rPr lang="el-GR" sz="5500" b="1" dirty="0"/>
              <a:t>Ενότητας</a:t>
            </a:r>
          </a:p>
        </p:txBody>
      </p:sp>
      <p:sp>
        <p:nvSpPr>
          <p:cNvPr id="8" name="Rectangle 12"/>
          <p:cNvSpPr/>
          <p:nvPr/>
        </p:nvSpPr>
        <p:spPr>
          <a:xfrm>
            <a:off x="1547664" y="3990094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&lt;Θάνου Σοφία&gt;</a:t>
            </a:r>
            <a:endParaRPr lang="el-GR" sz="2900" b="1" dirty="0"/>
          </a:p>
          <a:p>
            <a:pPr algn="r"/>
            <a:r>
              <a:rPr lang="el-GR" sz="2900" dirty="0" smtClean="0"/>
              <a:t>&lt;Πρέβεζα&gt;, 2015</a:t>
            </a:r>
            <a:endParaRPr lang="el-GR" sz="29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8" name="Rectangle 16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Αδειοδότησης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υπερσυνδέσμους.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080120"/>
          </a:xfrm>
        </p:spPr>
        <p:txBody>
          <a:bodyPr>
            <a:normAutofit/>
          </a:bodyPr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8" name="7 - Θέση περιεχομένου" descr="Λογότυπο για Άδειες χρήσης Creative Common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5445224"/>
            <a:ext cx="1010045" cy="353308"/>
          </a:xfrm>
          <a:prstGeom prst="rect">
            <a:avLst/>
          </a:prstGeom>
        </p:spPr>
      </p:pic>
      <p:pic>
        <p:nvPicPr>
          <p:cNvPr id="9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157192"/>
            <a:ext cx="3240360" cy="771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Άδειες Χρήσης</a:t>
            </a:r>
            <a:endParaRPr lang="el-GR" sz="3200" b="1" dirty="0"/>
          </a:p>
        </p:txBody>
      </p:sp>
      <p:sp>
        <p:nvSpPr>
          <p:cNvPr id="8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/>
              <a:t>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5661248"/>
            <a:ext cx="1581685" cy="461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Χρηματοδότηση</a:t>
            </a:r>
            <a:endParaRPr lang="el-GR" sz="32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886" indent="-342886" algn="just"/>
            <a:r>
              <a:rPr lang="el-GR" altLang="el-GR" sz="2400" dirty="0"/>
              <a:t>Το έργο υλοποιείται στο πλαίσιο του Επιχειρησιακού Προγράμματος «</a:t>
            </a:r>
            <a:r>
              <a:rPr lang="el-GR" altLang="el-GR" sz="2400" b="1" dirty="0"/>
              <a:t>Εκπαίδευση και Δια Βίου Μάθηση</a:t>
            </a:r>
            <a:r>
              <a:rPr lang="el-GR" altLang="el-GR" sz="24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400" dirty="0"/>
              <a:t>Το έργο «</a:t>
            </a:r>
            <a:r>
              <a:rPr lang="el-GR" altLang="el-GR" sz="2400" b="1" dirty="0"/>
              <a:t>Ανοικτά Ακαδημαϊκά Μαθήματα στο TEI Ηπείρου</a:t>
            </a:r>
            <a:r>
              <a:rPr lang="el-GR" altLang="el-GR" sz="24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4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214950"/>
            <a:ext cx="561662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cs typeface="Times New Roman" pitchFamily="18" charset="0"/>
              </a:rPr>
              <a:t>ΣΚΟΠΟΙ ΕΝΟΤΗΤΑΣ</a:t>
            </a:r>
            <a:endParaRPr lang="el-GR" sz="3600" b="1" dirty="0"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Σκοπός της παρούσας ενότητας είναι να αναλυθούν στην πράξη οι ενέργειες που γίνονται για να προσδιοριστεί με ακρίβεια  κατά είδος, ποσοτικά και ποιοτικά , κάποιο στοιχείο ή το </a:t>
            </a:r>
            <a:r>
              <a:rPr lang="el-GR" dirty="0" smtClean="0"/>
              <a:t>σύνολο αυτών ,</a:t>
            </a:r>
            <a:r>
              <a:rPr lang="el-GR" dirty="0" smtClean="0"/>
              <a:t>που </a:t>
            </a:r>
            <a:r>
              <a:rPr lang="el-GR" dirty="0" smtClean="0"/>
              <a:t>συνθέτουν την περιουσιακή συγκρότηση ενός οργανισμού.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689"/>
            <a:ext cx="8229600" cy="93610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l-GR" sz="4000" b="1" dirty="0" smtClean="0"/>
              <a:t>Η απογραφή</a:t>
            </a:r>
            <a:r>
              <a:rPr lang="el-GR" sz="5400" b="1" dirty="0" smtClean="0">
                <a:solidFill>
                  <a:srgbClr val="0000CC"/>
                </a:solidFill>
                <a:latin typeface="Verdana" pitchFamily="34" charset="0"/>
              </a:rPr>
              <a:t/>
            </a:r>
            <a:br>
              <a:rPr lang="el-GR" sz="5400" b="1" dirty="0" smtClean="0">
                <a:solidFill>
                  <a:srgbClr val="0000CC"/>
                </a:solidFill>
                <a:latin typeface="Verdana" pitchFamily="34" charset="0"/>
              </a:rPr>
            </a:br>
            <a:endParaRPr lang="el-GR" sz="5400" b="1" dirty="0" smtClean="0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l-GR" dirty="0" smtClean="0"/>
              <a:t>Εξακρίβωση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l-GR" dirty="0" smtClean="0"/>
              <a:t>Λεπτομερής καταγραφή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l-GR" dirty="0" smtClean="0"/>
              <a:t>καταμέτρηση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l-GR" dirty="0" smtClean="0"/>
              <a:t>Αποτίμηση των στοιχείων της περιουσίας</a:t>
            </a:r>
          </a:p>
          <a:p>
            <a:pPr>
              <a:buFontTx/>
              <a:buNone/>
            </a:pPr>
            <a:endParaRPr lang="el-GR" sz="4000" b="1" dirty="0" smtClean="0"/>
          </a:p>
          <a:p>
            <a:pPr>
              <a:buFontTx/>
              <a:buNone/>
            </a:pPr>
            <a:endParaRPr lang="el-GR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8272"/>
            <a:ext cx="8229600" cy="558800"/>
          </a:xfrm>
        </p:spPr>
        <p:txBody>
          <a:bodyPr>
            <a:normAutofit fontScale="90000"/>
          </a:bodyPr>
          <a:lstStyle/>
          <a:p>
            <a:r>
              <a:rPr lang="el-GR" sz="3000" b="1" dirty="0" smtClean="0"/>
              <a:t>Απογραφή παγίων στοιχείων ενεργητικού (1) από (2)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4222"/>
            <a:ext cx="8662987" cy="5545138"/>
          </a:xfrm>
        </p:spPr>
        <p:txBody>
          <a:bodyPr>
            <a:normAutofit fontScale="77500" lnSpcReduction="20000"/>
          </a:bodyPr>
          <a:lstStyle/>
          <a:p>
            <a:pPr marL="609600" indent="-609600" algn="just">
              <a:lnSpc>
                <a:spcPct val="170000"/>
              </a:lnSpc>
              <a:buFont typeface="Wingdings" pitchFamily="2" charset="2"/>
              <a:buAutoNum type="arabicParenR"/>
            </a:pPr>
            <a:r>
              <a:rPr lang="el-GR" sz="2800" dirty="0" smtClean="0"/>
              <a:t>Οικόπεδο συνολικής έκτασης 1.900 </a:t>
            </a:r>
            <a:r>
              <a:rPr lang="el-GR" sz="2800" dirty="0" err="1" smtClean="0"/>
              <a:t>τ.μ</a:t>
            </a:r>
            <a:r>
              <a:rPr lang="el-GR" sz="2800" dirty="0" smtClean="0"/>
              <a:t>. στην βιομηχανική περιοχή της Θράκης, με συμβόλαιο του συμβολαιογράφου Α.Ω. ν.1234/2014</a:t>
            </a:r>
          </a:p>
          <a:p>
            <a:pPr marL="609600" indent="-609600" algn="just">
              <a:lnSpc>
                <a:spcPct val="170000"/>
              </a:lnSpc>
              <a:buFont typeface="Wingdings" pitchFamily="2" charset="2"/>
              <a:buAutoNum type="arabicParenR"/>
            </a:pPr>
            <a:r>
              <a:rPr lang="el-GR" sz="2800" dirty="0" smtClean="0"/>
              <a:t>Κτήριο συνολικού εμβαδού 690 </a:t>
            </a:r>
            <a:r>
              <a:rPr lang="el-GR" sz="2800" dirty="0" err="1" smtClean="0"/>
              <a:t>τ.μ</a:t>
            </a:r>
            <a:r>
              <a:rPr lang="el-GR" sz="2800" dirty="0" smtClean="0"/>
              <a:t>. στην οδό Α αριθμός 12 στο ισόγειο διώροφης οικοδομής.</a:t>
            </a:r>
          </a:p>
          <a:p>
            <a:pPr marL="609600" indent="-609600" algn="just">
              <a:lnSpc>
                <a:spcPct val="170000"/>
              </a:lnSpc>
              <a:buFont typeface="Wingdings" pitchFamily="2" charset="2"/>
              <a:buAutoNum type="arabicParenR"/>
            </a:pPr>
            <a:r>
              <a:rPr lang="el-GR" sz="2800" dirty="0" smtClean="0"/>
              <a:t>Μηχάνημα παραγωγής νημάτων μάρκας «</a:t>
            </a:r>
            <a:r>
              <a:rPr lang="en-US" sz="2800" dirty="0" smtClean="0"/>
              <a:t>GRPS</a:t>
            </a:r>
            <a:r>
              <a:rPr lang="el-GR" sz="2800" dirty="0" smtClean="0"/>
              <a:t> 1000»</a:t>
            </a:r>
          </a:p>
          <a:p>
            <a:pPr marL="609600" indent="-609600" algn="just">
              <a:lnSpc>
                <a:spcPct val="170000"/>
              </a:lnSpc>
              <a:buFont typeface="Wingdings" pitchFamily="2" charset="2"/>
              <a:buAutoNum type="arabicParenR"/>
            </a:pPr>
            <a:r>
              <a:rPr lang="el-GR" sz="2800" dirty="0" smtClean="0"/>
              <a:t>Μηχάνημα πακεταρίσματος μάρκας «</a:t>
            </a:r>
            <a:r>
              <a:rPr lang="en-US" sz="2800" dirty="0" smtClean="0"/>
              <a:t>KLS 2000</a:t>
            </a:r>
            <a:r>
              <a:rPr lang="el-GR" sz="2800" dirty="0" smtClean="0"/>
              <a:t>»</a:t>
            </a:r>
            <a:endParaRPr lang="en-US" sz="2800" dirty="0" smtClean="0"/>
          </a:p>
          <a:p>
            <a:pPr marL="609600" indent="-609600" algn="just">
              <a:lnSpc>
                <a:spcPct val="170000"/>
              </a:lnSpc>
              <a:buFont typeface="Wingdings" pitchFamily="2" charset="2"/>
              <a:buAutoNum type="arabicParenR"/>
            </a:pPr>
            <a:r>
              <a:rPr lang="el-GR" sz="2800" dirty="0" smtClean="0"/>
              <a:t>Φορτηγό αυτοκίνητο 8 τόνων με αριθμό κυκλοφορίας ΑΒΖ 2345</a:t>
            </a:r>
          </a:p>
          <a:p>
            <a:pPr marL="609600" indent="-609600" algn="just">
              <a:lnSpc>
                <a:spcPct val="170000"/>
              </a:lnSpc>
              <a:buFont typeface="Wingdings" pitchFamily="2" charset="2"/>
              <a:buAutoNum type="arabicParenR"/>
            </a:pPr>
            <a:r>
              <a:rPr lang="el-GR" sz="2800" dirty="0" smtClean="0"/>
              <a:t>Γραφείο διευθυντή 1,90 χ 0,90 ξύλινο</a:t>
            </a:r>
          </a:p>
          <a:p>
            <a:pPr marL="609600" indent="-609600" algn="just">
              <a:lnSpc>
                <a:spcPct val="170000"/>
              </a:lnSpc>
              <a:buFont typeface="Wingdings" pitchFamily="2" charset="2"/>
              <a:buAutoNum type="arabicParenR"/>
            </a:pPr>
            <a:r>
              <a:rPr lang="el-GR" sz="2800" dirty="0" smtClean="0"/>
              <a:t>Γραφεία υπαλλήλων 1,60 χ 0,80 χρώματος ξύλου – μαύρο τεμάχια 3</a:t>
            </a:r>
          </a:p>
          <a:p>
            <a:pPr marL="609600" indent="-609600" algn="just">
              <a:lnSpc>
                <a:spcPct val="80000"/>
              </a:lnSpc>
              <a:buNone/>
            </a:pPr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4222"/>
            <a:ext cx="8662987" cy="5545138"/>
          </a:xfrm>
        </p:spPr>
        <p:txBody>
          <a:bodyPr>
            <a:normAutofit lnSpcReduction="10000"/>
          </a:bodyPr>
          <a:lstStyle/>
          <a:p>
            <a:pPr marL="609600" indent="-609600" algn="just">
              <a:lnSpc>
                <a:spcPct val="150000"/>
              </a:lnSpc>
              <a:buNone/>
            </a:pPr>
            <a:r>
              <a:rPr lang="en-US" sz="2800" dirty="0" smtClean="0"/>
              <a:t>8)    </a:t>
            </a:r>
            <a:r>
              <a:rPr lang="el-GR" sz="2800" dirty="0" smtClean="0"/>
              <a:t>Καρέκλες γραφείου δερμάτινες τεμάχια 3</a:t>
            </a:r>
          </a:p>
          <a:p>
            <a:pPr marL="609600" indent="-609600" algn="just">
              <a:lnSpc>
                <a:spcPct val="150000"/>
              </a:lnSpc>
              <a:buNone/>
            </a:pPr>
            <a:r>
              <a:rPr lang="en-US" sz="2800" dirty="0" smtClean="0"/>
              <a:t>9)    </a:t>
            </a:r>
            <a:r>
              <a:rPr lang="el-GR" sz="2800" dirty="0" smtClean="0"/>
              <a:t>Καρέκλες γραφείου δερματίνης τεμάχια 9</a:t>
            </a:r>
          </a:p>
          <a:p>
            <a:pPr marL="609600" indent="-609600" algn="just">
              <a:lnSpc>
                <a:spcPct val="150000"/>
              </a:lnSpc>
              <a:buNone/>
            </a:pPr>
            <a:r>
              <a:rPr lang="en-US" sz="2800" dirty="0" smtClean="0"/>
              <a:t>10)  </a:t>
            </a:r>
            <a:r>
              <a:rPr lang="el-GR" sz="2800" dirty="0" smtClean="0"/>
              <a:t>Συγκρότημα Η/Υ </a:t>
            </a:r>
            <a:r>
              <a:rPr lang="en-US" sz="2800" dirty="0" smtClean="0"/>
              <a:t>ACC 1.4 GHz </a:t>
            </a:r>
            <a:r>
              <a:rPr lang="el-GR" sz="2800" dirty="0" smtClean="0"/>
              <a:t>με οθόνη 17’’ 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en-US" sz="2800" dirty="0" smtClean="0"/>
              <a:t>11)  </a:t>
            </a:r>
            <a:r>
              <a:rPr lang="el-GR" sz="2800" dirty="0" smtClean="0"/>
              <a:t>Άδεια παραγωγής λειτουργίας από ΥΠΕΘΟ </a:t>
            </a:r>
            <a:r>
              <a:rPr lang="en-US" sz="2800" dirty="0" smtClean="0"/>
              <a:t> </a:t>
            </a:r>
            <a:r>
              <a:rPr lang="el-GR" sz="2800" dirty="0" smtClean="0"/>
              <a:t>ν.1111/01.01.2014</a:t>
            </a:r>
          </a:p>
          <a:p>
            <a:pPr marL="609600" indent="-609600" algn="just">
              <a:lnSpc>
                <a:spcPct val="150000"/>
              </a:lnSpc>
              <a:buNone/>
            </a:pPr>
            <a:r>
              <a:rPr lang="en-US" sz="2800" dirty="0" smtClean="0"/>
              <a:t>12)  </a:t>
            </a:r>
            <a:r>
              <a:rPr lang="el-GR" sz="2800" dirty="0" smtClean="0"/>
              <a:t>Νήματα </a:t>
            </a:r>
            <a:r>
              <a:rPr lang="el-GR" sz="2800" dirty="0" err="1" smtClean="0"/>
              <a:t>Νο</a:t>
            </a:r>
            <a:r>
              <a:rPr lang="el-GR" sz="2800" dirty="0" smtClean="0"/>
              <a:t> 100 ποιότητας ΑΑ 1.000 </a:t>
            </a:r>
            <a:r>
              <a:rPr lang="en-US" sz="2800" dirty="0" smtClean="0"/>
              <a:t>kg</a:t>
            </a:r>
          </a:p>
          <a:p>
            <a:pPr marL="609600" indent="-609600" algn="just">
              <a:lnSpc>
                <a:spcPct val="150000"/>
              </a:lnSpc>
              <a:buNone/>
            </a:pPr>
            <a:r>
              <a:rPr lang="en-US" sz="2800" dirty="0" smtClean="0"/>
              <a:t>13)  </a:t>
            </a:r>
            <a:r>
              <a:rPr lang="el-GR" sz="2800" dirty="0" smtClean="0"/>
              <a:t>Νήματα </a:t>
            </a:r>
            <a:r>
              <a:rPr lang="el-GR" sz="2800" dirty="0" err="1" smtClean="0"/>
              <a:t>Νο</a:t>
            </a:r>
            <a:r>
              <a:rPr lang="el-GR" sz="2800" dirty="0" smtClean="0"/>
              <a:t> 1</a:t>
            </a:r>
            <a:r>
              <a:rPr lang="en-US" sz="2800" dirty="0" smtClean="0"/>
              <a:t>5</a:t>
            </a:r>
            <a:r>
              <a:rPr lang="el-GR" sz="2800" dirty="0" smtClean="0"/>
              <a:t>0 ποιότητας Α</a:t>
            </a:r>
            <a:r>
              <a:rPr lang="en-US" sz="2800" dirty="0" smtClean="0"/>
              <a:t>B</a:t>
            </a:r>
            <a:r>
              <a:rPr lang="el-GR" sz="2800" dirty="0" smtClean="0"/>
              <a:t> </a:t>
            </a:r>
            <a:r>
              <a:rPr lang="en-US" sz="2800" dirty="0" smtClean="0"/>
              <a:t>3</a:t>
            </a:r>
            <a:r>
              <a:rPr lang="el-GR" sz="2800" dirty="0" smtClean="0"/>
              <a:t>.000 </a:t>
            </a:r>
            <a:r>
              <a:rPr lang="en-US" sz="2800" dirty="0" smtClean="0"/>
              <a:t>kg</a:t>
            </a:r>
          </a:p>
          <a:p>
            <a:pPr marL="609600" indent="-609600" algn="just">
              <a:lnSpc>
                <a:spcPct val="150000"/>
              </a:lnSpc>
              <a:buNone/>
            </a:pPr>
            <a:r>
              <a:rPr lang="en-US" sz="2800" dirty="0" smtClean="0"/>
              <a:t>14)  </a:t>
            </a:r>
            <a:r>
              <a:rPr lang="el-GR" sz="2800" dirty="0" smtClean="0"/>
              <a:t>Υλικά συσκευασίας κιβώτια των 50 τεμαχίων 1.500</a:t>
            </a:r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AutoNum type="arabicParenR"/>
            </a:pPr>
            <a:endParaRPr lang="el-GR" sz="20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8000"/>
            <a:ext cx="8229600" cy="558800"/>
          </a:xfrm>
        </p:spPr>
        <p:txBody>
          <a:bodyPr>
            <a:normAutofit fontScale="90000"/>
          </a:bodyPr>
          <a:lstStyle/>
          <a:p>
            <a:r>
              <a:rPr lang="el-GR" sz="3000" b="1" dirty="0" smtClean="0"/>
              <a:t>Απογραφή παγίων στοιχείων ενεργητικού (2) από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8679"/>
            <a:ext cx="8199437" cy="864097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Απογραφή  στοιχείων κυκλοφορούντος ενεργητικού                  (1) από (2)</a:t>
            </a:r>
            <a:endParaRPr lang="el-GR" b="1" dirty="0" smtClean="0">
              <a:latin typeface="Verdan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17488" y="1531938"/>
            <a:ext cx="8540750" cy="4392612"/>
          </a:xfrm>
        </p:spPr>
        <p:txBody>
          <a:bodyPr>
            <a:normAutofit fontScale="85000" lnSpcReduction="20000"/>
          </a:bodyPr>
          <a:lstStyle/>
          <a:p>
            <a:pPr marL="609600" indent="-609600" algn="just">
              <a:lnSpc>
                <a:spcPct val="150000"/>
              </a:lnSpc>
              <a:buClr>
                <a:srgbClr val="000000"/>
              </a:buClr>
              <a:buFont typeface="Wingdings" pitchFamily="2" charset="2"/>
              <a:buAutoNum type="arabicParenR" startAt="15"/>
            </a:pPr>
            <a:r>
              <a:rPr lang="el-GR" sz="2800" dirty="0" smtClean="0"/>
              <a:t>Πελάτης </a:t>
            </a:r>
            <a:r>
              <a:rPr lang="el-GR" sz="2800" dirty="0" err="1" smtClean="0"/>
              <a:t>Αναγνώτου</a:t>
            </a:r>
            <a:r>
              <a:rPr lang="el-GR" sz="2800" dirty="0" smtClean="0"/>
              <a:t> Α. οδός Πατησίων 255 Αθήνα</a:t>
            </a:r>
          </a:p>
          <a:p>
            <a:pPr marL="609600" indent="-609600" algn="just">
              <a:lnSpc>
                <a:spcPct val="150000"/>
              </a:lnSpc>
              <a:buClr>
                <a:srgbClr val="000000"/>
              </a:buClr>
              <a:buFont typeface="Wingdings" pitchFamily="2" charset="2"/>
              <a:buAutoNum type="arabicParenR" startAt="15"/>
            </a:pPr>
            <a:r>
              <a:rPr lang="el-GR" sz="2800" dirty="0" smtClean="0"/>
              <a:t>Πελάτης Βασιλείου Β. οδός Βουλής 355 Αθήνα</a:t>
            </a:r>
          </a:p>
          <a:p>
            <a:pPr marL="609600" indent="-609600" algn="just">
              <a:lnSpc>
                <a:spcPct val="150000"/>
              </a:lnSpc>
              <a:buClr>
                <a:srgbClr val="000000"/>
              </a:buClr>
              <a:buFont typeface="Wingdings" pitchFamily="2" charset="2"/>
              <a:buAutoNum type="arabicParenR" startAt="15"/>
            </a:pPr>
            <a:r>
              <a:rPr lang="el-GR" sz="2800" dirty="0" smtClean="0"/>
              <a:t>Πελάτης Γεωργίου Γ. οδός Βασιλίσσης Όλγας 455 Θεσσαλονίκη</a:t>
            </a:r>
          </a:p>
          <a:p>
            <a:pPr marL="609600" indent="-609600" algn="just">
              <a:lnSpc>
                <a:spcPct val="150000"/>
              </a:lnSpc>
              <a:buClr>
                <a:srgbClr val="000000"/>
              </a:buClr>
              <a:buFont typeface="Wingdings" pitchFamily="2" charset="2"/>
              <a:buAutoNum type="arabicParenR" startAt="15"/>
            </a:pPr>
            <a:r>
              <a:rPr lang="el-GR" sz="2800" dirty="0" smtClean="0"/>
              <a:t>Πελάτης εξωτερικού </a:t>
            </a:r>
            <a:r>
              <a:rPr lang="en-US" sz="2800" dirty="0" smtClean="0"/>
              <a:t>Smith S.</a:t>
            </a:r>
            <a:r>
              <a:rPr lang="el-GR" sz="2800" dirty="0" smtClean="0"/>
              <a:t> Οδός </a:t>
            </a:r>
            <a:r>
              <a:rPr lang="en-US" sz="2800" dirty="0" smtClean="0"/>
              <a:t> </a:t>
            </a:r>
            <a:r>
              <a:rPr lang="en-US" sz="2800" dirty="0" err="1" smtClean="0"/>
              <a:t>st</a:t>
            </a:r>
            <a:r>
              <a:rPr lang="en-US" sz="2800" dirty="0" smtClean="0"/>
              <a:t> 8888 </a:t>
            </a:r>
            <a:r>
              <a:rPr lang="el-GR" sz="2800" dirty="0" smtClean="0"/>
              <a:t>Λονδίνο, Αγγλία</a:t>
            </a:r>
            <a:endParaRPr lang="en-US" sz="2800" dirty="0" smtClean="0"/>
          </a:p>
          <a:p>
            <a:pPr marL="609600" indent="-609600" algn="just">
              <a:lnSpc>
                <a:spcPct val="150000"/>
              </a:lnSpc>
              <a:buClr>
                <a:srgbClr val="000000"/>
              </a:buClr>
              <a:buFont typeface="Wingdings" pitchFamily="2" charset="2"/>
              <a:buAutoNum type="arabicParenR" startAt="15"/>
            </a:pPr>
            <a:r>
              <a:rPr lang="el-GR" sz="2800" dirty="0" smtClean="0"/>
              <a:t>Πελάτης εξωτερικού </a:t>
            </a:r>
            <a:r>
              <a:rPr lang="en-US" sz="2800" dirty="0" smtClean="0"/>
              <a:t>Johan J. </a:t>
            </a:r>
            <a:r>
              <a:rPr lang="el-GR" sz="2800" dirty="0" smtClean="0"/>
              <a:t>Οδός </a:t>
            </a:r>
            <a:r>
              <a:rPr lang="en-US" sz="2800" dirty="0" err="1" smtClean="0"/>
              <a:t>hst</a:t>
            </a:r>
            <a:r>
              <a:rPr lang="en-US" sz="2800" dirty="0" smtClean="0"/>
              <a:t> 999 </a:t>
            </a:r>
            <a:r>
              <a:rPr lang="el-GR" sz="2800" dirty="0" smtClean="0"/>
              <a:t>Κολωνία, Γερμανία</a:t>
            </a:r>
          </a:p>
          <a:p>
            <a:pPr marL="609600" indent="-609600" algn="just">
              <a:lnSpc>
                <a:spcPct val="150000"/>
              </a:lnSpc>
              <a:buClr>
                <a:srgbClr val="000000"/>
              </a:buClr>
              <a:buFont typeface="Wingdings" pitchFamily="2" charset="2"/>
              <a:buAutoNum type="arabicParenR" startAt="15"/>
            </a:pPr>
            <a:r>
              <a:rPr lang="el-GR" sz="2800" dirty="0" smtClean="0"/>
              <a:t>Γραμμάτιο λήξης 31.11.2014 αποδοχής Γεωργίου Γ.</a:t>
            </a:r>
          </a:p>
          <a:p>
            <a:pPr marL="609600" indent="-609600" algn="just">
              <a:lnSpc>
                <a:spcPct val="150000"/>
              </a:lnSpc>
              <a:buClr>
                <a:srgbClr val="000000"/>
              </a:buClr>
              <a:buFont typeface="Wingdings" pitchFamily="2" charset="2"/>
              <a:buAutoNum type="arabicParenR" startAt="15"/>
            </a:pPr>
            <a:r>
              <a:rPr lang="el-GR" sz="2800" dirty="0" smtClean="0"/>
              <a:t>Επιταγή λήξης 31.12.2014 τράπεζας Ωμέγα</a:t>
            </a:r>
          </a:p>
          <a:p>
            <a:pPr marL="609600" indent="-609600" algn="just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961</Words>
  <Application>Microsoft Office PowerPoint</Application>
  <PresentationFormat>Προβολή στην οθόνη (4:3)</PresentationFormat>
  <Paragraphs>173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ΕΙΣΑΓΩΓΗ ΣΤΗ ΛΟΓΙΣΤΙΚΗ</vt:lpstr>
      <vt:lpstr>Ανοιχτά Ακαδημαϊκά Μαθήματα  στο ΤΕΙ Ηπείρου</vt:lpstr>
      <vt:lpstr>Άδειες Χρήσης</vt:lpstr>
      <vt:lpstr>Χρηματοδότηση</vt:lpstr>
      <vt:lpstr>ΣΚΟΠΟΙ ΕΝΟΤΗΤΑΣ</vt:lpstr>
      <vt:lpstr> Η απογραφή </vt:lpstr>
      <vt:lpstr>Απογραφή παγίων στοιχείων ενεργητικού (1) από (2)</vt:lpstr>
      <vt:lpstr>Απογραφή παγίων στοιχείων ενεργητικού (2) από (2)</vt:lpstr>
      <vt:lpstr>Απογραφή  στοιχείων κυκλοφορούντος ενεργητικού                  (1) από (2)</vt:lpstr>
      <vt:lpstr>Απογραφή  στοιχείων κυκλοφορούντος ενεργητικού                  (2) από (2)</vt:lpstr>
      <vt:lpstr>Απογραφή στοιχείων του παθητικού (1) από (2)</vt:lpstr>
      <vt:lpstr>Απογραφή στοιχείων του παθητικού (2) από (2)</vt:lpstr>
      <vt:lpstr>Καταχώρηση απογραφής στους οικείους λογαριασμούς των παγίων  (1) από (3) </vt:lpstr>
      <vt:lpstr>Καταχώρηση απογραφής στους οικείους λογαριασμούς των παγίων  (2) από (3) </vt:lpstr>
      <vt:lpstr>Καταχώρηση απογραφής στους οικείους λογαριασμούς των παγίων  (3) από (3) </vt:lpstr>
      <vt:lpstr>Καταχώρηση απογραφής στους οικείους λογαριασμούς του κυκλοφορούντος ενεργητικού (1) από (3)  </vt:lpstr>
      <vt:lpstr>Καταχώρηση απογραφής στους οικείους λογαριασμούς του κυκλοφορούντος ενεργητικού (2) από (3)  </vt:lpstr>
      <vt:lpstr>Καταχώρηση απογραφής στους οικείους λογαριασμούς του κυκλοφορούντος ενεργητικού (3) από (3) </vt:lpstr>
      <vt:lpstr>Καταχώρηση απογραφής στους οικείους λογαριασμούς του βραχυπρόθεσμου παθητικού (1) από (3) </vt:lpstr>
      <vt:lpstr>Καταχώρηση απογραφής στους οικείους λογαριασμούς του βραχυπρόθεσμου παθητικού (2) από (3) </vt:lpstr>
      <vt:lpstr>Καταχώρηση απογραφής στους οικείους λογαριασμούς του βραχυπρόθεσμου παθητικού (3) από (3) </vt:lpstr>
      <vt:lpstr>Βιβλιογραφία</vt:lpstr>
      <vt:lpstr>Σημείωμα Αναφοράς</vt:lpstr>
      <vt:lpstr>Σημείωμα Αδειοδότησης</vt:lpstr>
      <vt:lpstr>Διαφάνεια 25</vt:lpstr>
      <vt:lpstr>Διαφάνεια 26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ΧΡΗΜΑΤΟΟΙΚΟΝΟΜΙΚΗ ΛΟΓΙΣΤΙΚΗ</dc:title>
  <dc:creator>pc1</dc:creator>
  <cp:lastModifiedBy>pc1</cp:lastModifiedBy>
  <cp:revision>97</cp:revision>
  <dcterms:created xsi:type="dcterms:W3CDTF">2015-10-27T21:06:30Z</dcterms:created>
  <dcterms:modified xsi:type="dcterms:W3CDTF">2015-11-07T18:30:52Z</dcterms:modified>
</cp:coreProperties>
</file>