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89" r:id="rId3"/>
    <p:sldId id="257" r:id="rId4"/>
    <p:sldId id="259" r:id="rId5"/>
    <p:sldId id="261" r:id="rId6"/>
    <p:sldId id="311" r:id="rId7"/>
    <p:sldId id="310" r:id="rId8"/>
    <p:sldId id="309" r:id="rId9"/>
    <p:sldId id="308" r:id="rId10"/>
    <p:sldId id="307" r:id="rId11"/>
    <p:sldId id="306" r:id="rId12"/>
    <p:sldId id="305" r:id="rId13"/>
    <p:sldId id="304" r:id="rId14"/>
    <p:sldId id="303" r:id="rId15"/>
    <p:sldId id="302" r:id="rId16"/>
    <p:sldId id="301" r:id="rId17"/>
    <p:sldId id="300" r:id="rId18"/>
    <p:sldId id="299" r:id="rId19"/>
    <p:sldId id="298" r:id="rId20"/>
    <p:sldId id="297" r:id="rId21"/>
    <p:sldId id="317" r:id="rId22"/>
    <p:sldId id="316" r:id="rId23"/>
    <p:sldId id="315" r:id="rId24"/>
    <p:sldId id="314" r:id="rId25"/>
    <p:sldId id="313" r:id="rId26"/>
    <p:sldId id="312" r:id="rId27"/>
    <p:sldId id="296" r:id="rId28"/>
    <p:sldId id="322" r:id="rId29"/>
    <p:sldId id="321" r:id="rId30"/>
    <p:sldId id="320" r:id="rId31"/>
    <p:sldId id="290" r:id="rId32"/>
    <p:sldId id="291" r:id="rId33"/>
    <p:sldId id="292" r:id="rId34"/>
    <p:sldId id="293" r:id="rId35"/>
    <p:sldId id="294" r:id="rId36"/>
    <p:sldId id="295" r:id="rId37"/>
    <p:sldId id="280" r:id="rId38"/>
  </p:sldIdLst>
  <p:sldSz cx="9144000" cy="5715000" type="screen16x10"/>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99322" autoAdjust="0"/>
  </p:normalViewPr>
  <p:slideViewPr>
    <p:cSldViewPr>
      <p:cViewPr>
        <p:scale>
          <a:sx n="106" d="100"/>
          <a:sy n="106" d="100"/>
        </p:scale>
        <p:origin x="-228" y="570"/>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09/11/2015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9/11/2015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36</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34</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r>
              <a:rPr lang="el-GR" sz="4000" dirty="0" smtClean="0">
                <a:cs typeface="Segoe UI" pitchFamily="18" charset="0"/>
              </a:rPr>
              <a:t>Εμπορικό και Οικονομικό Δίκαιο</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Αθέμιτος Ανταγωνισμός</a:t>
            </a:r>
          </a:p>
          <a:p>
            <a:r>
              <a:rPr lang="el-GR" altLang="zh-CN" sz="3600" b="1" dirty="0" smtClean="0">
                <a:cs typeface="Segoe UI" pitchFamily="18" charset="0"/>
              </a:rPr>
              <a:t>Παππά Βιβή</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a:xfrm>
            <a:off x="457200" y="1333500"/>
            <a:ext cx="8229600" cy="3972272"/>
          </a:xfrm>
        </p:spPr>
        <p:txBody>
          <a:bodyPr>
            <a:normAutofit fontScale="92500"/>
          </a:bodyPr>
          <a:lstStyle/>
          <a:p>
            <a:pPr>
              <a:buNone/>
            </a:pPr>
            <a:r>
              <a:rPr lang="en-US" sz="3000" b="1" dirty="0" err="1" smtClean="0"/>
              <a:t>Αθέμιτη</a:t>
            </a:r>
            <a:r>
              <a:rPr lang="en-US" sz="3000" b="1" dirty="0" smtClean="0"/>
              <a:t>, </a:t>
            </a:r>
            <a:r>
              <a:rPr lang="en-US" sz="3000" b="1" dirty="0" err="1" smtClean="0"/>
              <a:t>όταν</a:t>
            </a:r>
            <a:r>
              <a:rPr lang="en-US" sz="3000" b="1" dirty="0" smtClean="0"/>
              <a:t>:</a:t>
            </a:r>
          </a:p>
          <a:p>
            <a:pPr marL="514350" lvl="0" indent="-514350">
              <a:lnSpc>
                <a:spcPct val="80000"/>
              </a:lnSpc>
              <a:buFont typeface="+mj-lt"/>
              <a:buAutoNum type="alphaLcParenR"/>
            </a:pPr>
            <a:r>
              <a:rPr lang="el-GR" sz="2400" dirty="0" smtClean="0"/>
              <a:t>Συστηματική με πρόθεση εκτόπισης ορισμένου ανταγωνιστή, ή </a:t>
            </a:r>
          </a:p>
          <a:p>
            <a:pPr marL="514350" lvl="0" indent="-514350">
              <a:lnSpc>
                <a:spcPct val="80000"/>
              </a:lnSpc>
              <a:buFont typeface="+mj-lt"/>
              <a:buAutoNum type="alphaLcParenR"/>
            </a:pPr>
            <a:r>
              <a:rPr lang="el-GR" sz="2400" dirty="0" smtClean="0"/>
              <a:t>Εξαιτίας της κινδυνεύει η οικονομική υπόσταση ανταγωνιστή ή κλάδου, γιατί οι δραστηριοποιούμενοι δεν μπορούν να αντεπεξέλθουν οικονομικά σε νέες χαμηλότερες τιμές, ή </a:t>
            </a:r>
          </a:p>
          <a:p>
            <a:pPr marL="514350" lvl="0" indent="-514350">
              <a:lnSpc>
                <a:spcPct val="80000"/>
              </a:lnSpc>
              <a:buFont typeface="+mj-lt"/>
              <a:buAutoNum type="alphaLcParenR"/>
            </a:pPr>
            <a:r>
              <a:rPr lang="el-GR" sz="2400" dirty="0" smtClean="0"/>
              <a:t>Η υποτίμηση μπορεί να προκαλέσει σύγχυση σε καταναλωτικό κοινό.</a:t>
            </a:r>
          </a:p>
          <a:p>
            <a:pPr marL="0" indent="0">
              <a:lnSpc>
                <a:spcPct val="80000"/>
              </a:lnSpc>
              <a:buNone/>
            </a:pPr>
            <a:r>
              <a:rPr lang="el-GR" sz="2400" dirty="0" smtClean="0"/>
              <a:t>Ειδικά: πώληση προϊόντων κάτω από την τιμή του κόστους δικαιολογημένη μεν κάποιες φορές, όταν όμως εξαιτίας της υπάρχει κίνδυνος εκτόπισης ανταγωνιστών, αθέμιτη και παράνομη.</a:t>
            </a:r>
            <a:endParaRPr lang="en-US" sz="2400" dirty="0" smtClean="0"/>
          </a:p>
          <a:p>
            <a:pPr marL="514350" lvl="0" indent="-514350">
              <a:lnSpc>
                <a:spcPct val="80000"/>
              </a:lnSpc>
              <a:buNone/>
            </a:pPr>
            <a:endParaRPr lang="en-US"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a:xfrm>
            <a:off x="395536" y="1201316"/>
            <a:ext cx="8229600" cy="4116288"/>
          </a:xfrm>
        </p:spPr>
        <p:txBody>
          <a:bodyPr>
            <a:noAutofit/>
          </a:bodyPr>
          <a:lstStyle/>
          <a:p>
            <a:pPr marL="571500" indent="-571500">
              <a:lnSpc>
                <a:spcPct val="80000"/>
              </a:lnSpc>
              <a:buFont typeface="+mj-lt"/>
              <a:buAutoNum type="romanUcPeriod" startAt="2"/>
            </a:pPr>
            <a:r>
              <a:rPr lang="el-GR" sz="2400" dirty="0" smtClean="0"/>
              <a:t>Πρόσθετες παροχές ή υπερβολικός δελεασμός: δωρεάν χορήγηση προϊόντος με αγορά άλλου. Θα πρέπει να είναι διαφορετικό, γιατί αν είναι το ίδιο έχουμε υποτίμηση. </a:t>
            </a:r>
            <a:r>
              <a:rPr lang="en-US" sz="2400" dirty="0" err="1" smtClean="0"/>
              <a:t>Αθέμιτη</a:t>
            </a:r>
            <a:r>
              <a:rPr lang="en-US" sz="2400" dirty="0" smtClean="0"/>
              <a:t>, αν:</a:t>
            </a:r>
          </a:p>
          <a:p>
            <a:pPr marL="731520" lvl="0" indent="-514350">
              <a:lnSpc>
                <a:spcPct val="80000"/>
              </a:lnSpc>
              <a:buFont typeface="+mj-lt"/>
              <a:buAutoNum type="alphaLcParenR"/>
            </a:pPr>
            <a:r>
              <a:rPr lang="el-GR" sz="2400" dirty="0" smtClean="0"/>
              <a:t>Η αξία πρόσθετης παροχής είναι δυσανάλογα μεγάλη με αγοραζόμενο προϊόν, ή </a:t>
            </a:r>
          </a:p>
          <a:p>
            <a:pPr marL="731520" lvl="0" indent="-514350">
              <a:lnSpc>
                <a:spcPct val="80000"/>
              </a:lnSpc>
              <a:buFont typeface="+mj-lt"/>
              <a:buAutoNum type="alphaLcParenR"/>
            </a:pPr>
            <a:r>
              <a:rPr lang="el-GR" sz="2400" dirty="0" smtClean="0"/>
              <a:t>Η πρόσθετη παροχή είναι σπάνια,  </a:t>
            </a:r>
          </a:p>
          <a:p>
            <a:pPr marL="731520" indent="-514350">
              <a:lnSpc>
                <a:spcPct val="80000"/>
              </a:lnSpc>
              <a:buFont typeface="+mj-lt"/>
              <a:buAutoNum type="alphaLcParenR"/>
            </a:pPr>
            <a:r>
              <a:rPr lang="el-GR" sz="2400" dirty="0" smtClean="0"/>
              <a:t>Η απόκτηση της πρόσθετης παροχής εξαρτάται από την τύχη, ή </a:t>
            </a:r>
          </a:p>
          <a:p>
            <a:pPr marL="731520" indent="-514350">
              <a:lnSpc>
                <a:spcPct val="80000"/>
              </a:lnSpc>
              <a:buFont typeface="+mj-lt"/>
              <a:buAutoNum type="alphaLcParenR"/>
            </a:pPr>
            <a:r>
              <a:rPr lang="el-GR" sz="2400" dirty="0" smtClean="0"/>
              <a:t>Από την πρόσθετη παροχή μπορεί να δημιουργηθεί παραπλανητική εικόνα σχετικά με αξία αγοραζόμενου προϊόντος.</a:t>
            </a:r>
            <a:endParaRPr lang="en-US" sz="2400" dirty="0" smtClean="0"/>
          </a:p>
          <a:p>
            <a:pPr marL="731520" lvl="0" indent="-514350">
              <a:lnSpc>
                <a:spcPct val="80000"/>
              </a:lnSpc>
              <a:buFont typeface="+mj-lt"/>
              <a:buAutoNum type="alphaLcParenR"/>
            </a:pPr>
            <a:endParaRPr lang="en-US" sz="2400" dirty="0" smtClean="0"/>
          </a:p>
          <a:p>
            <a:pPr>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a:bodyPr>
          <a:lstStyle/>
          <a:p>
            <a:pPr marL="571500" indent="-571500">
              <a:lnSpc>
                <a:spcPct val="80000"/>
              </a:lnSpc>
              <a:buFont typeface="+mj-lt"/>
              <a:buAutoNum type="romanUcPeriod" startAt="3"/>
            </a:pPr>
            <a:r>
              <a:rPr lang="el-GR" sz="2600" dirty="0" smtClean="0"/>
              <a:t>Προώθηση με τυχερές μεθόδους: χρήση πρακτικής που εμπεριέχει στοιχεία τυχερού παιγνίου (κληρώσεις, διαγωνισμοί). Αθέμιτη αν η συμμετοχή στην κλήρωση συνδέεται άμεσα με αγορά προϊόντος και η αξία του δώρου είναι σημαντικά μεγαλύτερη από την αξία του.</a:t>
            </a:r>
          </a:p>
          <a:p>
            <a:pPr marL="571500" indent="-571500">
              <a:lnSpc>
                <a:spcPct val="80000"/>
              </a:lnSpc>
              <a:buFont typeface="+mj-lt"/>
              <a:buAutoNum type="romanUcPeriod" startAt="3"/>
            </a:pPr>
            <a:r>
              <a:rPr lang="el-GR" sz="2600" dirty="0" smtClean="0"/>
              <a:t>Διακινδύνευση αγοράς: κάθε πράξη που θέτει σε κίνδυνο υπόσταση δραστηριοποιούμενων σε κλάδο (συνήθως από δωρεάν διάθεση προϊόντων).</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a:bodyPr>
          <a:lstStyle/>
          <a:p>
            <a:pPr marL="571500" indent="-571500">
              <a:buFont typeface="+mj-lt"/>
              <a:buAutoNum type="romanUcPeriod" startAt="5"/>
            </a:pPr>
            <a:r>
              <a:rPr lang="en-US" dirty="0" err="1" smtClean="0"/>
              <a:t>Παράβαση</a:t>
            </a:r>
            <a:r>
              <a:rPr lang="en-US" dirty="0" smtClean="0"/>
              <a:t> </a:t>
            </a:r>
            <a:r>
              <a:rPr lang="en-US" dirty="0" err="1" smtClean="0"/>
              <a:t>κανόνων</a:t>
            </a:r>
            <a:r>
              <a:rPr lang="en-US" dirty="0" smtClean="0"/>
              <a:t> </a:t>
            </a:r>
            <a:r>
              <a:rPr lang="en-US" dirty="0" err="1" smtClean="0"/>
              <a:t>δικαίου</a:t>
            </a:r>
            <a:r>
              <a:rPr lang="en-US" dirty="0" smtClean="0"/>
              <a:t>.</a:t>
            </a:r>
          </a:p>
          <a:p>
            <a:pPr marL="514350" lvl="0" indent="-514350">
              <a:lnSpc>
                <a:spcPct val="80000"/>
              </a:lnSpc>
              <a:buFont typeface="+mj-lt"/>
              <a:buAutoNum type="alphaLcParenR"/>
            </a:pPr>
            <a:r>
              <a:rPr lang="el-GR" sz="2600" dirty="0" smtClean="0"/>
              <a:t>Ηθικά φορτισμένων: εκείνων που εμπεριέχουν έννοια χρηστών ηθών. Συνιστά ταυτόχρονα και πράξη αθέμιτου ανταγωνισμού. </a:t>
            </a:r>
          </a:p>
          <a:p>
            <a:pPr marL="514350" lvl="0" indent="-514350">
              <a:lnSpc>
                <a:spcPct val="80000"/>
              </a:lnSpc>
              <a:buFont typeface="+mj-lt"/>
              <a:buAutoNum type="alphaLcParenR"/>
            </a:pPr>
            <a:r>
              <a:rPr lang="el-GR" sz="2600" dirty="0" smtClean="0"/>
              <a:t>Ηθικά ουδέτερων: εκείνων που δεν την περιέχουν. Για να υπάρξει και πράξη αθέμιτου ανταγωνισμού απαιτείται ο παραβάτης να αποκτήσει προβάδισμα.</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Autofit/>
          </a:bodyPr>
          <a:lstStyle/>
          <a:p>
            <a:pPr marL="0" indent="0">
              <a:buNone/>
            </a:pPr>
            <a:r>
              <a:rPr lang="el-GR" sz="2400" dirty="0" smtClean="0"/>
              <a:t>Άλλες απόψεις: στην παράβαση εκάτερων απαιτείται απόκτηση προβαδίσματος / στην παράβαση ηθικά ουδέτερων κριτήριο πρέπει να είναι ο σκοπός του κανόνα δικαίου. Αν αυτός είναι η προστασία της οικονομικής ελευθερίας, τότε έχουμε αθέμιτο ανταγωνισμό.</a:t>
            </a:r>
            <a:endParaRPr lang="en-US" sz="2400" dirty="0" smtClean="0"/>
          </a:p>
          <a:p>
            <a:pPr marL="0" indent="0">
              <a:buNone/>
            </a:pPr>
            <a:r>
              <a:rPr lang="el-GR" sz="2400" dirty="0" smtClean="0"/>
              <a:t>Ειδική περίπτωση: παράβαση κανόνων για σύσταση και λειτουργία </a:t>
            </a:r>
            <a:r>
              <a:rPr lang="el-GR" sz="2400" dirty="0" err="1" smtClean="0"/>
              <a:t>ν.π</a:t>
            </a:r>
            <a:r>
              <a:rPr lang="el-GR" sz="2400" dirty="0" smtClean="0"/>
              <a:t>.: και πράξη αθέμιτου ανταγωνισμού, αν από σύνολο παράνομης δραστηριότητας προκύπτει ότι ο νόμιμος σκοπός του προσώπου έχει αποκατασταθεί από παράνομο. </a:t>
            </a:r>
            <a:endParaRPr lang="en-US" sz="2400" dirty="0" smtClean="0"/>
          </a:p>
          <a:p>
            <a:pPr marL="0" indent="0">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a:bodyPr>
          <a:lstStyle/>
          <a:p>
            <a:pPr marL="571500" indent="-571500">
              <a:lnSpc>
                <a:spcPct val="80000"/>
              </a:lnSpc>
              <a:buFont typeface="+mj-lt"/>
              <a:buAutoNum type="romanUcPeriod" startAt="6"/>
            </a:pPr>
            <a:r>
              <a:rPr lang="el-GR" sz="2600" dirty="0" smtClean="0"/>
              <a:t>Παράβαση συμβατικών δεσμεύσεων: παρότρυνση κάποιου να αθετήσει ενοχικές δεσμεύσεις απέναντι σε ανταγωνιστή </a:t>
            </a:r>
            <a:r>
              <a:rPr lang="el-GR" sz="2600" dirty="0" err="1" smtClean="0"/>
              <a:t>παροτρύνοντος</a:t>
            </a:r>
            <a:r>
              <a:rPr lang="el-GR" sz="2600" dirty="0" smtClean="0"/>
              <a:t>. Αρκεί να υπάρχει πρόθεση ανταγωνισμού, ανταγωνιστική σχέση και παρότρυνση. </a:t>
            </a:r>
            <a:endParaRPr lang="en-US" sz="2600" dirty="0" smtClean="0"/>
          </a:p>
          <a:p>
            <a:pPr marL="0" indent="0">
              <a:lnSpc>
                <a:spcPct val="80000"/>
              </a:lnSpc>
              <a:buNone/>
            </a:pPr>
            <a:r>
              <a:rPr lang="el-GR" sz="2600" dirty="0" smtClean="0"/>
              <a:t>Δεν είναι αθέμιτη η εκμετάλλευση από ανταγωνιστή σύμβασης που ήδη έληξε, ούτε και η παρότρυνση για νόμιμη λύση σύμβασης.</a:t>
            </a:r>
            <a:endParaRPr lang="en-US" sz="2600" dirty="0" smtClean="0"/>
          </a:p>
          <a:p>
            <a:pPr marL="0" indent="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lnSpcReduction="10000"/>
          </a:bodyPr>
          <a:lstStyle/>
          <a:p>
            <a:pPr marL="571500" indent="-571500">
              <a:lnSpc>
                <a:spcPct val="80000"/>
              </a:lnSpc>
              <a:buFont typeface="+mj-lt"/>
              <a:buAutoNum type="romanUcPeriod" startAt="7"/>
            </a:pPr>
            <a:r>
              <a:rPr lang="el-GR" sz="2600" dirty="0" smtClean="0"/>
              <a:t>Ψυχολογικός εξαναγκασμός ή παρενόχληση: πχ αποστολή μη παραγγελθέντων εμπορευμάτων, πιέσεις, τηλεφωνικές οχλήσεις. </a:t>
            </a:r>
          </a:p>
          <a:p>
            <a:pPr marL="571500" indent="-571500">
              <a:lnSpc>
                <a:spcPct val="80000"/>
              </a:lnSpc>
              <a:buFont typeface="+mj-lt"/>
              <a:buAutoNum type="romanUcPeriod" startAt="7"/>
            </a:pPr>
            <a:r>
              <a:rPr lang="el-GR" sz="2600" dirty="0" smtClean="0"/>
              <a:t>Εκμετάλλευση συναισθημάτων: πχ αποστολή διαφημιστικών για ΙΕΚ σε μαθητές που πάτωσαν στις πανελλήνιες.</a:t>
            </a:r>
          </a:p>
          <a:p>
            <a:pPr marL="571500" indent="-571500">
              <a:lnSpc>
                <a:spcPct val="80000"/>
              </a:lnSpc>
              <a:buFont typeface="+mj-lt"/>
              <a:buAutoNum type="romanUcPeriod" startAt="7"/>
            </a:pPr>
            <a:r>
              <a:rPr lang="el-GR" sz="2600" dirty="0" smtClean="0"/>
              <a:t>Βλάβη ανταγωνιστή: προσπάθεια να εμποδίσει ανταγωνιστή να αποκτήσει νέα πελατεία ή να διατηρήσει ήδη υπάρχουσα, καταστρέφοντας ανταγωνιστική εκμετάλλευση ή διαφημίσεις με τρόπους αντίθετους σε χρηστά ήθη. </a:t>
            </a:r>
            <a:endParaRPr lang="en-US" sz="2600" dirty="0" smtClean="0"/>
          </a:p>
          <a:p>
            <a:pPr marL="571500" indent="-571500">
              <a:lnSpc>
                <a:spcPct val="80000"/>
              </a:lnSpc>
              <a:buFont typeface="+mj-lt"/>
              <a:buAutoNum type="romanUcPeriod" startAt="7"/>
            </a:pPr>
            <a:endParaRPr lang="en-US" sz="2600" dirty="0" smtClean="0"/>
          </a:p>
          <a:p>
            <a:pPr>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a:bodyPr>
          <a:lstStyle/>
          <a:p>
            <a:pPr marL="571500" indent="-571500">
              <a:lnSpc>
                <a:spcPct val="80000"/>
              </a:lnSpc>
              <a:buFont typeface="+mj-lt"/>
              <a:buAutoNum type="romanUcPeriod" startAt="10"/>
            </a:pPr>
            <a:r>
              <a:rPr lang="el-GR" sz="2600" dirty="0" smtClean="0"/>
              <a:t>Μποϋκοτάζ: οργανωμένη προσπάθεια ανταγωνισμού. </a:t>
            </a:r>
            <a:r>
              <a:rPr lang="en-US" sz="2600" dirty="0" err="1" smtClean="0"/>
              <a:t>Τριμερής</a:t>
            </a:r>
            <a:r>
              <a:rPr lang="en-US" sz="2600" dirty="0" smtClean="0"/>
              <a:t>. Αν </a:t>
            </a:r>
            <a:r>
              <a:rPr lang="en-US" sz="2600" dirty="0" err="1" smtClean="0"/>
              <a:t>γίνεται</a:t>
            </a:r>
            <a:r>
              <a:rPr lang="en-US" sz="2600" dirty="0" smtClean="0"/>
              <a:t> </a:t>
            </a:r>
            <a:r>
              <a:rPr lang="en-US" sz="2600" dirty="0" err="1" smtClean="0"/>
              <a:t>με</a:t>
            </a:r>
            <a:r>
              <a:rPr lang="en-US" sz="2600" dirty="0" smtClean="0"/>
              <a:t> </a:t>
            </a:r>
            <a:r>
              <a:rPr lang="en-US" sz="2600" dirty="0" err="1" smtClean="0"/>
              <a:t>σκοπό</a:t>
            </a:r>
            <a:r>
              <a:rPr lang="en-US" sz="2600" dirty="0" smtClean="0"/>
              <a:t> </a:t>
            </a:r>
            <a:r>
              <a:rPr lang="en-US" sz="2600" dirty="0" err="1" smtClean="0"/>
              <a:t>ανταγωνισμού</a:t>
            </a:r>
            <a:r>
              <a:rPr lang="en-US" sz="2600" dirty="0" smtClean="0"/>
              <a:t> και είναι </a:t>
            </a:r>
            <a:r>
              <a:rPr lang="en-US" sz="2600" dirty="0" err="1" smtClean="0"/>
              <a:t>αντίθετη</a:t>
            </a:r>
            <a:r>
              <a:rPr lang="en-US" sz="2600" dirty="0" smtClean="0"/>
              <a:t> σε </a:t>
            </a:r>
            <a:r>
              <a:rPr lang="en-US" sz="2600" dirty="0" err="1" smtClean="0"/>
              <a:t>χρηστά</a:t>
            </a:r>
            <a:r>
              <a:rPr lang="en-US" sz="2600" dirty="0" smtClean="0"/>
              <a:t> </a:t>
            </a:r>
            <a:r>
              <a:rPr lang="en-US" sz="2600" dirty="0" err="1" smtClean="0"/>
              <a:t>ήθη</a:t>
            </a:r>
            <a:r>
              <a:rPr lang="en-US" sz="2600" dirty="0" smtClean="0"/>
              <a:t>, </a:t>
            </a:r>
            <a:r>
              <a:rPr lang="en-US" sz="2600" dirty="0" err="1" smtClean="0"/>
              <a:t>συνιστά</a:t>
            </a:r>
            <a:r>
              <a:rPr lang="en-US" sz="2600" dirty="0" smtClean="0"/>
              <a:t> </a:t>
            </a:r>
            <a:r>
              <a:rPr lang="en-US" sz="2600" dirty="0" err="1" smtClean="0"/>
              <a:t>πράξη</a:t>
            </a:r>
            <a:r>
              <a:rPr lang="en-US" sz="2600" dirty="0" smtClean="0"/>
              <a:t> </a:t>
            </a:r>
            <a:r>
              <a:rPr lang="en-US" sz="2600" dirty="0" err="1" smtClean="0"/>
              <a:t>αθέμιτου</a:t>
            </a:r>
            <a:r>
              <a:rPr lang="en-US" sz="2600" dirty="0" smtClean="0"/>
              <a:t> </a:t>
            </a:r>
            <a:r>
              <a:rPr lang="en-US" sz="2600" dirty="0" err="1" smtClean="0"/>
              <a:t>ανταγωνισμού</a:t>
            </a:r>
            <a:r>
              <a:rPr lang="en-US" sz="2600" dirty="0" smtClean="0"/>
              <a:t>.</a:t>
            </a:r>
            <a:endParaRPr lang="el-GR" sz="2600" dirty="0" smtClean="0"/>
          </a:p>
          <a:p>
            <a:pPr marL="571500" indent="-571500">
              <a:lnSpc>
                <a:spcPct val="80000"/>
              </a:lnSpc>
              <a:buFont typeface="+mj-lt"/>
              <a:buAutoNum type="romanUcPeriod" startAt="10"/>
            </a:pPr>
            <a:r>
              <a:rPr lang="el-GR" sz="2600" dirty="0" smtClean="0"/>
              <a:t>Άνιση μεταχείριση: κάτοχος δεσπόζουσας θέσης αρνείται αδικαιολόγητα να συνάψει συναλλακτικές σχέσεις με επιχείρηση ή διακόπτει αδικαιολόγητα συναλλακτικές σχέσεις με αυτήν.</a:t>
            </a:r>
            <a:endParaRPr lang="en-US" sz="2600" dirty="0" smtClean="0"/>
          </a:p>
          <a:p>
            <a:pPr>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a:xfrm>
            <a:off x="457200" y="1333500"/>
            <a:ext cx="8229600" cy="4044280"/>
          </a:xfrm>
        </p:spPr>
        <p:txBody>
          <a:bodyPr>
            <a:normAutofit fontScale="62500" lnSpcReduction="20000"/>
          </a:bodyPr>
          <a:lstStyle/>
          <a:p>
            <a:pPr>
              <a:buNone/>
            </a:pPr>
            <a:r>
              <a:rPr lang="el-GR" sz="4000" b="1" dirty="0" smtClean="0"/>
              <a:t>Δ. Ψευδής διαφήμιση</a:t>
            </a:r>
            <a:endParaRPr lang="en-US" sz="4000" b="1" dirty="0" smtClean="0"/>
          </a:p>
          <a:p>
            <a:pPr marL="0" indent="0">
              <a:buNone/>
            </a:pPr>
            <a:r>
              <a:rPr lang="el-GR" dirty="0" smtClean="0"/>
              <a:t>Απαγορεύεται κάθε ανακριβής γνωστοποίηση ή ανακοίνωση που γίνεται προς ευρύ κύκλο προσώπων στο πλαίσιο γεωργικών, εμπορικών ή βιομηχανικών συναλλαγών.</a:t>
            </a:r>
            <a:endParaRPr lang="en-US" dirty="0" smtClean="0"/>
          </a:p>
          <a:p>
            <a:pPr marL="571500" indent="-571500">
              <a:buFont typeface="+mj-lt"/>
              <a:buAutoNum type="romanUcPeriod"/>
            </a:pPr>
            <a:r>
              <a:rPr lang="el-GR" dirty="0" smtClean="0"/>
              <a:t>Δημόσιες γνωστοποιήσεις ή ανακοινώσεις.</a:t>
            </a:r>
          </a:p>
          <a:p>
            <a:pPr marL="571500" indent="-571500">
              <a:buFont typeface="+mj-lt"/>
              <a:buAutoNum type="romanUcPeriod"/>
            </a:pPr>
            <a:r>
              <a:rPr lang="el-GR" dirty="0" smtClean="0"/>
              <a:t>Σε πλαίσιο γεωργικών, εμπορικών ή βιομηχανικών συναλλαγών.</a:t>
            </a:r>
          </a:p>
          <a:p>
            <a:pPr marL="571500" indent="-571500">
              <a:buFont typeface="+mj-lt"/>
              <a:buAutoNum type="romanUcPeriod"/>
            </a:pPr>
            <a:r>
              <a:rPr lang="el-GR" dirty="0" smtClean="0"/>
              <a:t>Αντικειμενική ανακρίβεια: το μήνυμα πρέπει να είναι αναληθές (να μην ανταποκρίνεται στην αλήθεια όπως την αντιλαμβάνεται ο λήπτης).</a:t>
            </a:r>
          </a:p>
          <a:p>
            <a:pPr marL="571500" indent="-571500">
              <a:buFont typeface="+mj-lt"/>
              <a:buAutoNum type="romanUcPeriod"/>
            </a:pPr>
            <a:r>
              <a:rPr lang="el-GR" dirty="0" smtClean="0"/>
              <a:t>Η ανακρίβεια να μπορεί να δημιουργήσει εντύπωση ιδιαίτερα ευνοϊκής προσφοράς. </a:t>
            </a:r>
          </a:p>
          <a:p>
            <a:pPr marL="571500" indent="-571500">
              <a:buNone/>
            </a:pPr>
            <a:r>
              <a:rPr lang="el-GR" dirty="0" smtClean="0"/>
              <a:t>Δεν απαιτείται σκοπός ανταγωνισμού ή υπαιτιότητα.</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fontScale="92500" lnSpcReduction="10000"/>
          </a:bodyPr>
          <a:lstStyle/>
          <a:p>
            <a:pPr>
              <a:buNone/>
            </a:pPr>
            <a:r>
              <a:rPr lang="el-GR" sz="2800" b="1" dirty="0" smtClean="0"/>
              <a:t>Ε. Ψευδής αναγγελία εκποίησης από πτώχευση</a:t>
            </a:r>
            <a:endParaRPr lang="en-US" sz="2800" b="1" dirty="0" smtClean="0"/>
          </a:p>
          <a:p>
            <a:pPr>
              <a:buNone/>
            </a:pPr>
            <a:r>
              <a:rPr lang="el-GR" sz="2600" dirty="0" smtClean="0"/>
              <a:t>Ειδική περίπτωση ψευδούς διαφήμισης.</a:t>
            </a:r>
          </a:p>
          <a:p>
            <a:pPr>
              <a:buNone/>
            </a:pPr>
            <a:endParaRPr lang="el-GR" sz="2600" dirty="0" smtClean="0"/>
          </a:p>
          <a:p>
            <a:pPr>
              <a:buNone/>
            </a:pPr>
            <a:r>
              <a:rPr lang="el-GR" sz="2800" b="1" dirty="0" smtClean="0"/>
              <a:t>Στ. Ψευδής αναγγελία εκποίησης από διάλυση</a:t>
            </a:r>
            <a:endParaRPr lang="en-US" sz="2800" b="1" dirty="0" smtClean="0"/>
          </a:p>
          <a:p>
            <a:pPr>
              <a:buNone/>
            </a:pPr>
            <a:r>
              <a:rPr lang="el-GR" sz="2600" dirty="0" smtClean="0"/>
              <a:t>Για να είναι νόμιμη η διάλυση:</a:t>
            </a:r>
            <a:endParaRPr lang="en-US" sz="2600" dirty="0" smtClean="0"/>
          </a:p>
          <a:p>
            <a:pPr marL="571500" indent="-571500">
              <a:buFont typeface="+mj-lt"/>
              <a:buAutoNum type="romanUcPeriod"/>
            </a:pPr>
            <a:r>
              <a:rPr lang="el-GR" sz="2600" dirty="0" smtClean="0"/>
              <a:t>Άδεια διάλυσης.</a:t>
            </a:r>
          </a:p>
          <a:p>
            <a:pPr marL="571500" indent="-571500">
              <a:buFont typeface="+mj-lt"/>
              <a:buAutoNum type="romanUcPeriod"/>
            </a:pPr>
            <a:r>
              <a:rPr lang="el-GR" sz="2600" dirty="0" smtClean="0"/>
              <a:t>Παύση εργασιών ολόκληρης επιχείρησης, κατάργηση κλάδου ή πτώχευση επιχειρηματία.</a:t>
            </a:r>
            <a:endParaRPr lang="en-US" sz="2600" dirty="0" smtClean="0"/>
          </a:p>
          <a:p>
            <a:pPr>
              <a:buNone/>
            </a:pP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cs typeface="Segoe UI" pitchFamily="18" charset="0"/>
              </a:rPr>
              <a:t>Εμπορικό και Οικονομικό Δίκαιο</a:t>
            </a:r>
          </a:p>
          <a:p>
            <a:pPr algn="l"/>
            <a:r>
              <a:rPr lang="el-GR" sz="2800" b="1" dirty="0" smtClean="0"/>
              <a:t>Ενότητα</a:t>
            </a:r>
            <a:r>
              <a:rPr lang="en-US" sz="2800" b="1" dirty="0" smtClean="0"/>
              <a:t> </a:t>
            </a:r>
            <a:r>
              <a:rPr lang="el-GR" sz="2800" b="1" dirty="0" smtClean="0"/>
              <a:t>1: Αθέμιτος Ανταγωνισμός</a:t>
            </a:r>
            <a:endParaRPr lang="en-US" sz="2800" dirty="0" smtClean="0"/>
          </a:p>
          <a:p>
            <a:pPr algn="l">
              <a:lnSpc>
                <a:spcPts val="2600"/>
              </a:lnSpc>
            </a:pPr>
            <a:r>
              <a:rPr lang="el-GR" sz="2400" b="1" dirty="0" smtClean="0"/>
              <a:t>Παππά Βιβή</a:t>
            </a:r>
            <a:endParaRPr lang="el-GR" sz="2400" dirty="0" smtClean="0"/>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fontScale="77500" lnSpcReduction="20000"/>
          </a:bodyPr>
          <a:lstStyle/>
          <a:p>
            <a:pPr marL="571500" indent="-571500">
              <a:buFont typeface="+mj-lt"/>
              <a:buAutoNum type="romanUcPeriod" startAt="3"/>
            </a:pPr>
            <a:r>
              <a:rPr lang="el-GR" dirty="0" smtClean="0"/>
              <a:t>Μέγιστη διάρκεια: 4 μήνες, δυνατότητα παράτασης.</a:t>
            </a:r>
          </a:p>
          <a:p>
            <a:pPr marL="571500" indent="-571500">
              <a:buFont typeface="+mj-lt"/>
              <a:buAutoNum type="romanUcPeriod" startAt="3"/>
            </a:pPr>
            <a:r>
              <a:rPr lang="el-GR" dirty="0" smtClean="0"/>
              <a:t>Εκποίηση μόνο σε εμπορικό κατάστημα που διαλύεται.</a:t>
            </a:r>
          </a:p>
          <a:p>
            <a:pPr marL="571500" indent="-571500">
              <a:buFont typeface="+mj-lt"/>
              <a:buAutoNum type="romanUcPeriod" startAt="3"/>
            </a:pPr>
            <a:r>
              <a:rPr lang="el-GR" dirty="0" smtClean="0"/>
              <a:t>Πώληση εμπορευμάτων που αποκτήθηκαν τουλάχιστον τρεις μήνες πριν την υποβολή της αίτησης.</a:t>
            </a:r>
            <a:endParaRPr lang="en-US" dirty="0" smtClean="0"/>
          </a:p>
          <a:p>
            <a:pPr marL="0" indent="0">
              <a:buNone/>
            </a:pPr>
            <a:r>
              <a:rPr lang="el-GR" dirty="0" smtClean="0"/>
              <a:t>Απαγορεύεται και η διαφήμιση-κράχτης, που αναγγέλλει ιδιαίτερα συμφέρουσες τιμές για κάποια είδη και χρησιμοποιείται για να δελεάσει καταναλωτικό κοινό το οποίο θα προσέλθει στο κατάστημα, θεωρώντας ότι και τα υπόλοιπα είδη είναι εξίσου φτηνά, κάτι που δε συμβαίνει.</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sz="3400" b="1" dirty="0" smtClean="0"/>
              <a:t>Ζ. Παράλειψη νόμιμης σήμανσης.</a:t>
            </a:r>
            <a:endParaRPr lang="en-US" sz="3400" b="1" dirty="0" smtClean="0"/>
          </a:p>
          <a:p>
            <a:pPr>
              <a:buNone/>
            </a:pPr>
            <a:endParaRPr lang="en-US" b="1" dirty="0" smtClean="0"/>
          </a:p>
          <a:p>
            <a:pPr>
              <a:buNone/>
            </a:pPr>
            <a:r>
              <a:rPr lang="el-GR" sz="3400" b="1" dirty="0" smtClean="0"/>
              <a:t>Η. Εμπορική δυσφήμηση</a:t>
            </a:r>
            <a:endParaRPr lang="en-US" sz="3400" b="1" dirty="0" smtClean="0"/>
          </a:p>
          <a:p>
            <a:pPr marL="571500" indent="-571500">
              <a:buFont typeface="+mj-lt"/>
              <a:buAutoNum type="romanUcPeriod"/>
            </a:pPr>
            <a:r>
              <a:rPr lang="el-GR" dirty="0" smtClean="0"/>
              <a:t>Ισχυρισμός ή διάδοση βλαπτικών ειδήσεων.</a:t>
            </a:r>
          </a:p>
          <a:p>
            <a:pPr marL="571500" indent="-571500">
              <a:buFont typeface="+mj-lt"/>
              <a:buAutoNum type="romanUcPeriod"/>
            </a:pPr>
            <a:r>
              <a:rPr lang="el-GR" dirty="0" smtClean="0"/>
              <a:t>Που αναφέρονται σε επιχείρηση ή προϊόντα της ή σε πρόσωπο επιχειρηματία ή διευθυντή.</a:t>
            </a:r>
          </a:p>
          <a:p>
            <a:pPr marL="571500" indent="-571500">
              <a:buFont typeface="+mj-lt"/>
              <a:buAutoNum type="romanUcPeriod"/>
            </a:pPr>
            <a:r>
              <a:rPr lang="el-GR" dirty="0" smtClean="0"/>
              <a:t>Ειδήσεις που μπορούν να θέσουν σε κίνδυνο εργασίες επιχείρησης.</a:t>
            </a:r>
          </a:p>
          <a:p>
            <a:pPr marL="571500" indent="-571500">
              <a:buFont typeface="+mj-lt"/>
              <a:buAutoNum type="romanUcPeriod"/>
            </a:pPr>
            <a:r>
              <a:rPr lang="el-GR" dirty="0" smtClean="0"/>
              <a:t>Ειδήσεις μη ευαπόδεικτα αληθείς.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fontScale="70000" lnSpcReduction="20000"/>
          </a:bodyPr>
          <a:lstStyle/>
          <a:p>
            <a:pPr marL="0" indent="0">
              <a:buNone/>
            </a:pPr>
            <a:r>
              <a:rPr lang="el-GR" sz="3400" b="1" dirty="0" smtClean="0"/>
              <a:t>Θ. Χρήση ξένων διακριτικών γνωρισμάτων και τεχνικών δημιουργιών</a:t>
            </a:r>
            <a:endParaRPr lang="en-US" sz="3400" b="1" dirty="0" smtClean="0"/>
          </a:p>
          <a:p>
            <a:pPr marL="0" indent="0">
              <a:buNone/>
            </a:pPr>
            <a:r>
              <a:rPr lang="el-GR" dirty="0" smtClean="0"/>
              <a:t>Θα πρέπει να έχουν καθιερωθεί στις συναλλαγές και η χρήση τους από μη δικαιούχο να είναι ικανή να προκαλέσει σύγχυση στο καταναλωτικό κοινό.</a:t>
            </a:r>
            <a:endParaRPr lang="en-US" dirty="0" smtClean="0"/>
          </a:p>
          <a:p>
            <a:pPr>
              <a:buNone/>
            </a:pPr>
            <a:r>
              <a:rPr lang="el-GR" dirty="0" smtClean="0"/>
              <a:t> </a:t>
            </a:r>
            <a:endParaRPr lang="en-US" dirty="0" smtClean="0"/>
          </a:p>
          <a:p>
            <a:pPr>
              <a:buNone/>
            </a:pPr>
            <a:r>
              <a:rPr lang="el-GR" sz="3400" b="1" dirty="0" smtClean="0"/>
              <a:t>Ι. Προσβολή ξένων απορρήτων</a:t>
            </a:r>
            <a:endParaRPr lang="en-US" sz="3400" b="1" dirty="0" smtClean="0"/>
          </a:p>
          <a:p>
            <a:pPr marL="0" indent="0">
              <a:buNone/>
            </a:pPr>
            <a:r>
              <a:rPr lang="el-GR" dirty="0" smtClean="0"/>
              <a:t>Στοιχεία επιχείρησης με εμπορικό ή τεχνικό χαρακτήρα, γνωστά σε περιορισμένο κύκλο προσώπων και με οικονομική αξία.</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a:bodyPr>
          <a:lstStyle/>
          <a:p>
            <a:pPr>
              <a:buNone/>
            </a:pPr>
            <a:r>
              <a:rPr lang="el-GR" sz="2600" b="1" dirty="0" smtClean="0"/>
              <a:t>Κ. Καταχρηστική εκμετάλλευση οικονομικής εξάρτησης</a:t>
            </a:r>
            <a:endParaRPr lang="en-US" sz="2600" b="1" dirty="0" smtClean="0"/>
          </a:p>
          <a:p>
            <a:pPr marL="571500" indent="-571500">
              <a:lnSpc>
                <a:spcPct val="80000"/>
              </a:lnSpc>
              <a:buFont typeface="+mj-lt"/>
              <a:buAutoNum type="romanUcPeriod"/>
            </a:pPr>
            <a:r>
              <a:rPr lang="el-GR" sz="2400" dirty="0" smtClean="0"/>
              <a:t>Οικονομική εξάρτηση: μια επιχείρηση προμηθεύει ή προμηθεύεται αποκλειστικά μια άλλη ή από μια άλλη για μεγάλο χρονικό διάστημα. Είναι δυνατόν να υφίσταται μόνο για μέρος προϊόντων. Δεν απαιτείται δεσπόζουσα θέση.</a:t>
            </a:r>
            <a:endParaRPr lang="en-US"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fontScale="70000" lnSpcReduction="20000"/>
          </a:bodyPr>
          <a:lstStyle/>
          <a:p>
            <a:pPr marL="571500" indent="-571500">
              <a:buFont typeface="+mj-lt"/>
              <a:buAutoNum type="romanUcPeriod" startAt="2"/>
            </a:pPr>
            <a:r>
              <a:rPr lang="el-GR" dirty="0" smtClean="0"/>
              <a:t>Δεν πρέπει να υπάρχει ισοδύναμη οικονομική λύση. Αυτή δεν υπάρχει όταν κινδυνεύει η οικονομική επιβάρυνση εξαρτημένης επιχείρησης, επειδή δεν μπορεί να βρει άλλους πελάτες ή προμηθευτές προκειμένου να αντικαταστήσει την επιχείρηση από την οποία εξαρτάται οικονομικά ή δεν μπορεί να πετύχει όρους συναλλαγών αντίστοιχους με αυτούς που είχε με την επιχείρηση.</a:t>
            </a:r>
          </a:p>
          <a:p>
            <a:pPr marL="571500" indent="-571500">
              <a:buFont typeface="+mj-lt"/>
              <a:buAutoNum type="romanUcPeriod" startAt="2"/>
            </a:pPr>
            <a:r>
              <a:rPr lang="el-GR" dirty="0" smtClean="0"/>
              <a:t>Καταχρηστική εκμετάλλευση: πχ επιβολή αυθαίρετων όρων συναλλαγής, εφαρμογή διακριτικής μεταχείρισης, αιφνίδια και αδικαιολόγητη διακοπή μακροχρόνιων εμπορικών σχέσεων.</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sz="3400" b="1" dirty="0" smtClean="0"/>
              <a:t>Λ. Προστασία</a:t>
            </a:r>
            <a:endParaRPr lang="en-US" sz="3400" b="1" dirty="0" smtClean="0"/>
          </a:p>
          <a:p>
            <a:pPr marL="0" indent="0">
              <a:buNone/>
            </a:pPr>
            <a:r>
              <a:rPr lang="el-GR" dirty="0" smtClean="0"/>
              <a:t>Αγωγή με αίτημα άρσης προσβολής, παράλειψη επανάληψης και αποζημίωσης (αν υπαιτιότητα). </a:t>
            </a:r>
            <a:r>
              <a:rPr lang="en-US" dirty="0" err="1" smtClean="0"/>
              <a:t>Παραγραφή</a:t>
            </a:r>
            <a:r>
              <a:rPr lang="en-US" dirty="0" smtClean="0"/>
              <a:t> σε 18 </a:t>
            </a:r>
            <a:r>
              <a:rPr lang="en-US" dirty="0" err="1" smtClean="0"/>
              <a:t>μήνες</a:t>
            </a:r>
            <a:r>
              <a:rPr lang="en-US" dirty="0" smtClean="0"/>
              <a:t>.</a:t>
            </a:r>
          </a:p>
          <a:p>
            <a:pPr marL="571500" indent="-571500">
              <a:buFont typeface="+mj-lt"/>
              <a:buAutoNum type="romanUcPeriod"/>
            </a:pPr>
            <a:r>
              <a:rPr lang="en-US" dirty="0" smtClean="0"/>
              <a:t>Νομιμοποίηση:</a:t>
            </a:r>
          </a:p>
          <a:p>
            <a:pPr marL="514350" lvl="0" indent="-514350">
              <a:buFont typeface="+mj-lt"/>
              <a:buAutoNum type="alphaLcParenR"/>
            </a:pPr>
            <a:r>
              <a:rPr lang="el-GR" dirty="0" smtClean="0"/>
              <a:t>Για αντίθεση με χρηστά ήθη, ψευδή διαφήμιση, ψευδή αναγγελία πώλησης και παράλειψη νόμιμης σήμανσης: οποιοσδήποτε ανταγωνιστής, επαγγελματικές.</a:t>
            </a:r>
          </a:p>
          <a:p>
            <a:pPr marL="514350" lvl="0" indent="-514350">
              <a:buFont typeface="+mj-lt"/>
              <a:buAutoNum type="alphaLcParenR"/>
            </a:pPr>
            <a:r>
              <a:rPr lang="el-GR" dirty="0" smtClean="0"/>
              <a:t>Για υπόλοιπες περιπτώσεις: μόνο ο άμεσα θιγόμενος.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a:bodyPr>
          <a:lstStyle/>
          <a:p>
            <a:pPr>
              <a:buNone/>
            </a:pPr>
            <a:r>
              <a:rPr lang="el-GR" sz="2800" b="1" dirty="0" smtClean="0"/>
              <a:t>Μ. Χιονοστιβάδα</a:t>
            </a:r>
            <a:endParaRPr lang="en-US" sz="2800" b="1" dirty="0" smtClean="0"/>
          </a:p>
          <a:p>
            <a:pPr marL="0" indent="0">
              <a:lnSpc>
                <a:spcPct val="80000"/>
              </a:lnSpc>
              <a:buNone/>
            </a:pPr>
            <a:r>
              <a:rPr lang="el-GR" sz="2600" dirty="0" smtClean="0"/>
              <a:t>Συμφωνίες μεταξύ επαγγελματία και πελάτη, σύμφωνα με τις οποίες ο πρώτος παρέχει στο δεύτερο ποσότητα εμπορευμάτων μεγαλύτερης αξίας από συνηθισμένο τίμημα, υπό τον όρο ότι ο πελάτης θα υποδείξει στον επαγγελματία ή σε τρίτο άλλους πελάτες που θα καταρτίσουν ίδια σύμβαση.</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a:bodyPr>
          <a:lstStyle/>
          <a:p>
            <a:pPr>
              <a:buNone/>
            </a:pPr>
            <a:r>
              <a:rPr lang="el-GR" sz="3300" b="1" dirty="0" smtClean="0"/>
              <a:t>Ν. Παραπλανητική διαφήμιση</a:t>
            </a:r>
            <a:endParaRPr lang="en-US" sz="3300" b="1" dirty="0" smtClean="0"/>
          </a:p>
          <a:p>
            <a:pPr marL="0" indent="0">
              <a:lnSpc>
                <a:spcPct val="80000"/>
              </a:lnSpc>
              <a:buNone/>
            </a:pPr>
            <a:r>
              <a:rPr lang="el-GR" sz="2400" dirty="0" smtClean="0"/>
              <a:t>Διαφήμιση: κάθε ανακοίνωση που γίνεται με κάθε μέσο στα πλαίσια εμπορικής, βιομηχανικής ή επαγγελματικής δραστηριότητας με στόχο προώθηση διάθεσης αγαθών ή υπηρεσιών.</a:t>
            </a:r>
            <a:endParaRPr lang="en-US" sz="2400" dirty="0" smtClean="0"/>
          </a:p>
          <a:p>
            <a:pPr marL="0" indent="0">
              <a:lnSpc>
                <a:spcPct val="80000"/>
              </a:lnSpc>
              <a:buNone/>
            </a:pPr>
            <a:r>
              <a:rPr lang="el-GR" sz="2400" dirty="0" smtClean="0"/>
              <a:t>Παραπλανητική: εμπορική πρακτική αναληθής ή που παρουσιάζεται με τέτοιο τρόπο ώστε να προκαλεί πλάνη, ώστε δηλαδή ο καταναλωτής να οδηγείται ή να ενδέχεται να οδηγηθεί σε απόφαση που χωρίς τη διαφήμιση δε θα ελάμβανε.</a:t>
            </a:r>
            <a:endParaRPr lang="en-US"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a:bodyPr>
          <a:lstStyle/>
          <a:p>
            <a:pPr marL="0" indent="0">
              <a:lnSpc>
                <a:spcPct val="80000"/>
              </a:lnSpc>
              <a:buNone/>
            </a:pPr>
            <a:r>
              <a:rPr lang="el-GR" sz="2600" dirty="0" smtClean="0"/>
              <a:t>Ειδική περίπτωση: παραλείπει ουσιώδεις πληροφορίες που χρειάζεται ο μέσος καταναλωτής για να λάβει τεκμηριωμένη απόφαση συναλλαγής ή επιθετική (παρενόχληση, καταναγκασμός, κατάχρηση επιρροής).</a:t>
            </a:r>
            <a:endParaRPr lang="en-US" sz="2600" dirty="0" smtClean="0"/>
          </a:p>
          <a:p>
            <a:pPr marL="571500" indent="-571500">
              <a:lnSpc>
                <a:spcPct val="80000"/>
              </a:lnSpc>
              <a:buFont typeface="+mj-lt"/>
              <a:buAutoNum type="romanUcPeriod"/>
            </a:pPr>
            <a:r>
              <a:rPr lang="el-GR" sz="2600" dirty="0" smtClean="0"/>
              <a:t>Συγκριτική διαφήμιση:</a:t>
            </a:r>
            <a:endParaRPr lang="en-US" sz="2600" dirty="0" smtClean="0"/>
          </a:p>
          <a:p>
            <a:pPr marL="0" indent="0">
              <a:lnSpc>
                <a:spcPct val="80000"/>
              </a:lnSpc>
              <a:buNone/>
            </a:pPr>
            <a:r>
              <a:rPr lang="el-GR" sz="2600" dirty="0" smtClean="0"/>
              <a:t>Επιτρέπεται, αν συγκρίνει με αντικειμενικό τρόπο στοιχεία προϊόντων που είναι αντιπροσωπευτικά, ουσιώδη, συναφή και εξακριβώσιμα. </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a:bodyPr>
          <a:lstStyle/>
          <a:p>
            <a:pPr>
              <a:lnSpc>
                <a:spcPct val="80000"/>
              </a:lnSpc>
              <a:buNone/>
            </a:pPr>
            <a:r>
              <a:rPr lang="en-US" sz="2600" dirty="0" smtClean="0"/>
              <a:t>Δεν επιτρέπεται αν:</a:t>
            </a:r>
            <a:endParaRPr lang="el-GR" sz="2600" dirty="0" smtClean="0"/>
          </a:p>
          <a:p>
            <a:pPr marL="514350" indent="-514350">
              <a:lnSpc>
                <a:spcPct val="80000"/>
              </a:lnSpc>
              <a:buFont typeface="+mj-lt"/>
              <a:buAutoNum type="alphaLcParenR"/>
            </a:pPr>
            <a:r>
              <a:rPr lang="en-US" sz="2600" dirty="0" smtClean="0"/>
              <a:t>Είναι παραπλανητική.</a:t>
            </a:r>
            <a:endParaRPr lang="el-GR" sz="2600" dirty="0" smtClean="0"/>
          </a:p>
          <a:p>
            <a:pPr marL="514350" indent="-514350">
              <a:lnSpc>
                <a:spcPct val="80000"/>
              </a:lnSpc>
              <a:buFont typeface="+mj-lt"/>
              <a:buAutoNum type="alphaLcParenR"/>
            </a:pPr>
            <a:r>
              <a:rPr lang="en-US" sz="2600" dirty="0" smtClean="0"/>
              <a:t>Μπορεί να προκαλέσει σύγχυση.</a:t>
            </a:r>
            <a:endParaRPr lang="el-GR" sz="2600" dirty="0" smtClean="0"/>
          </a:p>
          <a:p>
            <a:pPr marL="514350" indent="-514350">
              <a:lnSpc>
                <a:spcPct val="80000"/>
              </a:lnSpc>
              <a:buFont typeface="+mj-lt"/>
              <a:buAutoNum type="alphaLcParenR"/>
            </a:pPr>
            <a:r>
              <a:rPr lang="el-GR" sz="2600" dirty="0" smtClean="0"/>
              <a:t>Είναι υποτιμητική, δυσφημιστική ή περιφρονητική.</a:t>
            </a:r>
          </a:p>
          <a:p>
            <a:pPr marL="514350" indent="-514350">
              <a:lnSpc>
                <a:spcPct val="80000"/>
              </a:lnSpc>
              <a:buFont typeface="+mj-lt"/>
              <a:buAutoNum type="alphaLcParenR"/>
            </a:pPr>
            <a:r>
              <a:rPr lang="el-GR" sz="2600" dirty="0" smtClean="0"/>
              <a:t>Επιδιώκει να επωφεληθεί αθέμιτα από φήμη σήματος ή άλλων διακριτικών γνωρισμάτων ανταγωνιστή (παρασιτική).</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lstStyle/>
          <a:p>
            <a:pPr marL="571500" indent="-571500">
              <a:buFont typeface="+mj-lt"/>
              <a:buAutoNum type="romanUcPeriod" startAt="2"/>
            </a:pPr>
            <a:r>
              <a:rPr lang="el-GR" dirty="0" smtClean="0"/>
              <a:t>Προστασία:</a:t>
            </a:r>
            <a:endParaRPr lang="en-US" dirty="0" smtClean="0"/>
          </a:p>
          <a:p>
            <a:pPr marL="0" indent="0">
              <a:lnSpc>
                <a:spcPct val="80000"/>
              </a:lnSpc>
              <a:buNone/>
            </a:pPr>
            <a:r>
              <a:rPr lang="el-GR" sz="2600" dirty="0" smtClean="0"/>
              <a:t>Αγωγή για παύση και παράλειψη, αν υπαιτιότητα: αποζημίωση. </a:t>
            </a:r>
            <a:endParaRPr lang="en-US" sz="2600" dirty="0" smtClean="0"/>
          </a:p>
          <a:p>
            <a:pPr marL="0" indent="0">
              <a:lnSpc>
                <a:spcPct val="80000"/>
              </a:lnSpc>
              <a:buNone/>
            </a:pPr>
            <a:r>
              <a:rPr lang="el-GR" sz="2600" dirty="0" smtClean="0"/>
              <a:t>Νομιμοποίηση: ενώσεις καταναλωτών, επιμελητήρια, μεμονωμένος καταναλωτής.</a:t>
            </a:r>
            <a:endParaRPr lang="en-US" sz="2600" dirty="0" smtClean="0"/>
          </a:p>
          <a:p>
            <a:pPr marL="0" indent="0">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30</a:t>
            </a:fld>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err="1" smtClean="0"/>
              <a:t>Αλεξανδρίδου</a:t>
            </a:r>
            <a:r>
              <a:rPr lang="el-GR" sz="1400" dirty="0" smtClean="0"/>
              <a:t> Ελ., </a:t>
            </a:r>
            <a:r>
              <a:rPr lang="el-GR" sz="1400" dirty="0" err="1" smtClean="0"/>
              <a:t>Δίκαιο</a:t>
            </a:r>
            <a:r>
              <a:rPr lang="el-GR" sz="1400" dirty="0" smtClean="0"/>
              <a:t> </a:t>
            </a:r>
            <a:r>
              <a:rPr lang="el-GR" sz="1400" dirty="0" err="1" smtClean="0"/>
              <a:t>εμπορικών</a:t>
            </a:r>
            <a:r>
              <a:rPr lang="el-GR" sz="1400" dirty="0" smtClean="0"/>
              <a:t> </a:t>
            </a:r>
            <a:r>
              <a:rPr lang="el-GR" sz="1400" dirty="0" err="1" smtClean="0"/>
              <a:t>εταιρειών</a:t>
            </a:r>
            <a:r>
              <a:rPr lang="el-GR" sz="1400" dirty="0" smtClean="0"/>
              <a:t>, </a:t>
            </a:r>
            <a:r>
              <a:rPr lang="el-GR" sz="1400" dirty="0" err="1" smtClean="0"/>
              <a:t>Δίκαιο</a:t>
            </a:r>
            <a:r>
              <a:rPr lang="el-GR" sz="1400" dirty="0" smtClean="0"/>
              <a:t> &amp; </a:t>
            </a:r>
            <a:r>
              <a:rPr lang="el-GR" sz="1400" dirty="0" err="1" smtClean="0"/>
              <a:t>Οικονομία</a:t>
            </a:r>
            <a:r>
              <a:rPr lang="el-GR" sz="1400" dirty="0" smtClean="0"/>
              <a:t> 2007. </a:t>
            </a:r>
            <a:endParaRPr lang="en-US" sz="1400" dirty="0" smtClean="0"/>
          </a:p>
          <a:p>
            <a:pPr>
              <a:buNone/>
            </a:pPr>
            <a:r>
              <a:rPr lang="el-GR" sz="1400" dirty="0" err="1" smtClean="0"/>
              <a:t>Αντωνόπουλος</a:t>
            </a:r>
            <a:r>
              <a:rPr lang="el-GR" sz="1400" dirty="0" smtClean="0"/>
              <a:t> Β., </a:t>
            </a:r>
            <a:r>
              <a:rPr lang="el-GR" sz="1400" dirty="0" err="1" smtClean="0"/>
              <a:t>Δίκαιο</a:t>
            </a:r>
            <a:r>
              <a:rPr lang="el-GR" sz="1400" dirty="0" smtClean="0"/>
              <a:t> </a:t>
            </a:r>
            <a:r>
              <a:rPr lang="el-GR" sz="1400" dirty="0" err="1" smtClean="0"/>
              <a:t>προσωπικών</a:t>
            </a:r>
            <a:r>
              <a:rPr lang="el-GR" sz="1400" dirty="0" smtClean="0"/>
              <a:t> </a:t>
            </a:r>
            <a:r>
              <a:rPr lang="el-GR" sz="1400" dirty="0" err="1" smtClean="0"/>
              <a:t>εταιρειών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2007. </a:t>
            </a:r>
            <a:endParaRPr lang="en-US" sz="1400" dirty="0" smtClean="0"/>
          </a:p>
          <a:p>
            <a:pPr>
              <a:buNone/>
            </a:pPr>
            <a:r>
              <a:rPr lang="el-GR" sz="1400" dirty="0" err="1" smtClean="0"/>
              <a:t>Αντωνόπουλος</a:t>
            </a:r>
            <a:r>
              <a:rPr lang="el-GR" sz="1400" dirty="0" smtClean="0"/>
              <a:t> Β., </a:t>
            </a:r>
            <a:r>
              <a:rPr lang="el-GR" sz="1400" dirty="0" err="1" smtClean="0"/>
              <a:t>Δίκαιο</a:t>
            </a:r>
            <a:r>
              <a:rPr lang="el-GR" sz="1400" dirty="0" smtClean="0"/>
              <a:t> Α.Ε. και Ε.Π.Ε., </a:t>
            </a:r>
            <a:r>
              <a:rPr lang="el-GR" sz="1400" dirty="0" err="1" smtClean="0"/>
              <a:t>Εκδόσεις</a:t>
            </a:r>
            <a:r>
              <a:rPr lang="el-GR" sz="1400" dirty="0" smtClean="0"/>
              <a:t> </a:t>
            </a:r>
            <a:r>
              <a:rPr lang="el-GR" sz="1400" dirty="0" err="1" smtClean="0"/>
              <a:t>Σάκκουλα</a:t>
            </a:r>
            <a:r>
              <a:rPr lang="el-GR" sz="1400" dirty="0" smtClean="0"/>
              <a:t> 2009. </a:t>
            </a:r>
            <a:r>
              <a:rPr lang="el-GR" sz="1400" dirty="0" err="1" smtClean="0"/>
              <a:t>Κιάντου</a:t>
            </a:r>
            <a:r>
              <a:rPr lang="el-GR" sz="1400" dirty="0" smtClean="0"/>
              <a:t>-</a:t>
            </a:r>
            <a:r>
              <a:rPr lang="el-GR" sz="1400" dirty="0" err="1" smtClean="0"/>
              <a:t>Παμπούκη</a:t>
            </a:r>
            <a:r>
              <a:rPr lang="el-GR" sz="1400" dirty="0" smtClean="0"/>
              <a:t> Αλ., </a:t>
            </a:r>
            <a:r>
              <a:rPr lang="el-GR" sz="1400" dirty="0" err="1" smtClean="0"/>
              <a:t>Δίκαιο</a:t>
            </a:r>
            <a:r>
              <a:rPr lang="el-GR" sz="1400" dirty="0" smtClean="0"/>
              <a:t> </a:t>
            </a:r>
            <a:r>
              <a:rPr lang="el-GR" sz="1400" dirty="0" err="1" smtClean="0"/>
              <a:t>αξιογράφων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1997. </a:t>
            </a:r>
            <a:endParaRPr lang="en-US" sz="1400" dirty="0" smtClean="0"/>
          </a:p>
          <a:p>
            <a:pPr>
              <a:buNone/>
            </a:pPr>
            <a:r>
              <a:rPr lang="el-GR" sz="1400" dirty="0" err="1" smtClean="0"/>
              <a:t>Μούζουλας</a:t>
            </a:r>
            <a:r>
              <a:rPr lang="el-GR" sz="1400" dirty="0" smtClean="0"/>
              <a:t> Σ., </a:t>
            </a:r>
            <a:r>
              <a:rPr lang="el-GR" sz="1400" dirty="0" err="1" smtClean="0"/>
              <a:t>Διοικητικό</a:t>
            </a:r>
            <a:r>
              <a:rPr lang="el-GR" sz="1400" dirty="0" smtClean="0"/>
              <a:t> </a:t>
            </a:r>
            <a:r>
              <a:rPr lang="el-GR" sz="1400" dirty="0" err="1" smtClean="0"/>
              <a:t>Συμβούλιο</a:t>
            </a:r>
            <a:r>
              <a:rPr lang="el-GR" sz="1400" dirty="0" smtClean="0"/>
              <a:t> </a:t>
            </a:r>
            <a:r>
              <a:rPr lang="el-GR" sz="1400" dirty="0" err="1" smtClean="0"/>
              <a:t>Ανώνυμης</a:t>
            </a:r>
            <a:r>
              <a:rPr lang="el-GR" sz="1400" dirty="0" smtClean="0"/>
              <a:t> </a:t>
            </a:r>
            <a:r>
              <a:rPr lang="el-GR" sz="1400" dirty="0" err="1" smtClean="0"/>
              <a:t>Εταιρίας</a:t>
            </a:r>
            <a:r>
              <a:rPr lang="el-GR" sz="1400" dirty="0" smtClean="0"/>
              <a:t>-</a:t>
            </a:r>
            <a:r>
              <a:rPr lang="el-GR" sz="1400" dirty="0" err="1" smtClean="0"/>
              <a:t>Νομολογία</a:t>
            </a:r>
            <a:r>
              <a:rPr lang="el-GR" sz="1400" dirty="0" smtClean="0"/>
              <a:t> 1920-91(</a:t>
            </a:r>
            <a:r>
              <a:rPr lang="el-GR" sz="1400" dirty="0" err="1" smtClean="0"/>
              <a:t>Νομική</a:t>
            </a:r>
            <a:r>
              <a:rPr lang="el-GR" sz="1400" dirty="0" smtClean="0"/>
              <a:t> </a:t>
            </a:r>
            <a:r>
              <a:rPr lang="el-GR" sz="1400" dirty="0" err="1" smtClean="0"/>
              <a:t>Βιβλιοθήκη</a:t>
            </a:r>
            <a:r>
              <a:rPr lang="el-GR" sz="1400" dirty="0" smtClean="0"/>
              <a:t> 1995) </a:t>
            </a:r>
            <a:endParaRPr lang="en-US" sz="1400" dirty="0" smtClean="0"/>
          </a:p>
          <a:p>
            <a:pPr>
              <a:buNone/>
            </a:pPr>
            <a:r>
              <a:rPr lang="el-GR" sz="1400" dirty="0" err="1" smtClean="0"/>
              <a:t>Παπαγιάννης</a:t>
            </a:r>
            <a:r>
              <a:rPr lang="el-GR" sz="1400" dirty="0" smtClean="0"/>
              <a:t> </a:t>
            </a:r>
            <a:r>
              <a:rPr lang="el-GR" sz="1400" dirty="0" err="1" smtClean="0"/>
              <a:t>Ιωάν</a:t>
            </a:r>
            <a:r>
              <a:rPr lang="el-GR" sz="1400" dirty="0" smtClean="0"/>
              <a:t>., </a:t>
            </a:r>
            <a:r>
              <a:rPr lang="el-GR" sz="1400" dirty="0" err="1" smtClean="0"/>
              <a:t>Δίκαιο</a:t>
            </a:r>
            <a:r>
              <a:rPr lang="el-GR" sz="1400" dirty="0" smtClean="0"/>
              <a:t> </a:t>
            </a:r>
            <a:r>
              <a:rPr lang="el-GR" sz="1400" dirty="0" err="1" smtClean="0"/>
              <a:t>εμπορικών</a:t>
            </a:r>
            <a:r>
              <a:rPr lang="el-GR" sz="1400" dirty="0" smtClean="0"/>
              <a:t> </a:t>
            </a:r>
            <a:r>
              <a:rPr lang="el-GR" sz="1400" dirty="0" err="1" smtClean="0"/>
              <a:t>εταιρειών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2011. </a:t>
            </a:r>
            <a:endParaRPr lang="en-US" sz="1400" dirty="0" smtClean="0"/>
          </a:p>
          <a:p>
            <a:pPr>
              <a:buNone/>
            </a:pPr>
            <a:r>
              <a:rPr lang="el-GR" sz="1400" dirty="0" err="1" smtClean="0"/>
              <a:t>Ρόκας</a:t>
            </a:r>
            <a:r>
              <a:rPr lang="el-GR" sz="1400" dirty="0" smtClean="0"/>
              <a:t> Ν., </a:t>
            </a:r>
            <a:r>
              <a:rPr lang="el-GR" sz="1400" dirty="0" err="1" smtClean="0"/>
              <a:t>Εμπορικές</a:t>
            </a:r>
            <a:r>
              <a:rPr lang="el-GR" sz="1400" dirty="0" smtClean="0"/>
              <a:t> </a:t>
            </a:r>
            <a:r>
              <a:rPr lang="el-GR" sz="1400" dirty="0" err="1" smtClean="0"/>
              <a:t>Εταιρίες</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2012</a:t>
            </a:r>
            <a:r>
              <a:rPr lang="el-GR" sz="1400" dirty="0" smtClean="0"/>
              <a:t>.</a:t>
            </a:r>
            <a:endParaRPr lang="en-US" sz="1400" dirty="0" smtClean="0"/>
          </a:p>
          <a:p>
            <a:pPr>
              <a:buNone/>
            </a:pPr>
            <a:r>
              <a:rPr lang="el-GR" sz="1400" dirty="0" err="1" smtClean="0"/>
              <a:t>Ρόκας</a:t>
            </a:r>
            <a:r>
              <a:rPr lang="el-GR" sz="1400" dirty="0" smtClean="0"/>
              <a:t> Ν., </a:t>
            </a:r>
            <a:r>
              <a:rPr lang="el-GR" sz="1400" dirty="0" err="1" smtClean="0"/>
              <a:t>Αξιόγραφα</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2012</a:t>
            </a:r>
            <a:r>
              <a:rPr lang="el-GR" sz="1400" dirty="0" smtClean="0"/>
              <a:t>.</a:t>
            </a:r>
            <a:endParaRPr lang="en-US" sz="1400" dirty="0" smtClean="0"/>
          </a:p>
          <a:p>
            <a:pPr>
              <a:buNone/>
            </a:pPr>
            <a:r>
              <a:rPr lang="el-GR" sz="1400" dirty="0" err="1" smtClean="0"/>
              <a:t>Σινανιώτη</a:t>
            </a:r>
            <a:r>
              <a:rPr lang="el-GR" sz="1400" dirty="0" smtClean="0"/>
              <a:t> Αρ., </a:t>
            </a:r>
            <a:r>
              <a:rPr lang="el-GR" sz="1400" dirty="0" err="1" smtClean="0"/>
              <a:t>Εμπορικό</a:t>
            </a:r>
            <a:r>
              <a:rPr lang="el-GR" sz="1400" dirty="0" smtClean="0"/>
              <a:t> </a:t>
            </a:r>
            <a:r>
              <a:rPr lang="el-GR" sz="1400" dirty="0" err="1" smtClean="0"/>
              <a:t>δίκαιο</a:t>
            </a:r>
            <a:r>
              <a:rPr lang="el-GR" sz="1400" dirty="0" smtClean="0"/>
              <a:t> τ.2, Αντ. Ν. </a:t>
            </a:r>
            <a:r>
              <a:rPr lang="el-GR" sz="1400" dirty="0" err="1" smtClean="0"/>
              <a:t>Σάκκουλας</a:t>
            </a:r>
            <a:r>
              <a:rPr lang="el-GR" sz="1400" dirty="0" smtClean="0"/>
              <a:t> 2004. </a:t>
            </a:r>
            <a:endParaRPr lang="en-US" sz="1400" dirty="0" smtClean="0"/>
          </a:p>
          <a:p>
            <a:pPr>
              <a:buNone/>
            </a:pPr>
            <a:r>
              <a:rPr lang="el-GR" sz="1400" dirty="0" err="1" smtClean="0"/>
              <a:t>Τριανταφυλλάκης</a:t>
            </a:r>
            <a:r>
              <a:rPr lang="el-GR" sz="1400" dirty="0" smtClean="0"/>
              <a:t> Γ., </a:t>
            </a:r>
            <a:r>
              <a:rPr lang="el-GR" sz="1400" dirty="0" err="1" smtClean="0"/>
              <a:t>Εισαγωγή</a:t>
            </a:r>
            <a:r>
              <a:rPr lang="el-GR" sz="1400" dirty="0" smtClean="0"/>
              <a:t> στο </a:t>
            </a:r>
            <a:r>
              <a:rPr lang="el-GR" sz="1400" dirty="0" err="1" smtClean="0"/>
              <a:t>δίκαιο</a:t>
            </a:r>
            <a:r>
              <a:rPr lang="el-GR" sz="1400" dirty="0" smtClean="0"/>
              <a:t> των </a:t>
            </a:r>
            <a:r>
              <a:rPr lang="el-GR" sz="1400" dirty="0" err="1" smtClean="0"/>
              <a:t>αξιογράφων</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2008. </a:t>
            </a:r>
            <a:endParaRPr lang="en-US" sz="1400" dirty="0" smtClean="0"/>
          </a:p>
          <a:p>
            <a:pPr>
              <a:buNone/>
            </a:pPr>
            <a:r>
              <a:rPr lang="el-GR" sz="1400" dirty="0" err="1" smtClean="0"/>
              <a:t>Συλλογή</a:t>
            </a:r>
            <a:r>
              <a:rPr lang="el-GR" sz="1400" dirty="0" smtClean="0"/>
              <a:t> </a:t>
            </a:r>
            <a:r>
              <a:rPr lang="el-GR" sz="1400" dirty="0" err="1" smtClean="0"/>
              <a:t>Διαφόρων</a:t>
            </a:r>
            <a:r>
              <a:rPr lang="el-GR" sz="1400" dirty="0" smtClean="0"/>
              <a:t>, Το </a:t>
            </a:r>
            <a:r>
              <a:rPr lang="el-GR" sz="1400" dirty="0" err="1" smtClean="0"/>
              <a:t>Δίκαιο</a:t>
            </a:r>
            <a:r>
              <a:rPr lang="el-GR" sz="1400" dirty="0" smtClean="0"/>
              <a:t> της </a:t>
            </a:r>
            <a:r>
              <a:rPr lang="el-GR" sz="1400" dirty="0" err="1" smtClean="0"/>
              <a:t>Εταιρίας</a:t>
            </a:r>
            <a:r>
              <a:rPr lang="el-GR" sz="1400" dirty="0" smtClean="0"/>
              <a:t> </a:t>
            </a:r>
            <a:r>
              <a:rPr lang="el-GR" sz="1400" dirty="0" err="1" smtClean="0"/>
              <a:t>Περιορισμένης</a:t>
            </a:r>
            <a:r>
              <a:rPr lang="el-GR" sz="1400" dirty="0" smtClean="0"/>
              <a:t> </a:t>
            </a:r>
            <a:r>
              <a:rPr lang="el-GR" sz="1400" dirty="0" err="1" smtClean="0"/>
              <a:t>Ευθύνης</a:t>
            </a:r>
            <a:r>
              <a:rPr lang="el-GR" sz="1400" dirty="0" smtClean="0"/>
              <a:t>(</a:t>
            </a:r>
            <a:r>
              <a:rPr lang="el-GR" sz="1400" dirty="0" err="1" smtClean="0"/>
              <a:t>Νομική</a:t>
            </a:r>
            <a:r>
              <a:rPr lang="el-GR" sz="1400" dirty="0" smtClean="0"/>
              <a:t> </a:t>
            </a:r>
            <a:r>
              <a:rPr lang="el-GR" sz="1400" dirty="0" err="1" smtClean="0"/>
              <a:t>Βιβλιοθήκη</a:t>
            </a:r>
            <a:r>
              <a:rPr lang="el-GR" sz="1400" dirty="0" smtClean="0"/>
              <a:t> 1994) </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Παππά Π. (2015) Εμπορικό και Οικονομικό Δίκαιο.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1031049"/>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3200" dirty="0" smtClean="0"/>
              <a:t>Πρέβεζα</a:t>
            </a:r>
            <a:r>
              <a:rPr lang="el-GR" sz="2900" dirty="0" smtClean="0"/>
              <a:t>,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80000"/>
              </a:lnSpc>
              <a:buNone/>
            </a:pPr>
            <a:r>
              <a:rPr lang="el-GR" sz="2400" dirty="0" smtClean="0"/>
              <a:t>Κάθε παράνομη πράξη που απαγορεύεται σε βιομηχανικές, εμπορικές και γεωργικές συναλλαγές και αντιβαίνει τα χρηστά ήθη είναι αθέμιτος ανταγωνισμός. Τέτοιες ενέργειες είναι η υποτίμηση, ο υπερβολικός δελεασμός, προώθηση με τυχερές μεθόδους, διακινδύνευση αγοράς, ψυχολογικός εξαναγκασμός, εκμετάλλευση συναισθημάτων, μποϋκοτάζ, άνιση μεταχείριση, ψευδή διαχείριση, ψευδής αναγγελία εκποίησης, εμπορική δυσφήμιση.</a:t>
            </a:r>
            <a:endParaRPr lang="el-GR" sz="24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lstStyle/>
          <a:p>
            <a:pPr>
              <a:buNone/>
            </a:pPr>
            <a:r>
              <a:rPr lang="el-GR" b="1" dirty="0" smtClean="0"/>
              <a:t>Α. Γενική ρήτρα</a:t>
            </a:r>
            <a:endParaRPr lang="en-US" b="1" dirty="0" smtClean="0"/>
          </a:p>
          <a:p>
            <a:pPr marL="0" indent="0">
              <a:lnSpc>
                <a:spcPct val="80000"/>
              </a:lnSpc>
              <a:buNone/>
            </a:pPr>
            <a:r>
              <a:rPr lang="el-GR" sz="2600" dirty="0" smtClean="0"/>
              <a:t>Είναι παράνομη και απαγορεύεται σε εμπορικές, βιομηχανικές και γεωργικές συναλλαγές κάθε πράξη που αντιβαίνει σε χρηστά ήθη.</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a:bodyPr>
          <a:lstStyle/>
          <a:p>
            <a:pPr>
              <a:buNone/>
            </a:pPr>
            <a:r>
              <a:rPr lang="el-GR" sz="3600" b="1" dirty="0" smtClean="0"/>
              <a:t>Β. Προϋποθέσεις</a:t>
            </a:r>
            <a:endParaRPr lang="en-US" sz="3600" b="1" dirty="0" smtClean="0"/>
          </a:p>
          <a:p>
            <a:pPr marL="571500" indent="-571500">
              <a:lnSpc>
                <a:spcPct val="80000"/>
              </a:lnSpc>
              <a:buFont typeface="+mj-lt"/>
              <a:buAutoNum type="romanUcPeriod"/>
            </a:pPr>
            <a:r>
              <a:rPr lang="el-GR" sz="2400" dirty="0" smtClean="0"/>
              <a:t>Σκοπός ανταγωνισμού: υπάρχει, όταν κάποια πρόθεση ανταγωνισμού εκδηλώνεται με ανταγωνιστική ενέργεια μεταξύ δύο προσώπων που βρίσκονται σε ανταγωνιστική θέση. Οποτεδήποτε κάποιος προσπαθεί να ενισχύσει τη θέση του σε αγορά αυξάνοντας συναλλακτικές σχέσεις του, είτε αποσπώντας πελατεία ανταγωνιστών είτε επιδιώκοντας σημαντικότερο μερίδιο νέων πελατών, ακόμα κι αν δεν επιδιώκει τη ζημία των ανταγωνιστών.</a:t>
            </a:r>
            <a:endParaRPr lang="en-US" sz="2400" dirty="0" smtClean="0"/>
          </a:p>
          <a:p>
            <a:pPr>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a:xfrm>
            <a:off x="457200" y="1129308"/>
            <a:ext cx="8229600" cy="4176464"/>
          </a:xfrm>
        </p:spPr>
        <p:txBody>
          <a:bodyPr>
            <a:normAutofit fontScale="70000" lnSpcReduction="20000"/>
          </a:bodyPr>
          <a:lstStyle/>
          <a:p>
            <a:pPr marL="0" indent="0">
              <a:buNone/>
            </a:pPr>
            <a:r>
              <a:rPr lang="el-GR" sz="3400" dirty="0" smtClean="0"/>
              <a:t>Ανταγωνιστική σχέση: οι δραστηριοποιούμενοι στην αγορά απευθύνονται σε ίδιους ή συγγενικούς κύκλους πελατών. </a:t>
            </a:r>
            <a:endParaRPr lang="en-US" sz="3400" dirty="0" smtClean="0"/>
          </a:p>
          <a:p>
            <a:pPr marL="571500" indent="-571500">
              <a:buFont typeface="+mj-lt"/>
              <a:buAutoNum type="romanUcPeriod" startAt="2"/>
            </a:pPr>
            <a:r>
              <a:rPr lang="el-GR" dirty="0" smtClean="0"/>
              <a:t>Πράξη ανταγωνισμού: κρινόμενη με αντικειμενικά κριτήρια, εκείνη που αποσκοπεί στην ενίσχυση θέσης στην αγορά αυτού που την ενεργεί σε βάρος άλλων, και δυνητικών, ανταγωνιστών.</a:t>
            </a:r>
          </a:p>
          <a:p>
            <a:pPr marL="571500" indent="-571500">
              <a:buFont typeface="+mj-lt"/>
              <a:buAutoNum type="romanUcPeriod" startAt="2"/>
            </a:pPr>
            <a:r>
              <a:rPr lang="el-GR" dirty="0" smtClean="0"/>
              <a:t>Εκδήλωση ανταγωνιστικής ενέργειας σε εμπορική ή βιομηχανική ή γεωργική αγορά.</a:t>
            </a:r>
          </a:p>
          <a:p>
            <a:pPr marL="571500" indent="-571500">
              <a:buFont typeface="+mj-lt"/>
              <a:buAutoNum type="romanUcPeriod" startAt="2"/>
            </a:pPr>
            <a:r>
              <a:rPr lang="el-GR" dirty="0" smtClean="0"/>
              <a:t>Ενέργεια αντίθετη με χρηστά ήθη: ελαστικό κριτήριο λόγω του γεγονότος ότι ο ανταγωνισμός είναι σύμφυτος με τη λειτουργία της αγοράς. Υπαιτιότητα απαιτείται μόνο όταν ο θιγόμενος ζητά αποζημίωση.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Αθέμιτος Ανταγωνισμός</a:t>
            </a:r>
            <a:endParaRPr lang="en-US" dirty="0"/>
          </a:p>
        </p:txBody>
      </p:sp>
      <p:sp>
        <p:nvSpPr>
          <p:cNvPr id="3" name="2 - Θέση περιεχομένου"/>
          <p:cNvSpPr>
            <a:spLocks noGrp="1"/>
          </p:cNvSpPr>
          <p:nvPr>
            <p:ph idx="1"/>
          </p:nvPr>
        </p:nvSpPr>
        <p:spPr/>
        <p:txBody>
          <a:bodyPr>
            <a:normAutofit/>
          </a:bodyPr>
          <a:lstStyle/>
          <a:p>
            <a:pPr>
              <a:buNone/>
            </a:pPr>
            <a:r>
              <a:rPr lang="el-GR" b="1" dirty="0" smtClean="0"/>
              <a:t>Γ. Κατηγορίες αθέμιτων πράξεων</a:t>
            </a:r>
          </a:p>
          <a:p>
            <a:pPr marL="571500" indent="-571500">
              <a:lnSpc>
                <a:spcPct val="90000"/>
              </a:lnSpc>
              <a:buFont typeface="+mj-lt"/>
              <a:buAutoNum type="romanUcPeriod"/>
            </a:pPr>
            <a:r>
              <a:rPr lang="el-GR" sz="2600" dirty="0" smtClean="0"/>
              <a:t>Υποτίμηση: κάποια επιχείρηση πωλεί προϊόντα σε τιμές χαμηλότερες από το παρελθόν. </a:t>
            </a:r>
            <a:endParaRPr lang="en-US" sz="2600" dirty="0" smtClean="0"/>
          </a:p>
          <a:p>
            <a:pPr marL="0" indent="0">
              <a:lnSpc>
                <a:spcPct val="90000"/>
              </a:lnSpc>
              <a:buNone/>
            </a:pPr>
            <a:r>
              <a:rPr lang="el-GR" sz="2600" dirty="0" smtClean="0"/>
              <a:t>Γενικά δεν είναι αντίθετη σε χρηστά ήθη και αποτελεί δικαίωμα επιχειρηματία.</a:t>
            </a:r>
            <a:r>
              <a:rPr lang="en-US" sz="2600" dirty="0" smtClean="0"/>
              <a:t> </a:t>
            </a:r>
            <a:r>
              <a:rPr lang="el-GR" sz="2600" dirty="0" smtClean="0"/>
              <a:t>Ειδικά δεν μπορεί να θεωρηθεί αθέμιτη όταν είναι απόλυτα δικαιολογημένη από μεταβολή συνθηκών πώλησης.</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2019</TotalTime>
  <Words>1987</Words>
  <Application>Microsoft Office PowerPoint</Application>
  <PresentationFormat>Προβολή στην οθόνη (16:10)</PresentationFormat>
  <Paragraphs>215</Paragraphs>
  <Slides>37</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Θέμα του Office</vt:lpstr>
      <vt:lpstr>Εμπορικό και Οικονομικό Δίκαιο</vt:lpstr>
      <vt:lpstr>Διαφάνεια 2</vt:lpstr>
      <vt:lpstr>Άδειες Χρήσης</vt:lpstr>
      <vt:lpstr>Χρηματοδότηση</vt:lpstr>
      <vt:lpstr>Σκοποί  ενότητας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Αθέμιτος Ανταγωνισμός</vt:lpstr>
      <vt:lpstr>Βιβλιογραφία</vt:lpstr>
      <vt:lpstr>Σημείωμα Αναφοράς</vt:lpstr>
      <vt:lpstr>Σημείωμα Αδειοδότησης</vt:lpstr>
      <vt:lpstr>Διαφάνεια 34</vt:lpstr>
      <vt:lpstr>Διαφάνεια 35</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335</cp:revision>
  <dcterms:created xsi:type="dcterms:W3CDTF">2012-09-06T09:03:05Z</dcterms:created>
  <dcterms:modified xsi:type="dcterms:W3CDTF">2015-11-09T18:21:01Z</dcterms:modified>
</cp:coreProperties>
</file>