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320" r:id="rId12"/>
    <p:sldId id="299" r:id="rId13"/>
    <p:sldId id="282" r:id="rId14"/>
    <p:sldId id="283" r:id="rId15"/>
    <p:sldId id="285" r:id="rId16"/>
    <p:sldId id="301" r:id="rId17"/>
    <p:sldId id="302" r:id="rId18"/>
    <p:sldId id="303" r:id="rId19"/>
    <p:sldId id="306" r:id="rId20"/>
    <p:sldId id="305" r:id="rId21"/>
    <p:sldId id="304" r:id="rId22"/>
    <p:sldId id="308" r:id="rId23"/>
    <p:sldId id="307" r:id="rId24"/>
    <p:sldId id="309" r:id="rId25"/>
    <p:sldId id="310" r:id="rId26"/>
    <p:sldId id="311" r:id="rId27"/>
    <p:sldId id="314" r:id="rId28"/>
    <p:sldId id="313" r:id="rId29"/>
    <p:sldId id="290" r:id="rId30"/>
    <p:sldId id="291" r:id="rId31"/>
    <p:sldId id="292" r:id="rId32"/>
    <p:sldId id="293" r:id="rId33"/>
    <p:sldId id="294" r:id="rId34"/>
    <p:sldId id="295" r:id="rId35"/>
    <p:sldId id="280" r:id="rId36"/>
  </p:sldIdLst>
  <p:sldSz cx="9144000" cy="5715000" type="screen16x10"/>
  <p:notesSz cx="6858000" cy="9144000"/>
  <p:custDataLst>
    <p:tags r:id="rId3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3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03/11/2015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02994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0446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5666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Κλαδικά Λογιστικά Σχέδια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ea typeface="ＭＳ Ｐゴシック" pitchFamily="34" charset="-128"/>
              </a:rPr>
              <a:t>Τραπεζική Λογιστική – Μη Εξυπηρετούμενα Δάνεια</a:t>
            </a:r>
            <a:r>
              <a:rPr lang="en-US" sz="3600" dirty="0" smtClean="0"/>
              <a:t> </a:t>
            </a:r>
          </a:p>
          <a:p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graphicFrame>
        <p:nvGraphicFramePr>
          <p:cNvPr id="6" name="Table 7"/>
          <p:cNvGraphicFramePr>
            <a:graphicFrameLocks noGrp="1"/>
          </p:cNvGraphicFramePr>
          <p:nvPr/>
        </p:nvGraphicFramePr>
        <p:xfrm>
          <a:off x="539552" y="265212"/>
          <a:ext cx="8075612" cy="5151438"/>
        </p:xfrm>
        <a:graphic>
          <a:graphicData uri="http://schemas.openxmlformats.org/drawingml/2006/table">
            <a:tbl>
              <a:tblPr/>
              <a:tblGrid>
                <a:gridCol w="974725"/>
                <a:gridCol w="1644650"/>
                <a:gridCol w="1643062"/>
                <a:gridCol w="1785938"/>
                <a:gridCol w="2027237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Α/Α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Αρχικό υπόλοιπο κεφαλαίου 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Τόκος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Κεφάλαιο 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Τελικό υπόλοιπο κεφαλαίου 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1.000.000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40.000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45.820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954.180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954.180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38.167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47.653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906.527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906.527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36.261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49.559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856.968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856.968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34.279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51.541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805.427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805.427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32.217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53.603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751.824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751.824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30.073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55.747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696.077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696.077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27.843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57.977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638.100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638.100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25.524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60.296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577.804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577.804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23.112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62.708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515.096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515.096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20.604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65.216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449.880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449.880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17.995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67.825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382.055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382.055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15.282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70.538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311.518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311.518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12.461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73.359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238.158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238.158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9.526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76.294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161.865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161.865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6.475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79.345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82.519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82.519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3.301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82.519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3" marR="6858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Τραπεζική Λογιστική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467544" y="1273324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a typeface="ＭＳ Ｐゴシック" pitchFamily="34" charset="-128"/>
              </a:rPr>
              <a:t>31.3.2012</a:t>
            </a:r>
            <a:endParaRPr lang="en-US" dirty="0"/>
          </a:p>
        </p:txBody>
      </p:sp>
      <p:graphicFrame>
        <p:nvGraphicFramePr>
          <p:cNvPr id="8" name="Table 6"/>
          <p:cNvGraphicFramePr>
            <a:graphicFrameLocks noGrp="1"/>
          </p:cNvGraphicFramePr>
          <p:nvPr/>
        </p:nvGraphicFramePr>
        <p:xfrm>
          <a:off x="539552" y="1561356"/>
          <a:ext cx="8002587" cy="1462723"/>
        </p:xfrm>
        <a:graphic>
          <a:graphicData uri="http://schemas.openxmlformats.org/drawingml/2006/table">
            <a:tbl>
              <a:tblPr/>
              <a:tblGrid>
                <a:gridCol w="1295400"/>
                <a:gridCol w="1223962"/>
                <a:gridCol w="3097213"/>
                <a:gridCol w="1223962"/>
                <a:gridCol w="116205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Κωδ.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Περιγραφή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Χρέωση (Χ)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20.10.01.03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Χορηγήσεις στη βιομηχανία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Πίστωση (Π)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70.05.10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Τόκοι από χορηγήσεις στη βιομηχανία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8 - Ορθογώνιο"/>
          <p:cNvSpPr/>
          <p:nvPr/>
        </p:nvSpPr>
        <p:spPr>
          <a:xfrm>
            <a:off x="539552" y="328954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(ε) πληρωμή από τον πελάτη της πρώτης τοκοχρεωλυτικής δόσεις των € 85.820 (κεφάλαιο € 45.820 + τόκοι € 40.000)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ea typeface="ＭＳ Ｐゴシック" pitchFamily="34" charset="-128"/>
              </a:rPr>
              <a:t>Τραπεζική Λογιστική</a:t>
            </a:r>
            <a:endParaRPr lang="el-GR" sz="31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39552" y="1273324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1.4.2012</a:t>
            </a:r>
            <a:endParaRPr lang="el-GR" dirty="0"/>
          </a:p>
        </p:txBody>
      </p:sp>
      <p:graphicFrame>
        <p:nvGraphicFramePr>
          <p:cNvPr id="6" name="Table 8"/>
          <p:cNvGraphicFramePr>
            <a:graphicFrameLocks noGrp="1"/>
          </p:cNvGraphicFramePr>
          <p:nvPr/>
        </p:nvGraphicFramePr>
        <p:xfrm>
          <a:off x="611560" y="1633364"/>
          <a:ext cx="8002587" cy="1462723"/>
        </p:xfrm>
        <a:graphic>
          <a:graphicData uri="http://schemas.openxmlformats.org/drawingml/2006/table">
            <a:tbl>
              <a:tblPr/>
              <a:tblGrid>
                <a:gridCol w="1295400"/>
                <a:gridCol w="1223962"/>
                <a:gridCol w="3097213"/>
                <a:gridCol w="1223962"/>
                <a:gridCol w="116205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Κωδ.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Περιγραφή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Χρέωση (Χ)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50.10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Καταθέσεις όψεως εταιριών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85.820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Πίστωση (Π)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20.10.01.09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Χορηγήσεις στη βιομηχανία τροφίμων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85.820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l-G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67544" y="120131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(στ) υπολογισμός των αναλογούντων, δεδουλευμένων και μη απαιτητών τόκων της περιόδου από 1.4.2012 έως 30.6.2012) για την σύνταξη των οικονομικών καταστάσεων της τράπεζας (954.180 * 8% * 90 : 360 = 19.084)</a:t>
            </a:r>
          </a:p>
          <a:p>
            <a:pPr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	 </a:t>
            </a:r>
          </a:p>
          <a:p>
            <a:pPr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30.6.2012</a:t>
            </a:r>
            <a:endParaRPr lang="en-US" dirty="0"/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539552" y="2785492"/>
          <a:ext cx="8002587" cy="1463040"/>
        </p:xfrm>
        <a:graphic>
          <a:graphicData uri="http://schemas.openxmlformats.org/drawingml/2006/table">
            <a:tbl>
              <a:tblPr/>
              <a:tblGrid>
                <a:gridCol w="1295400"/>
                <a:gridCol w="1223962"/>
                <a:gridCol w="3097213"/>
                <a:gridCol w="1223962"/>
                <a:gridCol w="116205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Κωδ.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Περιγραφή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Χρέωση (Χ)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20.10.01.03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Αναλογούντες και μη απαιτητοί τόκοι βιομηχανίας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19.084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Πίστωση (Π)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70.05.10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Τόκοι από χορηγήσεις στη βιομηχανία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19.084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l-G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467544" y="112930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ea typeface="ＭＳ Ｐゴシック" pitchFamily="34" charset="-128"/>
              </a:rPr>
              <a:t>(ζ) αντιλογισμός των αναλογούντων τόκων της περιόδου από 1.4.2012 έως 30.6.2012</a:t>
            </a:r>
            <a:endParaRPr lang="en-US" dirty="0"/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611560" y="1561356"/>
          <a:ext cx="8002587" cy="1463040"/>
        </p:xfrm>
        <a:graphic>
          <a:graphicData uri="http://schemas.openxmlformats.org/drawingml/2006/table">
            <a:tbl>
              <a:tblPr/>
              <a:tblGrid>
                <a:gridCol w="1295400"/>
                <a:gridCol w="1223962"/>
                <a:gridCol w="3097213"/>
                <a:gridCol w="1223962"/>
                <a:gridCol w="116205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Κωδ.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Περιγραφή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Χρέωση (Χ)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70.05.10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Τόκοι από χορηγήσεις στη βιομηχανία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19.084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Πίστωση (Π)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20.10.01.03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Αναλογούντες και μη απαιτητοί τόκοι βιομηχανίας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19.084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l-GR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467544" y="12733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l-GR" dirty="0" smtClean="0"/>
              <a:t>(η) καταλογισμός των δεδουλευμένων τόκων της περιόδου από 1.4.2014 έως 30.9.2012 της πιστούχου σύμφωνα με της συμβατικές της υποχρεώσεις (πληρωμή τους στο 6μηνο).</a:t>
            </a:r>
          </a:p>
          <a:p>
            <a:pPr algn="just" eaLnBrk="0" hangingPunct="0"/>
            <a:r>
              <a:rPr lang="el-GR" dirty="0" smtClean="0"/>
              <a:t>30.9.2012</a:t>
            </a:r>
            <a:endParaRPr lang="el-GR" dirty="0"/>
          </a:p>
        </p:txBody>
      </p:sp>
      <p:graphicFrame>
        <p:nvGraphicFramePr>
          <p:cNvPr id="6" name="Table 7"/>
          <p:cNvGraphicFramePr>
            <a:graphicFrameLocks noGrp="1"/>
          </p:cNvGraphicFramePr>
          <p:nvPr/>
        </p:nvGraphicFramePr>
        <p:xfrm>
          <a:off x="539552" y="2497460"/>
          <a:ext cx="8002587" cy="1463040"/>
        </p:xfrm>
        <a:graphic>
          <a:graphicData uri="http://schemas.openxmlformats.org/drawingml/2006/table">
            <a:tbl>
              <a:tblPr/>
              <a:tblGrid>
                <a:gridCol w="1295400"/>
                <a:gridCol w="1223962"/>
                <a:gridCol w="3097213"/>
                <a:gridCol w="1223962"/>
                <a:gridCol w="116205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Κωδ.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Περιγραφή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Χρέωση (Χ)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70.05.10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Τόκοι από χορηγήσεις στη βιομηχανία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19.084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Πίστωση (Π)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20.10.01.03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Αναλογούντες και μη απαιτητοί τόκοι βιομηχανίας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19.084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l-GR" sz="36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67544" y="13453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(ε) πληρωμή από τον πελάτη της δεύτερης τοκοχρεωλυτικής δόσεις των € 85.820 (κεφάλαιο € 47.653 + τόκοι € 38.167) </a:t>
            </a:r>
          </a:p>
          <a:p>
            <a:pPr>
              <a:buFontTx/>
              <a:buNone/>
            </a:pPr>
            <a:endParaRPr lang="el-GR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1.10.2012</a:t>
            </a:r>
            <a:endParaRPr lang="en-US" dirty="0"/>
          </a:p>
        </p:txBody>
      </p:sp>
      <p:graphicFrame>
        <p:nvGraphicFramePr>
          <p:cNvPr id="8" name="Table 6"/>
          <p:cNvGraphicFramePr>
            <a:graphicFrameLocks noGrp="1"/>
          </p:cNvGraphicFramePr>
          <p:nvPr/>
        </p:nvGraphicFramePr>
        <p:xfrm>
          <a:off x="611560" y="2569468"/>
          <a:ext cx="8002587" cy="1462723"/>
        </p:xfrm>
        <a:graphic>
          <a:graphicData uri="http://schemas.openxmlformats.org/drawingml/2006/table">
            <a:tbl>
              <a:tblPr/>
              <a:tblGrid>
                <a:gridCol w="1295400"/>
                <a:gridCol w="1223962"/>
                <a:gridCol w="3097213"/>
                <a:gridCol w="1223962"/>
                <a:gridCol w="116205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Κωδ.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Περιγραφή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Χρέωση (Χ)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50.10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Καταθέσεις όψεως εταιριών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85.820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Πίστωση (Π)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20.10.01.09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Χορηγήσεις στη βιομηχανία τροφίμων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85.820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8 - Ορθογώνιο"/>
          <p:cNvSpPr/>
          <p:nvPr/>
        </p:nvSpPr>
        <p:spPr>
          <a:xfrm>
            <a:off x="539552" y="415364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l-GR" dirty="0" smtClean="0"/>
              <a:t>Με τον ίδιο τρόπο θα συνεχίσουν να τηρούνται οι εγγραφές για την υπολειπόμενη διάρκεια της αποπληρωμής της χρηματοδότησης. 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n-US" sz="3600" dirty="0"/>
          </a:p>
        </p:txBody>
      </p:sp>
      <p:sp>
        <p:nvSpPr>
          <p:cNvPr id="33" name="3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4188296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l-GR" sz="2000" u="sng" dirty="0" smtClean="0">
                <a:ea typeface="ＭＳ Ｐゴシック" pitchFamily="34" charset="-128"/>
              </a:rPr>
              <a:t>Παράδειγμα 2</a:t>
            </a:r>
            <a:r>
              <a:rPr lang="el-GR" sz="2000" u="sng" baseline="30000" dirty="0" smtClean="0">
                <a:ea typeface="ＭＳ Ｐゴシック" pitchFamily="34" charset="-128"/>
              </a:rPr>
              <a:t>ο</a:t>
            </a:r>
            <a:r>
              <a:rPr lang="el-GR" sz="2000" dirty="0" smtClean="0">
                <a:ea typeface="ＭＳ Ｐゴシック" pitchFamily="34" charset="-128"/>
              </a:rPr>
              <a:t>		</a:t>
            </a:r>
          </a:p>
          <a:p>
            <a:pPr>
              <a:buFontTx/>
              <a:buNone/>
            </a:pPr>
            <a:r>
              <a:rPr lang="el-GR" sz="2000" dirty="0" smtClean="0">
                <a:ea typeface="ＭＳ Ｐゴシック" pitchFamily="34" charset="-128"/>
              </a:rPr>
              <a:t>	Έστω ότι πελάτης - πιστούχος τράπεζας έχει λάβει πίστωση σε ανοικτό αλληλόχρεο (τρεχούμενο) λογαριασμό του οποίου το συνολικό ύψος ανέρχεται σε € 500.000 και η εκκαθάριση γίνεται ανά εξάμηνο την 30.6 και 31.12 κάθε έτους.</a:t>
            </a:r>
          </a:p>
          <a:p>
            <a:endParaRPr lang="el-GR" sz="20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l-GR" sz="2000" dirty="0" smtClean="0">
                <a:ea typeface="ＭＳ Ｐゴシック" pitchFamily="34" charset="-128"/>
              </a:rPr>
              <a:t>	Την 31.3.2011 η τράπεζα υπολογίζει τόκους στον προαναφερόμενο λογαριασμό € 2.400 με σκοπό να συντάξει τις οικονομικές τις καταστάσεις την ίδια ημερομηνία. </a:t>
            </a:r>
          </a:p>
          <a:p>
            <a:pPr>
              <a:buFontTx/>
              <a:buNone/>
            </a:pPr>
            <a:r>
              <a:rPr lang="el-GR" sz="2000" dirty="0" smtClean="0">
                <a:ea typeface="ＭＳ Ｐゴシック" pitchFamily="34" charset="-128"/>
              </a:rPr>
              <a:t> </a:t>
            </a:r>
          </a:p>
          <a:p>
            <a:pPr>
              <a:lnSpc>
                <a:spcPct val="70000"/>
              </a:lnSpc>
              <a:buNone/>
            </a:pPr>
            <a:endParaRPr lang="el-GR" sz="2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525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l-GR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01316"/>
            <a:ext cx="8229600" cy="377163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l-GR" sz="2200" dirty="0" smtClean="0">
                <a:ea typeface="ＭＳ Ｐゴシック" pitchFamily="34" charset="-128"/>
              </a:rPr>
              <a:t>Ζητείται να χαρακτηρισθούν οι τόκοι που υπολογίσθηκαν την 31.3 και να γίνουν οι σχετικές λογιστικές εγγραφές.</a:t>
            </a:r>
          </a:p>
          <a:p>
            <a:pPr>
              <a:buFontTx/>
              <a:buNone/>
            </a:pPr>
            <a:endParaRPr lang="el-GR" sz="2200" dirty="0" smtClean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2200" dirty="0" smtClean="0">
                <a:ea typeface="ＭＳ Ｐゴシック" pitchFamily="34" charset="-128"/>
              </a:rPr>
              <a:t>Οι τόκοι των € 2.400 είναι δεδουλευμένοι διότι έχουν υπολογισθεί για διάστημα για το οποίο ο λογαριασμός του πιστούχου είχε αντίστοιχο χρεωστικό υπόλοιπο δεν είναι όμως απαιτητοί διότι όπως αναφέρει το παράδειγμα αυτοί καταλογίζονται ανά εξάμηνο και πιο συγκεκριμένα την 30.6 και 31.12 κάθε έτους. </a:t>
            </a:r>
          </a:p>
          <a:p>
            <a:pPr>
              <a:lnSpc>
                <a:spcPct val="70000"/>
              </a:lnSpc>
              <a:buNone/>
            </a:pPr>
            <a:endParaRPr lang="el-GR" sz="20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l-GR" sz="36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67544" y="105730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l-GR" u="sng" dirty="0" smtClean="0">
                <a:ea typeface="ＭＳ Ｐゴシック" pitchFamily="34" charset="-128"/>
              </a:rPr>
              <a:t>Παράδειγμα 2ο (συνέχεια)</a:t>
            </a:r>
            <a:endParaRPr lang="el-GR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		</a:t>
            </a:r>
          </a:p>
          <a:p>
            <a:pPr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Η σχετική λογιστική εγγραφή που θα διενεργηθεί θα είναι:</a:t>
            </a:r>
          </a:p>
          <a:p>
            <a:pPr>
              <a:buFontTx/>
              <a:buNone/>
            </a:pPr>
            <a:endParaRPr lang="el-GR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31.3.2012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539552" y="2785492"/>
          <a:ext cx="8002587" cy="1462723"/>
        </p:xfrm>
        <a:graphic>
          <a:graphicData uri="http://schemas.openxmlformats.org/drawingml/2006/table">
            <a:tbl>
              <a:tblPr/>
              <a:tblGrid>
                <a:gridCol w="1295400"/>
                <a:gridCol w="1223962"/>
                <a:gridCol w="3097213"/>
                <a:gridCol w="1223962"/>
                <a:gridCol w="116205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Κωδ.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Περιγραφή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Χρέωση (Χ)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20.___.___.03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Αναλογούντες και μη απαιτητοί τόκοι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2.400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Πίστωση (Π)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70.___.___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Έσοδα από τόκους χορηγήσεων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2.400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Κλαδικά Λογιστικά Σχέδια</a:t>
            </a:r>
            <a:endParaRPr lang="el-GR" sz="3000" b="1" dirty="0" smtClean="0"/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12:</a:t>
            </a:r>
            <a:r>
              <a:rPr lang="en-US" sz="2800" b="1" dirty="0" smtClean="0"/>
              <a:t> </a:t>
            </a:r>
            <a:r>
              <a:rPr lang="el-GR" sz="2800" b="1" dirty="0" smtClean="0">
                <a:ea typeface="ＭＳ Ｐゴシック" pitchFamily="34" charset="-128"/>
              </a:rPr>
              <a:t>Τραπεζική Λογιστική – Μη Εξυπηρετούμενα Δάνεια</a:t>
            </a:r>
            <a:r>
              <a:rPr lang="en-US" sz="2800" dirty="0" smtClean="0"/>
              <a:t> </a:t>
            </a:r>
          </a:p>
          <a:p>
            <a:pPr algn="l"/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/>
              <a:t>Πρέβεζα,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l-GR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73324"/>
            <a:ext cx="8229600" cy="4320480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l-GR" sz="2400" u="sng" dirty="0" smtClean="0">
                <a:ea typeface="ＭＳ Ｐゴシック" pitchFamily="34" charset="-128"/>
              </a:rPr>
              <a:t>Παράδειγμα 2</a:t>
            </a:r>
            <a:r>
              <a:rPr lang="el-GR" sz="2400" u="sng" baseline="30000" dirty="0" smtClean="0">
                <a:ea typeface="ＭＳ Ｐゴシック" pitchFamily="34" charset="-128"/>
              </a:rPr>
              <a:t>ο</a:t>
            </a:r>
            <a:r>
              <a:rPr lang="el-GR" sz="2400" dirty="0" smtClean="0">
                <a:ea typeface="ＭＳ Ｐゴシック" pitchFamily="34" charset="-128"/>
              </a:rPr>
              <a:t>		</a:t>
            </a:r>
          </a:p>
          <a:p>
            <a:pPr algn="just">
              <a:buFontTx/>
              <a:buNone/>
            </a:pPr>
            <a:r>
              <a:rPr lang="el-GR" sz="2400" dirty="0" smtClean="0">
                <a:ea typeface="ＭＳ Ｐゴシック" pitchFamily="34" charset="-128"/>
              </a:rPr>
              <a:t>	Έστω ότι πελάτης - πιστούχος τράπεζας έχει λάβει πίστωση σε ανοικτό αλληλόχρεο (τρεχούμενο) λογαριασμό του οποίου το συνολικό ύψος ανέρχεται σε € 500.000 και η εκκαθάριση γίνεται ανά εξάμηνο την 30.6 και 31.12 κάθε έτους.</a:t>
            </a:r>
          </a:p>
          <a:p>
            <a:pPr algn="just">
              <a:buFontTx/>
              <a:buNone/>
            </a:pPr>
            <a:r>
              <a:rPr lang="el-GR" sz="2400" dirty="0" smtClean="0">
                <a:ea typeface="ＭＳ Ｐゴシック" pitchFamily="34" charset="-128"/>
              </a:rPr>
              <a:t>	Την 31.3.2011 η τράπεζα υπολογίζει τόκους στον προαναφερόμενο λογαριασμό € 2.400 με σκοπό να συντάξει τις οικονομικές τις καταστάσεις την ίδια ημερομηνία. </a:t>
            </a:r>
          </a:p>
          <a:p>
            <a:pPr algn="just">
              <a:buNone/>
            </a:pPr>
            <a:endParaRPr lang="el-GR" sz="2400" b="1" u="sng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Τραπεζική Λογιστική</a:t>
            </a:r>
            <a:endParaRPr lang="en-US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539552" y="1345332"/>
            <a:ext cx="8229600" cy="377163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l-GR" sz="2200" dirty="0" smtClean="0">
                <a:ea typeface="ＭＳ Ｐゴシック" pitchFamily="34" charset="-128"/>
              </a:rPr>
              <a:t>Ζητείται να χαρακτηρισθούν οι τόκοι που υπολογίσθηκαν την 31.3 και να γίνουν οι σχετικές λογιστικές εγγραφές.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2200" dirty="0" smtClean="0">
                <a:ea typeface="ＭＳ Ｐゴシック" pitchFamily="34" charset="-128"/>
              </a:rPr>
              <a:t> 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l-GR" sz="2200" dirty="0" smtClean="0">
                <a:ea typeface="ＭＳ Ｐゴシック" pitchFamily="34" charset="-128"/>
              </a:rPr>
              <a:t>Οι τόκοι των € 2.400 είναι δεδουλευμένοι διότι έχουν υπολογισθεί για διάστημα για το οποίο ο λογαριασμός του πιστούχου είχε αντίστοιχο χρεωστικό υπόλοιπο δεν είναι όμως απαιτητοί διότι όπως αναφέρει το παράδειγμα αυτοί καταλογίζονται ανά εξάμηνο και πιο συγκεκριμένα την 30.6 και 31.12 κάθε έτους.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l-GR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273324"/>
            <a:ext cx="7797552" cy="4081636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l-GR" sz="2000" u="sng" dirty="0" smtClean="0">
                <a:ea typeface="ＭＳ Ｐゴシック" pitchFamily="34" charset="-128"/>
              </a:rPr>
              <a:t>Λογιστικός χειρισμός των μη εξυπηρετούμενων χρηματοδοτήσεων</a:t>
            </a:r>
            <a:r>
              <a:rPr lang="el-GR" sz="2000" b="1" dirty="0" smtClean="0">
                <a:ea typeface="ＭＳ Ｐゴシック" pitchFamily="34" charset="-128"/>
              </a:rPr>
              <a:t> </a:t>
            </a:r>
            <a:endParaRPr lang="el-GR" sz="20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l-GR" sz="2000" dirty="0" smtClean="0">
              <a:ea typeface="ＭＳ Ｐゴシック" pitchFamily="34" charset="-128"/>
            </a:endParaRPr>
          </a:p>
          <a:p>
            <a:pPr algn="just">
              <a:buFontTx/>
              <a:buNone/>
            </a:pPr>
            <a:r>
              <a:rPr lang="el-GR" sz="2000" dirty="0" smtClean="0">
                <a:ea typeface="ＭＳ Ｐゴシック" pitchFamily="34" charset="-128"/>
              </a:rPr>
              <a:t>	Μη εξυπηρετούμενα θεωρούνται τα δάνεια που ο δανειολήπτης τους έχει πρόβλημα με την ομαλή αποπληρωμή τους. </a:t>
            </a:r>
          </a:p>
          <a:p>
            <a:endParaRPr lang="el-GR" sz="2000" dirty="0" smtClean="0">
              <a:ea typeface="ＭＳ Ｐゴシック" pitchFamily="34" charset="-128"/>
            </a:endParaRPr>
          </a:p>
          <a:p>
            <a:pPr algn="just"/>
            <a:r>
              <a:rPr lang="el-GR" sz="2000" dirty="0" smtClean="0">
                <a:ea typeface="ＭＳ Ｐゴシック" pitchFamily="34" charset="-128"/>
              </a:rPr>
              <a:t>Μετά τον καταλογισμό των τόκων ή του κεφαλαίου (χρεολυσίου) ενός δανείου ο πιστούχος οφείλει άμεσα να πληρώσει την υποχρέωσή του διαφορετικά μετά την παρέλευση έστω και μίας ημέρας η οφειλή θεωρείται </a:t>
            </a:r>
            <a:r>
              <a:rPr lang="el-GR" sz="2000" dirty="0" err="1" smtClean="0">
                <a:ea typeface="ＭＳ Ｐゴシック" pitchFamily="34" charset="-128"/>
              </a:rPr>
              <a:t>ληξηπρόθεσμη</a:t>
            </a:r>
            <a:r>
              <a:rPr lang="el-GR" sz="2000" dirty="0" smtClean="0">
                <a:ea typeface="ＭＳ Ｐゴシック" pitchFamily="34" charset="-128"/>
              </a:rPr>
              <a:t> και </a:t>
            </a:r>
            <a:r>
              <a:rPr lang="el-GR" sz="2000" dirty="0" err="1" smtClean="0">
                <a:ea typeface="ＭＳ Ｐゴシック" pitchFamily="34" charset="-128"/>
              </a:rPr>
              <a:t>εκτοκίζεται</a:t>
            </a:r>
            <a:r>
              <a:rPr lang="el-GR" sz="2000" dirty="0" smtClean="0">
                <a:ea typeface="ＭＳ Ｐゴシック" pitchFamily="34" charset="-128"/>
              </a:rPr>
              <a:t> με επιτόκιο προσαυξημένο του συμβατικού μέχρι και 2,5%.  </a:t>
            </a:r>
          </a:p>
          <a:p>
            <a:pPr>
              <a:buFontTx/>
              <a:buNone/>
            </a:pPr>
            <a:r>
              <a:rPr lang="el-GR" sz="2000" dirty="0" smtClean="0">
                <a:ea typeface="ＭＳ Ｐゴシック" pitchFamily="34" charset="-128"/>
              </a:rPr>
              <a:t> </a:t>
            </a:r>
          </a:p>
          <a:p>
            <a:pPr>
              <a:lnSpc>
                <a:spcPct val="80000"/>
              </a:lnSpc>
              <a:buNone/>
            </a:pPr>
            <a:endParaRPr lang="en-US" sz="2000" b="1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l-GR" sz="3600" dirty="0" smtClean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395536" y="1129308"/>
            <a:ext cx="8229600" cy="3972272"/>
          </a:xfrm>
        </p:spPr>
        <p:txBody>
          <a:bodyPr>
            <a:noAutofit/>
          </a:bodyPr>
          <a:lstStyle/>
          <a:p>
            <a:pPr algn="just"/>
            <a:r>
              <a:rPr lang="el-GR" sz="2000" dirty="0" smtClean="0">
                <a:ea typeface="ＭＳ Ｐゴシック" pitchFamily="34" charset="-128"/>
              </a:rPr>
              <a:t>Στις περιπτώσεις όπου μία πιστούχος αντιμετωπίζει σοβαρά προβλήματα ρευστότητας και οι χρηματοδοτήσεις της παρουσιάζουν σοβαρές καθυστερήσεις η τράπεζα οφείλει να προβεί σε απομείωση της αξίας των δανείων της τέτοια ώστε να καλύπτεται η πιθανή ζημία που ενδέχεται να προκύψει. </a:t>
            </a:r>
          </a:p>
          <a:p>
            <a:pPr algn="just"/>
            <a:r>
              <a:rPr lang="el-GR" sz="2000" dirty="0" smtClean="0">
                <a:ea typeface="ＭＳ Ｐゴシック" pitchFamily="34" charset="-128"/>
              </a:rPr>
              <a:t>Όταν μία χρηματοδότηση χαρακτηρισθεί από την τράπεζα ως επισφαλής αυτό στην λογιστική πρακτική σημαίνει ότι η χρηματοδότηση (απαίτηση της τράπεζας) θα μεταφερθεί από τους λογαριασμούς ενήμερων χορηγήσεων (</a:t>
            </a:r>
            <a:r>
              <a:rPr lang="el-GR" sz="2000" dirty="0" err="1" smtClean="0">
                <a:ea typeface="ＭＳ Ｐゴシック" pitchFamily="34" charset="-128"/>
              </a:rPr>
              <a:t>λογ</a:t>
            </a:r>
            <a:r>
              <a:rPr lang="el-GR" sz="2000" dirty="0" smtClean="0">
                <a:ea typeface="ＭＳ Ｐゴシック" pitchFamily="34" charset="-128"/>
              </a:rPr>
              <a:t>/</a:t>
            </a:r>
            <a:r>
              <a:rPr lang="el-GR" sz="2000" dirty="0" err="1" smtClean="0">
                <a:ea typeface="ＭＳ Ｐゴシック" pitchFamily="34" charset="-128"/>
              </a:rPr>
              <a:t>μοι</a:t>
            </a:r>
            <a:r>
              <a:rPr lang="el-GR" sz="2000" dirty="0" smtClean="0">
                <a:ea typeface="ＭＳ Ｐゴシック" pitchFamily="34" charset="-128"/>
              </a:rPr>
              <a:t> με κωδ. 20 και 21) ή από τους λογαριασμούς με προσωρινή καθυστέρηση (</a:t>
            </a:r>
            <a:r>
              <a:rPr lang="el-GR" sz="2000" dirty="0" err="1" smtClean="0">
                <a:ea typeface="ＭＳ Ｐゴシック" pitchFamily="34" charset="-128"/>
              </a:rPr>
              <a:t>λογ</a:t>
            </a:r>
            <a:r>
              <a:rPr lang="el-GR" sz="2000" dirty="0" smtClean="0">
                <a:ea typeface="ＭＳ Ｐゴシック" pitchFamily="34" charset="-128"/>
              </a:rPr>
              <a:t>/</a:t>
            </a:r>
            <a:r>
              <a:rPr lang="el-GR" sz="2000" dirty="0" err="1" smtClean="0">
                <a:ea typeface="ＭＳ Ｐゴシック" pitchFamily="34" charset="-128"/>
              </a:rPr>
              <a:t>μοι</a:t>
            </a:r>
            <a:r>
              <a:rPr lang="el-GR" sz="2000" dirty="0" smtClean="0">
                <a:ea typeface="ＭＳ Ｐゴシック" pitchFamily="34" charset="-128"/>
              </a:rPr>
              <a:t> με κωδ. 24 και 25) στους λογαριασμούς με κωδ. 27 και 28 που περιλαμβάνουν τις επισφαλείς απαιτήσεις της τράπεζας.</a:t>
            </a:r>
          </a:p>
          <a:p>
            <a:pPr algn="just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525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pl-PL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29308"/>
            <a:ext cx="8229600" cy="37716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l-GR" sz="2000" u="sng" dirty="0" smtClean="0">
                <a:ea typeface="ＭＳ Ｐゴシック" pitchFamily="34" charset="-128"/>
              </a:rPr>
              <a:t>Λογιστικός χειρισμός των μη εξυπηρετούμενων χρηματοδοτήσεων  (συνέχεια)</a:t>
            </a:r>
          </a:p>
          <a:p>
            <a:pPr algn="just">
              <a:buFontTx/>
              <a:buNone/>
            </a:pPr>
            <a:endParaRPr lang="el-GR" sz="2000" dirty="0" smtClean="0">
              <a:ea typeface="ＭＳ Ｐゴシック" pitchFamily="34" charset="-128"/>
            </a:endParaRPr>
          </a:p>
          <a:p>
            <a:pPr algn="just"/>
            <a:r>
              <a:rPr lang="el-GR" sz="2000" dirty="0" smtClean="0">
                <a:ea typeface="ＭＳ Ｐゴシック" pitchFamily="34" charset="-128"/>
              </a:rPr>
              <a:t>Σύμφωνα με τον ΚΛΣΤ ο εκτοκισμός των επισφαλών χορηγήσεων δεν επιτρέπεται με αποτέλεσμα όταν μία χρηματοδότηση χαρακτηρισθεί έτσι ο εκτοκισμός της διενεργείται μόνο σε λογαριασμούς τάξεως και οι τόκοι που καταλογίζονται δεν μεταφέρονται στα αποτελέσματα της τράπεζας (αν κάποιοι από αυτούς μέσα στη χρήση έχουν ενισχύσει αποτελεσματικούς λογαριασμούς η τράπεζα οφείλει να σχηματίσει πρόβλεψη σε βάρος των αποτελεσμάτων ισόποση με τους τόκους που καταλογίσθηκαν).   </a:t>
            </a:r>
          </a:p>
          <a:p>
            <a:pPr algn="just">
              <a:lnSpc>
                <a:spcPct val="80000"/>
              </a:lnSpc>
              <a:buNone/>
            </a:pPr>
            <a:endParaRPr lang="el-GR" sz="2000" b="1" u="sng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n-US" sz="36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000" dirty="0" smtClean="0">
                <a:ea typeface="ＭＳ Ｐゴシック" pitchFamily="34" charset="-128"/>
              </a:rPr>
              <a:t>Το ύψος της </a:t>
            </a:r>
            <a:r>
              <a:rPr lang="el-GR" sz="2000" dirty="0" err="1" smtClean="0">
                <a:ea typeface="ＭＳ Ｐゴシック" pitchFamily="34" charset="-128"/>
              </a:rPr>
              <a:t>απομείωσης</a:t>
            </a:r>
            <a:r>
              <a:rPr lang="el-GR" sz="2000" dirty="0" smtClean="0">
                <a:ea typeface="ＭＳ Ｐゴシック" pitchFamily="34" charset="-128"/>
              </a:rPr>
              <a:t> κάθε μη ομαλά εξυπηρετούμενης χρηματοδότησης που θα αποφασίσει η τράπεζα να χρεώσει στα αποτελέσματά της θα εμφανισθεί ως έξοδο στην ομάδα 6 του ΚΛΣΤ και πιο συγκεκριμένα στο </a:t>
            </a:r>
            <a:r>
              <a:rPr lang="el-GR" sz="2000" dirty="0" err="1" smtClean="0">
                <a:ea typeface="ＭＳ Ｐゴシック" pitchFamily="34" charset="-128"/>
              </a:rPr>
              <a:t>λογ</a:t>
            </a:r>
            <a:r>
              <a:rPr lang="el-GR" sz="2000" dirty="0" smtClean="0">
                <a:ea typeface="ＭＳ Ｐゴシック" pitchFamily="34" charset="-128"/>
              </a:rPr>
              <a:t>/</a:t>
            </a:r>
            <a:r>
              <a:rPr lang="el-GR" sz="2000" dirty="0" err="1" smtClean="0">
                <a:ea typeface="ＭＳ Ｐゴシック" pitchFamily="34" charset="-128"/>
              </a:rPr>
              <a:t>μό</a:t>
            </a:r>
            <a:r>
              <a:rPr lang="el-GR" sz="2000" dirty="0" smtClean="0">
                <a:ea typeface="ＭＳ Ｐゴシック" pitchFamily="34" charset="-128"/>
              </a:rPr>
              <a:t> 69.51 (Ζημίες από απομείωση δανείων και απαιτήσεων). </a:t>
            </a:r>
          </a:p>
          <a:p>
            <a:endParaRPr lang="el-GR" sz="2000" dirty="0" smtClean="0">
              <a:ea typeface="ＭＳ Ｐゴシック" pitchFamily="34" charset="-128"/>
            </a:endParaRPr>
          </a:p>
          <a:p>
            <a:pPr algn="just"/>
            <a:r>
              <a:rPr lang="el-GR" sz="2000" dirty="0" smtClean="0">
                <a:ea typeface="ＭＳ Ｐゴシック" pitchFamily="34" charset="-128"/>
              </a:rPr>
              <a:t>Με την χρέωση του </a:t>
            </a:r>
            <a:r>
              <a:rPr lang="el-GR" sz="2000" dirty="0" err="1" smtClean="0">
                <a:ea typeface="ＭＳ Ｐゴシック" pitchFamily="34" charset="-128"/>
              </a:rPr>
              <a:t>λογ</a:t>
            </a:r>
            <a:r>
              <a:rPr lang="el-GR" sz="2000" dirty="0" smtClean="0">
                <a:ea typeface="ＭＳ Ｐゴシック" pitchFamily="34" charset="-128"/>
              </a:rPr>
              <a:t>/μού 69.51 θα πιστωθεί ο </a:t>
            </a:r>
            <a:r>
              <a:rPr lang="el-GR" sz="2000" dirty="0" err="1" smtClean="0">
                <a:ea typeface="ＭＳ Ｐゴシック" pitchFamily="34" charset="-128"/>
              </a:rPr>
              <a:t>λογ</a:t>
            </a:r>
            <a:r>
              <a:rPr lang="el-GR" sz="2000" dirty="0" smtClean="0">
                <a:ea typeface="ＭＳ Ｐゴシック" pitchFamily="34" charset="-128"/>
              </a:rPr>
              <a:t>/</a:t>
            </a:r>
            <a:r>
              <a:rPr lang="el-GR" sz="2000" dirty="0" err="1" smtClean="0">
                <a:ea typeface="ＭＳ Ｐゴシック" pitchFamily="34" charset="-128"/>
              </a:rPr>
              <a:t>μος</a:t>
            </a:r>
            <a:r>
              <a:rPr lang="el-GR" sz="2000" dirty="0" smtClean="0">
                <a:ea typeface="ＭＳ Ｐゴシック" pitchFamily="34" charset="-128"/>
              </a:rPr>
              <a:t> χορηγήσεων της ομάδας 2 που τηρούνταν η χορήγηση ή θα πιστωθεί ένας αντίθετος </a:t>
            </a:r>
            <a:r>
              <a:rPr lang="el-GR" sz="2000" dirty="0" err="1" smtClean="0">
                <a:ea typeface="ＭＳ Ｐゴシック" pitchFamily="34" charset="-128"/>
              </a:rPr>
              <a:t>λογ</a:t>
            </a:r>
            <a:r>
              <a:rPr lang="el-GR" sz="2000" dirty="0" smtClean="0">
                <a:ea typeface="ＭＳ Ｐゴシック" pitchFamily="34" charset="-128"/>
              </a:rPr>
              <a:t>/</a:t>
            </a:r>
            <a:r>
              <a:rPr lang="el-GR" sz="2000" dirty="0" err="1" smtClean="0">
                <a:ea typeface="ＭＳ Ｐゴシック" pitchFamily="34" charset="-128"/>
              </a:rPr>
              <a:t>μός</a:t>
            </a:r>
            <a:r>
              <a:rPr lang="el-GR" sz="2000" dirty="0" smtClean="0">
                <a:ea typeface="ＭＳ Ｐゴシック" pitchFamily="34" charset="-128"/>
              </a:rPr>
              <a:t> συσσωρευμένων </a:t>
            </a:r>
            <a:r>
              <a:rPr lang="el-GR" sz="2000" dirty="0" err="1" smtClean="0">
                <a:ea typeface="ＭＳ Ｐゴシック" pitchFamily="34" charset="-128"/>
              </a:rPr>
              <a:t>απομειώσεων</a:t>
            </a:r>
            <a:r>
              <a:rPr lang="el-GR" sz="2000" dirty="0" smtClean="0">
                <a:ea typeface="ＭＳ Ｐゴシック" pitchFamily="34" charset="-128"/>
              </a:rPr>
              <a:t>.</a:t>
            </a:r>
          </a:p>
          <a:p>
            <a:pPr algn="just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n-US" sz="36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67544" y="1201316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l-GR" u="sng" dirty="0" smtClean="0">
                <a:ea typeface="ＭＳ Ｐゴシック" pitchFamily="34" charset="-128"/>
              </a:rPr>
              <a:t>Λογιστικός χειρισμός των μη εξυπηρετούμενων χρηματοδοτήσεων  (συνέχεια)</a:t>
            </a:r>
            <a:endParaRPr lang="el-GR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l-GR" u="sng" dirty="0" smtClean="0">
                <a:ea typeface="ＭＳ Ｐゴシック" pitchFamily="34" charset="-128"/>
              </a:rPr>
              <a:t>Παράδειγμα </a:t>
            </a:r>
            <a:endParaRPr lang="el-GR" dirty="0" smtClean="0">
              <a:ea typeface="ＭＳ Ｐゴシック" pitchFamily="34" charset="-128"/>
            </a:endParaRPr>
          </a:p>
          <a:p>
            <a:pPr algn="just"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Έστω ότι μία τράπεζα αποφασίζει να </a:t>
            </a:r>
            <a:r>
              <a:rPr lang="el-GR" dirty="0" err="1" smtClean="0">
                <a:ea typeface="ＭＳ Ｐゴシック" pitchFamily="34" charset="-128"/>
              </a:rPr>
              <a:t>απομειώσει</a:t>
            </a:r>
            <a:r>
              <a:rPr lang="el-GR" dirty="0" smtClean="0">
                <a:ea typeface="ＭＳ Ｐゴシック" pitchFamily="34" charset="-128"/>
              </a:rPr>
              <a:t> κατά € 50.000 μία χρηματοδότηση συνολικού ύψους € 80.000 που είχε χορηγήσει σε μία βιομηχανία τροφίμων που αντιμετωπίζει σοβαρότατα προβλήματα ρευστότητας (την διαφορά των € 30.000 αναμένει να την εισπράξει από επιταγές πελατείας της που είχε ενεχυριάσει).</a:t>
            </a:r>
          </a:p>
          <a:p>
            <a:pPr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Η εγγραφή που θα πραγματοποιήσει σε περίπτωση μείωσης του λογαριασμού χορηγήσεων θα είναι η παρακάτω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611560" y="3865612"/>
          <a:ext cx="8002588" cy="1463040"/>
        </p:xfrm>
        <a:graphic>
          <a:graphicData uri="http://schemas.openxmlformats.org/drawingml/2006/table">
            <a:tbl>
              <a:tblPr/>
              <a:tblGrid>
                <a:gridCol w="1347788"/>
                <a:gridCol w="1214437"/>
                <a:gridCol w="3071813"/>
                <a:gridCol w="1214437"/>
                <a:gridCol w="1154113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Κωδ.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Περιγραφή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Χρέωση (Χ)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69.51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Ζημίες από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απομειώση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δανείων και απαιτήσεων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Πίστωση (Π)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20.10.01.02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Χορηγήσεις βιομηχανίας τροφίμων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n-US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67544" y="120131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l-GR" u="sng" dirty="0" smtClean="0">
                <a:ea typeface="ＭＳ Ｐゴシック" pitchFamily="34" charset="-128"/>
              </a:rPr>
              <a:t>Λογιστικός χειρισμός των μη εξυπηρετούμενων χρηματοδοτήσεων  (συνέχεια)</a:t>
            </a:r>
          </a:p>
          <a:p>
            <a:pPr>
              <a:buFontTx/>
              <a:buNone/>
            </a:pPr>
            <a:r>
              <a:rPr lang="el-GR" u="sng" dirty="0" smtClean="0">
                <a:ea typeface="ＭＳ Ｐゴシック" pitchFamily="34" charset="-128"/>
              </a:rPr>
              <a:t>Παράδειγμα (συνέχεια) </a:t>
            </a:r>
            <a:endParaRPr lang="el-GR" dirty="0" smtClean="0">
              <a:ea typeface="ＭＳ Ｐゴシック" pitchFamily="34" charset="-128"/>
            </a:endParaRPr>
          </a:p>
          <a:p>
            <a:pPr algn="just"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Στην περίπτωση που η τράπεζα δεν είναι απολύτως σίγουρη για το ακριβές ποσό της </a:t>
            </a:r>
            <a:r>
              <a:rPr lang="el-GR" dirty="0" err="1" smtClean="0">
                <a:ea typeface="ＭＳ Ｐゴシック" pitchFamily="34" charset="-128"/>
              </a:rPr>
              <a:t>απομείωσης</a:t>
            </a:r>
            <a:r>
              <a:rPr lang="el-GR" dirty="0" smtClean="0">
                <a:ea typeface="ＭＳ Ｐゴシック" pitchFamily="34" charset="-128"/>
              </a:rPr>
              <a:t> μπορεί να μην πιστώσει άμεσα τον λογαριασμό χορηγήσεων του δανείου όπως προηγουμένως αλλά να αποφασίσει να πιστώσει αντίθετο λογαριασμό χορηγήσεων όπως παρακάτω 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611560" y="3001516"/>
          <a:ext cx="7991475" cy="1463040"/>
        </p:xfrm>
        <a:graphic>
          <a:graphicData uri="http://schemas.openxmlformats.org/drawingml/2006/table">
            <a:tbl>
              <a:tblPr/>
              <a:tblGrid>
                <a:gridCol w="1336675"/>
                <a:gridCol w="1214437"/>
                <a:gridCol w="3071813"/>
                <a:gridCol w="1214437"/>
                <a:gridCol w="1154113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Κωδ.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Περιγραφή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Χρέωση (Χ)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69.51 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Ζημιές από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απομειώση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δανείων και απαιτήσεων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50.000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Πίστωση (Π)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20.10.01.40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Χορηγήσεις /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Συσσωρευμένες απομειώσεις 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50.000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n-US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67544" y="112930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l-GR" u="sng" dirty="0" smtClean="0">
                <a:ea typeface="ＭＳ Ｐゴシック" pitchFamily="34" charset="-128"/>
              </a:rPr>
              <a:t>Λογιστικός χειρισμός των μη εξυπηρετούμενων χρηματοδοτήσεων  (συνέχεια)</a:t>
            </a:r>
          </a:p>
          <a:p>
            <a:pPr>
              <a:buFontTx/>
              <a:buNone/>
            </a:pPr>
            <a:r>
              <a:rPr lang="el-GR" u="sng" dirty="0" smtClean="0">
                <a:ea typeface="ＭＳ Ｐゴシック" pitchFamily="34" charset="-128"/>
              </a:rPr>
              <a:t>Παράδειγμα (συνέχεια) </a:t>
            </a:r>
            <a:endParaRPr lang="el-GR" dirty="0" smtClean="0">
              <a:ea typeface="ＭＳ Ｐゴシック" pitchFamily="34" charset="-128"/>
            </a:endParaRPr>
          </a:p>
          <a:p>
            <a:pPr algn="just"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Ο πιστωμένος λογαριασμός 20.10.01.40 θα παρακολουθεί τα ποσά που απομειώνονται και συσσωρεύονται για να αντιμετωπισθούν μελλοντικές πιθανές διαγραφές στον κύριο λογαριασμό χορηγήσεων. </a:t>
            </a:r>
          </a:p>
          <a:p>
            <a:pPr algn="just"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Αν στο προηγούμενο παράδειγμα τελικά εισπραχθούν τα € 30.000 από τις ενεχυριασμένες επιταγές και η τράπεζα καταλήξει στην απομείωση των € 50.000 θα κλείσει ο αντίθετος λογαριασμός όπως παρακάτω 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611560" y="3433564"/>
          <a:ext cx="7991475" cy="1463040"/>
        </p:xfrm>
        <a:graphic>
          <a:graphicData uri="http://schemas.openxmlformats.org/drawingml/2006/table">
            <a:tbl>
              <a:tblPr/>
              <a:tblGrid>
                <a:gridCol w="1336675"/>
                <a:gridCol w="1214438"/>
                <a:gridCol w="3071812"/>
                <a:gridCol w="1214438"/>
                <a:gridCol w="1154112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Κωδ.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Περιγραφή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Χρέωση (Χ)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20.10.01.40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Χορηγήσεις /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Συσσωρευμένες απομειώσεις 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50.000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Πίστωση (Π)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20.10.01.02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Χορηγήσεις βιομηχανίας τροφίμων 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50.000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/>
              <a:t>Διακομιχάλης</a:t>
            </a:r>
            <a:r>
              <a:rPr lang="el-GR" sz="1400" dirty="0" smtClean="0"/>
              <a:t> Μιχαήλ, </a:t>
            </a:r>
            <a:r>
              <a:rPr lang="el-GR" sz="1400" dirty="0" err="1" smtClean="0"/>
              <a:t>Μανδήλας</a:t>
            </a:r>
            <a:r>
              <a:rPr lang="el-GR" sz="1400" dirty="0" smtClean="0"/>
              <a:t> Αθανάσιος, </a:t>
            </a:r>
            <a:r>
              <a:rPr lang="el-GR" sz="1400" dirty="0" err="1" smtClean="0"/>
              <a:t>Κελετζής</a:t>
            </a:r>
            <a:r>
              <a:rPr lang="el-GR" sz="1400" dirty="0" smtClean="0"/>
              <a:t> Σίμος (2013) Ειδικές - Κλαδικές Λογιστικές, Εκδόσεις ΣΤΑΜΟΥΛΗ, Αθήνα. Σελ. 448.</a:t>
            </a: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(2015). Κλαδικά Λογιστικά Σχέδια.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smtClean="0"/>
              <a:t>Επεξεργασία: Βαφειάδης </a:t>
            </a:r>
            <a:r>
              <a:rPr lang="el-GR" sz="2900" b="1" dirty="0" smtClean="0"/>
              <a:t>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el-GR" dirty="0" smtClean="0"/>
              <a:t>Στην ενότητα αυτήν θα συνεχίσουμε με παραδείγματα που αφορούν τα προϊόντα χορηγήσεων της προηγούμενης ενότητας.</a:t>
            </a:r>
          </a:p>
          <a:p>
            <a:pPr marL="0" algn="just">
              <a:buNone/>
            </a:pPr>
            <a:r>
              <a:rPr lang="el-GR" dirty="0" smtClean="0"/>
              <a:t>Επίσης θα δούμε πως τα μη εξυπηρετούμενα δάνεια, αυτά δηλαδή που ο δανειολήπτης τους έχει πρόβλημα με την ομαλή αποπληρωμή τους, καταχωρούνται στους λογαριασμούς της Τράπεζας.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265212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l-GR" sz="34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273324"/>
            <a:ext cx="8229600" cy="398766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None/>
            </a:pPr>
            <a:r>
              <a:rPr lang="el-GR" sz="2000" u="sng" dirty="0" smtClean="0">
                <a:ea typeface="ＭＳ Ｐゴシック" pitchFamily="34" charset="-128"/>
              </a:rPr>
              <a:t>Τα προϊόντα χορηγήσεων (συνέχεια)</a:t>
            </a:r>
          </a:p>
          <a:p>
            <a:pPr>
              <a:buFontTx/>
              <a:buNone/>
            </a:pPr>
            <a:r>
              <a:rPr lang="el-GR" sz="2000" u="sng" dirty="0" smtClean="0">
                <a:ea typeface="ＭＳ Ｐゴシック" pitchFamily="34" charset="-128"/>
              </a:rPr>
              <a:t>Παράδειγμα 1ο </a:t>
            </a:r>
            <a:endParaRPr lang="el-GR" sz="2000" dirty="0" smtClean="0">
              <a:ea typeface="ＭＳ Ｐゴシック" pitchFamily="34" charset="-128"/>
            </a:endParaRPr>
          </a:p>
          <a:p>
            <a:pPr algn="just">
              <a:buFontTx/>
              <a:buNone/>
            </a:pPr>
            <a:r>
              <a:rPr lang="el-GR" sz="2000" dirty="0" smtClean="0">
                <a:ea typeface="ＭＳ Ｐゴシック" pitchFamily="34" charset="-128"/>
              </a:rPr>
              <a:t>	Έστω ότι τράπεζα έχει εγκρίνει χρηματοδότηση σε μία βιομηχανία τροφίμων ύψους € 1.000.000 με επιτόκιο 8% και αποπληρωμή του δανείου σε 8 έτη με εξάμηνες τοκοχρεολυτικές δόσεις (η εκταμίευση του δανείου πραγματοποιείται την 1.10.2011).</a:t>
            </a:r>
          </a:p>
          <a:p>
            <a:pPr>
              <a:buFontTx/>
              <a:buNone/>
            </a:pPr>
            <a:r>
              <a:rPr lang="el-GR" sz="2000" dirty="0" smtClean="0">
                <a:ea typeface="ＭＳ Ｐゴシック" pitchFamily="34" charset="-128"/>
              </a:rPr>
              <a:t>	Οι λογιστικές εγγραφές που θα διενεργηθούν σταδιακά είναι οι παρακάτω:</a:t>
            </a:r>
          </a:p>
          <a:p>
            <a:pPr>
              <a:buFontTx/>
              <a:buNone/>
            </a:pPr>
            <a:r>
              <a:rPr lang="el-GR" sz="2000" dirty="0" smtClean="0">
                <a:ea typeface="ＭＳ Ｐゴシック" pitchFamily="34" charset="-128"/>
              </a:rPr>
              <a:t>	(α) κατά την αρχική εκταμίευση - χορήγηση του δανείου</a:t>
            </a:r>
          </a:p>
          <a:p>
            <a:pPr>
              <a:buFontTx/>
              <a:buNone/>
            </a:pPr>
            <a:r>
              <a:rPr lang="el-GR" sz="2000" dirty="0" smtClean="0">
                <a:ea typeface="ＭＳ Ｐゴシック" pitchFamily="34" charset="-128"/>
              </a:rPr>
              <a:t>	1.10.2011</a:t>
            </a:r>
          </a:p>
          <a:p>
            <a:pPr>
              <a:buFontTx/>
              <a:buNone/>
            </a:pPr>
            <a:endParaRPr lang="el-GR" sz="2000" dirty="0" smtClean="0">
              <a:ea typeface="ＭＳ Ｐゴシック" pitchFamily="34" charset="-128"/>
            </a:endParaRPr>
          </a:p>
          <a:p>
            <a:pPr>
              <a:lnSpc>
                <a:spcPct val="70000"/>
              </a:lnSpc>
              <a:buNone/>
            </a:pPr>
            <a:endParaRPr lang="el-GR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65212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 smtClean="0">
                <a:ea typeface="ＭＳ Ｐゴシック" pitchFamily="34" charset="-128"/>
              </a:rPr>
              <a:t>Τραπεζική Λογιστική</a:t>
            </a:r>
            <a:endParaRPr lang="el-GR" sz="3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graphicFrame>
        <p:nvGraphicFramePr>
          <p:cNvPr id="5" name="Table 6"/>
          <p:cNvGraphicFramePr>
            <a:graphicFrameLocks noGrp="1"/>
          </p:cNvGraphicFramePr>
          <p:nvPr/>
        </p:nvGraphicFramePr>
        <p:xfrm>
          <a:off x="539552" y="1417340"/>
          <a:ext cx="8002587" cy="1462723"/>
        </p:xfrm>
        <a:graphic>
          <a:graphicData uri="http://schemas.openxmlformats.org/drawingml/2006/table">
            <a:tbl>
              <a:tblPr/>
              <a:tblGrid>
                <a:gridCol w="1295400"/>
                <a:gridCol w="1223962"/>
                <a:gridCol w="3097213"/>
                <a:gridCol w="1223962"/>
                <a:gridCol w="116205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Κωδ.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Περιγραφή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Χρέωση (Χ)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20.10.01.01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Χορηγήσεις στη βιομηχανία τροφίμων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1.000.000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Πίστωση (Π)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50.01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Καταθέσεις όψεως εταιριών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1.000.000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Τραπεζική Λογιστική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67544" y="1201317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l-GR" u="sng" dirty="0" smtClean="0">
                <a:ea typeface="ＭＳ Ｐゴシック" pitchFamily="34" charset="-128"/>
              </a:rPr>
              <a:t>Παράδειγμα 1ο (συνέχεια)</a:t>
            </a:r>
            <a:endParaRPr lang="el-GR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	(β) υπολογισμός των αναλογούντων, δεδουλευμένων και μη απαιτητών τόκων του έτους 2011 (διάστημα από 1.10.2011 έως 31.12.2011) για την σύνταξη των οικονομικών καταστάσεων της τράπεζας (1.000.000 * 8% * 90 : 360 = 20.000)</a:t>
            </a:r>
          </a:p>
          <a:p>
            <a:pPr>
              <a:buFontTx/>
              <a:buNone/>
            </a:pPr>
            <a:endParaRPr lang="el-GR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	31.12.2011</a:t>
            </a:r>
            <a:endParaRPr lang="en-US" dirty="0"/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611560" y="3289548"/>
          <a:ext cx="8002587" cy="1463040"/>
        </p:xfrm>
        <a:graphic>
          <a:graphicData uri="http://schemas.openxmlformats.org/drawingml/2006/table">
            <a:tbl>
              <a:tblPr/>
              <a:tblGrid>
                <a:gridCol w="1295400"/>
                <a:gridCol w="1223962"/>
                <a:gridCol w="3097213"/>
                <a:gridCol w="1223962"/>
                <a:gridCol w="116205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Κωδ.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Περιγραφή Λογ/μών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Χρέωση (Χ)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20.10.01.03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Αναλογούντες και μη απαιτητοί τόκοι βιομηχανίας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Πίστωση (Π)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70.05.10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Τόκοι από χορηγήσεις στη βιομηχανία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Τραπεζική Λογιστική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67544" y="120131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l-GR" u="sng" dirty="0" smtClean="0">
                <a:ea typeface="ＭＳ Ｐゴシック" pitchFamily="34" charset="-128"/>
              </a:rPr>
              <a:t>Παράδειγμα 1ο (συνέχεια)</a:t>
            </a:r>
            <a:r>
              <a:rPr lang="el-GR" dirty="0" smtClean="0"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</a:pPr>
            <a:r>
              <a:rPr lang="el-GR" dirty="0" smtClean="0">
                <a:ea typeface="ＭＳ Ｐゴシック" pitchFamily="34" charset="-128"/>
              </a:rPr>
              <a:t>(γ) αντιλογισμός των αναλογούντων τόκων της περιόδου από 1.10.2011 έως 31.12.2011</a:t>
            </a:r>
          </a:p>
        </p:txBody>
      </p:sp>
      <p:graphicFrame>
        <p:nvGraphicFramePr>
          <p:cNvPr id="8" name="Table 6"/>
          <p:cNvGraphicFramePr>
            <a:graphicFrameLocks noGrp="1"/>
          </p:cNvGraphicFramePr>
          <p:nvPr/>
        </p:nvGraphicFramePr>
        <p:xfrm>
          <a:off x="539552" y="2065412"/>
          <a:ext cx="8002587" cy="1463040"/>
        </p:xfrm>
        <a:graphic>
          <a:graphicData uri="http://schemas.openxmlformats.org/drawingml/2006/table">
            <a:tbl>
              <a:tblPr/>
              <a:tblGrid>
                <a:gridCol w="1295400"/>
                <a:gridCol w="1223962"/>
                <a:gridCol w="3097213"/>
                <a:gridCol w="1223962"/>
                <a:gridCol w="116205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Κωδ.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Περιγραφή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Λογ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μών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Χρέωση (Χ)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70.05.10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Τόκοι από χορηγήσεις στη βιομηχανία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Πίστωση (Π)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20.10.01.03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Αναλογούντες και μη απαιτητοί τόκοι βιομηχανίας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8 - Ορθογώνιο"/>
          <p:cNvSpPr/>
          <p:nvPr/>
        </p:nvSpPr>
        <p:spPr>
          <a:xfrm>
            <a:off x="467544" y="364958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l-GR" dirty="0" smtClean="0"/>
              <a:t>δ) καταλογισμός των δεδουλευμένων τόκων της περιόδου από 1.10.2011 έως 31.3.2012 της πιστούχου σύμφωνα με της συμβατικές της υποχρεώσεις (πληρωμή τους στο 6μηνο). </a:t>
            </a:r>
          </a:p>
          <a:p>
            <a:pPr eaLnBrk="0" hangingPunct="0"/>
            <a:r>
              <a:rPr lang="el-GR" dirty="0" smtClean="0"/>
              <a:t>Στον παρακάτω πίνακα περιγράφονται οι τοκοχρεολυτικές δόσεις για την αποπληρωμή της προαναφερόμενης χρηματοδότησης που ανέρχονται (τόκος + κεφάλαιο) σε € 85.820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1654</TotalTime>
  <Words>1727</Words>
  <Application>Microsoft Office PowerPoint</Application>
  <PresentationFormat>Προβολή στην οθόνη (16:10)</PresentationFormat>
  <Paragraphs>444</Paragraphs>
  <Slides>35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Κλαδικά Λογιστικά Σχέδια</vt:lpstr>
      <vt:lpstr>Διαφάνεια 2</vt:lpstr>
      <vt:lpstr>Άδειες Χρήσης</vt:lpstr>
      <vt:lpstr>Χρηματοδότηση</vt:lpstr>
      <vt:lpstr>Σκοποί  ενότητας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Διαφάνεια 10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Τραπεζική Λογιστική</vt:lpstr>
      <vt:lpstr>Βιβλιογραφία</vt:lpstr>
      <vt:lpstr>Σημείωμα Αναφοράς</vt:lpstr>
      <vt:lpstr>Σημείωμα Αδειοδότησης</vt:lpstr>
      <vt:lpstr>Διαφάνεια 32</vt:lpstr>
      <vt:lpstr>Διαφάνεια 33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255</cp:revision>
  <dcterms:created xsi:type="dcterms:W3CDTF">2012-09-06T09:03:05Z</dcterms:created>
  <dcterms:modified xsi:type="dcterms:W3CDTF">2015-11-03T20:06:26Z</dcterms:modified>
</cp:coreProperties>
</file>