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89" r:id="rId3"/>
    <p:sldId id="257" r:id="rId4"/>
    <p:sldId id="259" r:id="rId5"/>
    <p:sldId id="411" r:id="rId6"/>
    <p:sldId id="415" r:id="rId7"/>
    <p:sldId id="413" r:id="rId8"/>
    <p:sldId id="412" r:id="rId9"/>
    <p:sldId id="416" r:id="rId10"/>
    <p:sldId id="414" r:id="rId11"/>
    <p:sldId id="417" r:id="rId12"/>
    <p:sldId id="418" r:id="rId13"/>
    <p:sldId id="419" r:id="rId14"/>
    <p:sldId id="420" r:id="rId15"/>
    <p:sldId id="421" r:id="rId16"/>
    <p:sldId id="422" r:id="rId17"/>
    <p:sldId id="423" r:id="rId18"/>
    <p:sldId id="425" r:id="rId19"/>
    <p:sldId id="424" r:id="rId20"/>
    <p:sldId id="426" r:id="rId21"/>
    <p:sldId id="427" r:id="rId22"/>
    <p:sldId id="431" r:id="rId23"/>
    <p:sldId id="428" r:id="rId24"/>
    <p:sldId id="429" r:id="rId25"/>
    <p:sldId id="430" r:id="rId26"/>
    <p:sldId id="391" r:id="rId27"/>
    <p:sldId id="291" r:id="rId28"/>
    <p:sldId id="292" r:id="rId29"/>
    <p:sldId id="293" r:id="rId30"/>
    <p:sldId id="280" r:id="rId31"/>
  </p:sldIdLst>
  <p:sldSz cx="9144000" cy="5715000" type="screen16x10"/>
  <p:notesSz cx="6858000" cy="9144000"/>
  <p:custDataLst>
    <p:tags r:id="rId3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43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25/06/2015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25/6/2015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812952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458191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477545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951909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064716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740630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630014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387414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56717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5734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697804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622503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347582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801871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396082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501580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5631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006215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410218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393991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1832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5399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Προγραμματισμός Διαδικτύου – </a:t>
            </a:r>
            <a:r>
              <a:rPr lang="el-GR" sz="1000" b="1" dirty="0" smtClean="0">
                <a:solidFill>
                  <a:schemeClr val="bg1"/>
                </a:solidFill>
              </a:rPr>
              <a:t>Γραφικά με την χρήση του πακέτου AWT</a:t>
            </a:r>
            <a:r>
              <a:rPr lang="el-GR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4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Προγραμματισμός Διαδικτύου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5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Γραφικά με την χρήση του πακέτου </a:t>
            </a:r>
            <a:r>
              <a:rPr lang="el-GR" sz="2800" b="1" dirty="0" smtClean="0"/>
              <a:t>AWT</a:t>
            </a:r>
            <a:endParaRPr lang="en-US" sz="2800" b="1" dirty="0" smtClean="0"/>
          </a:p>
          <a:p>
            <a:endParaRPr lang="el-GR" sz="2800" b="1" dirty="0"/>
          </a:p>
          <a:p>
            <a:r>
              <a:rPr lang="el-GR" sz="2800" dirty="0" smtClean="0"/>
              <a:t>Ιωάννης </a:t>
            </a:r>
            <a:r>
              <a:rPr lang="el-GR" sz="2800" dirty="0" err="1" smtClean="0"/>
              <a:t>Τσούλος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Γεγονότα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755576" y="1129308"/>
            <a:ext cx="8229600" cy="377163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import </a:t>
            </a:r>
            <a:r>
              <a:rPr lang="en-US" sz="14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java.awt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.*; </a:t>
            </a:r>
            <a:endParaRPr lang="el-GR" sz="14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class </a:t>
            </a:r>
            <a:r>
              <a:rPr lang="en-US" sz="14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MyFrame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 extends Frame </a:t>
            </a:r>
            <a:endParaRPr lang="el-GR" sz="14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14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Button ok;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MyFrame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 ( String title)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super</a:t>
            </a:r>
            <a:r>
              <a:rPr lang="el-GR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title 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); </a:t>
            </a:r>
            <a:endParaRPr lang="el-GR" sz="14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resize(100,100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); </a:t>
            </a:r>
            <a:endParaRPr lang="el-GR" sz="14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ok=new 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Button ( "ok" ); </a:t>
            </a:r>
            <a:endParaRPr lang="el-GR" sz="14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add(ok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l-GR" sz="14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-40005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4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public class Example2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public static void main) String </a:t>
            </a:r>
            <a:r>
              <a:rPr lang="en-US" sz="14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arg</a:t>
            </a:r>
            <a:r>
              <a:rPr lang="el-GR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[]</a:t>
            </a: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endParaRPr lang="en-US" sz="14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1257300" lvl="3" indent="0">
              <a:spcBef>
                <a:spcPts val="0"/>
              </a:spcBef>
              <a:buNone/>
            </a:pPr>
            <a:r>
              <a:rPr lang="en-US" sz="14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MyFrame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 win=new </a:t>
            </a:r>
            <a:r>
              <a:rPr lang="en-US" sz="14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MyFrame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("Example2"); </a:t>
            </a:r>
            <a:endParaRPr lang="el-GR" sz="14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1257300" lvl="3" indent="0">
              <a:spcBef>
                <a:spcPts val="0"/>
              </a:spcBef>
              <a:buNone/>
            </a:pPr>
            <a:r>
              <a:rPr lang="en-US" sz="14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win.show</a:t>
            </a: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  <a:endParaRPr lang="en-US" sz="14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l-GR" sz="14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l-GR" sz="14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9338" y="1120697"/>
            <a:ext cx="2187724" cy="142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04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Γεγονότα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755576" y="1129308"/>
            <a:ext cx="8229600" cy="377163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l-GR" sz="1400" b="1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keyDown</a:t>
            </a:r>
            <a:r>
              <a:rPr lang="el-GR" sz="1400" b="1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l-GR" sz="1400" b="1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Event</a:t>
            </a:r>
            <a:r>
              <a:rPr lang="el-GR" sz="1400" b="1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b="1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evt,int</a:t>
            </a:r>
            <a:r>
              <a:rPr lang="el-GR" sz="1400" b="1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b="1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key</a:t>
            </a:r>
            <a:r>
              <a:rPr lang="el-GR" sz="1400" b="1" kern="0" dirty="0">
                <a:latin typeface="Consolas" panose="020B0609020204030204" pitchFamily="49" charset="0"/>
                <a:cs typeface="Consolas" panose="020B0609020204030204" pitchFamily="49" charset="0"/>
              </a:rPr>
              <a:t>) </a:t>
            </a:r>
            <a:r>
              <a:rPr lang="el-GR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Ενεργοποιείται αν πατηθεί το πλήκτρο </a:t>
            </a:r>
            <a:r>
              <a:rPr lang="el-GR" sz="14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key</a:t>
            </a:r>
            <a:r>
              <a:rPr lang="el-GR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 του πληκτρολογίου.</a:t>
            </a: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l-GR" sz="1400" b="1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keyUp</a:t>
            </a:r>
            <a:r>
              <a:rPr lang="el-GR" sz="1400" b="1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l-GR" sz="1400" b="1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Event</a:t>
            </a:r>
            <a:r>
              <a:rPr lang="el-GR" sz="1400" b="1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b="1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evt,int</a:t>
            </a:r>
            <a:r>
              <a:rPr lang="el-GR" sz="1400" b="1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b="1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key</a:t>
            </a:r>
            <a:r>
              <a:rPr lang="el-GR" sz="1400" b="1" kern="0" dirty="0">
                <a:latin typeface="Consolas" panose="020B0609020204030204" pitchFamily="49" charset="0"/>
                <a:cs typeface="Consolas" panose="020B0609020204030204" pitchFamily="49" charset="0"/>
              </a:rPr>
              <a:t>) </a:t>
            </a:r>
            <a:r>
              <a:rPr lang="el-GR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Ενεργοποιείται αν ελευθερωθεί το πλήκτρο </a:t>
            </a:r>
            <a:r>
              <a:rPr lang="el-GR" sz="14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key</a:t>
            </a:r>
            <a:r>
              <a:rPr lang="el-GR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 του πληκτρολογίου.</a:t>
            </a: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l-GR" sz="1400" b="1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lostFocus</a:t>
            </a:r>
            <a:r>
              <a:rPr lang="el-GR" sz="1400" b="1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l-GR" sz="1400" b="1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Event</a:t>
            </a:r>
            <a:r>
              <a:rPr lang="el-GR" sz="1400" b="1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b="1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evt,Object</a:t>
            </a:r>
            <a:r>
              <a:rPr lang="el-GR" sz="1400" b="1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b="1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obj</a:t>
            </a:r>
            <a:r>
              <a:rPr lang="el-GR" sz="1400" b="1" kern="0" dirty="0">
                <a:latin typeface="Consolas" panose="020B0609020204030204" pitchFamily="49" charset="0"/>
                <a:cs typeface="Consolas" panose="020B0609020204030204" pitchFamily="49" charset="0"/>
              </a:rPr>
              <a:t>) </a:t>
            </a:r>
            <a:r>
              <a:rPr lang="el-GR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Ενεργοποιείται αν αφαιρεθεί η εστίαση από το συγκεκριμένο παράθυρο Η εστίαση δεν έχει να κάνει σε κάτι με την </a:t>
            </a:r>
            <a:r>
              <a:rPr lang="el-GR" sz="14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java</a:t>
            </a:r>
            <a:r>
              <a:rPr lang="el-GR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 αλλά με </a:t>
            </a:r>
            <a:r>
              <a:rPr lang="el-GR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το </a:t>
            </a:r>
            <a:r>
              <a:rPr lang="el-GR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σύστημα παραθύρων που χρησιμοποιείται.</a:t>
            </a: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l-GR" sz="1400" b="1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gotFocus</a:t>
            </a:r>
            <a:r>
              <a:rPr lang="el-GR" sz="1400" b="1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l-GR" sz="1400" b="1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Event</a:t>
            </a:r>
            <a:r>
              <a:rPr lang="el-GR" sz="1400" b="1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b="1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evt,Object</a:t>
            </a:r>
            <a:r>
              <a:rPr lang="el-GR" sz="1400" b="1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b="1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obj</a:t>
            </a:r>
            <a:r>
              <a:rPr lang="el-GR" sz="1400" b="1" kern="0" dirty="0">
                <a:latin typeface="Consolas" panose="020B0609020204030204" pitchFamily="49" charset="0"/>
                <a:cs typeface="Consolas" panose="020B0609020204030204" pitchFamily="49" charset="0"/>
              </a:rPr>
              <a:t>) </a:t>
            </a:r>
            <a:r>
              <a:rPr lang="el-GR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Ενεργοποιείται όταν το παράθυρο της εφαρμογής μας αποκτήσει εστίαση.</a:t>
            </a: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l-GR" sz="1400" b="1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mouseDown</a:t>
            </a:r>
            <a:r>
              <a:rPr lang="el-GR" sz="1400" b="1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l-GR" sz="1400" b="1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Event</a:t>
            </a:r>
            <a:r>
              <a:rPr lang="el-GR" sz="1400" b="1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b="1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evt,int</a:t>
            </a:r>
            <a:r>
              <a:rPr lang="el-GR" sz="1400" b="1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b="1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x,int</a:t>
            </a:r>
            <a:r>
              <a:rPr lang="el-GR" sz="1400" b="1" kern="0" dirty="0">
                <a:latin typeface="Consolas" panose="020B0609020204030204" pitchFamily="49" charset="0"/>
                <a:cs typeface="Consolas" panose="020B0609020204030204" pitchFamily="49" charset="0"/>
              </a:rPr>
              <a:t> y) </a:t>
            </a:r>
            <a:r>
              <a:rPr lang="el-GR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Ενεργοποιείται όταν πατηθεί κάποιο πλήκτρο του ποντικιού στην θέση (</a:t>
            </a:r>
            <a:r>
              <a:rPr lang="el-GR" sz="14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x,y</a:t>
            </a:r>
            <a:r>
              <a:rPr lang="el-GR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) του παραθύρου εφαρμογής.</a:t>
            </a: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l-GR" sz="1400" b="1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mouseUp</a:t>
            </a:r>
            <a:r>
              <a:rPr lang="el-GR" sz="1400" b="1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l-GR" sz="1400" b="1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Event</a:t>
            </a:r>
            <a:r>
              <a:rPr lang="el-GR" sz="1400" b="1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b="1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evt,int</a:t>
            </a:r>
            <a:r>
              <a:rPr lang="el-GR" sz="1400" b="1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b="1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x,int</a:t>
            </a:r>
            <a:r>
              <a:rPr lang="el-GR" sz="1400" b="1" kern="0" dirty="0">
                <a:latin typeface="Consolas" panose="020B0609020204030204" pitchFamily="49" charset="0"/>
                <a:cs typeface="Consolas" panose="020B0609020204030204" pitchFamily="49" charset="0"/>
              </a:rPr>
              <a:t> y) </a:t>
            </a:r>
            <a:r>
              <a:rPr lang="el-GR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Ενεργοποιείται όταν ελευθερωθεί κάποιο πλήκτρο του ποντικιού στην θέση (</a:t>
            </a:r>
            <a:r>
              <a:rPr lang="el-GR" sz="14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x,y</a:t>
            </a:r>
            <a:r>
              <a:rPr lang="el-GR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) του παραθύρου εφαρμογής.</a:t>
            </a: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l-GR" sz="1400" b="1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mouseMove</a:t>
            </a:r>
            <a:r>
              <a:rPr lang="el-GR" sz="1400" b="1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l-GR" sz="1400" b="1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Event</a:t>
            </a:r>
            <a:r>
              <a:rPr lang="el-GR" sz="1400" b="1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b="1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evt,int</a:t>
            </a:r>
            <a:r>
              <a:rPr lang="el-GR" sz="1400" b="1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b="1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x,int</a:t>
            </a:r>
            <a:r>
              <a:rPr lang="el-GR" sz="1400" b="1" kern="0" dirty="0">
                <a:latin typeface="Consolas" panose="020B0609020204030204" pitchFamily="49" charset="0"/>
                <a:cs typeface="Consolas" panose="020B0609020204030204" pitchFamily="49" charset="0"/>
              </a:rPr>
              <a:t> y) </a:t>
            </a:r>
            <a:r>
              <a:rPr lang="el-GR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Ενεργοποιείται όταν κινηθεί το ποντικιού στην θέση (</a:t>
            </a:r>
            <a:r>
              <a:rPr lang="el-GR" sz="14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x,y</a:t>
            </a:r>
            <a:r>
              <a:rPr lang="el-GR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) του παραθύρου εφαρμογής.</a:t>
            </a: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l-GR" sz="1400" b="1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mouseDrag</a:t>
            </a:r>
            <a:r>
              <a:rPr lang="el-GR" sz="1400" b="1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l-GR" sz="1400" b="1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Event</a:t>
            </a:r>
            <a:r>
              <a:rPr lang="el-GR" sz="1400" b="1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b="1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evt,int</a:t>
            </a:r>
            <a:r>
              <a:rPr lang="el-GR" sz="1400" b="1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b="1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x,int</a:t>
            </a:r>
            <a:r>
              <a:rPr lang="el-GR" sz="1400" b="1" kern="0" dirty="0">
                <a:latin typeface="Consolas" panose="020B0609020204030204" pitchFamily="49" charset="0"/>
                <a:cs typeface="Consolas" panose="020B0609020204030204" pitchFamily="49" charset="0"/>
              </a:rPr>
              <a:t> y) </a:t>
            </a:r>
            <a:r>
              <a:rPr lang="el-GR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Ενεργοποιείται όταν έχουμε σύρσιμο με το ποντίκι στην θέση (</a:t>
            </a:r>
            <a:r>
              <a:rPr lang="el-GR" sz="14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x,y</a:t>
            </a:r>
            <a:r>
              <a:rPr lang="el-GR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) του παραθύρου εφαρμογής.</a:t>
            </a: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l-GR" sz="1400" b="1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mouseEnter</a:t>
            </a:r>
            <a:r>
              <a:rPr lang="el-GR" sz="1400" b="1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l-GR" sz="1400" b="1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Event</a:t>
            </a:r>
            <a:r>
              <a:rPr lang="el-GR" sz="1400" b="1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b="1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evt,int</a:t>
            </a:r>
            <a:r>
              <a:rPr lang="el-GR" sz="1400" b="1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b="1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x,int</a:t>
            </a:r>
            <a:r>
              <a:rPr lang="el-GR" sz="1400" b="1" kern="0" dirty="0">
                <a:latin typeface="Consolas" panose="020B0609020204030204" pitchFamily="49" charset="0"/>
                <a:cs typeface="Consolas" panose="020B0609020204030204" pitchFamily="49" charset="0"/>
              </a:rPr>
              <a:t> y) </a:t>
            </a:r>
            <a:r>
              <a:rPr lang="el-GR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Ενεργοποιείται όταν έχουμε είσοδο στο παράθυρο εφαρμογής στην θέση (</a:t>
            </a:r>
            <a:r>
              <a:rPr lang="el-GR" sz="14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x,y</a:t>
            </a:r>
            <a:r>
              <a:rPr lang="el-GR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l-GR" sz="1400" b="1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mouseExit</a:t>
            </a:r>
            <a:r>
              <a:rPr lang="el-GR" sz="1400" b="1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l-GR" sz="1400" b="1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Event</a:t>
            </a:r>
            <a:r>
              <a:rPr lang="el-GR" sz="1400" b="1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b="1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evt,int</a:t>
            </a:r>
            <a:r>
              <a:rPr lang="el-GR" sz="1400" b="1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b="1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x,int</a:t>
            </a:r>
            <a:r>
              <a:rPr lang="el-GR" sz="1400" b="1" kern="0" dirty="0">
                <a:latin typeface="Consolas" panose="020B0609020204030204" pitchFamily="49" charset="0"/>
                <a:cs typeface="Consolas" panose="020B0609020204030204" pitchFamily="49" charset="0"/>
              </a:rPr>
              <a:t> y) </a:t>
            </a:r>
            <a:r>
              <a:rPr lang="el-GR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Ενεργοποιείται όταν φεύγει το ποντίκι από το παράθυρο εφαρμογής.</a:t>
            </a:r>
            <a:endParaRPr lang="el-GR" sz="14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5025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/>
          <p:cNvPicPr>
            <a:picLocks noChangeAspect="1"/>
          </p:cNvPicPr>
          <p:nvPr/>
        </p:nvPicPr>
        <p:blipFill rotWithShape="1">
          <a:blip r:embed="rId3"/>
          <a:srcRect t="5470"/>
          <a:stretch/>
        </p:blipFill>
        <p:spPr>
          <a:xfrm>
            <a:off x="251520" y="440248"/>
            <a:ext cx="4320480" cy="5149475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Γεγονότα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6096" y="1633364"/>
            <a:ext cx="3168352" cy="2323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26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Πλαίσια κειμένου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2000" b="1" dirty="0"/>
              <a:t>Απλά πλαίσια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1800" dirty="0" smtClean="0"/>
              <a:t>Τα </a:t>
            </a:r>
            <a:r>
              <a:rPr lang="el-GR" sz="1800" dirty="0"/>
              <a:t>απλά πλαίσια είναι αντικείμενα της κατηγορίας </a:t>
            </a:r>
            <a:r>
              <a:rPr lang="el-GR" sz="1800" dirty="0" err="1"/>
              <a:t>TextField</a:t>
            </a:r>
            <a:r>
              <a:rPr lang="el-GR" sz="1800" dirty="0"/>
              <a:t>. </a:t>
            </a:r>
            <a:endParaRPr lang="en-US" sz="1800" dirty="0" smtClean="0"/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1800" dirty="0" smtClean="0"/>
              <a:t>Η </a:t>
            </a:r>
            <a:r>
              <a:rPr lang="el-GR" sz="1800" dirty="0"/>
              <a:t>συνάρτηση δημιουργίας δέχεται δύο ορίσματα: το εξ ορισμού κείμενο και το μέγιστο πλήθος γραμμάτων στο κείμενο </a:t>
            </a:r>
            <a:endParaRPr lang="en-US" sz="1800" dirty="0" smtClean="0"/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1800" dirty="0" smtClean="0"/>
              <a:t>Η </a:t>
            </a:r>
            <a:r>
              <a:rPr lang="el-GR" sz="1800" dirty="0"/>
              <a:t>μέθοδος </a:t>
            </a:r>
            <a:r>
              <a:rPr lang="el-GR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parseDouble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l-GR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800" dirty="0"/>
              <a:t>της κατηγορίας </a:t>
            </a:r>
            <a:r>
              <a:rPr lang="el-GR" sz="1800" dirty="0" err="1"/>
              <a:t>Double</a:t>
            </a:r>
            <a:r>
              <a:rPr lang="el-GR" sz="1800" dirty="0"/>
              <a:t> μετατρέπει (αν γίνεται) το όρισμα που της δίνεται σαν αλφαριθμητικό σε αριθμό κινητής υποδιαστολής. </a:t>
            </a:r>
            <a:endParaRPr lang="en-US" sz="1800" dirty="0" smtClean="0"/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1800" dirty="0" smtClean="0"/>
              <a:t>'</a:t>
            </a:r>
            <a:r>
              <a:rPr lang="el-GR" sz="1800" dirty="0" err="1" smtClean="0"/>
              <a:t>Ομοια</a:t>
            </a:r>
            <a:r>
              <a:rPr lang="el-GR" sz="1800" dirty="0" smtClean="0"/>
              <a:t> </a:t>
            </a:r>
            <a:r>
              <a:rPr lang="el-GR" sz="1800" dirty="0"/>
              <a:t>υπάρχει και η μέθοδος 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parselnt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l-GR" sz="1800" dirty="0" smtClean="0"/>
              <a:t> </a:t>
            </a:r>
            <a:r>
              <a:rPr lang="el-GR" sz="1800" dirty="0"/>
              <a:t>της κατηγορίας </a:t>
            </a:r>
            <a:r>
              <a:rPr lang="el-GR" sz="1800" dirty="0" err="1"/>
              <a:t>Integer</a:t>
            </a:r>
            <a:r>
              <a:rPr lang="el-GR" sz="1800" dirty="0"/>
              <a:t>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2000" b="1" dirty="0" smtClean="0"/>
              <a:t>Πλαίσια </a:t>
            </a:r>
            <a:r>
              <a:rPr lang="el-GR" sz="2000" b="1" dirty="0"/>
              <a:t>πολλών γραμμών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1800" dirty="0" smtClean="0"/>
              <a:t>Τα </a:t>
            </a:r>
            <a:r>
              <a:rPr lang="el-GR" sz="1800" dirty="0"/>
              <a:t>πλαίσια μίας γραμμής είναι καλά για την περίπτωση που έχουμε πληροφορία η οποία μπορεί να συμπυκνωθεί σε μία </a:t>
            </a:r>
            <a:r>
              <a:rPr lang="el-GR" sz="1800" dirty="0" smtClean="0"/>
              <a:t>γραμμή</a:t>
            </a:r>
            <a:r>
              <a:rPr lang="en-US" sz="1800" dirty="0" smtClean="0"/>
              <a:t>.</a:t>
            </a:r>
            <a:r>
              <a:rPr lang="el-GR" sz="1800" dirty="0" smtClean="0"/>
              <a:t> </a:t>
            </a:r>
            <a:endParaRPr lang="en-US" sz="1800" dirty="0" smtClean="0"/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1800" dirty="0" smtClean="0"/>
              <a:t>Για </a:t>
            </a:r>
            <a:r>
              <a:rPr lang="el-GR" sz="1800" dirty="0"/>
              <a:t>την περίπτωση που έχουμε κείμενο πολλών γραμμών θα πρέπει να χρησιμοποιήσουμε την κατηγορία </a:t>
            </a:r>
            <a:r>
              <a:rPr lang="el-GR" sz="1800" dirty="0" err="1"/>
              <a:t>TextArea</a:t>
            </a:r>
            <a:r>
              <a:rPr lang="el-GR" sz="1800" dirty="0"/>
              <a:t>.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1800" dirty="0" smtClean="0"/>
              <a:t>Οι </a:t>
            </a:r>
            <a:r>
              <a:rPr lang="el-GR" sz="1800" dirty="0"/>
              <a:t>παράμετροι της μεθόδου δημιουργίας είναι το προκαθορισμένο κείμενο το πλήθος των γραμμών και το πλήθος των στηλών της </a:t>
            </a:r>
            <a:r>
              <a:rPr lang="el-GR" sz="1800" dirty="0" smtClean="0"/>
              <a:t>περιοχής</a:t>
            </a:r>
            <a:r>
              <a:rPr lang="en-US" sz="1800" dirty="0" smtClean="0"/>
              <a:t>.</a:t>
            </a:r>
            <a:endParaRPr lang="el-GR" sz="1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1894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099" y="1355536"/>
            <a:ext cx="3121646" cy="4356000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Πλαίσια κειμένου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sp>
        <p:nvSpPr>
          <p:cNvPr id="7" name="Ορθογώνιο 6"/>
          <p:cNvSpPr/>
          <p:nvPr/>
        </p:nvSpPr>
        <p:spPr>
          <a:xfrm>
            <a:off x="715797" y="1047759"/>
            <a:ext cx="31662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b="1" kern="0" dirty="0">
                <a:solidFill>
                  <a:srgbClr val="000000"/>
                </a:solidFill>
              </a:rPr>
              <a:t>Μια πρώτη χρήση των απλών πλαισίων</a:t>
            </a:r>
            <a:endParaRPr lang="el-GR" sz="1400" b="1" kern="0" dirty="0"/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5723" y="1445536"/>
            <a:ext cx="4465773" cy="4176000"/>
          </a:xfrm>
          <a:prstGeom prst="rect">
            <a:avLst/>
          </a:prstGeom>
        </p:spPr>
      </p:pic>
      <p:sp>
        <p:nvSpPr>
          <p:cNvPr id="10" name="Ορθογώνιο 9"/>
          <p:cNvSpPr/>
          <p:nvPr/>
        </p:nvSpPr>
        <p:spPr>
          <a:xfrm>
            <a:off x="4092787" y="1047758"/>
            <a:ext cx="48526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b="1" kern="0" dirty="0" smtClean="0">
                <a:solidFill>
                  <a:srgbClr val="000000"/>
                </a:solidFill>
              </a:rPr>
              <a:t>Παράδειγμα χρήσεως </a:t>
            </a:r>
            <a:r>
              <a:rPr lang="el-GR" sz="1400" b="1" kern="0" dirty="0">
                <a:solidFill>
                  <a:srgbClr val="000000"/>
                </a:solidFill>
              </a:rPr>
              <a:t>πλαισίου </a:t>
            </a:r>
            <a:r>
              <a:rPr lang="el-GR" sz="1400" b="1" kern="0" dirty="0" smtClean="0">
                <a:solidFill>
                  <a:srgbClr val="000000"/>
                </a:solidFill>
              </a:rPr>
              <a:t>πολλών </a:t>
            </a:r>
            <a:r>
              <a:rPr lang="el-GR" sz="1400" b="1" kern="0" dirty="0">
                <a:solidFill>
                  <a:srgbClr val="000000"/>
                </a:solidFill>
              </a:rPr>
              <a:t>γραμμών και </a:t>
            </a:r>
            <a:r>
              <a:rPr lang="el-GR" sz="1400" b="1" kern="0" dirty="0" smtClean="0">
                <a:solidFill>
                  <a:srgbClr val="000000"/>
                </a:solidFill>
              </a:rPr>
              <a:t>στηλών</a:t>
            </a:r>
            <a:endParaRPr lang="el-GR" sz="1400" b="1" kern="0" dirty="0"/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3888" y="1921396"/>
            <a:ext cx="1780439" cy="178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64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Μενού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2400" b="1" dirty="0"/>
              <a:t>Λίστες </a:t>
            </a:r>
            <a:r>
              <a:rPr lang="el-GR" sz="2400" b="1" dirty="0" smtClean="0"/>
              <a:t>επιλογής</a:t>
            </a:r>
            <a:endParaRPr lang="en-US" sz="2400" b="1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Οι λίστες επιλογής είναι οπτικά συστατικά στα οποία μία σειρά από περιπτώσεις εμφανίζονται σχεδόν πάντα όλες στην οθόνη και μπορούμε να διαλέξουμε μία ή περισσότερες από αυτές τις </a:t>
            </a:r>
            <a:r>
              <a:rPr lang="el-GR" sz="2000" dirty="0" smtClean="0"/>
              <a:t>περιπτώσεις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Η </a:t>
            </a:r>
            <a:r>
              <a:rPr lang="el-GR" sz="2000" dirty="0"/>
              <a:t>κατηγορία που υλοποιεί αυτό το οπτικό συστατικό είναι η </a:t>
            </a:r>
            <a:r>
              <a:rPr lang="el-GR" sz="2000" dirty="0" err="1"/>
              <a:t>List</a:t>
            </a:r>
            <a:r>
              <a:rPr lang="el-GR" sz="2000" dirty="0"/>
              <a:t>. </a:t>
            </a:r>
            <a:endParaRPr lang="en-US" sz="20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Η </a:t>
            </a:r>
            <a:r>
              <a:rPr lang="el-GR" sz="2000" dirty="0"/>
              <a:t>συνάρτηση δημιουργίας δέχεται δύο ορίσματα: το πλήθος των ορισμάτων που θα φαίνονται (ακέραιος αριθμός) και μία λογική τιμή που καθορίζει αν επιτρέπουμε πολλαπλή επιλογή </a:t>
            </a:r>
            <a:endParaRPr lang="en-US" sz="20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Η </a:t>
            </a:r>
            <a:r>
              <a:rPr lang="el-GR" sz="2000" dirty="0"/>
              <a:t>μέθοδος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getSelectedItems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() </a:t>
            </a:r>
            <a:r>
              <a:rPr lang="el-GR" sz="2000" dirty="0"/>
              <a:t>επιστρέφει σε πίνακα από αλφαριθμητικά τα επιλεγμένα στοιχεία της </a:t>
            </a:r>
            <a:r>
              <a:rPr lang="el-GR" sz="2000" dirty="0" smtClean="0"/>
              <a:t>λίστας</a:t>
            </a: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86638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673790"/>
            <a:ext cx="4248472" cy="5011077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Μενού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072" y="1921397"/>
            <a:ext cx="2877256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81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Μενού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2400" b="1" dirty="0" err="1" smtClean="0"/>
              <a:t>Choice</a:t>
            </a:r>
            <a:endParaRPr lang="el-GR" sz="2400" b="1" dirty="0"/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2000" dirty="0"/>
              <a:t>Τα </a:t>
            </a:r>
            <a:r>
              <a:rPr lang="el-GR" sz="2000" dirty="0" err="1"/>
              <a:t>choice</a:t>
            </a:r>
            <a:r>
              <a:rPr lang="el-GR" sz="2000" dirty="0"/>
              <a:t> </a:t>
            </a:r>
            <a:r>
              <a:rPr lang="el-GR" sz="2000" dirty="0" err="1"/>
              <a:t>boxes</a:t>
            </a:r>
            <a:r>
              <a:rPr lang="el-GR" sz="2000" dirty="0"/>
              <a:t> είναι ένα άλλο είδος λίστας διαφορετικό από αυτό της λίστας. </a:t>
            </a:r>
            <a:endParaRPr lang="en-US" sz="2000" dirty="0" smtClean="0"/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2000" dirty="0" smtClean="0"/>
              <a:t>Η </a:t>
            </a:r>
            <a:r>
              <a:rPr lang="el-GR" sz="2000" dirty="0"/>
              <a:t>διαφορά έγκειται στο ότι τα στοιχεία που μπορούμε να επιλέξουμε δεν </a:t>
            </a:r>
            <a:r>
              <a:rPr lang="el-GR" sz="2000" dirty="0" smtClean="0"/>
              <a:t>φαίνονται </a:t>
            </a:r>
            <a:r>
              <a:rPr lang="el-GR" sz="2000" dirty="0"/>
              <a:t>στην οθόνη </a:t>
            </a:r>
            <a:r>
              <a:rPr lang="el-GR" sz="2000" dirty="0" smtClean="0"/>
              <a:t>μας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2000" dirty="0" smtClean="0"/>
              <a:t>Η </a:t>
            </a:r>
            <a:r>
              <a:rPr lang="el-GR" sz="2000" dirty="0"/>
              <a:t>κατηγορία ονομάζεται </a:t>
            </a:r>
            <a:r>
              <a:rPr lang="el-GR" sz="2000" dirty="0" err="1"/>
              <a:t>Choice</a:t>
            </a:r>
            <a:r>
              <a:rPr lang="el-GR" sz="2000" dirty="0"/>
              <a:t> και η συνάρτηση δημιουργίας δεν παίρνει κανένα όρισμα. </a:t>
            </a:r>
            <a:endParaRPr lang="en-US" sz="2000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sz="2000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2400" b="1" dirty="0" err="1" smtClean="0"/>
              <a:t>Menubar</a:t>
            </a:r>
            <a:endParaRPr lang="el-GR" sz="2400" b="1" dirty="0"/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2000" dirty="0" smtClean="0"/>
              <a:t>Με </a:t>
            </a:r>
            <a:r>
              <a:rPr lang="el-GR" sz="2000" dirty="0"/>
              <a:t>τον όρο </a:t>
            </a:r>
            <a:r>
              <a:rPr lang="el-GR" sz="2000" dirty="0" err="1"/>
              <a:t>Menubar</a:t>
            </a:r>
            <a:r>
              <a:rPr lang="el-GR" sz="2000" dirty="0"/>
              <a:t> εννοούμε την γραμμή μενού που εμφανίζεται στην κορυφή μίας εφαρμογής κάτι που είναι ιδιαίτερα συνηθισμένο στα </a:t>
            </a:r>
            <a:r>
              <a:rPr lang="el-GR" sz="2000" dirty="0" smtClean="0"/>
              <a:t>προγράμματα </a:t>
            </a:r>
            <a:r>
              <a:rPr lang="el-GR" sz="2000" dirty="0"/>
              <a:t>που διαθέτουν γραφική </a:t>
            </a:r>
            <a:r>
              <a:rPr lang="el-GR" sz="2000" dirty="0" err="1"/>
              <a:t>διαπροσωπεία</a:t>
            </a:r>
            <a:r>
              <a:rPr lang="el-GR" sz="2000" dirty="0"/>
              <a:t>.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5955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0534" y="1235722"/>
            <a:ext cx="2585331" cy="4500000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1234653"/>
            <a:ext cx="3213756" cy="4464000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Μενού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sp>
        <p:nvSpPr>
          <p:cNvPr id="7" name="Ορθογώνιο 6"/>
          <p:cNvSpPr/>
          <p:nvPr/>
        </p:nvSpPr>
        <p:spPr>
          <a:xfrm>
            <a:off x="1043608" y="812033"/>
            <a:ext cx="2088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baseline="-25000" dirty="0">
                <a:solidFill>
                  <a:srgbClr val="000000"/>
                </a:solidFill>
              </a:rPr>
              <a:t>Παράδειγμα χρήσεως </a:t>
            </a:r>
            <a:r>
              <a:rPr lang="en-US" b="1" baseline="-25000" dirty="0" smtClean="0">
                <a:solidFill>
                  <a:srgbClr val="000000"/>
                </a:solidFill>
              </a:rPr>
              <a:t>Choice</a:t>
            </a:r>
            <a:endParaRPr lang="el-GR" b="1" dirty="0"/>
          </a:p>
        </p:txBody>
      </p:sp>
      <p:sp>
        <p:nvSpPr>
          <p:cNvPr id="9" name="Ορθογώνιο 8"/>
          <p:cNvSpPr/>
          <p:nvPr/>
        </p:nvSpPr>
        <p:spPr>
          <a:xfrm>
            <a:off x="5260534" y="839212"/>
            <a:ext cx="22459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baseline="-25000" dirty="0">
                <a:solidFill>
                  <a:srgbClr val="000000"/>
                </a:solidFill>
              </a:rPr>
              <a:t> Παράδειγμα χρήσεως </a:t>
            </a:r>
            <a:r>
              <a:rPr lang="en-US" b="1" baseline="-25000" dirty="0" err="1">
                <a:solidFill>
                  <a:srgbClr val="000000"/>
                </a:solidFill>
              </a:rPr>
              <a:t>Menubar</a:t>
            </a:r>
            <a:endParaRPr lang="el-GR" b="1" dirty="0"/>
          </a:p>
        </p:txBody>
      </p:sp>
      <p:pic>
        <p:nvPicPr>
          <p:cNvPr id="10" name="Εικόνα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2882" y="2065412"/>
            <a:ext cx="1618473" cy="1616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38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4418" y="993230"/>
            <a:ext cx="2918115" cy="4608000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Μενού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4042792" cy="377163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2400" b="1" dirty="0" smtClean="0"/>
              <a:t>Στατικό </a:t>
            </a:r>
            <a:r>
              <a:rPr lang="el-GR" sz="2400" b="1" dirty="0"/>
              <a:t>κείμενο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1800" dirty="0" smtClean="0"/>
              <a:t>Στατικό </a:t>
            </a:r>
            <a:r>
              <a:rPr lang="el-GR" sz="1800" dirty="0"/>
              <a:t>κείμενο είναι οι </a:t>
            </a:r>
            <a:r>
              <a:rPr lang="el-GR" sz="1800" dirty="0" smtClean="0"/>
              <a:t>ετικέτες </a:t>
            </a:r>
            <a:r>
              <a:rPr lang="el-GR" sz="1800" dirty="0"/>
              <a:t>που εμφανίζονται στο </a:t>
            </a:r>
            <a:r>
              <a:rPr lang="el-GR" sz="1800" dirty="0" smtClean="0"/>
              <a:t>κείμενο</a:t>
            </a:r>
            <a:r>
              <a:rPr lang="en-US" sz="1800" dirty="0" smtClean="0"/>
              <a:t>.</a:t>
            </a:r>
            <a:r>
              <a:rPr lang="el-GR" sz="1800" dirty="0" smtClean="0"/>
              <a:t> </a:t>
            </a:r>
            <a:endParaRPr lang="en-US" sz="1800" dirty="0" smtClean="0"/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1800" dirty="0" smtClean="0"/>
              <a:t>Πολλές </a:t>
            </a:r>
            <a:r>
              <a:rPr lang="el-GR" sz="1800" dirty="0"/>
              <a:t>φορές τις χρησιμοποιούμε για να δώσουμε πληροφορία για κάποιο οπτικό συστατικό ή και να πληροφορήσουμε τον χρήστη για κάποια </a:t>
            </a:r>
            <a:r>
              <a:rPr lang="el-GR" sz="1800" dirty="0" smtClean="0"/>
              <a:t>αλλαγή</a:t>
            </a:r>
            <a:r>
              <a:rPr lang="en-US" sz="1800" dirty="0" smtClean="0"/>
              <a:t>.</a:t>
            </a:r>
            <a:r>
              <a:rPr lang="el-GR" sz="1800" dirty="0" smtClean="0"/>
              <a:t> </a:t>
            </a:r>
            <a:endParaRPr lang="en-US" sz="1800" dirty="0" smtClean="0"/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1800" dirty="0" smtClean="0"/>
              <a:t>Για </a:t>
            </a:r>
            <a:r>
              <a:rPr lang="el-GR" sz="1800" dirty="0"/>
              <a:t>να δημιουργήσουμε ένα αντικείμενο της κατηγορίας βάζουμε το κείμενο που θέλουμε στην μέθοδο δημιουργίας της </a:t>
            </a:r>
            <a:r>
              <a:rPr lang="el-GR" sz="1800" dirty="0" smtClean="0"/>
              <a:t>κατηγορίας</a:t>
            </a:r>
            <a:r>
              <a:rPr lang="en-US" sz="1800" dirty="0" smtClean="0"/>
              <a:t>.</a:t>
            </a:r>
            <a:endParaRPr lang="el-GR" sz="1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9488" y="993230"/>
            <a:ext cx="1794411" cy="1792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65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Προγραμματισμός </a:t>
            </a:r>
            <a:r>
              <a:rPr lang="el-GR" b="1" dirty="0" smtClean="0"/>
              <a:t>Διαδικτύου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5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Γραφικά με την χρήση του πακέτου AWT</a:t>
            </a:r>
            <a:endParaRPr lang="el-GR" sz="2800" dirty="0" smtClean="0"/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Επίκουρος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Γραφικά δύο διαστάσεων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70810" y="1181365"/>
            <a:ext cx="8229600" cy="377163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800" dirty="0"/>
              <a:t>Για να σχεδιάσουμε απλά γραφικά πρέπει να χρησιμοποιήσουμε αντικείμενα της κατηγορίας </a:t>
            </a:r>
            <a:r>
              <a:rPr lang="el-GR" sz="1800" dirty="0" err="1"/>
              <a:t>Graphics</a:t>
            </a:r>
            <a:r>
              <a:rPr lang="el-GR" sz="1800" dirty="0"/>
              <a:t>.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800" b="1" dirty="0" smtClean="0"/>
              <a:t>Γραμμές</a:t>
            </a:r>
            <a:endParaRPr lang="el-GR" sz="1800" b="1" dirty="0"/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Για </a:t>
            </a:r>
            <a:r>
              <a:rPr lang="el-GR" sz="1600" dirty="0"/>
              <a:t>να σχεδιάσουμε απλές γραμμές πρέπει να χρησιμοποιήσουμε την μέθοδο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draw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-Line(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int,int,int,int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l-GR" sz="1600" dirty="0"/>
              <a:t> της κατηγορίας </a:t>
            </a:r>
            <a:r>
              <a:rPr lang="el-GR" sz="1600" dirty="0" err="1"/>
              <a:t>Graphics</a:t>
            </a:r>
            <a:r>
              <a:rPr lang="el-GR" sz="1600" dirty="0"/>
              <a:t>. </a:t>
            </a:r>
            <a:endParaRPr lang="en-US" sz="1600" dirty="0" smtClean="0"/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Οι </a:t>
            </a:r>
            <a:r>
              <a:rPr lang="el-GR" sz="1600" dirty="0"/>
              <a:t>δύο πρώτες παράμετροι είναι το αρχικό σημείο της ευθείας και οι δύο επόμενες το τελικό σημείο στην </a:t>
            </a:r>
            <a:r>
              <a:rPr lang="el-GR" sz="1600" dirty="0" smtClean="0"/>
              <a:t>ευθεία</a:t>
            </a:r>
            <a:r>
              <a:rPr lang="en-US" sz="1600" dirty="0" smtClean="0"/>
              <a:t>.</a:t>
            </a:r>
            <a:endParaRPr lang="el-GR" sz="1600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800" b="1" dirty="0" smtClean="0"/>
              <a:t>Ορθογώνια</a:t>
            </a:r>
            <a:endParaRPr lang="el-GR" sz="1800" b="1" dirty="0"/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Για </a:t>
            </a:r>
            <a:r>
              <a:rPr lang="el-GR" sz="1800" dirty="0"/>
              <a:t>τον σχεδιασμό ορθογωνίων διατίθενται μία σειρά από χρήσιμες συναρτήσεις</a:t>
            </a:r>
          </a:p>
          <a:p>
            <a:pPr lvl="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l-GR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drawRect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x,int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y,int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width,int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height</a:t>
            </a:r>
            <a:r>
              <a:rPr lang="el-GR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Ο</a:t>
            </a:r>
            <a:r>
              <a:rPr lang="el-GR" sz="1600" dirty="0" smtClean="0"/>
              <a:t>ρθογώνιο </a:t>
            </a:r>
            <a:r>
              <a:rPr lang="el-GR" sz="1600" dirty="0"/>
              <a:t>με πάνω άκρο στο (</a:t>
            </a:r>
            <a:r>
              <a:rPr lang="el-GR" sz="1600" dirty="0" err="1"/>
              <a:t>x,y</a:t>
            </a:r>
            <a:r>
              <a:rPr lang="el-GR" sz="1600" dirty="0"/>
              <a:t>) με πλάτος </a:t>
            </a:r>
            <a:r>
              <a:rPr lang="el-GR" sz="1600" dirty="0" err="1"/>
              <a:t>width</a:t>
            </a:r>
            <a:r>
              <a:rPr lang="el-GR" sz="1600" dirty="0"/>
              <a:t> και ύψος </a:t>
            </a:r>
            <a:r>
              <a:rPr lang="el-GR" sz="1600" dirty="0" err="1"/>
              <a:t>height</a:t>
            </a:r>
            <a:r>
              <a:rPr lang="el-GR" sz="1600" dirty="0"/>
              <a:t>.</a:t>
            </a:r>
          </a:p>
          <a:p>
            <a:pPr lvl="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l-GR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fillRect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x,int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y,int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width,int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height</a:t>
            </a:r>
            <a:r>
              <a:rPr lang="el-GR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600" dirty="0" smtClean="0"/>
              <a:t>Γεμάτο </a:t>
            </a:r>
            <a:r>
              <a:rPr lang="el-GR" sz="1600" dirty="0"/>
              <a:t>ορθογώνιο με πάνω άκρο στο (</a:t>
            </a:r>
            <a:r>
              <a:rPr lang="el-GR" sz="1600" dirty="0" err="1"/>
              <a:t>x,y</a:t>
            </a:r>
            <a:r>
              <a:rPr lang="el-GR" sz="1600" dirty="0"/>
              <a:t>) με πλάτος </a:t>
            </a:r>
            <a:r>
              <a:rPr lang="el-GR" sz="1600" dirty="0" err="1"/>
              <a:t>width</a:t>
            </a:r>
            <a:r>
              <a:rPr lang="el-GR" sz="1600" dirty="0"/>
              <a:t> και ύψος </a:t>
            </a:r>
            <a:r>
              <a:rPr lang="el-GR" sz="1600" dirty="0" err="1"/>
              <a:t>height</a:t>
            </a:r>
            <a:r>
              <a:rPr lang="el-GR" sz="1600" dirty="0" smtClean="0"/>
              <a:t>.</a:t>
            </a:r>
          </a:p>
          <a:p>
            <a:pPr lvl="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void draw3DRect(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x,int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y,int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width,int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height,boolean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flag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): O</a:t>
            </a:r>
            <a:r>
              <a:rPr lang="el-GR" sz="1600" dirty="0" err="1" smtClean="0"/>
              <a:t>ρθογώνιο</a:t>
            </a:r>
            <a:r>
              <a:rPr lang="el-GR" sz="1600" dirty="0" smtClean="0"/>
              <a:t> </a:t>
            </a:r>
            <a:r>
              <a:rPr lang="el-GR" sz="1600" dirty="0"/>
              <a:t>με πάνω άκρο στο (</a:t>
            </a:r>
            <a:r>
              <a:rPr lang="en-US" sz="1600" dirty="0" err="1"/>
              <a:t>x,y</a:t>
            </a:r>
            <a:r>
              <a:rPr lang="en-US" sz="1600" dirty="0"/>
              <a:t>) </a:t>
            </a:r>
            <a:r>
              <a:rPr lang="el-GR" sz="1600" dirty="0"/>
              <a:t>με </a:t>
            </a:r>
            <a:r>
              <a:rPr lang="el-GR" sz="1600" dirty="0" err="1"/>
              <a:t>πλάτο</a:t>
            </a:r>
            <a:r>
              <a:rPr lang="el-GR" sz="1600" dirty="0"/>
              <a:t> </a:t>
            </a:r>
            <a:r>
              <a:rPr lang="en-US" sz="1600" dirty="0"/>
              <a:t>width </a:t>
            </a:r>
            <a:r>
              <a:rPr lang="el-GR" sz="1600" dirty="0"/>
              <a:t>και ύψος </a:t>
            </a:r>
            <a:r>
              <a:rPr lang="en-US" sz="1600" dirty="0"/>
              <a:t>height. </a:t>
            </a:r>
            <a:endParaRPr lang="el-GR" sz="16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4367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Γραφικά δύο διαστάσεων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1071000"/>
            <a:ext cx="2811503" cy="4644000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040" y="2137420"/>
            <a:ext cx="2160240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96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Γραφικά δύο διαστάσεων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1084845"/>
            <a:ext cx="2548693" cy="4615200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2" y="2123012"/>
            <a:ext cx="2261245" cy="226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44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Γραφικά δύο διαστάσεων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70810" y="1181365"/>
            <a:ext cx="8229600" cy="377163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600" b="1" dirty="0" smtClean="0"/>
              <a:t>Ελλείψεις</a:t>
            </a:r>
            <a:endParaRPr lang="en-US" sz="1600" b="1" dirty="0" smtClean="0"/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600" dirty="0"/>
              <a:t>Για τον σχεδιασμό ελλείψεων από το πακέτο AWT διατίθενται μία σειρά από </a:t>
            </a:r>
            <a:r>
              <a:rPr lang="el-GR" sz="1600" dirty="0" smtClean="0"/>
              <a:t>συναρτήσεις</a:t>
            </a:r>
            <a:endParaRPr lang="el-GR" sz="1600" dirty="0"/>
          </a:p>
          <a:p>
            <a:pPr lvl="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drawOval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x,int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y,int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width,int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height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) </a:t>
            </a:r>
            <a:r>
              <a:rPr lang="el-GR" sz="1600" dirty="0"/>
              <a:t>Σχεδιάζει μία έλλειψη η οποία </a:t>
            </a:r>
            <a:r>
              <a:rPr lang="el-GR" sz="1600" dirty="0" smtClean="0"/>
              <a:t>περικλείεται </a:t>
            </a:r>
            <a:r>
              <a:rPr lang="el-GR" sz="1600" dirty="0"/>
              <a:t>στο ορθογώνιο με πάνω αριστερό άκρο στο (</a:t>
            </a:r>
            <a:r>
              <a:rPr lang="el-GR" sz="1600" dirty="0" err="1"/>
              <a:t>x,y</a:t>
            </a:r>
            <a:r>
              <a:rPr lang="el-GR" sz="1600" dirty="0"/>
              <a:t>) με πλάτος </a:t>
            </a:r>
            <a:r>
              <a:rPr lang="el-GR" sz="1600" dirty="0" err="1"/>
              <a:t>width</a:t>
            </a:r>
            <a:r>
              <a:rPr lang="el-GR" sz="1600" dirty="0"/>
              <a:t> και με ύψος </a:t>
            </a:r>
            <a:r>
              <a:rPr lang="el-GR" sz="1600" dirty="0" err="1"/>
              <a:t>height</a:t>
            </a:r>
            <a:r>
              <a:rPr lang="el-GR" sz="1600" dirty="0" smtClean="0"/>
              <a:t>.</a:t>
            </a:r>
            <a:endParaRPr lang="el-GR" sz="1600" dirty="0"/>
          </a:p>
          <a:p>
            <a:pPr lvl="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fillOval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x,int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y,int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width,int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height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) </a:t>
            </a:r>
            <a:r>
              <a:rPr lang="el-GR" sz="1600" dirty="0"/>
              <a:t>Σχεδιάζει μία πλήρη έλλειψη η οποία περικλείεται στο ορθογώνιο με πάνω αριστερό άκρο στο (</a:t>
            </a:r>
            <a:r>
              <a:rPr lang="el-GR" sz="1600" dirty="0" err="1"/>
              <a:t>x,y</a:t>
            </a:r>
            <a:r>
              <a:rPr lang="el-GR" sz="1600" dirty="0"/>
              <a:t>) με </a:t>
            </a:r>
            <a:r>
              <a:rPr lang="el-GR" sz="1600" dirty="0" err="1"/>
              <a:t>πλαος</a:t>
            </a:r>
            <a:r>
              <a:rPr lang="el-GR" sz="1600" dirty="0"/>
              <a:t> </a:t>
            </a:r>
            <a:r>
              <a:rPr lang="el-GR" sz="1600" dirty="0" err="1"/>
              <a:t>width</a:t>
            </a:r>
            <a:r>
              <a:rPr lang="el-GR" sz="1600" dirty="0"/>
              <a:t> και με ύψος </a:t>
            </a:r>
            <a:r>
              <a:rPr lang="el-GR" sz="1600" dirty="0" err="1"/>
              <a:t>height</a:t>
            </a:r>
            <a:r>
              <a:rPr lang="el-GR" sz="1600" dirty="0" smtClean="0"/>
              <a:t>.</a:t>
            </a:r>
            <a:endParaRPr lang="el-GR" sz="1600" dirty="0"/>
          </a:p>
          <a:p>
            <a:pPr lvl="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drawArc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x,int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y,int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width,int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height,int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start,int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length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) </a:t>
            </a:r>
            <a:r>
              <a:rPr lang="el-GR" sz="1600" dirty="0"/>
              <a:t>Σχεδιάζει ένα ελλειπτικό τόξο της ελλείψεως που περικλείεται στο ορθογώνιο με πάνω αριστερό άκρο στο (</a:t>
            </a:r>
            <a:r>
              <a:rPr lang="el-GR" sz="1600" dirty="0" err="1"/>
              <a:t>x,y</a:t>
            </a:r>
            <a:r>
              <a:rPr lang="el-GR" sz="1600" dirty="0"/>
              <a:t>) με πλάτος </a:t>
            </a:r>
            <a:r>
              <a:rPr lang="el-GR" sz="1600" dirty="0" err="1"/>
              <a:t>width</a:t>
            </a:r>
            <a:r>
              <a:rPr lang="el-GR" sz="1600" dirty="0"/>
              <a:t> και με ύψος </a:t>
            </a:r>
            <a:r>
              <a:rPr lang="el-GR" sz="1600" dirty="0" err="1"/>
              <a:t>height</a:t>
            </a:r>
            <a:r>
              <a:rPr lang="el-GR" sz="1600" dirty="0"/>
              <a:t>. Το τόξο ξεκινάει από την γωνία </a:t>
            </a:r>
            <a:r>
              <a:rPr lang="el-GR" sz="1600" dirty="0" err="1"/>
              <a:t>start</a:t>
            </a:r>
            <a:r>
              <a:rPr lang="el-GR" sz="1600" dirty="0"/>
              <a:t> και τελειώνει στην γωνία </a:t>
            </a:r>
            <a:r>
              <a:rPr lang="el-GR" sz="1600" dirty="0" err="1"/>
              <a:t>end</a:t>
            </a:r>
            <a:r>
              <a:rPr lang="el-GR" sz="1600" dirty="0"/>
              <a:t>.</a:t>
            </a:r>
          </a:p>
          <a:p>
            <a:pPr lvl="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fillArc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x,int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y,int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width,int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height,int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start,int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length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) </a:t>
            </a:r>
            <a:r>
              <a:rPr lang="el-GR" sz="1600" dirty="0"/>
              <a:t>Σχεδιάζει ένα γεμάτο ελλειπτικό τόξο της ελλείψεως που περικλείεται στο ορθογώνιο με πάνω αριστερό άκρο στο (</a:t>
            </a:r>
            <a:r>
              <a:rPr lang="el-GR" sz="1600" dirty="0" err="1"/>
              <a:t>x,y</a:t>
            </a:r>
            <a:r>
              <a:rPr lang="el-GR" sz="1600" dirty="0"/>
              <a:t>) με πλάτος </a:t>
            </a:r>
            <a:r>
              <a:rPr lang="el-GR" sz="1600" dirty="0" err="1"/>
              <a:t>width</a:t>
            </a:r>
            <a:r>
              <a:rPr lang="el-GR" sz="1600" dirty="0"/>
              <a:t> και με ύψος </a:t>
            </a:r>
            <a:r>
              <a:rPr lang="el-GR" sz="1600" dirty="0" err="1"/>
              <a:t>height</a:t>
            </a:r>
            <a:r>
              <a:rPr lang="el-GR" sz="1600" dirty="0"/>
              <a:t>. Το τόξο ξεκινάει από την γωνία </a:t>
            </a:r>
            <a:r>
              <a:rPr lang="el-GR" sz="1600" dirty="0" err="1"/>
              <a:t>start</a:t>
            </a:r>
            <a:r>
              <a:rPr lang="el-GR" sz="1600" dirty="0"/>
              <a:t> και τελειώνει στην γωνία </a:t>
            </a:r>
            <a:r>
              <a:rPr lang="el-GR" sz="1600" dirty="0" err="1"/>
              <a:t>end</a:t>
            </a:r>
            <a:r>
              <a:rPr lang="el-GR" sz="1600" dirty="0"/>
              <a:t>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l-GR" sz="16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7895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Γραφικά δύο διαστάσεων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70810" y="1181365"/>
            <a:ext cx="822960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600" b="1" dirty="0" smtClean="0"/>
              <a:t>Κείμενο</a:t>
            </a:r>
            <a:endParaRPr lang="en-US" sz="1600" b="1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600" dirty="0"/>
              <a:t>Για το σχεδιασμό κειμένου χρησιμοποιούμε την μέθοδο 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drawString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String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text,int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x,int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 y) </a:t>
            </a:r>
            <a:r>
              <a:rPr lang="el-GR" sz="1600" dirty="0"/>
              <a:t>η οποία σχεδιάζει στο σημείο (</a:t>
            </a:r>
            <a:r>
              <a:rPr lang="el-GR" sz="1600" dirty="0" err="1"/>
              <a:t>x,y</a:t>
            </a:r>
            <a:r>
              <a:rPr lang="el-GR" sz="1600" dirty="0"/>
              <a:t>) το αλφαριθμητικό </a:t>
            </a:r>
            <a:r>
              <a:rPr lang="el-GR" sz="1600" dirty="0" err="1"/>
              <a:t>text</a:t>
            </a:r>
            <a:r>
              <a:rPr lang="el-GR" sz="1600" dirty="0"/>
              <a:t>. </a:t>
            </a:r>
            <a:endParaRPr lang="en-US" sz="16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600" dirty="0" smtClean="0"/>
              <a:t>Για </a:t>
            </a:r>
            <a:r>
              <a:rPr lang="el-GR" sz="1600" dirty="0"/>
              <a:t>να σχεδιάσουμε με την γραμματοσειρά της επιλογής μας πρέπει να καλέσουμε την μέθοδο 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setFont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Font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 ) </a:t>
            </a:r>
            <a:r>
              <a:rPr lang="el-GR" sz="1600" dirty="0"/>
              <a:t>της κατηγορίας </a:t>
            </a:r>
            <a:r>
              <a:rPr lang="el-GR" sz="1600" dirty="0" err="1"/>
              <a:t>Graphics</a:t>
            </a:r>
            <a:r>
              <a:rPr lang="el-GR" sz="1600" dirty="0"/>
              <a:t>. </a:t>
            </a:r>
            <a:endParaRPr lang="en-US" sz="16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600" dirty="0" smtClean="0"/>
              <a:t>Το </a:t>
            </a:r>
            <a:r>
              <a:rPr lang="el-GR" sz="1600" dirty="0"/>
              <a:t>αντικείμενο </a:t>
            </a:r>
            <a:r>
              <a:rPr lang="el-GR" sz="1600" dirty="0" err="1"/>
              <a:t>Font</a:t>
            </a:r>
            <a:r>
              <a:rPr lang="el-GR" sz="1600" dirty="0"/>
              <a:t> έχει τις ακόλουθες ενδιαφέρουσες μεθόδους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Font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String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name,int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style,int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size</a:t>
            </a:r>
            <a:r>
              <a:rPr lang="el-GR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600" dirty="0"/>
              <a:t>Φτιάχνει μία γραμματοσειρά της οικογένειας </a:t>
            </a:r>
            <a:r>
              <a:rPr lang="el-GR" sz="1600" dirty="0" err="1"/>
              <a:t>name</a:t>
            </a:r>
            <a:r>
              <a:rPr lang="el-GR" sz="1600" dirty="0"/>
              <a:t> (πχ. </a:t>
            </a:r>
            <a:r>
              <a:rPr lang="el-GR" sz="1600" dirty="0" err="1"/>
              <a:t>Helvetica</a:t>
            </a:r>
            <a:r>
              <a:rPr lang="el-GR" sz="1600" dirty="0"/>
              <a:t>) με είδος </a:t>
            </a:r>
            <a:r>
              <a:rPr lang="el-GR" sz="1600" dirty="0" err="1"/>
              <a:t>style</a:t>
            </a:r>
            <a:r>
              <a:rPr lang="el-GR" sz="1600" dirty="0"/>
              <a:t> (PLAIN, BOLD, ITALIC) και με μέγεθος </a:t>
            </a:r>
            <a:r>
              <a:rPr lang="el-GR" sz="1600" dirty="0" err="1"/>
              <a:t>size</a:t>
            </a:r>
            <a:r>
              <a:rPr lang="el-GR" sz="1600" dirty="0"/>
              <a:t>.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String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getName</a:t>
            </a:r>
            <a:r>
              <a:rPr lang="el-GR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600" dirty="0"/>
              <a:t>Επιστρέφει την οικογένεια της γραμματοσειράς.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getSize</a:t>
            </a:r>
            <a:r>
              <a:rPr lang="el-GR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600" dirty="0"/>
              <a:t>Επιστρέφει το μέγεθος της γραμματοσειράς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getStyle</a:t>
            </a:r>
            <a:r>
              <a:rPr lang="el-GR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600" dirty="0"/>
              <a:t>Επιστρέφει το είδος της </a:t>
            </a:r>
            <a:r>
              <a:rPr lang="el-GR" sz="1600" dirty="0" smtClean="0"/>
              <a:t>γραμματοσειράς</a:t>
            </a:r>
            <a:endParaRPr lang="el-GR" sz="16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2437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800" y="1181365"/>
            <a:ext cx="3326985" cy="4500000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Γραφικά δύο διαστάσεων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sp>
        <p:nvSpPr>
          <p:cNvPr id="7" name="Ορθογώνιο 6"/>
          <p:cNvSpPr/>
          <p:nvPr/>
        </p:nvSpPr>
        <p:spPr>
          <a:xfrm>
            <a:off x="2771800" y="913284"/>
            <a:ext cx="27445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b="1" dirty="0">
                <a:solidFill>
                  <a:srgbClr val="000000"/>
                </a:solidFill>
              </a:rPr>
              <a:t>Παράδειγμα εμφάνισης </a:t>
            </a:r>
            <a:r>
              <a:rPr lang="el-GR" sz="1400" b="1" dirty="0" smtClean="0">
                <a:solidFill>
                  <a:srgbClr val="000000"/>
                </a:solidFill>
              </a:rPr>
              <a:t>κειμένου</a:t>
            </a:r>
            <a:endParaRPr lang="el-GR" sz="1400" b="1" dirty="0"/>
          </a:p>
        </p:txBody>
      </p:sp>
    </p:spTree>
    <p:extLst>
      <p:ext uri="{BB962C8B-B14F-4D97-AF65-F5344CB8AC3E}">
        <p14:creationId xmlns:p14="http://schemas.microsoft.com/office/powerpoint/2010/main" val="289709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Πλήρες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Εγχειρίδιο της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2 Platform, Laura Lemay &amp; Rogers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Cadenhead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Ελληνική έκδοση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Γκιούρδα</a:t>
            </a: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Προγραμματισμός, 6η έκδοση,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Harvey M.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Deitel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Paul J.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Deitel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.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Μ.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Γκιούρδας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Αθήνα 2005.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Εισαγωγή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στη γλώσσα προγραμματισμού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Εμμ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Σκορδαλάκης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Εργαστήριο Λογισμικού Ομάδα Τεχνολογίας Λογισμικού ΕΜΠ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με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UML,  Else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Lervik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Vegard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B.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Havdal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Κλειδάριθμος, 2005.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Προγραμματισμός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με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Γιάννη Κάβουρα, Εκδόσεις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Κλειθάριθμος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Αθήνα 2003.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 a nutshell, Deluxe Edition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Examples in a Nutshell, David Flanagan,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OReilly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Collections An Introduction to ADTs, Data Structures and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Algorithms,David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Watt,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Deryck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Brown, John </a:t>
            </a: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Wiley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 Sons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Thinking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 Java (3rd edition), B.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Eckel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Pearson Prentice Hall, 2003.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Introduction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to Java Programming (5th edition), Y. Daniel Liang, Pearson Prentice Hall, 2005</a:t>
            </a: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Ιωάννης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Τσούλος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Προγραμματισμός Διαδικτύου.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eclass.teiep.gr/OpenClass/courses/COMP114/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Γραφικά με την χρήση του πακέτου AWT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Δημιουργία απλών παραθύρων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700" dirty="0"/>
              <a:t>Για να δημιουργήσουμε ένα απλό παράθυρο θα πρέπει να χρησιμοποιήσουμε το αντικείμενο Frame του πακέτου </a:t>
            </a:r>
            <a:r>
              <a:rPr lang="el-GR" sz="1700" dirty="0" err="1"/>
              <a:t>java.awt</a:t>
            </a:r>
            <a:r>
              <a:rPr lang="el-GR" sz="1700" dirty="0"/>
              <a:t> · </a:t>
            </a:r>
            <a:endParaRPr lang="en-US" sz="1700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700" dirty="0" smtClean="0"/>
              <a:t>Αν </a:t>
            </a:r>
            <a:r>
              <a:rPr lang="el-GR" sz="1700" dirty="0"/>
              <a:t>δεν καλέσουμε την μέθοδο </a:t>
            </a:r>
            <a:r>
              <a:rPr lang="el-GR" sz="1700" dirty="0" err="1">
                <a:latin typeface="Consolas" panose="020B0609020204030204" pitchFamily="49" charset="0"/>
                <a:cs typeface="Consolas" panose="020B0609020204030204" pitchFamily="49" charset="0"/>
              </a:rPr>
              <a:t>show</a:t>
            </a:r>
            <a:r>
              <a:rPr lang="el-GR" sz="1700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l-GR" sz="1700" dirty="0"/>
              <a:t> δεν θα εμφανιστεί το </a:t>
            </a:r>
            <a:r>
              <a:rPr lang="el-GR" sz="1700" dirty="0" smtClean="0"/>
              <a:t>παράθυρο</a:t>
            </a:r>
            <a:r>
              <a:rPr lang="en-US" sz="1700" dirty="0" smtClean="0"/>
              <a:t>.</a:t>
            </a:r>
            <a:r>
              <a:rPr lang="el-GR" sz="1700" dirty="0" smtClean="0"/>
              <a:t> </a:t>
            </a:r>
            <a:endParaRPr lang="en-US" sz="1700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700" dirty="0" smtClean="0"/>
              <a:t>Το </a:t>
            </a:r>
            <a:r>
              <a:rPr lang="el-GR" sz="1700" dirty="0"/>
              <a:t>παράθυρο που εμφανίζεται εδώ μπορεί να μεγαλώσει σε μέγεθος με την χρήση του </a:t>
            </a:r>
            <a:r>
              <a:rPr lang="el-GR" sz="1700" dirty="0" smtClean="0"/>
              <a:t>ποντικιού</a:t>
            </a:r>
            <a:r>
              <a:rPr lang="en-US" sz="1700" dirty="0" smtClean="0"/>
              <a:t>.</a:t>
            </a:r>
            <a:r>
              <a:rPr lang="el-GR" sz="1700" dirty="0" smtClean="0"/>
              <a:t> </a:t>
            </a:r>
            <a:endParaRPr lang="en-US" sz="1700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700" dirty="0" smtClean="0"/>
              <a:t>Αν </a:t>
            </a:r>
            <a:r>
              <a:rPr lang="el-GR" sz="1700" dirty="0"/>
              <a:t>δεν θέλουμε να γίνεται κάτι τέτοιο θα πρέπει να χρησιμοποιήσουμε την μέθοδο </a:t>
            </a:r>
            <a:r>
              <a:rPr lang="el-GR" sz="1700" dirty="0" err="1"/>
              <a:t>setResizable</a:t>
            </a:r>
            <a:r>
              <a:rPr lang="el-GR" sz="1700" dirty="0"/>
              <a:t> (</a:t>
            </a:r>
            <a:r>
              <a:rPr lang="el-GR" sz="1700" dirty="0" err="1"/>
              <a:t>boolean</a:t>
            </a:r>
            <a:r>
              <a:rPr lang="el-GR" sz="1700" dirty="0"/>
              <a:t>) περνώντας στην παράμετρο την τιμή </a:t>
            </a:r>
            <a:r>
              <a:rPr lang="el-GR" sz="1700" dirty="0" err="1"/>
              <a:t>false</a:t>
            </a:r>
            <a:r>
              <a:rPr lang="el-GR" sz="1700" dirty="0"/>
              <a:t> αν δεν επιτρέπουμε την αυξομείωση στο μέγεθος του παραθύρου και </a:t>
            </a:r>
            <a:r>
              <a:rPr lang="el-GR" sz="1700" dirty="0" err="1"/>
              <a:t>true</a:t>
            </a:r>
            <a:r>
              <a:rPr lang="el-GR" sz="1700" dirty="0"/>
              <a:t> σε άλλη </a:t>
            </a:r>
            <a:r>
              <a:rPr lang="el-GR" sz="1700" dirty="0" smtClean="0"/>
              <a:t>περίπτωση</a:t>
            </a:r>
            <a:r>
              <a:rPr lang="en-US" sz="1700" dirty="0" smtClean="0"/>
              <a:t>.</a:t>
            </a:r>
            <a:r>
              <a:rPr lang="el-GR" sz="1700" dirty="0" smtClean="0"/>
              <a:t> </a:t>
            </a:r>
            <a:endParaRPr lang="en-US" sz="1700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700" dirty="0" smtClean="0"/>
              <a:t>Από </a:t>
            </a:r>
            <a:r>
              <a:rPr lang="el-GR" sz="1700" dirty="0"/>
              <a:t>την άλλη αν θέλουμε να αλλάξουμε το μέγεθος του παραθύρου δεν έχουμε παρά να χρησιμοποιήσουμε την μέθοδο </a:t>
            </a:r>
            <a:r>
              <a:rPr lang="el-GR" sz="1700" dirty="0" err="1"/>
              <a:t>resize</a:t>
            </a:r>
            <a:r>
              <a:rPr lang="el-GR" sz="1700" dirty="0"/>
              <a:t>(</a:t>
            </a:r>
            <a:r>
              <a:rPr lang="el-GR" sz="1700" dirty="0" err="1"/>
              <a:t>int,int</a:t>
            </a:r>
            <a:r>
              <a:rPr lang="el-GR" sz="1700" dirty="0"/>
              <a:t>). </a:t>
            </a:r>
            <a:endParaRPr lang="en-US" sz="1700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700" dirty="0" smtClean="0"/>
              <a:t>Η </a:t>
            </a:r>
            <a:r>
              <a:rPr lang="el-GR" sz="1700" dirty="0"/>
              <a:t>πρώτη παράμετρος είναι το μήκος του παραθύρου και η δεύτερη παράμετρος είναι το ύψος του παραθύρου.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1035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Δημιουργία απλών παραθύρων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5194920" cy="377163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import </a:t>
            </a:r>
            <a:r>
              <a:rPr lang="en-US" sz="16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java.awt</a:t>
            </a: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.*; </a:t>
            </a:r>
            <a:endParaRPr lang="en-US" sz="16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public </a:t>
            </a: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class </a:t>
            </a:r>
            <a:r>
              <a:rPr lang="en-US" sz="16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Examplel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16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public static void main ( 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String </a:t>
            </a:r>
            <a:r>
              <a:rPr lang="en-US" sz="16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arg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[] </a:t>
            </a: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Frame 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win=new </a:t>
            </a: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Frame ( "</a:t>
            </a:r>
            <a:r>
              <a:rPr lang="en-US" sz="16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Examplel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"); </a:t>
            </a:r>
            <a:endParaRPr lang="en-US" sz="16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win.resize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(200,200); 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win.show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  <a:endParaRPr lang="en-US" sz="16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176" y="1333500"/>
            <a:ext cx="2261245" cy="226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09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Δημιουργία απλών παραθύρων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5915000" cy="2709148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b="1" dirty="0" smtClean="0"/>
              <a:t>Χρώματα</a:t>
            </a:r>
            <a:r>
              <a:rPr lang="en-US" sz="2000" b="1" dirty="0" smtClean="0"/>
              <a:t> (</a:t>
            </a:r>
            <a:r>
              <a:rPr lang="el-GR" sz="2000" b="1" dirty="0" err="1" smtClean="0"/>
              <a:t>Color</a:t>
            </a:r>
            <a:r>
              <a:rPr lang="en-US" sz="2000" b="1" dirty="0" smtClean="0"/>
              <a:t>)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800" dirty="0" err="1" smtClean="0"/>
              <a:t>Color</a:t>
            </a:r>
            <a:r>
              <a:rPr lang="el-GR" sz="1800" dirty="0" smtClean="0"/>
              <a:t>(</a:t>
            </a:r>
            <a:r>
              <a:rPr lang="el-GR" sz="1800" dirty="0" err="1" smtClean="0"/>
              <a:t>int</a:t>
            </a:r>
            <a:r>
              <a:rPr lang="el-GR" sz="1800" dirty="0" smtClean="0"/>
              <a:t> </a:t>
            </a:r>
            <a:r>
              <a:rPr lang="el-GR" sz="1800" dirty="0" err="1"/>
              <a:t>red,int</a:t>
            </a:r>
            <a:r>
              <a:rPr lang="el-GR" sz="1800" dirty="0"/>
              <a:t> </a:t>
            </a:r>
            <a:r>
              <a:rPr lang="el-GR" sz="1800" dirty="0" err="1"/>
              <a:t>green,int</a:t>
            </a:r>
            <a:r>
              <a:rPr lang="el-GR" sz="1800" dirty="0"/>
              <a:t> </a:t>
            </a:r>
            <a:r>
              <a:rPr lang="el-GR" sz="1800" dirty="0" err="1"/>
              <a:t>blue</a:t>
            </a:r>
            <a:r>
              <a:rPr lang="el-GR" sz="1800" dirty="0"/>
              <a:t>) Δημιουργεί ένα χρώμα με τις αποχρώσεις </a:t>
            </a:r>
            <a:r>
              <a:rPr lang="el-GR" sz="1800" dirty="0" err="1"/>
              <a:t>red</a:t>
            </a:r>
            <a:r>
              <a:rPr lang="el-GR" sz="1800" dirty="0"/>
              <a:t>, </a:t>
            </a:r>
            <a:r>
              <a:rPr lang="el-GR" sz="1800" dirty="0" err="1"/>
              <a:t>green</a:t>
            </a:r>
            <a:r>
              <a:rPr lang="el-GR" sz="1800" dirty="0"/>
              <a:t> και </a:t>
            </a:r>
            <a:r>
              <a:rPr lang="el-GR" sz="1800" dirty="0" err="1"/>
              <a:t>blue</a:t>
            </a:r>
            <a:r>
              <a:rPr lang="el-GR" sz="1800" dirty="0"/>
              <a:t>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800" dirty="0" err="1" smtClean="0"/>
              <a:t>Color</a:t>
            </a:r>
            <a:r>
              <a:rPr lang="el-GR" sz="1800" dirty="0" smtClean="0"/>
              <a:t>(</a:t>
            </a:r>
            <a:r>
              <a:rPr lang="el-GR" sz="1800" dirty="0" err="1" smtClean="0"/>
              <a:t>int</a:t>
            </a:r>
            <a:r>
              <a:rPr lang="el-GR" sz="1800" dirty="0" smtClean="0"/>
              <a:t> </a:t>
            </a:r>
            <a:r>
              <a:rPr lang="el-GR" sz="1800" dirty="0" err="1"/>
              <a:t>rgb</a:t>
            </a:r>
            <a:r>
              <a:rPr lang="el-GR" sz="1800" dirty="0"/>
              <a:t>) Δημιουργεί ένα χρώμα με τις αποχρώσεις να είναι </a:t>
            </a:r>
            <a:r>
              <a:rPr lang="el-GR" sz="1800" dirty="0" smtClean="0"/>
              <a:t>κωδικοποιημένες </a:t>
            </a:r>
            <a:r>
              <a:rPr lang="el-GR" sz="1800" dirty="0"/>
              <a:t>στην μεταβλητή </a:t>
            </a:r>
            <a:r>
              <a:rPr lang="el-GR" sz="1800" dirty="0" err="1"/>
              <a:t>rgb.Η</a:t>
            </a:r>
            <a:r>
              <a:rPr lang="el-GR" sz="1800" dirty="0"/>
              <a:t> </a:t>
            </a:r>
            <a:r>
              <a:rPr lang="el-GR" sz="1800" dirty="0" err="1"/>
              <a:t>κωδικοποιήση</a:t>
            </a:r>
            <a:r>
              <a:rPr lang="el-GR" sz="1800" dirty="0"/>
              <a:t> γίνεται ως ακολούθως στα </a:t>
            </a:r>
            <a:r>
              <a:rPr lang="el-GR" sz="1800" dirty="0" err="1" smtClean="0"/>
              <a:t>bits</a:t>
            </a:r>
            <a:r>
              <a:rPr lang="en-US" sz="1800" dirty="0" smtClean="0"/>
              <a:t> </a:t>
            </a:r>
            <a:r>
              <a:rPr lang="el-GR" sz="1800" dirty="0" smtClean="0"/>
              <a:t>16-23 </a:t>
            </a:r>
            <a:r>
              <a:rPr lang="el-GR" sz="1800" dirty="0"/>
              <a:t>μπαίνουν οι τιμές για το κόκκινο στα </a:t>
            </a:r>
            <a:r>
              <a:rPr lang="el-GR" sz="1800" dirty="0" err="1"/>
              <a:t>bits</a:t>
            </a:r>
            <a:r>
              <a:rPr lang="el-GR" sz="1800" dirty="0"/>
              <a:t> 8-15 μπαίνουν οι τιμές για το πράσινο και στα </a:t>
            </a:r>
            <a:r>
              <a:rPr lang="el-GR" sz="1800" dirty="0" err="1"/>
              <a:t>bits</a:t>
            </a:r>
            <a:r>
              <a:rPr lang="el-GR" sz="1800" dirty="0"/>
              <a:t> 0-7 οι τιμές για το γαλάζιο</a:t>
            </a:r>
            <a:r>
              <a:rPr lang="el-GR" sz="1800" dirty="0" smtClean="0"/>
              <a:t>.</a:t>
            </a:r>
            <a:endParaRPr lang="el-GR" sz="1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144" y="1167650"/>
            <a:ext cx="3168798" cy="2476616"/>
          </a:xfrm>
          <a:prstGeom prst="rect">
            <a:avLst/>
          </a:prstGeom>
        </p:spPr>
      </p:pic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457200" y="4204980"/>
            <a:ext cx="8592112" cy="975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800" dirty="0" err="1" smtClean="0"/>
              <a:t>int</a:t>
            </a:r>
            <a:r>
              <a:rPr lang="el-GR" sz="1800" dirty="0" smtClean="0"/>
              <a:t> </a:t>
            </a:r>
            <a:r>
              <a:rPr lang="el-GR" sz="1800" dirty="0" err="1" smtClean="0"/>
              <a:t>getRed</a:t>
            </a:r>
            <a:r>
              <a:rPr lang="el-GR" sz="1800" dirty="0" smtClean="0"/>
              <a:t> () Επιστρέφει την απόχρωση του κόκκινου για το χρώμα.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800" dirty="0" err="1" smtClean="0"/>
              <a:t>int</a:t>
            </a:r>
            <a:r>
              <a:rPr lang="el-GR" sz="1800" dirty="0" smtClean="0"/>
              <a:t> </a:t>
            </a:r>
            <a:r>
              <a:rPr lang="el-GR" sz="1800" dirty="0" err="1" smtClean="0"/>
              <a:t>getGreen</a:t>
            </a:r>
            <a:r>
              <a:rPr lang="el-GR" sz="1800" dirty="0" smtClean="0"/>
              <a:t>() Επιστρέφει την απόχρωση του πράσινου για το χρώμα.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800" dirty="0" err="1" smtClean="0"/>
              <a:t>int</a:t>
            </a:r>
            <a:r>
              <a:rPr lang="el-GR" sz="1800" dirty="0" smtClean="0"/>
              <a:t> </a:t>
            </a:r>
            <a:r>
              <a:rPr lang="el-GR" sz="1800" dirty="0" err="1" smtClean="0"/>
              <a:t>getBlue</a:t>
            </a:r>
            <a:r>
              <a:rPr lang="el-GR" sz="1800" dirty="0" smtClean="0"/>
              <a:t> () Επιστρέφει την απόχρωση του μπλε για το χρώμα.</a:t>
            </a:r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361019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Πλήκτρα </a:t>
            </a:r>
            <a:r>
              <a:rPr lang="el-GR" dirty="0" smtClean="0"/>
              <a:t>πιέσεως</a:t>
            </a:r>
            <a:r>
              <a:rPr lang="en-US" dirty="0" smtClean="0"/>
              <a:t> - </a:t>
            </a:r>
            <a:r>
              <a:rPr lang="el-GR" dirty="0" smtClean="0"/>
              <a:t>Σχεδιασμός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755576" y="1129308"/>
            <a:ext cx="8229600" cy="377163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import </a:t>
            </a:r>
            <a:r>
              <a:rPr lang="en-US" sz="14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java.awt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.*; </a:t>
            </a:r>
            <a:endParaRPr lang="el-GR" sz="14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class </a:t>
            </a:r>
            <a:r>
              <a:rPr lang="en-US" sz="14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MyFrame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 extends Frame </a:t>
            </a:r>
            <a:endParaRPr lang="el-GR" sz="14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14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Button ok;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MyFrame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 ( String title)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super</a:t>
            </a:r>
            <a:r>
              <a:rPr lang="el-GR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title 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); </a:t>
            </a:r>
            <a:endParaRPr lang="el-GR" sz="14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resize(100,100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); </a:t>
            </a:r>
            <a:endParaRPr lang="el-GR" sz="14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ok=new 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Button ( "ok" ); </a:t>
            </a:r>
            <a:endParaRPr lang="el-GR" sz="14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add(ok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l-GR" sz="14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-40005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4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public class Example2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public static void main) String </a:t>
            </a:r>
            <a:r>
              <a:rPr lang="en-US" sz="14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arg</a:t>
            </a:r>
            <a:r>
              <a:rPr lang="el-GR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[]</a:t>
            </a: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endParaRPr lang="en-US" sz="14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1257300" lvl="3" indent="0">
              <a:spcBef>
                <a:spcPts val="0"/>
              </a:spcBef>
              <a:buNone/>
            </a:pPr>
            <a:r>
              <a:rPr lang="en-US" sz="14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MyFrame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 win=new </a:t>
            </a:r>
            <a:r>
              <a:rPr lang="en-US" sz="14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MyFrame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("Example2"); </a:t>
            </a:r>
            <a:endParaRPr lang="el-GR" sz="14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1257300" lvl="3" indent="0">
              <a:spcBef>
                <a:spcPts val="0"/>
              </a:spcBef>
              <a:buNone/>
            </a:pPr>
            <a:r>
              <a:rPr lang="en-US" sz="14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win.show</a:t>
            </a: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  <a:endParaRPr lang="en-US" sz="14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l-GR" sz="14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l-GR" sz="14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1369140"/>
            <a:ext cx="2187724" cy="142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18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Πλήκτρα </a:t>
            </a:r>
            <a:r>
              <a:rPr lang="el-GR" dirty="0" smtClean="0"/>
              <a:t>πιέσεως</a:t>
            </a:r>
            <a:r>
              <a:rPr lang="en-US" dirty="0" smtClean="0"/>
              <a:t> - </a:t>
            </a:r>
            <a:r>
              <a:rPr lang="el-GR" dirty="0" smtClean="0"/>
              <a:t>Σχεδιασμός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755576" y="1057300"/>
            <a:ext cx="8229600" cy="377163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import </a:t>
            </a:r>
            <a:r>
              <a:rPr lang="en-US" sz="14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java.awt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.*; </a:t>
            </a:r>
            <a:endParaRPr lang="en-US" sz="14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class </a:t>
            </a:r>
            <a:r>
              <a:rPr lang="en-US" sz="14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MyFrame</a:t>
            </a: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extends Frame </a:t>
            </a:r>
            <a:endParaRPr lang="en-US" sz="14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14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Button </a:t>
            </a: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ok;</a:t>
            </a:r>
            <a:endParaRPr lang="en-US" sz="14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MyFrame</a:t>
            </a: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(String title)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14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super(title ):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resize (</a:t>
            </a: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100,100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):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setLayout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 (new </a:t>
            </a:r>
            <a:r>
              <a:rPr lang="en-US" sz="14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FlowLayout</a:t>
            </a: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 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ok=new 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Button ( "ok" );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add(ok):</a:t>
            </a:r>
            <a:endParaRPr lang="en-US" sz="14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400050" lvl="1" indent="-400050">
              <a:spcBef>
                <a:spcPts val="0"/>
              </a:spcBef>
              <a:buNone/>
            </a:pP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public class Example3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public static void main ( String </a:t>
            </a:r>
            <a:r>
              <a:rPr lang="en-US" sz="14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arg</a:t>
            </a: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[] 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1257300" lvl="3" indent="0">
              <a:spcBef>
                <a:spcPts val="0"/>
              </a:spcBef>
              <a:buNone/>
            </a:pPr>
            <a:r>
              <a:rPr lang="en-US" sz="14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MyFrame</a:t>
            </a: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win=new </a:t>
            </a:r>
            <a:r>
              <a:rPr lang="en-US" sz="14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MyFrame</a:t>
            </a: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( </a:t>
            </a: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"Example3" 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); </a:t>
            </a:r>
            <a:endParaRPr lang="en-US" sz="14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1257300" lvl="3" indent="0">
              <a:spcBef>
                <a:spcPts val="0"/>
              </a:spcBef>
              <a:buNone/>
            </a:pPr>
            <a:r>
              <a:rPr lang="en-US" sz="14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win.resize</a:t>
            </a: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200,200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); </a:t>
            </a:r>
            <a:r>
              <a:rPr lang="en-US" sz="14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win.show</a:t>
            </a: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():</a:t>
            </a:r>
            <a:endParaRPr lang="en-US" sz="14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400050" lvl="1" indent="-400050">
              <a:spcBef>
                <a:spcPts val="0"/>
              </a:spcBef>
              <a:buNone/>
            </a:pP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l-GR" sz="14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168" y="1705372"/>
            <a:ext cx="2178001" cy="1793839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6600" y="4225652"/>
            <a:ext cx="1800200" cy="79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62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4042</TotalTime>
  <Words>1997</Words>
  <Application>Microsoft Office PowerPoint</Application>
  <PresentationFormat>Προβολή στην οθόνη (16:10)</PresentationFormat>
  <Paragraphs>291</Paragraphs>
  <Slides>30</Slides>
  <Notes>30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30</vt:i4>
      </vt:variant>
    </vt:vector>
  </HeadingPairs>
  <TitlesOfParts>
    <vt:vector size="38" baseType="lpstr">
      <vt:lpstr>Arial Unicode MS</vt:lpstr>
      <vt:lpstr>Arial</vt:lpstr>
      <vt:lpstr>Calibri</vt:lpstr>
      <vt:lpstr>Consolas</vt:lpstr>
      <vt:lpstr>Courier New</vt:lpstr>
      <vt:lpstr>Times New Roman</vt:lpstr>
      <vt:lpstr>Wingdings</vt:lpstr>
      <vt:lpstr>Θέμα του Office</vt:lpstr>
      <vt:lpstr>Προγραμματισμός Διαδικτύου</vt:lpstr>
      <vt:lpstr>Παρουσίαση του PowerPoint</vt:lpstr>
      <vt:lpstr>Άδειες Χρήσης</vt:lpstr>
      <vt:lpstr>Χρηματοδότηση</vt:lpstr>
      <vt:lpstr>Δημιουργία απλών παραθύρων</vt:lpstr>
      <vt:lpstr>Δημιουργία απλών παραθύρων</vt:lpstr>
      <vt:lpstr>Δημιουργία απλών παραθύρων</vt:lpstr>
      <vt:lpstr>Πλήκτρα πιέσεως - Σχεδιασμός</vt:lpstr>
      <vt:lpstr>Πλήκτρα πιέσεως - Σχεδιασμός</vt:lpstr>
      <vt:lpstr>Γεγονότα</vt:lpstr>
      <vt:lpstr>Γεγονότα</vt:lpstr>
      <vt:lpstr>Γεγονότα</vt:lpstr>
      <vt:lpstr>Πλαίσια κειμένου</vt:lpstr>
      <vt:lpstr>Πλαίσια κειμένου</vt:lpstr>
      <vt:lpstr>Μενού</vt:lpstr>
      <vt:lpstr>Μενού</vt:lpstr>
      <vt:lpstr>Μενού</vt:lpstr>
      <vt:lpstr>Μενού</vt:lpstr>
      <vt:lpstr>Μενού</vt:lpstr>
      <vt:lpstr>Γραφικά δύο διαστάσεων</vt:lpstr>
      <vt:lpstr>Γραφικά δύο διαστάσεων</vt:lpstr>
      <vt:lpstr>Γραφικά δύο διαστάσεων</vt:lpstr>
      <vt:lpstr>Γραφικά δύο διαστάσεων</vt:lpstr>
      <vt:lpstr>Γραφικά δύο διαστάσεων</vt:lpstr>
      <vt:lpstr>Γραφικά δύο διαστάσεων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302</cp:revision>
  <dcterms:created xsi:type="dcterms:W3CDTF">2012-09-06T09:03:05Z</dcterms:created>
  <dcterms:modified xsi:type="dcterms:W3CDTF">2015-06-25T21:35:09Z</dcterms:modified>
</cp:coreProperties>
</file>