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411" r:id="rId6"/>
    <p:sldId id="415" r:id="rId7"/>
    <p:sldId id="413" r:id="rId8"/>
    <p:sldId id="412" r:id="rId9"/>
    <p:sldId id="416" r:id="rId10"/>
    <p:sldId id="414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5" r:id="rId19"/>
    <p:sldId id="424" r:id="rId20"/>
    <p:sldId id="426" r:id="rId21"/>
    <p:sldId id="427" r:id="rId22"/>
    <p:sldId id="431" r:id="rId23"/>
    <p:sldId id="428" r:id="rId24"/>
    <p:sldId id="429" r:id="rId25"/>
    <p:sldId id="430" r:id="rId26"/>
    <p:sldId id="391" r:id="rId27"/>
    <p:sldId id="291" r:id="rId28"/>
    <p:sldId id="292" r:id="rId29"/>
    <p:sldId id="293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4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29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81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75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19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47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406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300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741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671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73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78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225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758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187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608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158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62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02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939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3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</a:t>
            </a:r>
            <a:r>
              <a:rPr lang="el-GR" sz="1000" b="1" dirty="0" smtClean="0">
                <a:solidFill>
                  <a:schemeClr val="bg1"/>
                </a:solidFill>
              </a:rPr>
              <a:t>Γραφικά με την χρήση του πακέτου AWT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Γραφικά με την χρήση του πακέτου </a:t>
            </a:r>
            <a:r>
              <a:rPr lang="el-GR" sz="2800" b="1" dirty="0" smtClean="0"/>
              <a:t>AWT</a:t>
            </a:r>
            <a:endParaRPr lang="en-US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755576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java.awt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extends Frame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ok;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( String title)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resize(100,100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ok=new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( "ok" 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add(ok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-40005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Example2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main) String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win=new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("Example2");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win.show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38" y="1120697"/>
            <a:ext cx="2187724" cy="14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755576" y="1129308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keyDown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αν πατηθεί το πλήκτρο 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του πληκτρολογίου.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keyUp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αν ελευθερωθεί το πλήκτρο 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του πληκτρολογίου.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lostFocus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evt,Object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αν αφαιρεθεί η εστίαση από το συγκεκριμένο παράθυρο Η εστίαση δεν έχει να κάνει σε κάτι με την 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αλλά με </a:t>
            </a: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το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σύστημα παραθύρων που χρησιμοποιείται.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gotFocus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evt,Object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obj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το παράθυρο της εφαρμογής μας αποκτήσει εστίαση.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mouseDown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πατηθεί κάποιο πλήκτρο του ποντικιού στην θέση (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 του παραθύρου εφαρμογής.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mouseUp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ελευθερωθεί κάποιο πλήκτρο του ποντικιού στην θέση (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 του παραθύρου εφαρμογής.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mouseMove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κινηθεί το ποντικιού στην θέση (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 του παραθύρου εφαρμογής.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mouseDrag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έχουμε σύρσιμο με το ποντίκι στην θέση (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 του παραθύρου εφαρμογής.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mouseEnter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έχουμε είσοδο στο παράθυρο εφαρμογής στην θέση (</a:t>
            </a:r>
            <a:r>
              <a:rPr lang="el-GR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mouseExit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b="1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  <a:r>
              <a:rPr lang="el-GR" sz="14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evt,int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Ενεργοποιείται όταν φεύγει το ποντίκι από το παράθυρο εφαρμογής.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2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t="5470"/>
          <a:stretch/>
        </p:blipFill>
        <p:spPr>
          <a:xfrm>
            <a:off x="251520" y="440248"/>
            <a:ext cx="4320480" cy="514947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Γεγονότα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633364"/>
            <a:ext cx="3168352" cy="23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Πλαίσια κειμένου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Απλά πλαίσια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Τα </a:t>
            </a:r>
            <a:r>
              <a:rPr lang="el-GR" sz="1800" dirty="0"/>
              <a:t>απλά πλαίσια είναι αντικείμενα της κατηγορίας </a:t>
            </a:r>
            <a:r>
              <a:rPr lang="el-GR" sz="1800" dirty="0" err="1"/>
              <a:t>TextField</a:t>
            </a:r>
            <a:r>
              <a:rPr lang="el-GR" sz="1800" dirty="0"/>
              <a:t>.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Η </a:t>
            </a:r>
            <a:r>
              <a:rPr lang="el-GR" sz="1800" dirty="0"/>
              <a:t>συνάρτηση δημιουργίας δέχεται δύο ορίσματα: το εξ ορισμού κείμενο και το μέγιστο πλήθος γραμμάτων στο κείμενο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Η </a:t>
            </a:r>
            <a:r>
              <a:rPr lang="el-GR" sz="1800" dirty="0"/>
              <a:t>μέθοδος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parseDouble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της κατηγορίας </a:t>
            </a:r>
            <a:r>
              <a:rPr lang="el-GR" sz="1800" dirty="0" err="1"/>
              <a:t>Double</a:t>
            </a:r>
            <a:r>
              <a:rPr lang="el-GR" sz="1800" dirty="0"/>
              <a:t> μετατρέπει (αν γίνεται) το όρισμα που της δίνεται σαν αλφαριθμητικό σε αριθμό κινητής υποδιαστολής.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'</a:t>
            </a:r>
            <a:r>
              <a:rPr lang="el-GR" sz="1800" dirty="0" err="1" smtClean="0"/>
              <a:t>Ομοια</a:t>
            </a:r>
            <a:r>
              <a:rPr lang="el-GR" sz="1800" dirty="0" smtClean="0"/>
              <a:t> </a:t>
            </a:r>
            <a:r>
              <a:rPr lang="el-GR" sz="1800" dirty="0"/>
              <a:t>υπάρχει και η μέθοδος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parselnt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800" dirty="0" smtClean="0"/>
              <a:t> </a:t>
            </a:r>
            <a:r>
              <a:rPr lang="el-GR" sz="1800" dirty="0"/>
              <a:t>της κατηγορίας </a:t>
            </a:r>
            <a:r>
              <a:rPr lang="el-GR" sz="1800" dirty="0" err="1"/>
              <a:t>Integer</a:t>
            </a:r>
            <a:r>
              <a:rPr lang="el-GR" sz="18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b="1" dirty="0" smtClean="0"/>
              <a:t>Πλαίσια </a:t>
            </a:r>
            <a:r>
              <a:rPr lang="el-GR" sz="2000" b="1" dirty="0"/>
              <a:t>πολλών γραμμών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Τα </a:t>
            </a:r>
            <a:r>
              <a:rPr lang="el-GR" sz="1800" dirty="0"/>
              <a:t>πλαίσια μίας γραμμής είναι καλά για την περίπτωση που έχουμε πληροφορία η οποία μπορεί να συμπυκνωθεί σε μία </a:t>
            </a:r>
            <a:r>
              <a:rPr lang="el-GR" sz="1800" dirty="0" smtClean="0"/>
              <a:t>γραμμή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Για </a:t>
            </a:r>
            <a:r>
              <a:rPr lang="el-GR" sz="1800" dirty="0"/>
              <a:t>την περίπτωση που έχουμε κείμενο πολλών γραμμών θα πρέπει να χρησιμοποιήσουμε την κατηγορία </a:t>
            </a:r>
            <a:r>
              <a:rPr lang="el-GR" sz="1800" dirty="0" err="1"/>
              <a:t>TextArea</a:t>
            </a:r>
            <a:r>
              <a:rPr lang="el-GR" sz="1800" dirty="0"/>
              <a:t>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Οι </a:t>
            </a:r>
            <a:r>
              <a:rPr lang="el-GR" sz="1800" dirty="0"/>
              <a:t>παράμετροι της μεθόδου δημιουργίας είναι το προκαθορισμένο κείμενο το πλήθος των γραμμών και το πλήθος των στηλών της </a:t>
            </a:r>
            <a:r>
              <a:rPr lang="el-GR" sz="1800" dirty="0" smtClean="0"/>
              <a:t>περιοχής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9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9" y="1355536"/>
            <a:ext cx="3121646" cy="4356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Πλαίσια κειμένου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715797" y="1047759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kern="0" dirty="0">
                <a:solidFill>
                  <a:srgbClr val="000000"/>
                </a:solidFill>
              </a:rPr>
              <a:t>Μια πρώτη χρήση των απλών πλαισίων</a:t>
            </a:r>
            <a:endParaRPr lang="el-GR" sz="1400" b="1" kern="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723" y="1445536"/>
            <a:ext cx="4465773" cy="41760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4092787" y="1047758"/>
            <a:ext cx="4852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kern="0" dirty="0" smtClean="0">
                <a:solidFill>
                  <a:srgbClr val="000000"/>
                </a:solidFill>
              </a:rPr>
              <a:t>Παράδειγμα χρήσεως </a:t>
            </a:r>
            <a:r>
              <a:rPr lang="el-GR" sz="1400" b="1" kern="0" dirty="0">
                <a:solidFill>
                  <a:srgbClr val="000000"/>
                </a:solidFill>
              </a:rPr>
              <a:t>πλαισίου </a:t>
            </a:r>
            <a:r>
              <a:rPr lang="el-GR" sz="1400" b="1" kern="0" dirty="0" smtClean="0">
                <a:solidFill>
                  <a:srgbClr val="000000"/>
                </a:solidFill>
              </a:rPr>
              <a:t>πολλών </a:t>
            </a:r>
            <a:r>
              <a:rPr lang="el-GR" sz="1400" b="1" kern="0" dirty="0">
                <a:solidFill>
                  <a:srgbClr val="000000"/>
                </a:solidFill>
              </a:rPr>
              <a:t>γραμμών και </a:t>
            </a:r>
            <a:r>
              <a:rPr lang="el-GR" sz="1400" b="1" kern="0" dirty="0" smtClean="0">
                <a:solidFill>
                  <a:srgbClr val="000000"/>
                </a:solidFill>
              </a:rPr>
              <a:t>στηλών</a:t>
            </a:r>
            <a:endParaRPr lang="el-GR" sz="1400" b="1" kern="0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1921396"/>
            <a:ext cx="1780439" cy="17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Μενού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b="1" dirty="0"/>
              <a:t>Λίστες </a:t>
            </a:r>
            <a:r>
              <a:rPr lang="el-GR" sz="2400" b="1" dirty="0" smtClean="0"/>
              <a:t>επιλογής</a:t>
            </a:r>
            <a:endParaRPr lang="en-US" sz="24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Οι λίστες επιλογής είναι οπτικά συστατικά στα οποία μία σειρά από περιπτώσεις εμφανίζονται σχεδόν πάντα όλες στην οθόνη και μπορούμε να διαλέξουμε μία ή περισσότερες από αυτές τις </a:t>
            </a:r>
            <a:r>
              <a:rPr lang="el-GR" sz="2000" dirty="0" smtClean="0"/>
              <a:t>περιπτώσεις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κατηγορία που υλοποιεί αυτό το οπτικό συστατικό είναι η </a:t>
            </a:r>
            <a:r>
              <a:rPr lang="el-GR" sz="2000" dirty="0" err="1"/>
              <a:t>List</a:t>
            </a:r>
            <a:r>
              <a:rPr lang="el-GR" sz="2000" dirty="0"/>
              <a:t>.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συνάρτηση δημιουργίας δέχεται δύο ορίσματα: το πλήθος των ορισμάτων που θα φαίνονται (ακέραιος αριθμός) και μία λογική τιμή που καθορίζει αν επιτρέπουμε πολλαπλή επιλογή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μέθοδος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getSelectedItems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000" dirty="0"/>
              <a:t>επιστρέφει σε πίνακα από αλφαριθμητικά τα επιλεγμένα στοιχεία της </a:t>
            </a:r>
            <a:r>
              <a:rPr lang="el-GR" sz="2000" dirty="0" smtClean="0"/>
              <a:t>λίστας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6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73790"/>
            <a:ext cx="4248472" cy="501107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Μενού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921397"/>
            <a:ext cx="28772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Μενού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b="1" dirty="0" err="1" smtClean="0"/>
              <a:t>Choice</a:t>
            </a:r>
            <a:endParaRPr lang="el-GR" sz="2400" b="1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/>
              <a:t>Τα </a:t>
            </a:r>
            <a:r>
              <a:rPr lang="el-GR" sz="2000" dirty="0" err="1"/>
              <a:t>choice</a:t>
            </a:r>
            <a:r>
              <a:rPr lang="el-GR" sz="2000" dirty="0"/>
              <a:t> </a:t>
            </a:r>
            <a:r>
              <a:rPr lang="el-GR" sz="2000" dirty="0" err="1"/>
              <a:t>boxes</a:t>
            </a:r>
            <a:r>
              <a:rPr lang="el-GR" sz="2000" dirty="0"/>
              <a:t> είναι ένα άλλο είδος λίστας διαφορετικό από αυτό της λίστας. </a:t>
            </a:r>
            <a:endParaRPr lang="en-US" sz="20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Η </a:t>
            </a:r>
            <a:r>
              <a:rPr lang="el-GR" sz="2000" dirty="0"/>
              <a:t>διαφορά έγκειται στο ότι τα στοιχεία που μπορούμε να επιλέξουμε δεν </a:t>
            </a:r>
            <a:r>
              <a:rPr lang="el-GR" sz="2000" dirty="0" smtClean="0"/>
              <a:t>φαίνονται </a:t>
            </a:r>
            <a:r>
              <a:rPr lang="el-GR" sz="2000" dirty="0"/>
              <a:t>στην οθόνη </a:t>
            </a:r>
            <a:r>
              <a:rPr lang="el-GR" sz="2000" dirty="0" smtClean="0"/>
              <a:t>μας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Η </a:t>
            </a:r>
            <a:r>
              <a:rPr lang="el-GR" sz="2000" dirty="0"/>
              <a:t>κατηγορία ονομάζεται </a:t>
            </a:r>
            <a:r>
              <a:rPr lang="el-GR" sz="2000" dirty="0" err="1"/>
              <a:t>Choice</a:t>
            </a:r>
            <a:r>
              <a:rPr lang="el-GR" sz="2000" dirty="0"/>
              <a:t> και η συνάρτηση δημιουργίας δεν παίρνει κανένα όρισμα. </a:t>
            </a: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b="1" dirty="0" err="1" smtClean="0"/>
              <a:t>Menubar</a:t>
            </a:r>
            <a:endParaRPr lang="el-GR" sz="2400" b="1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Με </a:t>
            </a:r>
            <a:r>
              <a:rPr lang="el-GR" sz="2000" dirty="0"/>
              <a:t>τον όρο </a:t>
            </a:r>
            <a:r>
              <a:rPr lang="el-GR" sz="2000" dirty="0" err="1"/>
              <a:t>Menubar</a:t>
            </a:r>
            <a:r>
              <a:rPr lang="el-GR" sz="2000" dirty="0"/>
              <a:t> εννοούμε την γραμμή μενού που εμφανίζεται στην κορυφή μίας εφαρμογής κάτι που είναι ιδιαίτερα συνηθισμένο στα </a:t>
            </a:r>
            <a:r>
              <a:rPr lang="el-GR" sz="2000" dirty="0" smtClean="0"/>
              <a:t>προγράμματα </a:t>
            </a:r>
            <a:r>
              <a:rPr lang="el-GR" sz="2000" dirty="0"/>
              <a:t>που διαθέτουν γραφική </a:t>
            </a:r>
            <a:r>
              <a:rPr lang="el-GR" sz="2000" dirty="0" err="1"/>
              <a:t>διαπροσωπεία</a:t>
            </a:r>
            <a:r>
              <a:rPr lang="el-GR" sz="2000" dirty="0"/>
              <a:t>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95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534" y="1235722"/>
            <a:ext cx="2585331" cy="4500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234653"/>
            <a:ext cx="3213756" cy="4464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Μενού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43608" y="812033"/>
            <a:ext cx="208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baseline="-25000" dirty="0">
                <a:solidFill>
                  <a:srgbClr val="000000"/>
                </a:solidFill>
              </a:rPr>
              <a:t>Παράδειγμα χρήσεως </a:t>
            </a:r>
            <a:r>
              <a:rPr lang="en-US" b="1" baseline="-25000" dirty="0" smtClean="0">
                <a:solidFill>
                  <a:srgbClr val="000000"/>
                </a:solidFill>
              </a:rPr>
              <a:t>Choice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5260534" y="839212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baseline="-25000" dirty="0">
                <a:solidFill>
                  <a:srgbClr val="000000"/>
                </a:solidFill>
              </a:rPr>
              <a:t> Παράδειγμα χρήσεως </a:t>
            </a:r>
            <a:r>
              <a:rPr lang="en-US" b="1" baseline="-25000" dirty="0" err="1">
                <a:solidFill>
                  <a:srgbClr val="000000"/>
                </a:solidFill>
              </a:rPr>
              <a:t>Menubar</a:t>
            </a:r>
            <a:endParaRPr lang="el-GR" b="1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882" y="2065412"/>
            <a:ext cx="1618473" cy="16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18" y="993230"/>
            <a:ext cx="2918115" cy="4608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Μενού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042792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400" b="1" dirty="0" smtClean="0"/>
              <a:t>Στατικό </a:t>
            </a:r>
            <a:r>
              <a:rPr lang="el-GR" sz="2400" b="1" dirty="0"/>
              <a:t>κείμενο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Στατικό </a:t>
            </a:r>
            <a:r>
              <a:rPr lang="el-GR" sz="1800" dirty="0"/>
              <a:t>κείμενο είναι οι </a:t>
            </a:r>
            <a:r>
              <a:rPr lang="el-GR" sz="1800" dirty="0" smtClean="0"/>
              <a:t>ετικέτες </a:t>
            </a:r>
            <a:r>
              <a:rPr lang="el-GR" sz="1800" dirty="0"/>
              <a:t>που εμφανίζονται στο </a:t>
            </a:r>
            <a:r>
              <a:rPr lang="el-GR" sz="1800" dirty="0" smtClean="0"/>
              <a:t>κείμενο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Πολλές </a:t>
            </a:r>
            <a:r>
              <a:rPr lang="el-GR" sz="1800" dirty="0"/>
              <a:t>φορές τις χρησιμοποιούμε για να δώσουμε πληροφορία για κάποιο οπτικό συστατικό ή και να πληροφορήσουμε τον χρήστη για κάποια </a:t>
            </a:r>
            <a:r>
              <a:rPr lang="el-GR" sz="1800" dirty="0" smtClean="0"/>
              <a:t>αλλαγή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smtClean="0"/>
              <a:t>Για </a:t>
            </a:r>
            <a:r>
              <a:rPr lang="el-GR" sz="1800" dirty="0"/>
              <a:t>να δημιουργήσουμε ένα αντικείμενο της κατηγορίας βάζουμε το κείμενο που θέλουμε στην μέθοδο δημιουργίας της </a:t>
            </a:r>
            <a:r>
              <a:rPr lang="el-GR" sz="1800" dirty="0" smtClean="0"/>
              <a:t>κατηγορίας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88" y="993230"/>
            <a:ext cx="1794411" cy="17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Γραφικά με την χρήση του πακέτου AWT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0810" y="1181365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Για να σχεδιάσουμε απλά γραφικά πρέπει να χρησιμοποιήσουμε αντικείμενα της κατηγορίας </a:t>
            </a:r>
            <a:r>
              <a:rPr lang="el-GR" sz="1800" dirty="0" err="1"/>
              <a:t>Graphics</a:t>
            </a:r>
            <a:r>
              <a:rPr lang="el-GR" sz="1800" dirty="0"/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b="1" dirty="0" smtClean="0"/>
              <a:t>Γραμμές</a:t>
            </a:r>
            <a:endParaRPr lang="el-GR" sz="18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Για </a:t>
            </a:r>
            <a:r>
              <a:rPr lang="el-GR" sz="1600" dirty="0"/>
              <a:t>να σχεδιάσουμε απλές γραμμές πρέπει να χρησιμοποιήσουμε την μέθοδο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draw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-Line(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int,int,int,int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l-GR" sz="1600" dirty="0"/>
              <a:t> της κατηγορίας </a:t>
            </a:r>
            <a:r>
              <a:rPr lang="el-GR" sz="1600" dirty="0" err="1"/>
              <a:t>Graphics</a:t>
            </a:r>
            <a:r>
              <a:rPr lang="el-GR" sz="1600" dirty="0"/>
              <a:t>. </a:t>
            </a:r>
            <a:endParaRPr lang="en-US" sz="16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δύο πρώτες παράμετροι είναι το αρχικό σημείο της ευθείας και οι δύο επόμενες το τελικό σημείο στην </a:t>
            </a:r>
            <a:r>
              <a:rPr lang="el-GR" sz="1600" dirty="0" smtClean="0"/>
              <a:t>ευθεία</a:t>
            </a:r>
            <a:r>
              <a:rPr lang="en-US" sz="1600" dirty="0" smtClean="0"/>
              <a:t>.</a:t>
            </a:r>
            <a:endParaRPr lang="el-GR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b="1" dirty="0" smtClean="0"/>
              <a:t>Ορθογώνια</a:t>
            </a:r>
            <a:endParaRPr lang="el-GR" sz="18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Για </a:t>
            </a:r>
            <a:r>
              <a:rPr lang="el-GR" sz="1800" dirty="0"/>
              <a:t>τον σχεδιασμό ορθογωνίων διατίθενται μία σειρά από χρήσιμες συναρτήσεις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drawRect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Ο</a:t>
            </a:r>
            <a:r>
              <a:rPr lang="el-GR" sz="1600" dirty="0" smtClean="0"/>
              <a:t>ρθογώνιο </a:t>
            </a:r>
            <a:r>
              <a:rPr lang="el-GR" sz="1600" dirty="0"/>
              <a:t>με πάνω άκρο στο (</a:t>
            </a:r>
            <a:r>
              <a:rPr lang="el-GR" sz="1600" dirty="0" err="1"/>
              <a:t>x,y</a:t>
            </a:r>
            <a:r>
              <a:rPr lang="el-GR" sz="1600" dirty="0"/>
              <a:t>) με πλάτος </a:t>
            </a:r>
            <a:r>
              <a:rPr lang="el-GR" sz="1600" dirty="0" err="1"/>
              <a:t>width</a:t>
            </a:r>
            <a:r>
              <a:rPr lang="el-GR" sz="1600" dirty="0"/>
              <a:t> και ύψος </a:t>
            </a:r>
            <a:r>
              <a:rPr lang="el-GR" sz="1600" dirty="0" err="1"/>
              <a:t>height</a:t>
            </a:r>
            <a:r>
              <a:rPr lang="el-GR" sz="1600" dirty="0"/>
              <a:t>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fillRect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smtClean="0"/>
              <a:t>Γεμάτο </a:t>
            </a:r>
            <a:r>
              <a:rPr lang="el-GR" sz="1600" dirty="0"/>
              <a:t>ορθογώνιο με πάνω άκρο στο (</a:t>
            </a:r>
            <a:r>
              <a:rPr lang="el-GR" sz="1600" dirty="0" err="1"/>
              <a:t>x,y</a:t>
            </a:r>
            <a:r>
              <a:rPr lang="el-GR" sz="1600" dirty="0"/>
              <a:t>) με πλάτος </a:t>
            </a:r>
            <a:r>
              <a:rPr lang="el-GR" sz="1600" dirty="0" err="1"/>
              <a:t>width</a:t>
            </a:r>
            <a:r>
              <a:rPr lang="el-GR" sz="1600" dirty="0"/>
              <a:t> και ύψος </a:t>
            </a:r>
            <a:r>
              <a:rPr lang="el-GR" sz="1600" dirty="0" err="1"/>
              <a:t>height</a:t>
            </a:r>
            <a:r>
              <a:rPr lang="el-GR" sz="1600" dirty="0" smtClean="0"/>
              <a:t>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draw3DRect(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height,boolean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flag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): O</a:t>
            </a:r>
            <a:r>
              <a:rPr lang="el-GR" sz="1600" dirty="0" err="1" smtClean="0"/>
              <a:t>ρθογώνιο</a:t>
            </a:r>
            <a:r>
              <a:rPr lang="el-GR" sz="1600" dirty="0" smtClean="0"/>
              <a:t> </a:t>
            </a:r>
            <a:r>
              <a:rPr lang="el-GR" sz="1600" dirty="0"/>
              <a:t>με πάνω άκρο στο (</a:t>
            </a:r>
            <a:r>
              <a:rPr lang="en-US" sz="1600" dirty="0" err="1"/>
              <a:t>x,y</a:t>
            </a:r>
            <a:r>
              <a:rPr lang="en-US" sz="1600" dirty="0"/>
              <a:t>) </a:t>
            </a:r>
            <a:r>
              <a:rPr lang="el-GR" sz="1600" dirty="0"/>
              <a:t>με </a:t>
            </a:r>
            <a:r>
              <a:rPr lang="el-GR" sz="1600" dirty="0" err="1"/>
              <a:t>πλάτο</a:t>
            </a:r>
            <a:r>
              <a:rPr lang="el-GR" sz="1600" dirty="0"/>
              <a:t> </a:t>
            </a:r>
            <a:r>
              <a:rPr lang="en-US" sz="1600" dirty="0"/>
              <a:t>width </a:t>
            </a:r>
            <a:r>
              <a:rPr lang="el-GR" sz="1600" dirty="0"/>
              <a:t>και ύψος </a:t>
            </a:r>
            <a:r>
              <a:rPr lang="en-US" sz="1600" dirty="0"/>
              <a:t>height. </a:t>
            </a:r>
            <a:endParaRPr lang="el-GR" sz="1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71000"/>
            <a:ext cx="2811503" cy="4644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3742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84845"/>
            <a:ext cx="2548693" cy="4615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123012"/>
            <a:ext cx="2261245" cy="22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0810" y="1181365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b="1" dirty="0" smtClean="0"/>
              <a:t>Ελλείψεις</a:t>
            </a:r>
            <a:endParaRPr lang="en-US" sz="1600" b="1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Για τον σχεδιασμό ελλείψεων από το πακέτο AWT διατίθενται μία σειρά από </a:t>
            </a:r>
            <a:r>
              <a:rPr lang="el-GR" sz="1600" dirty="0" smtClean="0"/>
              <a:t>συναρτήσεις</a:t>
            </a:r>
            <a:endParaRPr lang="el-GR" sz="16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drawOval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600" dirty="0"/>
              <a:t>Σχεδιάζει μία έλλειψη η οποία </a:t>
            </a:r>
            <a:r>
              <a:rPr lang="el-GR" sz="1600" dirty="0" smtClean="0"/>
              <a:t>περικλείεται </a:t>
            </a:r>
            <a:r>
              <a:rPr lang="el-GR" sz="1600" dirty="0"/>
              <a:t>στο ορθογώνιο με πάνω αριστερό άκρο στο (</a:t>
            </a:r>
            <a:r>
              <a:rPr lang="el-GR" sz="1600" dirty="0" err="1"/>
              <a:t>x,y</a:t>
            </a:r>
            <a:r>
              <a:rPr lang="el-GR" sz="1600" dirty="0"/>
              <a:t>) με πλάτος </a:t>
            </a:r>
            <a:r>
              <a:rPr lang="el-GR" sz="1600" dirty="0" err="1"/>
              <a:t>width</a:t>
            </a:r>
            <a:r>
              <a:rPr lang="el-GR" sz="1600" dirty="0"/>
              <a:t> και με ύψος </a:t>
            </a:r>
            <a:r>
              <a:rPr lang="el-GR" sz="1600" dirty="0" err="1"/>
              <a:t>height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fillOval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600" dirty="0"/>
              <a:t>Σχεδιάζει μία πλήρη έλλειψη η οποία περικλείεται στο ορθογώνιο με πάνω αριστερό άκρο στο (</a:t>
            </a:r>
            <a:r>
              <a:rPr lang="el-GR" sz="1600" dirty="0" err="1"/>
              <a:t>x,y</a:t>
            </a:r>
            <a:r>
              <a:rPr lang="el-GR" sz="1600" dirty="0"/>
              <a:t>) με </a:t>
            </a:r>
            <a:r>
              <a:rPr lang="el-GR" sz="1600" dirty="0" err="1"/>
              <a:t>πλαος</a:t>
            </a:r>
            <a:r>
              <a:rPr lang="el-GR" sz="1600" dirty="0"/>
              <a:t> </a:t>
            </a:r>
            <a:r>
              <a:rPr lang="el-GR" sz="1600" dirty="0" err="1"/>
              <a:t>width</a:t>
            </a:r>
            <a:r>
              <a:rPr lang="el-GR" sz="1600" dirty="0"/>
              <a:t> και με ύψος </a:t>
            </a:r>
            <a:r>
              <a:rPr lang="el-GR" sz="1600" dirty="0" err="1"/>
              <a:t>height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drawArc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start,int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600" dirty="0"/>
              <a:t>Σχεδιάζει ένα ελλειπτικό τόξο της ελλείψεως που περικλείεται στο ορθογώνιο με πάνω αριστερό άκρο στο (</a:t>
            </a:r>
            <a:r>
              <a:rPr lang="el-GR" sz="1600" dirty="0" err="1"/>
              <a:t>x,y</a:t>
            </a:r>
            <a:r>
              <a:rPr lang="el-GR" sz="1600" dirty="0"/>
              <a:t>) με πλάτος </a:t>
            </a:r>
            <a:r>
              <a:rPr lang="el-GR" sz="1600" dirty="0" err="1"/>
              <a:t>width</a:t>
            </a:r>
            <a:r>
              <a:rPr lang="el-GR" sz="1600" dirty="0"/>
              <a:t> και με ύψος </a:t>
            </a:r>
            <a:r>
              <a:rPr lang="el-GR" sz="1600" dirty="0" err="1"/>
              <a:t>height</a:t>
            </a:r>
            <a:r>
              <a:rPr lang="el-GR" sz="1600" dirty="0"/>
              <a:t>. Το τόξο ξεκινάει από την γωνία </a:t>
            </a:r>
            <a:r>
              <a:rPr lang="el-GR" sz="1600" dirty="0" err="1"/>
              <a:t>start</a:t>
            </a:r>
            <a:r>
              <a:rPr lang="el-GR" sz="1600" dirty="0"/>
              <a:t> και τελειώνει στην γωνία </a:t>
            </a:r>
            <a:r>
              <a:rPr lang="el-GR" sz="1600" dirty="0" err="1"/>
              <a:t>end</a:t>
            </a:r>
            <a:r>
              <a:rPr lang="el-GR" sz="1600" dirty="0"/>
              <a:t>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fillArc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width,int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height,int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start,int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l-GR" sz="1600" dirty="0"/>
              <a:t>Σχεδιάζει ένα γεμάτο ελλειπτικό τόξο της ελλείψεως που περικλείεται στο ορθογώνιο με πάνω αριστερό άκρο στο (</a:t>
            </a:r>
            <a:r>
              <a:rPr lang="el-GR" sz="1600" dirty="0" err="1"/>
              <a:t>x,y</a:t>
            </a:r>
            <a:r>
              <a:rPr lang="el-GR" sz="1600" dirty="0"/>
              <a:t>) με πλάτος </a:t>
            </a:r>
            <a:r>
              <a:rPr lang="el-GR" sz="1600" dirty="0" err="1"/>
              <a:t>width</a:t>
            </a:r>
            <a:r>
              <a:rPr lang="el-GR" sz="1600" dirty="0"/>
              <a:t> και με ύψος </a:t>
            </a:r>
            <a:r>
              <a:rPr lang="el-GR" sz="1600" dirty="0" err="1"/>
              <a:t>height</a:t>
            </a:r>
            <a:r>
              <a:rPr lang="el-GR" sz="1600" dirty="0"/>
              <a:t>. Το τόξο ξεκινάει από την γωνία </a:t>
            </a:r>
            <a:r>
              <a:rPr lang="el-GR" sz="1600" dirty="0" err="1"/>
              <a:t>start</a:t>
            </a:r>
            <a:r>
              <a:rPr lang="el-GR" sz="1600" dirty="0"/>
              <a:t> και τελειώνει στην γωνία </a:t>
            </a:r>
            <a:r>
              <a:rPr lang="el-GR" sz="1600" dirty="0" err="1"/>
              <a:t>end</a:t>
            </a:r>
            <a:r>
              <a:rPr lang="el-GR" sz="16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l-GR" sz="16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9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0810" y="1181365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 smtClean="0"/>
              <a:t>Κείμενο</a:t>
            </a:r>
            <a:endParaRPr lang="en-US" sz="16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/>
              <a:t>Για το σχεδιασμό κειμένου χρησιμοποιούμε την μέθοδο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drawString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text,int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x,int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y) </a:t>
            </a:r>
            <a:r>
              <a:rPr lang="el-GR" sz="1600" dirty="0"/>
              <a:t>η οποία σχεδιάζει στο σημείο (</a:t>
            </a:r>
            <a:r>
              <a:rPr lang="el-GR" sz="1600" dirty="0" err="1"/>
              <a:t>x,y</a:t>
            </a:r>
            <a:r>
              <a:rPr lang="el-GR" sz="1600" dirty="0"/>
              <a:t>) το αλφαριθμητικό </a:t>
            </a:r>
            <a:r>
              <a:rPr lang="el-GR" sz="1600" dirty="0" err="1"/>
              <a:t>text</a:t>
            </a:r>
            <a:r>
              <a:rPr lang="el-GR" sz="1600" dirty="0"/>
              <a:t>. 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Για </a:t>
            </a:r>
            <a:r>
              <a:rPr lang="el-GR" sz="1600" dirty="0"/>
              <a:t>να σχεδιάσουμε με την γραμματοσειρά της επιλογής μας πρέπει να καλέσουμε την μέθοδο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setFont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l-GR" sz="1600" dirty="0"/>
              <a:t>της κατηγορίας </a:t>
            </a:r>
            <a:r>
              <a:rPr lang="el-GR" sz="1600" dirty="0" err="1"/>
              <a:t>Graphics</a:t>
            </a:r>
            <a:r>
              <a:rPr lang="el-GR" sz="1600" dirty="0"/>
              <a:t>. 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αντικείμενο </a:t>
            </a:r>
            <a:r>
              <a:rPr lang="el-GR" sz="1600" dirty="0" err="1"/>
              <a:t>Font</a:t>
            </a:r>
            <a:r>
              <a:rPr lang="el-GR" sz="1600" dirty="0"/>
              <a:t> έχει τις ακόλουθες ενδιαφέρουσες μεθόδους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name,int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style,int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/>
              <a:t>Φτιάχνει μία γραμματοσειρά της οικογένειας </a:t>
            </a:r>
            <a:r>
              <a:rPr lang="el-GR" sz="1600" dirty="0" err="1"/>
              <a:t>name</a:t>
            </a:r>
            <a:r>
              <a:rPr lang="el-GR" sz="1600" dirty="0"/>
              <a:t> (πχ. </a:t>
            </a:r>
            <a:r>
              <a:rPr lang="el-GR" sz="1600" dirty="0" err="1"/>
              <a:t>Helvetica</a:t>
            </a:r>
            <a:r>
              <a:rPr lang="el-GR" sz="1600" dirty="0"/>
              <a:t>) με είδος </a:t>
            </a:r>
            <a:r>
              <a:rPr lang="el-GR" sz="1600" dirty="0" err="1"/>
              <a:t>style</a:t>
            </a:r>
            <a:r>
              <a:rPr lang="el-GR" sz="1600" dirty="0"/>
              <a:t> (PLAIN, BOLD, ITALIC) και με μέγεθος </a:t>
            </a:r>
            <a:r>
              <a:rPr lang="el-GR" sz="1600" dirty="0" err="1"/>
              <a:t>size</a:t>
            </a:r>
            <a:r>
              <a:rPr lang="el-GR" sz="1600" dirty="0"/>
              <a:t>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/>
              <a:t>Επιστρέφει την οικογένεια της γραμματοσειράς.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getSize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/>
              <a:t>Επιστρέφει το μέγεθος της γραμματοσειράς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getStyle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/>
              <a:t>Επιστρέφει το είδος της </a:t>
            </a:r>
            <a:r>
              <a:rPr lang="el-GR" sz="1600" dirty="0" smtClean="0"/>
              <a:t>γραμματοσειράς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3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81365"/>
            <a:ext cx="3326985" cy="4500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δύο διαστάσεων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771800" y="913284"/>
            <a:ext cx="2744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000000"/>
                </a:solidFill>
              </a:rPr>
              <a:t>Παράδειγμα εμφάνισης </a:t>
            </a:r>
            <a:r>
              <a:rPr lang="el-GR" sz="1400" b="1" dirty="0" smtClean="0">
                <a:solidFill>
                  <a:srgbClr val="000000"/>
                </a:solidFill>
              </a:rPr>
              <a:t>κειμένου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897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Γραφικά με την χρήση του πακέτου AWT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απλών παραθύρων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/>
              <a:t>Για να δημιουργήσουμε ένα απλό παράθυρο θα πρέπει να χρησιμοποιήσουμε το αντικείμενο Frame του πακέτου </a:t>
            </a:r>
            <a:r>
              <a:rPr lang="el-GR" sz="1700" dirty="0" err="1"/>
              <a:t>java.awt</a:t>
            </a:r>
            <a:r>
              <a:rPr lang="el-GR" sz="1700" dirty="0"/>
              <a:t> ·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 smtClean="0"/>
              <a:t>Αν </a:t>
            </a:r>
            <a:r>
              <a:rPr lang="el-GR" sz="1700" dirty="0"/>
              <a:t>δεν καλέσουμε την μέθοδο </a:t>
            </a:r>
            <a:r>
              <a:rPr lang="el-GR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show</a:t>
            </a:r>
            <a:r>
              <a:rPr lang="el-GR" sz="17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1700" dirty="0"/>
              <a:t> δεν θα εμφανιστεί το </a:t>
            </a:r>
            <a:r>
              <a:rPr lang="el-GR" sz="1700" dirty="0" smtClean="0"/>
              <a:t>παράθυρο</a:t>
            </a:r>
            <a:r>
              <a:rPr lang="en-US" sz="1700" dirty="0" smtClean="0"/>
              <a:t>.</a:t>
            </a:r>
            <a:r>
              <a:rPr lang="el-GR" sz="1700" dirty="0" smtClean="0"/>
              <a:t>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 smtClean="0"/>
              <a:t>Το </a:t>
            </a:r>
            <a:r>
              <a:rPr lang="el-GR" sz="1700" dirty="0"/>
              <a:t>παράθυρο που εμφανίζεται εδώ μπορεί να μεγαλώσει σε μέγεθος με την χρήση του </a:t>
            </a:r>
            <a:r>
              <a:rPr lang="el-GR" sz="1700" dirty="0" smtClean="0"/>
              <a:t>ποντικιού</a:t>
            </a:r>
            <a:r>
              <a:rPr lang="en-US" sz="1700" dirty="0" smtClean="0"/>
              <a:t>.</a:t>
            </a:r>
            <a:r>
              <a:rPr lang="el-GR" sz="1700" dirty="0" smtClean="0"/>
              <a:t>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 smtClean="0"/>
              <a:t>Αν </a:t>
            </a:r>
            <a:r>
              <a:rPr lang="el-GR" sz="1700" dirty="0"/>
              <a:t>δεν θέλουμε να γίνεται κάτι τέτοιο θα πρέπει να χρησιμοποιήσουμε την μέθοδο </a:t>
            </a:r>
            <a:r>
              <a:rPr lang="el-GR" sz="1700" dirty="0" err="1"/>
              <a:t>setResizable</a:t>
            </a:r>
            <a:r>
              <a:rPr lang="el-GR" sz="1700" dirty="0"/>
              <a:t> (</a:t>
            </a:r>
            <a:r>
              <a:rPr lang="el-GR" sz="1700" dirty="0" err="1"/>
              <a:t>boolean</a:t>
            </a:r>
            <a:r>
              <a:rPr lang="el-GR" sz="1700" dirty="0"/>
              <a:t>) περνώντας στην παράμετρο την τιμή </a:t>
            </a:r>
            <a:r>
              <a:rPr lang="el-GR" sz="1700" dirty="0" err="1"/>
              <a:t>false</a:t>
            </a:r>
            <a:r>
              <a:rPr lang="el-GR" sz="1700" dirty="0"/>
              <a:t> αν δεν επιτρέπουμε την αυξομείωση στο μέγεθος του παραθύρου και </a:t>
            </a:r>
            <a:r>
              <a:rPr lang="el-GR" sz="1700" dirty="0" err="1"/>
              <a:t>true</a:t>
            </a:r>
            <a:r>
              <a:rPr lang="el-GR" sz="1700" dirty="0"/>
              <a:t> σε άλλη </a:t>
            </a:r>
            <a:r>
              <a:rPr lang="el-GR" sz="1700" dirty="0" smtClean="0"/>
              <a:t>περίπτωση</a:t>
            </a:r>
            <a:r>
              <a:rPr lang="en-US" sz="1700" dirty="0" smtClean="0"/>
              <a:t>.</a:t>
            </a:r>
            <a:r>
              <a:rPr lang="el-GR" sz="1700" dirty="0" smtClean="0"/>
              <a:t>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 smtClean="0"/>
              <a:t>Από </a:t>
            </a:r>
            <a:r>
              <a:rPr lang="el-GR" sz="1700" dirty="0"/>
              <a:t>την άλλη αν θέλουμε να αλλάξουμε το μέγεθος του παραθύρου δεν έχουμε παρά να χρησιμοποιήσουμε την μέθοδο </a:t>
            </a:r>
            <a:r>
              <a:rPr lang="el-GR" sz="1700" dirty="0" err="1"/>
              <a:t>resize</a:t>
            </a:r>
            <a:r>
              <a:rPr lang="el-GR" sz="1700" dirty="0"/>
              <a:t>(</a:t>
            </a:r>
            <a:r>
              <a:rPr lang="el-GR" sz="1700" dirty="0" err="1"/>
              <a:t>int,int</a:t>
            </a:r>
            <a:r>
              <a:rPr lang="el-GR" sz="1700" dirty="0"/>
              <a:t>).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700" dirty="0" smtClean="0"/>
              <a:t>Η </a:t>
            </a:r>
            <a:r>
              <a:rPr lang="el-GR" sz="1700" dirty="0"/>
              <a:t>πρώτη παράμετρος είναι το μήκος του παραθύρου και η δεύτερη παράμετρος είναι το ύψος του παραθύρου.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απλών παραθύρων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519492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java.awt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  <a:endParaRPr lang="en-US" sz="16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Examplel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 ( 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Frame 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win=new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Frame ( "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Examplel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"); </a:t>
            </a:r>
            <a:endParaRPr lang="en-US" sz="16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win.resize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(200,200);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win.show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333500"/>
            <a:ext cx="2261245" cy="22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απλών παραθύρων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5915000" cy="27091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b="1" dirty="0" smtClean="0"/>
              <a:t>Χρώματα</a:t>
            </a:r>
            <a:r>
              <a:rPr lang="en-US" sz="2000" b="1" dirty="0" smtClean="0"/>
              <a:t> (</a:t>
            </a:r>
            <a:r>
              <a:rPr lang="el-GR" sz="2000" b="1" dirty="0" err="1" smtClean="0"/>
              <a:t>Color</a:t>
            </a:r>
            <a:r>
              <a:rPr lang="en-US" sz="2000" b="1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err="1" smtClean="0"/>
              <a:t>Color</a:t>
            </a:r>
            <a:r>
              <a:rPr lang="el-GR" sz="1800" dirty="0" smtClean="0"/>
              <a:t>(</a:t>
            </a:r>
            <a:r>
              <a:rPr lang="el-GR" sz="1800" dirty="0" err="1" smtClean="0"/>
              <a:t>int</a:t>
            </a:r>
            <a:r>
              <a:rPr lang="el-GR" sz="1800" dirty="0" smtClean="0"/>
              <a:t> </a:t>
            </a:r>
            <a:r>
              <a:rPr lang="el-GR" sz="1800" dirty="0" err="1"/>
              <a:t>red,int</a:t>
            </a:r>
            <a:r>
              <a:rPr lang="el-GR" sz="1800" dirty="0"/>
              <a:t> </a:t>
            </a:r>
            <a:r>
              <a:rPr lang="el-GR" sz="1800" dirty="0" err="1"/>
              <a:t>green,int</a:t>
            </a:r>
            <a:r>
              <a:rPr lang="el-GR" sz="1800" dirty="0"/>
              <a:t> </a:t>
            </a:r>
            <a:r>
              <a:rPr lang="el-GR" sz="1800" dirty="0" err="1"/>
              <a:t>blue</a:t>
            </a:r>
            <a:r>
              <a:rPr lang="el-GR" sz="1800" dirty="0"/>
              <a:t>) Δημιουργεί ένα χρώμα με τις αποχρώσεις </a:t>
            </a:r>
            <a:r>
              <a:rPr lang="el-GR" sz="1800" dirty="0" err="1"/>
              <a:t>red</a:t>
            </a:r>
            <a:r>
              <a:rPr lang="el-GR" sz="1800" dirty="0"/>
              <a:t>, </a:t>
            </a:r>
            <a:r>
              <a:rPr lang="el-GR" sz="1800" dirty="0" err="1"/>
              <a:t>green</a:t>
            </a:r>
            <a:r>
              <a:rPr lang="el-GR" sz="1800" dirty="0"/>
              <a:t> και </a:t>
            </a:r>
            <a:r>
              <a:rPr lang="el-GR" sz="1800" dirty="0" err="1"/>
              <a:t>blue</a:t>
            </a:r>
            <a:r>
              <a:rPr lang="el-GR" sz="18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err="1" smtClean="0"/>
              <a:t>Color</a:t>
            </a:r>
            <a:r>
              <a:rPr lang="el-GR" sz="1800" dirty="0" smtClean="0"/>
              <a:t>(</a:t>
            </a:r>
            <a:r>
              <a:rPr lang="el-GR" sz="1800" dirty="0" err="1" smtClean="0"/>
              <a:t>int</a:t>
            </a:r>
            <a:r>
              <a:rPr lang="el-GR" sz="1800" dirty="0" smtClean="0"/>
              <a:t> </a:t>
            </a:r>
            <a:r>
              <a:rPr lang="el-GR" sz="1800" dirty="0" err="1"/>
              <a:t>rgb</a:t>
            </a:r>
            <a:r>
              <a:rPr lang="el-GR" sz="1800" dirty="0"/>
              <a:t>) Δημιουργεί ένα χρώμα με τις αποχρώσεις να είναι </a:t>
            </a:r>
            <a:r>
              <a:rPr lang="el-GR" sz="1800" dirty="0" smtClean="0"/>
              <a:t>κωδικοποιημένες </a:t>
            </a:r>
            <a:r>
              <a:rPr lang="el-GR" sz="1800" dirty="0"/>
              <a:t>στην μεταβλητή </a:t>
            </a:r>
            <a:r>
              <a:rPr lang="el-GR" sz="1800" dirty="0" err="1"/>
              <a:t>rgb.Η</a:t>
            </a:r>
            <a:r>
              <a:rPr lang="el-GR" sz="1800" dirty="0"/>
              <a:t> </a:t>
            </a:r>
            <a:r>
              <a:rPr lang="el-GR" sz="1800" dirty="0" err="1"/>
              <a:t>κωδικοποιήση</a:t>
            </a:r>
            <a:r>
              <a:rPr lang="el-GR" sz="1800" dirty="0"/>
              <a:t> γίνεται ως ακολούθως στα </a:t>
            </a:r>
            <a:r>
              <a:rPr lang="el-GR" sz="1800" dirty="0" err="1" smtClean="0"/>
              <a:t>bits</a:t>
            </a:r>
            <a:r>
              <a:rPr lang="en-US" sz="1800" dirty="0" smtClean="0"/>
              <a:t> </a:t>
            </a:r>
            <a:r>
              <a:rPr lang="el-GR" sz="1800" dirty="0" smtClean="0"/>
              <a:t>16-23 </a:t>
            </a:r>
            <a:r>
              <a:rPr lang="el-GR" sz="1800" dirty="0"/>
              <a:t>μπαίνουν οι τιμές για το κόκκινο στα </a:t>
            </a:r>
            <a:r>
              <a:rPr lang="el-GR" sz="1800" dirty="0" err="1"/>
              <a:t>bits</a:t>
            </a:r>
            <a:r>
              <a:rPr lang="el-GR" sz="1800" dirty="0"/>
              <a:t> 8-15 μπαίνουν οι τιμές για το πράσινο και στα </a:t>
            </a:r>
            <a:r>
              <a:rPr lang="el-GR" sz="1800" dirty="0" err="1"/>
              <a:t>bits</a:t>
            </a:r>
            <a:r>
              <a:rPr lang="el-GR" sz="1800" dirty="0"/>
              <a:t> 0-7 οι τιμές για το γαλάζιο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67650"/>
            <a:ext cx="3168798" cy="2476616"/>
          </a:xfrm>
          <a:prstGeom prst="rect">
            <a:avLst/>
          </a:prstGeom>
        </p:spPr>
      </p:pic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457200" y="4204980"/>
            <a:ext cx="8592112" cy="975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err="1" smtClean="0"/>
              <a:t>int</a:t>
            </a:r>
            <a:r>
              <a:rPr lang="el-GR" sz="1800" dirty="0" smtClean="0"/>
              <a:t> </a:t>
            </a:r>
            <a:r>
              <a:rPr lang="el-GR" sz="1800" dirty="0" err="1" smtClean="0"/>
              <a:t>getRed</a:t>
            </a:r>
            <a:r>
              <a:rPr lang="el-GR" sz="1800" dirty="0" smtClean="0"/>
              <a:t> () Επιστρέφει την απόχρωση του κόκκινου για το χρώμα.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err="1" smtClean="0"/>
              <a:t>int</a:t>
            </a:r>
            <a:r>
              <a:rPr lang="el-GR" sz="1800" dirty="0" smtClean="0"/>
              <a:t> </a:t>
            </a:r>
            <a:r>
              <a:rPr lang="el-GR" sz="1800" dirty="0" err="1" smtClean="0"/>
              <a:t>getGreen</a:t>
            </a:r>
            <a:r>
              <a:rPr lang="el-GR" sz="1800" dirty="0" smtClean="0"/>
              <a:t>() Επιστρέφει την απόχρωση του πράσινου για το χρώμα.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err="1" smtClean="0"/>
              <a:t>int</a:t>
            </a:r>
            <a:r>
              <a:rPr lang="el-GR" sz="1800" dirty="0" smtClean="0"/>
              <a:t> </a:t>
            </a:r>
            <a:r>
              <a:rPr lang="el-GR" sz="1800" dirty="0" err="1" smtClean="0"/>
              <a:t>getBlue</a:t>
            </a:r>
            <a:r>
              <a:rPr lang="el-GR" sz="1800" dirty="0" smtClean="0"/>
              <a:t> () Επιστρέφει την απόχρωση του μπλε για το χρώμα.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6101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Πλήκτρα </a:t>
            </a:r>
            <a:r>
              <a:rPr lang="el-GR" dirty="0" smtClean="0"/>
              <a:t>πιέσεως</a:t>
            </a:r>
            <a:r>
              <a:rPr lang="en-US" dirty="0" smtClean="0"/>
              <a:t> - </a:t>
            </a:r>
            <a:r>
              <a:rPr lang="el-GR" dirty="0" smtClean="0"/>
              <a:t>Σχεδιασμός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755576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java.awt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extends Frame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ok;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( String title)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resize(100,100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ok=new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( "ok" 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add(ok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-40005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Example2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main) String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win=new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("Example2"); 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win.show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69140"/>
            <a:ext cx="2187724" cy="14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Πλήκτρα </a:t>
            </a:r>
            <a:r>
              <a:rPr lang="el-GR" dirty="0" smtClean="0"/>
              <a:t>πιέσεως</a:t>
            </a:r>
            <a:r>
              <a:rPr lang="en-US" dirty="0" smtClean="0"/>
              <a:t> - </a:t>
            </a:r>
            <a:r>
              <a:rPr lang="el-GR" dirty="0" smtClean="0"/>
              <a:t>Σχεδιασμός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755576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java.awt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extends Frame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ok;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(String title)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super(title ):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resize (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100,100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setLayout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(new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FlowLayout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ok=new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Button ( "ok" );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add(ok):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-40005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Example3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 ( String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win=new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MyFrame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"Example3"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win.resize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200,200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win.show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-40005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705372"/>
            <a:ext cx="2178001" cy="179383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600" y="4225652"/>
            <a:ext cx="1800200" cy="7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4042</TotalTime>
  <Words>1997</Words>
  <Application>Microsoft Office PowerPoint</Application>
  <PresentationFormat>Προβολή στην οθόνη (16:10)</PresentationFormat>
  <Paragraphs>291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Calibri</vt:lpstr>
      <vt:lpstr>Consolas</vt:lpstr>
      <vt:lpstr>Courier New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Δημιουργία απλών παραθύρων</vt:lpstr>
      <vt:lpstr>Δημιουργία απλών παραθύρων</vt:lpstr>
      <vt:lpstr>Δημιουργία απλών παραθύρων</vt:lpstr>
      <vt:lpstr>Πλήκτρα πιέσεως - Σχεδιασμός</vt:lpstr>
      <vt:lpstr>Πλήκτρα πιέσεως - Σχεδιασμός</vt:lpstr>
      <vt:lpstr>Γεγονότα</vt:lpstr>
      <vt:lpstr>Γεγονότα</vt:lpstr>
      <vt:lpstr>Γεγονότα</vt:lpstr>
      <vt:lpstr>Πλαίσια κειμένου</vt:lpstr>
      <vt:lpstr>Πλαίσια κειμένου</vt:lpstr>
      <vt:lpstr>Μενού</vt:lpstr>
      <vt:lpstr>Μενού</vt:lpstr>
      <vt:lpstr>Μενού</vt:lpstr>
      <vt:lpstr>Μενού</vt:lpstr>
      <vt:lpstr>Μενού</vt:lpstr>
      <vt:lpstr>Γραφικά δύο διαστάσεων</vt:lpstr>
      <vt:lpstr>Γραφικά δύο διαστάσεων</vt:lpstr>
      <vt:lpstr>Γραφικά δύο διαστάσεων</vt:lpstr>
      <vt:lpstr>Γραφικά δύο διαστάσεων</vt:lpstr>
      <vt:lpstr>Γραφικά δύο διαστάσεων</vt:lpstr>
      <vt:lpstr>Γραφικά δύο διαστάσεων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302</cp:revision>
  <dcterms:created xsi:type="dcterms:W3CDTF">2012-09-06T09:03:05Z</dcterms:created>
  <dcterms:modified xsi:type="dcterms:W3CDTF">2015-06-25T21:35:09Z</dcterms:modified>
</cp:coreProperties>
</file>