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9" r:id="rId3"/>
    <p:sldId id="257" r:id="rId4"/>
    <p:sldId id="259" r:id="rId5"/>
    <p:sldId id="261" r:id="rId6"/>
    <p:sldId id="492" r:id="rId7"/>
    <p:sldId id="343" r:id="rId8"/>
    <p:sldId id="493" r:id="rId9"/>
    <p:sldId id="494" r:id="rId10"/>
    <p:sldId id="495" r:id="rId11"/>
    <p:sldId id="496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7" r:id="rId26"/>
    <p:sldId id="511" r:id="rId27"/>
    <p:sldId id="512" r:id="rId28"/>
    <p:sldId id="513" r:id="rId29"/>
    <p:sldId id="514" r:id="rId30"/>
    <p:sldId id="515" r:id="rId31"/>
    <p:sldId id="516" r:id="rId32"/>
    <p:sldId id="518" r:id="rId33"/>
    <p:sldId id="290" r:id="rId34"/>
    <p:sldId id="400" r:id="rId35"/>
    <p:sldId id="519" r:id="rId36"/>
    <p:sldId id="351" r:id="rId37"/>
    <p:sldId id="520" r:id="rId38"/>
    <p:sldId id="292" r:id="rId39"/>
    <p:sldId id="293" r:id="rId40"/>
    <p:sldId id="294" r:id="rId41"/>
    <p:sldId id="295" r:id="rId42"/>
    <p:sldId id="280" r:id="rId43"/>
  </p:sldIdLst>
  <p:sldSz cx="9144000" cy="5715000" type="screen16x10"/>
  <p:notesSz cx="6858000" cy="9144000"/>
  <p:custDataLst>
    <p:tags r:id="rId4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9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77094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0" y="877095"/>
            <a:ext cx="9144000" cy="4657989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9A21C-A450-470F-B18E-6BA566EE8A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4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9130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88921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88921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88921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179792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dirty="0" smtClean="0">
                <a:solidFill>
                  <a:schemeClr val="bg1"/>
                </a:solidFill>
              </a:rPr>
              <a:t>Ενότητα</a:t>
            </a:r>
            <a:r>
              <a:rPr lang="el-GR" sz="1000" dirty="0" smtClean="0">
                <a:solidFill>
                  <a:schemeClr val="bg1"/>
                </a:solidFill>
              </a:rPr>
              <a:t>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gr/documents/psychiatry/20.3-GR-2009-24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imaka.org.gr/%CE%94%CE%B9%CE%B1%CF%84%CE%B1%CF%81%CE%B1%CF%87%CE%AD%CF%82%20%CF%80%CF%81%CE%BF%CF%83%CF%89%CF%80%CE%B9%CE%BA%CF%8C%CF%84%CE%B7%CF%84%CE%B1%CF%82.%202doc.pdf" TargetMode="External"/><Relationship Id="rId3" Type="http://schemas.openxmlformats.org/officeDocument/2006/relationships/hyperlink" Target="http://www.encephalos.gr/full/47-1-01g.htm" TargetMode="External"/><Relationship Id="rId7" Type="http://schemas.openxmlformats.org/officeDocument/2006/relationships/hyperlink" Target="http://www.nhs.uk/conditions/personality-disorder/Pages/Definition.aspx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talhealthamerica.net/conditions/personality-disorder" TargetMode="External"/><Relationship Id="rId5" Type="http://schemas.openxmlformats.org/officeDocument/2006/relationships/hyperlink" Target="http://psychcentral.com/personality/" TargetMode="External"/><Relationship Id="rId4" Type="http://schemas.openxmlformats.org/officeDocument/2006/relationships/hyperlink" Target="http://www.helpguide.org/articles" TargetMode="External"/><Relationship Id="rId9" Type="http://schemas.openxmlformats.org/officeDocument/2006/relationships/hyperlink" Target="http://www.experimentalphysiology.gr/UserFiles/Research/psyYgeia/DIATARAXES%20PROSOPIKOTHTAS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6.2:</a:t>
            </a:r>
            <a:r>
              <a:rPr lang="en-US" sz="2800" dirty="0" smtClean="0"/>
              <a:t> </a:t>
            </a:r>
            <a:r>
              <a:rPr lang="el-GR" sz="2800" b="1" dirty="0" smtClean="0"/>
              <a:t>Διαταραχές Προσωπικότητας ΙΙ</a:t>
            </a:r>
          </a:p>
          <a:p>
            <a:endParaRPr lang="el-GR" sz="2800" b="1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(3 από 13)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300" dirty="0" smtClean="0"/>
              <a:t>Είναι πολύ συγκρατημένο όσον αφορά στις διαπροσωπικές σχέσεις από φόβο μήπως</a:t>
            </a:r>
            <a:r>
              <a:rPr lang="en-US" sz="3300" dirty="0" smtClean="0"/>
              <a:t> </a:t>
            </a:r>
            <a:r>
              <a:rPr lang="el-GR" sz="3300" dirty="0" smtClean="0"/>
              <a:t>ντροπιαστεί ή γελοιοποιηθεί</a:t>
            </a:r>
            <a:br>
              <a:rPr lang="el-GR" sz="3300" dirty="0" smtClean="0"/>
            </a:br>
            <a:endParaRPr lang="el-GR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300" dirty="0" smtClean="0"/>
              <a:t>Ασχολείται έντονα με το ενδεχόμενο ότι θα υποστεί κριτική ή απόρριψη</a:t>
            </a:r>
            <a:br>
              <a:rPr lang="el-GR" sz="3300" dirty="0" smtClean="0"/>
            </a:br>
            <a:endParaRPr lang="el-GR" sz="3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300" dirty="0" smtClean="0"/>
              <a:t>Δείχνει συστολή σε άγνωστες διαπροσωπικές καταστάσεις, επειδή αισθάνεται ανεπαρκές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667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(4 από 13)</a:t>
            </a:r>
            <a:endParaRPr lang="el-GR" sz="36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 smtClean="0"/>
              <a:t>Θεωρεί τον εαυτό του αδέξιο, μη ελκυστικό και κατώτερο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/>
              <a:t>Διστάζει υπερβολικά να δοκιμάσει καινούργια πράγματα, επειδή φοβάται μήπως ντροπιαστεί </a:t>
            </a:r>
          </a:p>
          <a:p>
            <a:r>
              <a:rPr lang="el-GR" sz="2800" dirty="0" smtClean="0"/>
              <a:t>Περίπου το 80% των ατόμων με </a:t>
            </a:r>
            <a:r>
              <a:rPr lang="el-GR" sz="2800" dirty="0" err="1" smtClean="0"/>
              <a:t>αποφευκτική</a:t>
            </a:r>
            <a:r>
              <a:rPr lang="el-GR" sz="2800" dirty="0" smtClean="0"/>
              <a:t> διαταραχή εμφανίζει παράλληλα μείζονα κατάθλιψη</a:t>
            </a:r>
          </a:p>
          <a:p>
            <a:r>
              <a:rPr lang="el-GR" sz="2800" dirty="0" smtClean="0"/>
              <a:t>Η </a:t>
            </a:r>
            <a:r>
              <a:rPr lang="el-GR" sz="2800" dirty="0" err="1" smtClean="0"/>
              <a:t>αποφευκτική</a:t>
            </a:r>
            <a:r>
              <a:rPr lang="el-GR" sz="2800" dirty="0" smtClean="0"/>
              <a:t> διαταραχή μπορεί να αποτελεί μια πιο χρόνια παραλλαγή της γενικευμένης κοινωνικής φοβίας</a:t>
            </a:r>
          </a:p>
          <a:p>
            <a:pPr>
              <a:buFont typeface="Wingdings" pitchFamily="2" charset="2"/>
              <a:buChar char="Ø"/>
            </a:pPr>
            <a:endParaRPr lang="el-GR" sz="2800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233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(5 από 13) </a:t>
            </a:r>
            <a:endParaRPr lang="el-GR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10000"/>
          </a:bodyPr>
          <a:lstStyle/>
          <a:p>
            <a:r>
              <a:rPr lang="el-GR" sz="3300" b="1" dirty="0" smtClean="0"/>
              <a:t>2. </a:t>
            </a:r>
            <a:r>
              <a:rPr lang="el-GR" sz="3800" b="1" dirty="0" err="1" smtClean="0"/>
              <a:t>Εξαρτησιακή</a:t>
            </a:r>
            <a:r>
              <a:rPr lang="el-GR" sz="3800" b="1" dirty="0" smtClean="0"/>
              <a:t> διαταραχή προσωπικότητας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άτομο παρουσιάζει </a:t>
            </a:r>
            <a:r>
              <a:rPr lang="el-GR" u="sng" dirty="0" smtClean="0"/>
              <a:t>τουλάχιστον πέντε </a:t>
            </a:r>
            <a:r>
              <a:rPr lang="el-GR" dirty="0" smtClean="0"/>
              <a:t>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Δυσκολεύεται να παίρνει αποφάσεις χωρίς να παίρνει συμβουλές και διαβεβαίωση από τους άλλους σε υπερβολικό βαθμό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Έχει ανάγκη να αναλαμβάνουν οι άλλοι την ευθύνη για τους περισσότερους τομείς της ζωής του</a:t>
            </a:r>
          </a:p>
        </p:txBody>
      </p:sp>
    </p:spTree>
    <p:extLst>
      <p:ext uri="{BB962C8B-B14F-4D97-AF65-F5344CB8AC3E}">
        <p14:creationId xmlns:p14="http://schemas.microsoft.com/office/powerpoint/2010/main" val="206712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(6 από 13)</a:t>
            </a:r>
            <a:endParaRPr lang="el-GR" sz="3600" dirty="0"/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Δυσκολεύεται να διαφωνήσει με τους άλλους, επειδή φοβάται μήπως χάσει την υποστήριξή τους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Δυσκολεύεται να κάνει πράγματα μόνο του, επειδή δεν έχει αυτοπεποίθηση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Προσπαθεί να διασφαλίσει την αποδοχή και την υποστήριξη των άλλων, κάνοντας πράγματα που τού είναι δυσάρεστα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9409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αγχώδη-  φοβισμένη συμπεριφορά (7 από 13) </a:t>
            </a:r>
            <a:endParaRPr lang="el-GR" sz="36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Νιώθει αβοήθητο, όταν είναι μόνο του, επειδή δεν έχει εμπιστοσύνη στην ικανότητά του να χειριστεί τις διάφορες καταστάσεις χωρίς τη βοήθεια των άλλων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Όταν μια σχέση του λήγει, αναζητά επειγόντως μια νέα σχέση 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Το απασχολεί έντονα ο φόβος ότι πρέπει να φροντίσει τον εαυτό του </a:t>
            </a:r>
          </a:p>
        </p:txBody>
      </p:sp>
    </p:spTree>
    <p:extLst>
      <p:ext uri="{BB962C8B-B14F-4D97-AF65-F5344CB8AC3E}">
        <p14:creationId xmlns:p14="http://schemas.microsoft.com/office/powerpoint/2010/main" val="256043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–φοβισμένη συμπεριφορά (8 από 13) </a:t>
            </a:r>
            <a:endParaRPr lang="el-GR" sz="36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sz="3300" dirty="0" smtClean="0"/>
              <a:t>Ο επιπολασμός είναι περίπου 1.5%, ενώ στην Ιαπωνία και στην Ινδία είναι υψηλότερος</a:t>
            </a:r>
            <a:br>
              <a:rPr lang="el-GR" sz="3300" dirty="0" smtClean="0"/>
            </a:br>
            <a:r>
              <a:rPr lang="el-GR" sz="3300" dirty="0" smtClean="0"/>
              <a:t>Στις κοινωνίες αυτές ενθαρρύνονται κάποιες συμπεριφορές που θα μπορούσαν να θεωρηθούν συμπεριφορές εξάρτησης  </a:t>
            </a:r>
            <a:br>
              <a:rPr lang="el-GR" sz="3300" dirty="0" smtClean="0"/>
            </a:br>
            <a:endParaRPr lang="el-GR" sz="3300" dirty="0" smtClean="0"/>
          </a:p>
          <a:p>
            <a:pPr>
              <a:buNone/>
            </a:pPr>
            <a:r>
              <a:rPr lang="el-GR" sz="3300" dirty="0" smtClean="0"/>
              <a:t>Συχνά εμφανίζεται παράλληλα με την </a:t>
            </a:r>
            <a:r>
              <a:rPr lang="el-GR" sz="3300" dirty="0" err="1" smtClean="0"/>
              <a:t>αποφευκτική</a:t>
            </a:r>
            <a:r>
              <a:rPr lang="el-GR" sz="3300" dirty="0" smtClean="0"/>
              <a:t> διαταραχή, καθώς και με διαταραχές της διάθεσης, με αγχώδεις διαταραχές και τη βουλιμία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802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9"/>
            <a:ext cx="8229600" cy="357191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(9 από 13) </a:t>
            </a:r>
            <a:endParaRPr lang="el-GR" sz="36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600" b="1" dirty="0" smtClean="0"/>
              <a:t>3. Ψυχαναγκαστική – καταναγκαστική διαταραχή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Το άτομο παρουσιάζει </a:t>
            </a:r>
            <a:r>
              <a:rPr lang="el-GR" sz="3600" u="sng" dirty="0" smtClean="0"/>
              <a:t>τουλάχιστον τέσσερα </a:t>
            </a:r>
            <a:r>
              <a:rPr lang="el-GR" sz="3600" dirty="0" smtClean="0"/>
              <a:t>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 smtClean="0"/>
              <a:t>Ασχολείται έντονα με τους κανόνες, τις λεπτομέρειες και την οργάνωση, σε βαθμό που χάνεται η ουσία της δραστηριότητας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 smtClean="0"/>
              <a:t>Εμφανίζει υπερβολική τελειομανία, που παρεμποδίζει την ολοκλήρωση των έργων που αναλαμβάνει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762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(10 από 13) </a:t>
            </a:r>
            <a:endParaRPr lang="el-GR" sz="3600" dirty="0"/>
          </a:p>
        </p:txBody>
      </p:sp>
      <p:sp>
        <p:nvSpPr>
          <p:cNvPr id="675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Δείχνει υπερβολική αφοσίωση στη δουλειά, αποκλείοντας δραστηριότητες ψυχαγωγίας ή φιλίες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Είναι άκαμπτο σε θέματα ηθικής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Δυσκολεύεται να πετάξει άχρηστα αντικείμενα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Διστάζει να αναθέσει πράγματα στους άλλους, εκτός αν αυτοί συμμορφώνονται με τα κριτήριά του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Είναι φιλάργυρο</a:t>
            </a:r>
          </a:p>
        </p:txBody>
      </p:sp>
    </p:spTree>
    <p:extLst>
      <p:ext uri="{BB962C8B-B14F-4D97-AF65-F5344CB8AC3E}">
        <p14:creationId xmlns:p14="http://schemas.microsoft.com/office/powerpoint/2010/main" val="202901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(11 από 13)</a:t>
            </a:r>
            <a:endParaRPr lang="el-GR" sz="36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Παρουσιάζει ακαμψία και ισχυρογνωμοσύνη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Οι διαπροσωπικές τους σχέσεις συχνά είναι φτωχές. Οι άλλοι τους θεωρούν ελεγκτικούς, αυστηρούς, τυπικούς και άκαμπτους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Δεν περιλαμβάνει τους </a:t>
            </a:r>
            <a:r>
              <a:rPr lang="el-GR" sz="2800" dirty="0" err="1" smtClean="0"/>
              <a:t>ψυχαναγκασμούς</a:t>
            </a:r>
            <a:r>
              <a:rPr lang="el-GR" sz="2800" dirty="0" smtClean="0"/>
              <a:t> και τους καταναγκασμούς που αποτελούν βασικά στοιχεία της ψυχαναγκαστικής – καταναγκαστικής διαταραχής</a:t>
            </a:r>
          </a:p>
        </p:txBody>
      </p:sp>
    </p:spTree>
    <p:extLst>
      <p:ext uri="{BB962C8B-B14F-4D97-AF65-F5344CB8AC3E}">
        <p14:creationId xmlns:p14="http://schemas.microsoft.com/office/powerpoint/2010/main" val="426924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(12 από 13)</a:t>
            </a:r>
            <a:endParaRPr lang="el-GR" sz="36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sz="3500" b="1" dirty="0" smtClean="0"/>
              <a:t>Αιτιολογία</a:t>
            </a:r>
            <a:r>
              <a:rPr lang="el-GR" sz="3500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Ελάχιστες έρευνες έχουν γίνει για την αιτιολογία αυτής της κατηγορίας διαταραχών προσωπικότητας</a:t>
            </a:r>
            <a:br>
              <a:rPr lang="el-GR" dirty="0" smtClean="0"/>
            </a:br>
            <a:endParaRPr lang="el-GR" dirty="0" smtClean="0"/>
          </a:p>
          <a:p>
            <a:r>
              <a:rPr lang="el-GR" b="1" dirty="0" err="1" smtClean="0"/>
              <a:t>Αποφευκτική</a:t>
            </a:r>
            <a:r>
              <a:rPr lang="el-GR" dirty="0" smtClean="0"/>
              <a:t>: αντανακλά την επίδραση ενός περιβάλλοντος, στο οποίο </a:t>
            </a:r>
            <a:r>
              <a:rPr lang="el-GR" u="sng" dirty="0" smtClean="0"/>
              <a:t>το παιδί μαθαίνει να φοβάται άτομα και καταστάσεις</a:t>
            </a:r>
            <a:r>
              <a:rPr lang="el-GR" dirty="0" smtClean="0"/>
              <a:t>, που οι περισσότεροι από εμάς θεωρούμε ότι δεν επιφυλάσσουν κινδύνους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810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6.2:</a:t>
            </a:r>
            <a:r>
              <a:rPr lang="en-US" sz="2800" dirty="0" smtClean="0"/>
              <a:t> </a:t>
            </a:r>
            <a:r>
              <a:rPr lang="el-GR" sz="2800" b="1" dirty="0"/>
              <a:t>Διαταραχές </a:t>
            </a:r>
            <a:r>
              <a:rPr lang="el-GR" sz="2800" b="1" dirty="0" smtClean="0"/>
              <a:t>Προσωπικότητας ΙΙ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συμπεριφορά(13 από 13) </a:t>
            </a:r>
            <a:endParaRPr lang="el-GR" sz="36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4600" b="1" dirty="0" smtClean="0"/>
              <a:t>Αιτιολογία:</a:t>
            </a:r>
          </a:p>
          <a:p>
            <a:pPr marL="85725" indent="-85725"/>
            <a:r>
              <a:rPr lang="el-GR" sz="3800" b="1" dirty="0" smtClean="0"/>
              <a:t>Ψυχαναγκαστική – καταναγκαστική</a:t>
            </a:r>
            <a:r>
              <a:rPr lang="el-GR" sz="3800" dirty="0" smtClean="0"/>
              <a:t>: το άτομο φοβάται μήπως χάσει τον έλεγχο και το διαχειρίζεται μέσω της υπεραναπλήρωσης (</a:t>
            </a:r>
            <a:r>
              <a:rPr lang="en-US" sz="3800" dirty="0" smtClean="0"/>
              <a:t>Freud</a:t>
            </a:r>
            <a:r>
              <a:rPr lang="el-GR" sz="3800" dirty="0" smtClean="0"/>
              <a:t>: καθήλωση στο πρωκτικό στάδιο της ψυχοσεξουαλικής ανάπτυξης)</a:t>
            </a:r>
            <a:br>
              <a:rPr lang="el-GR" sz="3800" dirty="0" smtClean="0"/>
            </a:br>
            <a:endParaRPr lang="el-GR" sz="3800" dirty="0" smtClean="0"/>
          </a:p>
          <a:p>
            <a:pPr marL="85725" indent="-85725"/>
            <a:r>
              <a:rPr lang="el-GR" sz="3800" b="1" dirty="0" err="1" smtClean="0"/>
              <a:t>Εξαρτησιακή</a:t>
            </a:r>
            <a:r>
              <a:rPr lang="el-GR" sz="3800" dirty="0" smtClean="0"/>
              <a:t>: συνέπεια υπερπροστατευτικής και αυταρχικής ανατροφής, η οποία δεν επέτρεψε στο άτομο να αναπτύξει την αίσθηση </a:t>
            </a:r>
            <a:r>
              <a:rPr lang="el-GR" sz="3800" dirty="0" err="1" smtClean="0"/>
              <a:t>αυτοαποτελεσματικότητας</a:t>
            </a:r>
            <a:r>
              <a:rPr lang="el-GR" sz="3800" dirty="0" smtClean="0"/>
              <a:t>. Μπορεί, επίσης, να σχετίζεται με προβλήματα στην προσκόλληση</a:t>
            </a:r>
          </a:p>
        </p:txBody>
      </p:sp>
    </p:spTree>
    <p:extLst>
      <p:ext uri="{BB962C8B-B14F-4D97-AF65-F5344CB8AC3E}">
        <p14:creationId xmlns:p14="http://schemas.microsoft.com/office/powerpoint/2010/main" val="358865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9267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Συγκεντρωτικός πίνακας</a:t>
            </a:r>
            <a:endParaRPr lang="el-GR" sz="3200" dirty="0"/>
          </a:p>
        </p:txBody>
      </p:sp>
      <p:graphicFrame>
        <p:nvGraphicFramePr>
          <p:cNvPr id="6215" name="Group 7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4884011"/>
              </p:ext>
            </p:extLst>
          </p:nvPr>
        </p:nvGraphicFramePr>
        <p:xfrm>
          <a:off x="971600" y="644095"/>
          <a:ext cx="7344816" cy="4764785"/>
        </p:xfrm>
        <a:graphic>
          <a:graphicData uri="http://schemas.openxmlformats.org/drawingml/2006/table">
            <a:tbl>
              <a:tblPr/>
              <a:tblGrid>
                <a:gridCol w="2226398"/>
                <a:gridCol w="5118418"/>
              </a:tblGrid>
              <a:tr h="413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Κατηγορία Α  (παράξενοι – εκκεντρικοί)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13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Παρανοειδής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Δυσπιστία και καχυποψία προς τους άλλους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Σχιζοειδής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Αποστασιοποίηση και περιορισμένη συναισθηματική έκφραση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Σχιζότυπη</a:t>
                      </a:r>
                      <a:endParaRPr kumimoji="0" lang="el-G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Ανικανότητα για στενές σχέσεις, γνωστικές διαστρεβλώσεις και εκκεντρική συμπεριφορά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Κατηγορία Β (δραματικοί – ασταθείς)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3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Αντικοινωνική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Αδιαφορία και παραβίαση των δικαιωμάτων των άλλων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Μεταιχμιακή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Αστάθεια στις σχέσεις, στην </a:t>
                      </a: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αυτοεικόνα</a:t>
                      </a: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στο συναίσθημα και έντονη παρορμητικότητα 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0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Δραματική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Υπερβολική συναισθηματικότητα και επιζήτηση της προσοχής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Ναρκισσιστική 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Αίσθηση μεγαλείου, ανάγκη για θαυμασμό και έλλειψη </a:t>
                      </a:r>
                      <a:r>
                        <a:rPr kumimoji="0" lang="el-GR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ενσυναίσθησης</a:t>
                      </a:r>
                      <a:endParaRPr kumimoji="0" lang="el-G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Συγκεντρωτικός πίνακας ΙΙ</a:t>
            </a:r>
            <a:endParaRPr lang="el-GR" sz="3200" dirty="0"/>
          </a:p>
        </p:txBody>
      </p:sp>
      <p:graphicFrame>
        <p:nvGraphicFramePr>
          <p:cNvPr id="8225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16135726"/>
              </p:ext>
            </p:extLst>
          </p:nvPr>
        </p:nvGraphicFramePr>
        <p:xfrm>
          <a:off x="1000100" y="785798"/>
          <a:ext cx="7620000" cy="3874451"/>
        </p:xfrm>
        <a:graphic>
          <a:graphicData uri="http://schemas.openxmlformats.org/drawingml/2006/table">
            <a:tbl>
              <a:tblPr/>
              <a:tblGrid>
                <a:gridCol w="2369344"/>
                <a:gridCol w="5250656"/>
              </a:tblGrid>
              <a:tr h="574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Κατηγορία Γ (αγχώδεις – φοβισμένοι ασθενείς)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Αποφευκτική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Κοινωνική αναστολή, αισθήματα ανεπάρκειας και υπερευαισθησία στην αρνητική αξιολόγηση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Εξαρτησιακή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Υπερβολική ανάγκη για φροντίδα, υποτακτική συμπεριφορά και φόβος αποχωρισμού 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Ψυχαναγκαστική – καταναγκαστική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Έντονη ενασχόληση με την τάξη, την τελειότητα και τον έλεγχο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714480" y="4714888"/>
            <a:ext cx="6429420" cy="571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/>
              <a:t>Schacter</a:t>
            </a:r>
            <a:r>
              <a:rPr lang="en-US" dirty="0" smtClean="0"/>
              <a:t> D.L., Gilbert D.T., Wegner D.M., 2012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4349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96" y="285732"/>
            <a:ext cx="9144000" cy="500066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Ποσοστό των Δ.Π. στο γενικό πληθυσμό </a:t>
            </a:r>
            <a:endParaRPr lang="el-GR" sz="3600" dirty="0"/>
          </a:p>
        </p:txBody>
      </p:sp>
      <p:graphicFrame>
        <p:nvGraphicFramePr>
          <p:cNvPr id="11343" name="Group 7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16033769"/>
              </p:ext>
            </p:extLst>
          </p:nvPr>
        </p:nvGraphicFramePr>
        <p:xfrm>
          <a:off x="683568" y="985293"/>
          <a:ext cx="7920880" cy="4222880"/>
        </p:xfrm>
        <a:graphic>
          <a:graphicData uri="http://schemas.openxmlformats.org/drawingml/2006/table">
            <a:tbl>
              <a:tblPr/>
              <a:tblGrid>
                <a:gridCol w="2640293"/>
                <a:gridCol w="2380390"/>
                <a:gridCol w="2900197"/>
              </a:tblGrid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Διαταραχή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Επιπολασμός (%)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Αναλογία φύλου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Παρανοειδής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Σχιζοειδής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Σχιζότυπη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Αντικοινωνική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Μεταιχμιακή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Γυναίκες &gt;Άνδρες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Δραματική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Γυναίκες &gt;Άνδρες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Ναρκισσιστική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Αποφευκτική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=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Εξαρτησιακή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Γυναίκες &gt;Άνδρες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Ψυχαναγκαστική καταναγκαστική</a:t>
                      </a: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Άνδρες &gt; Γυναίκες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27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3"/>
            <a:ext cx="8501122" cy="609881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των διαταραχών προσωπικότητας (1 από 5)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dirty="0" smtClean="0"/>
              <a:t>Οι θεραπευτές που προσπαθούν να αντιμετωπίσουν τα συμπτώματα των διαταραχών της προσωπικότητας πρέπει συνήθως </a:t>
            </a:r>
            <a:r>
              <a:rPr lang="el-GR" sz="2800" u="sng" dirty="0" smtClean="0"/>
              <a:t>να αντιμετωπίσουν παράλληλα και διαταραχές του Άξονα Ι </a:t>
            </a:r>
            <a:br>
              <a:rPr lang="el-GR" sz="2800" u="sng" dirty="0" smtClean="0"/>
            </a:br>
            <a:r>
              <a:rPr lang="el-GR" sz="2800" dirty="0" smtClean="0"/>
              <a:t>(σ’ αυτή την περίπτωση τα άτομα είναι πιο σοβαρά διαταραγμένα)</a:t>
            </a:r>
          </a:p>
        </p:txBody>
      </p:sp>
    </p:spTree>
    <p:extLst>
      <p:ext uri="{BB962C8B-B14F-4D97-AF65-F5344CB8AC3E}">
        <p14:creationId xmlns:p14="http://schemas.microsoft.com/office/powerpoint/2010/main" val="380029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των διαταραχών προσωπικότητας  (2 από 5)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0"/>
            <a:ext cx="8229600" cy="3319206"/>
          </a:xfrm>
        </p:spPr>
        <p:txBody>
          <a:bodyPr>
            <a:noAutofit/>
          </a:bodyPr>
          <a:lstStyle/>
          <a:p>
            <a:r>
              <a:rPr lang="el-GR" sz="2800" dirty="0" smtClean="0"/>
              <a:t>Χρησιμοποιείται συχνά </a:t>
            </a:r>
            <a:r>
              <a:rPr lang="el-GR" sz="2800" b="1" dirty="0" smtClean="0"/>
              <a:t>φαρμακευτική αγωγή</a:t>
            </a:r>
            <a:r>
              <a:rPr lang="el-GR" sz="2800" dirty="0" smtClean="0"/>
              <a:t>, η οποία καθορίζεται από το πρόβλημα στον Άξονα Ι (αγχολυτικά ή αντικαταθλιπτικά)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96625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των διαταραχών προσωπικότητας (3 από 5)</a:t>
            </a:r>
          </a:p>
        </p:txBody>
      </p:sp>
      <p:sp>
        <p:nvSpPr>
          <p:cNvPr id="757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Με δεδομένη τη σύνδεση της </a:t>
            </a:r>
            <a:r>
              <a:rPr lang="el-GR" dirty="0" err="1" smtClean="0"/>
              <a:t>σχιζότυπης</a:t>
            </a:r>
            <a:r>
              <a:rPr lang="el-GR" dirty="0" smtClean="0"/>
              <a:t> διαταραχής με τη σχιζοφρένεια, τα </a:t>
            </a:r>
            <a:r>
              <a:rPr lang="el-GR" dirty="0" err="1" smtClean="0"/>
              <a:t>αντιψυχωτικά</a:t>
            </a:r>
            <a:r>
              <a:rPr lang="el-GR" dirty="0" smtClean="0"/>
              <a:t> φάρμακα είναι αποτελεσματικά στην αντιμετώπισή της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Μπορούν να παρακολουθήσουν το πρόγραμμα ενός Κέντρου Ημέρας, με ομαδική και ατομική θεραπεία σε καθημερινή βάση  </a:t>
            </a:r>
            <a:br>
              <a:rPr lang="el-GR" dirty="0" smtClean="0"/>
            </a:br>
            <a:r>
              <a:rPr lang="el-GR" dirty="0" smtClean="0"/>
              <a:t>(οδηγούν σε μείωση των συμπτωμάτων και σε βελτίωση της κοινωνικής λειτουργικότητας)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41054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των διαταραχών προσωπικότητας (4 από 5)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Ψυχοδυναμική προσέγγιση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Προσπαθεί να αλλάξουν τον τρόπο με τον οποίο ο ασθενής αντιλαμβάνεται τα προβλήματα της παιδικής του ηλικίας, τα οποία θεωρείται ότι αποτελούν τη βάση της διαταραχής προσωπικότητας που εμφανίζει</a:t>
            </a:r>
          </a:p>
        </p:txBody>
      </p:sp>
    </p:spTree>
    <p:extLst>
      <p:ext uri="{BB962C8B-B14F-4D97-AF65-F5344CB8AC3E}">
        <p14:creationId xmlns:p14="http://schemas.microsoft.com/office/powerpoint/2010/main" val="67698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των διαταραχών προσωπικότητας (5 από 5)</a:t>
            </a:r>
            <a:endParaRPr lang="el-GR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Γνωστική – </a:t>
            </a:r>
            <a:r>
              <a:rPr lang="el-GR" sz="2800" b="1" dirty="0" err="1" smtClean="0"/>
              <a:t>συμπεριφορική</a:t>
            </a:r>
            <a:r>
              <a:rPr lang="el-GR" sz="2800" b="1" dirty="0" smtClean="0"/>
              <a:t> προσέγγιση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Η διαταραχή αναλύεται με όρους αρνητικών πεποιθήσεων, οι οποίοι μπορούν να βοηθήσουν να ερμηνευτεί το μοτίβο των συμπτωμάτων που παρουσιάζει το άτομο</a:t>
            </a:r>
            <a:br>
              <a:rPr lang="el-GR" sz="2800" dirty="0" smtClean="0"/>
            </a:br>
            <a:r>
              <a:rPr lang="el-GR" sz="2800" dirty="0" smtClean="0"/>
              <a:t>Αναζητούνται δυσλειτουργικές παραδοχές και σχήματα που μπορεί να βρίσκονται πίσω από τις σκέψεις και τα συναισθήματά του</a:t>
            </a:r>
          </a:p>
        </p:txBody>
      </p:sp>
    </p:spTree>
    <p:extLst>
      <p:ext uri="{BB962C8B-B14F-4D97-AF65-F5344CB8AC3E}">
        <p14:creationId xmlns:p14="http://schemas.microsoft.com/office/powerpoint/2010/main" val="3446651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της </a:t>
            </a:r>
            <a:r>
              <a:rPr lang="el-GR" sz="3600" dirty="0" err="1" smtClean="0"/>
              <a:t>μεταιχμιακής</a:t>
            </a:r>
            <a:r>
              <a:rPr lang="el-GR" sz="3600" dirty="0" smtClean="0"/>
              <a:t> διαταραχής προσωπικότητας (1 από 4)</a:t>
            </a:r>
            <a:endParaRPr lang="el-GR" sz="36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fontScale="85000" lnSpcReduction="20000"/>
          </a:bodyPr>
          <a:lstStyle/>
          <a:p>
            <a:r>
              <a:rPr lang="el-GR" sz="3000" dirty="0" smtClean="0"/>
              <a:t>Ελάχιστοι ασθενείς προκαλούν τόσο μεγάλες δυσκολίες στη θεραπεία, όσο οι ασθενείς με </a:t>
            </a:r>
            <a:r>
              <a:rPr lang="el-GR" sz="3000" dirty="0" err="1" smtClean="0"/>
              <a:t>μεταιχμιακή</a:t>
            </a:r>
            <a:r>
              <a:rPr lang="el-GR" sz="3000" dirty="0" smtClean="0"/>
              <a:t> διαταραχή προσωπικότητας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u="sng" dirty="0" smtClean="0"/>
              <a:t>Η νοσηλεία είναι συχνά απαραίτητη </a:t>
            </a:r>
            <a:r>
              <a:rPr lang="el-GR" sz="3000" dirty="0" smtClean="0"/>
              <a:t/>
            </a:r>
            <a:br>
              <a:rPr lang="el-GR" sz="3000" dirty="0" smtClean="0"/>
            </a:br>
            <a:r>
              <a:rPr lang="el-GR" sz="3000" dirty="0" smtClean="0"/>
              <a:t>(λόγω του κινδύνου αυτοκτονίας)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b="1" dirty="0" smtClean="0"/>
              <a:t>Φάρμακα</a:t>
            </a:r>
            <a:r>
              <a:rPr lang="el-GR" sz="3000" dirty="0" smtClean="0"/>
              <a:t>: Αντικαταθλιπτικά, </a:t>
            </a:r>
            <a:r>
              <a:rPr lang="el-GR" sz="3000" dirty="0" err="1" smtClean="0"/>
              <a:t>αντιψυχωτικά</a:t>
            </a:r>
            <a:r>
              <a:rPr lang="el-GR" sz="3000" dirty="0" smtClean="0"/>
              <a:t>, </a:t>
            </a:r>
            <a:r>
              <a:rPr lang="el-GR" sz="3000" dirty="0" err="1" smtClean="0"/>
              <a:t>λίθιο</a:t>
            </a:r>
            <a:r>
              <a:rPr lang="el-GR" sz="3000" dirty="0" smtClean="0"/>
              <a:t> και </a:t>
            </a:r>
            <a:r>
              <a:rPr lang="el-GR" sz="3000" dirty="0" err="1" smtClean="0"/>
              <a:t>αντιεπιλεπτικά</a:t>
            </a:r>
            <a:r>
              <a:rPr lang="el-GR" sz="3000" dirty="0" smtClean="0"/>
              <a:t> χρησιμοποιούνται για τη θεραπεία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898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της </a:t>
            </a:r>
            <a:r>
              <a:rPr lang="el-GR" sz="3600" dirty="0" err="1" smtClean="0"/>
              <a:t>μεταιχμιακής</a:t>
            </a:r>
            <a:r>
              <a:rPr lang="el-GR" sz="3600" dirty="0" smtClean="0"/>
              <a:t> διαταραχής προσωπικότητας (2 από 4)</a:t>
            </a:r>
            <a:endParaRPr lang="el-GR" sz="3600" dirty="0"/>
          </a:p>
        </p:txBody>
      </p:sp>
      <p:sp>
        <p:nvSpPr>
          <p:cNvPr id="798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Ψυχοθεραπεία που βασίζεται στη θεωρία των </a:t>
            </a:r>
            <a:r>
              <a:rPr lang="el-GR" sz="2800" b="1" dirty="0" err="1" smtClean="0"/>
              <a:t>Αντικειμενοτρόπων</a:t>
            </a:r>
            <a:r>
              <a:rPr lang="el-GR" sz="2800" b="1" dirty="0" smtClean="0"/>
              <a:t> σχέσεων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Έχει ως βασικό στόχο να ενδυναμώσει το αδύναμο Εγώ του ασθενούς, ώστε να σταματήσει να χρησιμοποιεί τον αμυντικό μηχανισμό της σχάσης (αδυναμία του ατόμου να διαμορφώσει σύνθετες αναπαραστάσεις των άλλων)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90149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59"/>
            <a:ext cx="8229600" cy="467005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της </a:t>
            </a:r>
            <a:r>
              <a:rPr lang="el-GR" sz="3600" dirty="0" err="1" smtClean="0"/>
              <a:t>μεταιχμιακής</a:t>
            </a:r>
            <a:r>
              <a:rPr lang="el-GR" sz="3600" dirty="0" smtClean="0"/>
              <a:t> διαταραχής προσωπικότητας (3 από 4)</a:t>
            </a:r>
            <a:endParaRPr lang="el-GR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Λόγω της δυσκολίας τους να εμπιστευτούν τους άλλους, είναι εξαιρετικά δύσκολο για τους θεραπευτές να αναπτύξουν και να διατηρήσουν τη θεραπευτική σχέση</a:t>
            </a:r>
          </a:p>
          <a:p>
            <a:pPr marL="0" indent="0">
              <a:buNone/>
            </a:pPr>
            <a:r>
              <a:rPr lang="el-GR" u="sng" dirty="0" smtClean="0"/>
              <a:t> 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27716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7"/>
            <a:ext cx="8229600" cy="928694"/>
          </a:xfrm>
        </p:spPr>
        <p:txBody>
          <a:bodyPr>
            <a:noAutofit/>
          </a:bodyPr>
          <a:lstStyle/>
          <a:p>
            <a:r>
              <a:rPr lang="el-GR" sz="3600" dirty="0" smtClean="0"/>
              <a:t>Θεραπεία της </a:t>
            </a:r>
            <a:r>
              <a:rPr lang="el-GR" sz="3600" dirty="0" err="1" smtClean="0"/>
              <a:t>μεταιχμιακής</a:t>
            </a:r>
            <a:r>
              <a:rPr lang="el-GR" sz="3600" dirty="0" smtClean="0"/>
              <a:t> διαταραχής προσωπικότητας (4 από 4)</a:t>
            </a:r>
            <a:endParaRPr lang="el-GR" sz="36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03" y="1571616"/>
            <a:ext cx="8229600" cy="3545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(π.χ. είναι δύσκολο για το θεραπευτή να κρίνει αν το τηλεφώνημα που θα δεχτεί τα ξημερώματα είναι πραγματικά μια έκκληση για βοήθεια ή μια χειριστική συμπεριφορά, με στόχο να ελέγξει πόσο σημαντικός είναι ο ασθενής για το θεραπευτή και μέχρι ποιο σημείο μπορεί να φτάσει για να ανταποκριθεί στις ανάγκες του) </a:t>
            </a:r>
          </a:p>
          <a:p>
            <a:pPr marL="0" indent="0"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94632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Βιβλιογραφία</a:t>
            </a:r>
            <a:r>
              <a:rPr lang="en-US" sz="4000" dirty="0" smtClean="0"/>
              <a:t> (1 </a:t>
            </a:r>
            <a:r>
              <a:rPr lang="el-GR" sz="4000" dirty="0" smtClean="0"/>
              <a:t>από 3)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Κ., Μαυροειδή, Α.,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(2006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οδηγός για τις ψυχικές διαταραχές και την αντιμετώπισή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Ελληνικά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Γράμματα.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Ρακιντζή, Σ., &amp;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Roder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V. (2009). Ένα γνωσιακό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συμπεριφορικό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ομαδικό θεραπευτικό πρόγραμμα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για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τη βελτίωση των γνωστικών και κοινωνικών δεξιοτήτων των ασθενών με σχιζοφρένεια.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20(3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), 245 - 254.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http://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www.psych.gr/documents/psychiatry/20.3-GR-2009-245.pdf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)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(2000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τόμος Β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’. Αθήνα: Ιατρικές 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Ν., (1998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Βασικά Στοιχεία Κλινικής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 :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Studio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Press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Καγγελάρης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Φ. (2015).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 βλέμμα και το Είναι στην ψύχωση : Η διαδικασία της αποπροσωποποίησης στη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σχιζοφρένεια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 : Άγκυρα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Πράξη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Εκδόσεις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Ινστιτούτο Έρευνας της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Βιβλιογραφία (2 από 3)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Σίμος</a:t>
            </a:r>
            <a:r>
              <a:rPr lang="el-GR" sz="1400" dirty="0"/>
              <a:t>, Γ., (2010</a:t>
            </a:r>
            <a:r>
              <a:rPr lang="el-GR" sz="1400" dirty="0" smtClean="0"/>
              <a:t>). </a:t>
            </a:r>
            <a:r>
              <a:rPr lang="el-GR" sz="1400" i="1" dirty="0"/>
              <a:t>Γνωστική Συμπεριφοριστική Θεραπεία: Ένας οδηγός για την </a:t>
            </a:r>
            <a:r>
              <a:rPr lang="el-GR" sz="1400" i="1" dirty="0" smtClean="0"/>
              <a:t>κλινική πράξη.</a:t>
            </a:r>
            <a:r>
              <a:rPr lang="el-GR" sz="1400" dirty="0" smtClean="0"/>
              <a:t> Αθήνα: Εκδόσεις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Πατάκη</a:t>
            </a:r>
          </a:p>
          <a:p>
            <a:pPr marL="0" indent="0">
              <a:buNone/>
            </a:pPr>
            <a:r>
              <a:rPr lang="el-GR" sz="1400" dirty="0"/>
              <a:t>Συλλογικό έργο (2006).  </a:t>
            </a:r>
            <a:r>
              <a:rPr lang="el-GR" sz="1400" i="1" dirty="0"/>
              <a:t>Ανθολόγιο ελληνικών ψυχιατρικών κειμένων</a:t>
            </a:r>
            <a:r>
              <a:rPr lang="el-GR" sz="1400" dirty="0"/>
              <a:t>. Βήτα Ιατρικές Εκδόσεις </a:t>
            </a:r>
          </a:p>
          <a:p>
            <a:pPr marL="0" indent="0">
              <a:buNone/>
            </a:pPr>
            <a:r>
              <a:rPr lang="el-GR" sz="1400" dirty="0"/>
              <a:t>Συλλογικό έργο (2008). Ο ψυχισμός δεν είναι ούτε ανεγκέφαλος ούτε </a:t>
            </a:r>
            <a:r>
              <a:rPr lang="el-GR" sz="1400" dirty="0" smtClean="0"/>
              <a:t>άψυχος. Περιοδικό </a:t>
            </a:r>
            <a:r>
              <a:rPr lang="el-GR" sz="1400" i="1" dirty="0"/>
              <a:t>Διαβάζω</a:t>
            </a:r>
            <a:r>
              <a:rPr lang="el-GR" sz="1400" dirty="0"/>
              <a:t>, </a:t>
            </a:r>
            <a:r>
              <a:rPr lang="el-GR" sz="1400" dirty="0" err="1"/>
              <a:t>τχ</a:t>
            </a:r>
            <a:r>
              <a:rPr lang="el-GR" sz="1400" dirty="0"/>
              <a:t>. </a:t>
            </a:r>
            <a:r>
              <a:rPr lang="el-GR" sz="1400" dirty="0" smtClean="0"/>
              <a:t>488</a:t>
            </a:r>
          </a:p>
          <a:p>
            <a:pPr marL="0" indent="0">
              <a:buNone/>
            </a:pPr>
            <a:r>
              <a:rPr lang="el-GR" sz="1400" dirty="0" smtClean="0"/>
              <a:t>Ποταμιάνος</a:t>
            </a:r>
            <a:r>
              <a:rPr lang="el-GR" sz="1400" dirty="0"/>
              <a:t>, </a:t>
            </a:r>
            <a:r>
              <a:rPr lang="el-GR" sz="1400" dirty="0" smtClean="0"/>
              <a:t>Γ., &amp; Αναγνωστόπουλος, Φ. (2012). </a:t>
            </a:r>
            <a:r>
              <a:rPr lang="el-GR" sz="1400" i="1" dirty="0"/>
              <a:t>Προσωπικότητα : Θεωρίες, κλινική πρακτική και </a:t>
            </a:r>
            <a:r>
              <a:rPr lang="el-GR" sz="1400" i="1" dirty="0" smtClean="0"/>
              <a:t>έρευνα</a:t>
            </a:r>
            <a:r>
              <a:rPr lang="el-GR" sz="1400" dirty="0" smtClean="0"/>
              <a:t>. 2η </a:t>
            </a:r>
            <a:r>
              <a:rPr lang="el-GR" sz="1400" dirty="0" err="1"/>
              <a:t>έκδ</a:t>
            </a:r>
            <a:r>
              <a:rPr lang="el-GR" sz="1400" dirty="0"/>
              <a:t>. - Αθήνα : Εκδόσεις </a:t>
            </a:r>
            <a:r>
              <a:rPr lang="el-GR" sz="1400" dirty="0" err="1" smtClean="0"/>
              <a:t>Παπαζήση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Aiden, L.E., </a:t>
            </a:r>
            <a:r>
              <a:rPr lang="en-US" sz="1400" dirty="0" err="1"/>
              <a:t>Laposa</a:t>
            </a:r>
            <a:r>
              <a:rPr lang="en-US" sz="1400" dirty="0"/>
              <a:t>, S.M., Taylor, C.T. and </a:t>
            </a:r>
            <a:r>
              <a:rPr lang="en-US" sz="1400" dirty="0" err="1"/>
              <a:t>Ryden</a:t>
            </a:r>
            <a:r>
              <a:rPr lang="en-US" sz="1400" dirty="0"/>
              <a:t> A.G</a:t>
            </a:r>
            <a:r>
              <a:rPr lang="en-US" sz="1400" dirty="0" smtClean="0"/>
              <a:t>. </a:t>
            </a:r>
            <a:r>
              <a:rPr lang="en-US" sz="1400" dirty="0"/>
              <a:t>(2002). </a:t>
            </a:r>
            <a:r>
              <a:rPr lang="en-US" sz="1400" dirty="0" smtClean="0"/>
              <a:t>Avoidant </a:t>
            </a:r>
            <a:r>
              <a:rPr lang="en-US" sz="1400" dirty="0"/>
              <a:t>personality disorder: Current status and future </a:t>
            </a:r>
            <a:r>
              <a:rPr lang="en-US" sz="1400" dirty="0" smtClean="0"/>
              <a:t>directions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i="1" dirty="0"/>
              <a:t>Journal of Personality Disorders</a:t>
            </a:r>
            <a:r>
              <a:rPr lang="en-US" sz="1400" dirty="0"/>
              <a:t>, 16 (1), 1-29.</a:t>
            </a:r>
          </a:p>
          <a:p>
            <a:pPr marL="0" indent="0">
              <a:buNone/>
            </a:pPr>
            <a:r>
              <a:rPr lang="en-US" sz="1400" dirty="0"/>
              <a:t>Beck, A.T., Freeman, A. and  Davis, D.D. (2003</a:t>
            </a:r>
            <a:r>
              <a:rPr lang="en-US" sz="1400" dirty="0" smtClean="0"/>
              <a:t>)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i="1" dirty="0"/>
              <a:t>Cognitive therapy of personality disorders</a:t>
            </a:r>
            <a:r>
              <a:rPr lang="en-US" sz="1400" dirty="0"/>
              <a:t>, 2nd Edition, </a:t>
            </a:r>
            <a:r>
              <a:rPr lang="en-US" sz="1400" dirty="0" smtClean="0"/>
              <a:t>New York: Guilford Press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Debray</a:t>
            </a:r>
            <a:r>
              <a:rPr lang="en-US" sz="1400" dirty="0"/>
              <a:t>, Q. (1986). </a:t>
            </a:r>
            <a:r>
              <a:rPr lang="el-GR" sz="1400" i="1" dirty="0"/>
              <a:t>Ο </a:t>
            </a:r>
            <a:r>
              <a:rPr lang="el-GR" sz="1400" i="1" dirty="0" smtClean="0"/>
              <a:t>ψυχοπαθητικός</a:t>
            </a:r>
            <a:r>
              <a:rPr lang="en-US" sz="1400" i="1" dirty="0" smtClean="0"/>
              <a:t>. </a:t>
            </a:r>
            <a:r>
              <a:rPr lang="el-GR" sz="1400" dirty="0" smtClean="0"/>
              <a:t>Αθήνα: </a:t>
            </a:r>
            <a:r>
              <a:rPr lang="el-GR" sz="1400" dirty="0"/>
              <a:t>Εκδόσεις </a:t>
            </a:r>
            <a:r>
              <a:rPr lang="el-GR" sz="1400" dirty="0" err="1" smtClean="0"/>
              <a:t>Χατζηνικολή</a:t>
            </a:r>
            <a:r>
              <a:rPr lang="el-GR" sz="1400" dirty="0" smtClean="0"/>
              <a:t>.</a:t>
            </a:r>
            <a:endParaRPr lang="el-GR" sz="1400" dirty="0"/>
          </a:p>
          <a:p>
            <a:endParaRPr lang="el-GR" sz="15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79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(3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/>
              <a:t>Dowson</a:t>
            </a:r>
            <a:r>
              <a:rPr lang="en-US" sz="1400" dirty="0"/>
              <a:t>, J.H. and A.T. Grounds, (1995</a:t>
            </a:r>
            <a:r>
              <a:rPr lang="en-US" sz="1400" dirty="0" smtClean="0"/>
              <a:t>)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i="1" dirty="0"/>
              <a:t>Personality Disorders: Recognition </a:t>
            </a:r>
            <a:r>
              <a:rPr lang="en-US" sz="1400" i="1" dirty="0" smtClean="0"/>
              <a:t>and</a:t>
            </a:r>
            <a:r>
              <a:rPr lang="el-GR" sz="1400" i="1" dirty="0" smtClean="0"/>
              <a:t> </a:t>
            </a:r>
            <a:r>
              <a:rPr lang="en-US" sz="1400" i="1" dirty="0" smtClean="0"/>
              <a:t>clinical management</a:t>
            </a:r>
            <a:r>
              <a:rPr lang="en-US" sz="1400" dirty="0" smtClean="0"/>
              <a:t>. Cambridge</a:t>
            </a:r>
            <a:r>
              <a:rPr lang="el-GR" sz="1400" dirty="0" smtClean="0"/>
              <a:t> </a:t>
            </a:r>
            <a:r>
              <a:rPr lang="en-US" sz="1400" dirty="0" smtClean="0"/>
              <a:t>: Cambridge University Press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/>
              <a:t>Faith, C</a:t>
            </a:r>
            <a:r>
              <a:rPr lang="en-US" sz="1400" dirty="0" smtClean="0"/>
              <a:t>. </a:t>
            </a:r>
            <a:r>
              <a:rPr lang="en-US" sz="1400" dirty="0"/>
              <a:t>(2009</a:t>
            </a:r>
            <a:r>
              <a:rPr lang="en-US" sz="1400" dirty="0" smtClean="0"/>
              <a:t>). Dependent </a:t>
            </a:r>
            <a:r>
              <a:rPr lang="en-US" sz="1400" dirty="0"/>
              <a:t>Personality Disorder: A Review of Etiology </a:t>
            </a:r>
            <a:r>
              <a:rPr lang="en-US" sz="1400" dirty="0" smtClean="0"/>
              <a:t>and</a:t>
            </a:r>
            <a:r>
              <a:rPr lang="el-GR" sz="1400" dirty="0" smtClean="0"/>
              <a:t> </a:t>
            </a:r>
            <a:r>
              <a:rPr lang="en-US" sz="1400" dirty="0" smtClean="0"/>
              <a:t>Treatment. </a:t>
            </a:r>
            <a:r>
              <a:rPr lang="en-US" sz="1400" i="1" dirty="0"/>
              <a:t>Journal of Counseling </a:t>
            </a: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/>
              <a:t> </a:t>
            </a:r>
            <a:r>
              <a:rPr lang="en-US" sz="1400" i="1" dirty="0" smtClean="0"/>
              <a:t>    Psychology</a:t>
            </a:r>
            <a:r>
              <a:rPr lang="en-US" sz="1400" dirty="0"/>
              <a:t>, 1 (2), 1-11</a:t>
            </a:r>
            <a:r>
              <a:rPr lang="en-US" sz="1400" dirty="0" smtClean="0"/>
              <a:t>.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r>
              <a:rPr lang="el-GR" sz="1400" dirty="0" smtClean="0"/>
              <a:t>.</a:t>
            </a:r>
          </a:p>
          <a:p>
            <a:pPr marL="0" indent="0">
              <a:buNone/>
            </a:pPr>
            <a:r>
              <a:rPr lang="en-US" sz="1400" dirty="0" err="1" smtClean="0"/>
              <a:t>Hertlet</a:t>
            </a:r>
            <a:r>
              <a:rPr lang="en-US" sz="1400" dirty="0"/>
              <a:t>, S.C</a:t>
            </a:r>
            <a:r>
              <a:rPr lang="en-US" sz="1400" dirty="0" smtClean="0"/>
              <a:t>. </a:t>
            </a:r>
            <a:r>
              <a:rPr lang="en-US" sz="1400" dirty="0"/>
              <a:t>(2013</a:t>
            </a:r>
            <a:r>
              <a:rPr lang="en-US" sz="1400" dirty="0" smtClean="0"/>
              <a:t>). </a:t>
            </a:r>
            <a:r>
              <a:rPr lang="en-US" sz="1400" i="1" dirty="0"/>
              <a:t>Understanding Obsessive – Compulsive Personality Disorder</a:t>
            </a:r>
            <a:r>
              <a:rPr lang="en-US" sz="1400" i="1" dirty="0" smtClean="0"/>
              <a:t>:</a:t>
            </a:r>
            <a:r>
              <a:rPr lang="el-GR" sz="1400" i="1" dirty="0" smtClean="0"/>
              <a:t> </a:t>
            </a:r>
            <a:r>
              <a:rPr lang="en-US" sz="1400" i="1" dirty="0" smtClean="0"/>
              <a:t>Reviewing </a:t>
            </a:r>
            <a:r>
              <a:rPr lang="en-US" sz="1400" i="1" dirty="0"/>
              <a:t>the specificity and </a:t>
            </a:r>
            <a:endParaRPr lang="en-US" sz="1400" i="1" dirty="0" smtClean="0"/>
          </a:p>
          <a:p>
            <a:pPr marL="0" indent="0">
              <a:buNone/>
            </a:pPr>
            <a:r>
              <a:rPr lang="en-US" sz="1400" i="1" dirty="0"/>
              <a:t> </a:t>
            </a:r>
            <a:r>
              <a:rPr lang="en-US" sz="1400" i="1" dirty="0" smtClean="0"/>
              <a:t>    sensitivity </a:t>
            </a:r>
            <a:r>
              <a:rPr lang="en-US" sz="1400" i="1" dirty="0"/>
              <a:t>of DSM-IV Diagnostic </a:t>
            </a:r>
            <a:r>
              <a:rPr lang="en-US" sz="1400" i="1" dirty="0" smtClean="0"/>
              <a:t>Criteria. </a:t>
            </a:r>
            <a:r>
              <a:rPr lang="en-US" sz="1400" dirty="0" smtClean="0"/>
              <a:t>Sage </a:t>
            </a:r>
            <a:r>
              <a:rPr lang="en-US" sz="1400" dirty="0"/>
              <a:t>Open</a:t>
            </a:r>
            <a:r>
              <a:rPr lang="en-US" sz="1400" dirty="0" smtClean="0"/>
              <a:t>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/>
              <a:t>O' Donohue W., Fowler K.A. and </a:t>
            </a:r>
            <a:r>
              <a:rPr lang="en-US" sz="1400" dirty="0" err="1"/>
              <a:t>Lilienfeld</a:t>
            </a:r>
            <a:r>
              <a:rPr lang="en-US" sz="1400" dirty="0"/>
              <a:t> S.O</a:t>
            </a:r>
            <a:r>
              <a:rPr lang="en-US" sz="1400" dirty="0" smtClean="0"/>
              <a:t>. </a:t>
            </a:r>
            <a:r>
              <a:rPr lang="en-US" sz="1400" dirty="0"/>
              <a:t>(2007</a:t>
            </a:r>
            <a:r>
              <a:rPr lang="en-US" sz="1400" dirty="0" smtClean="0"/>
              <a:t>).  </a:t>
            </a:r>
            <a:r>
              <a:rPr lang="en-US" sz="1400" i="1" dirty="0"/>
              <a:t>Personality Disorders: </a:t>
            </a:r>
            <a:r>
              <a:rPr lang="en-US" sz="1400" i="1" dirty="0" smtClean="0"/>
              <a:t>Toward</a:t>
            </a:r>
            <a:r>
              <a:rPr lang="el-GR" sz="1400" i="1" dirty="0" smtClean="0"/>
              <a:t> </a:t>
            </a:r>
            <a:r>
              <a:rPr lang="en-US" sz="1400" i="1" dirty="0" smtClean="0"/>
              <a:t>the DSM-V. </a:t>
            </a:r>
            <a:r>
              <a:rPr lang="en-US" sz="1400" dirty="0" smtClean="0"/>
              <a:t>New York: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Sage Publications.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err="1" smtClean="0"/>
              <a:t>Schacter</a:t>
            </a:r>
            <a:r>
              <a:rPr lang="en-US" sz="1400" dirty="0" smtClean="0"/>
              <a:t> D.L., Gilbert D.T., Wegner D..M. (2012). </a:t>
            </a:r>
            <a:r>
              <a:rPr lang="el-GR" sz="1400" dirty="0" smtClean="0"/>
              <a:t>Ψυχολογία. Αθήνα: </a:t>
            </a:r>
            <a:r>
              <a:rPr lang="en-US" sz="1400" dirty="0" smtClean="0"/>
              <a:t>Gutenberg</a:t>
            </a: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146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www.encephalos.gr/full/47-1-01g.htm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http://psychcentral.com/personality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www.mentalhealthamerica.net/conditions/personality-disorder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www.nhs.uk/conditions/personality-disorder/Pages/Definition.aspx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http://www.klimaka.org.gr/%CE%94%CE%B9%CE%B1%CF%84%CE%B1%CF%81%CE%B1%CF%87%CE%AD%CF%82%20%CF%80%CF%81%CE%BF%CF%83%CF%89%CF%80%CE%B9%CE%BA%CF%8C%CF%84%CE%B7%CF%84%CE%B1%CF%82.%</a:t>
            </a:r>
            <a:r>
              <a:rPr lang="en-US" sz="1400" dirty="0" smtClean="0">
                <a:hlinkClick r:id="rId8"/>
              </a:rPr>
              <a:t>202doc.pdf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www.experimentalphysiology.gr/UserFiles/Research/psyYgeia/DIATARAXES%20PROSOPIKOTHTAS.pdf</a:t>
            </a:r>
            <a:endParaRPr lang="el-GR" sz="1400" dirty="0" smtClean="0"/>
          </a:p>
          <a:p>
            <a:endParaRPr lang="en-US" sz="2000" dirty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457200" y="5255166"/>
            <a:ext cx="8229600" cy="17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2" tIns="41147" rIns="82292" bIns="41147" rtlCol="0" anchor="ctr"/>
          <a:lstStyle/>
          <a:p>
            <a:pPr algn="ctr"/>
            <a:endParaRPr lang="el-GR" sz="162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92" y="5212959"/>
            <a:ext cx="7173204" cy="581696"/>
          </a:xfrm>
          <a:prstGeom prst="rect">
            <a:avLst/>
          </a:prstGeom>
          <a:noFill/>
        </p:spPr>
        <p:txBody>
          <a:bodyPr wrap="square" lIns="82292" tIns="41147" rIns="82292" bIns="41147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defRPr/>
            </a:pPr>
            <a:r>
              <a:rPr lang="el-GR" sz="1080" b="1" dirty="0">
                <a:solidFill>
                  <a:schemeClr val="bg1"/>
                </a:solidFill>
              </a:rPr>
              <a:t>ΑΓΧΩΔΕΙΣ ΔΙΑΤΑΡΑΧΕΣ,</a:t>
            </a:r>
            <a:r>
              <a:rPr lang="el-GR" sz="1080" dirty="0">
                <a:solidFill>
                  <a:schemeClr val="bg1"/>
                </a:solidFill>
              </a:rPr>
              <a:t> Ενότητα 2, ΤΜΗΜΑ ΛΟΓΟΘΕΡΑΠΕΙΑΣ, ΤΕΙ ΗΠΕΙΡΟΥ </a:t>
            </a:r>
            <a:r>
              <a:rPr lang="el-GR" sz="108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" y="5043979"/>
            <a:ext cx="240953" cy="406371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1015" y="5205287"/>
            <a:ext cx="565785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6" y="5151369"/>
            <a:ext cx="328392" cy="285558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865195" y="714360"/>
            <a:ext cx="7255823" cy="642942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770560" y="1928806"/>
            <a:ext cx="7144323" cy="2077490"/>
          </a:xfrm>
          <a:prstGeom prst="rect">
            <a:avLst/>
          </a:prstGeom>
        </p:spPr>
        <p:txBody>
          <a:bodyPr wrap="square" lIns="82292" tIns="41147" rIns="82292" bIns="41147">
            <a:spAutoFit/>
          </a:bodyPr>
          <a:lstStyle/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&lt;Σιαφάκα Βασιλική&gt;.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 &lt;Ψυχοπαθολογία Ενηλίκων&gt;. </a:t>
            </a:r>
          </a:p>
          <a:p>
            <a:pPr algn="just"/>
            <a:r>
              <a:rPr lang="el-GR" sz="2160" dirty="0">
                <a:solidFill>
                  <a:schemeClr val="bg1">
                    <a:lumMod val="50000"/>
                  </a:schemeClr>
                </a:solidFill>
              </a:rPr>
              <a:t>Έκδοση: 1.0 &lt;Ιωάννινα&gt;, 2015. Διαθέσιμο από τη δικτυακή διεύθυνση:</a:t>
            </a:r>
          </a:p>
          <a:p>
            <a:pPr algn="just"/>
            <a:r>
              <a:rPr lang="en-US" sz="216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http://eclass.teiep.gr/courses/LOGO102</a:t>
            </a:r>
            <a:r>
              <a:rPr lang="en-US" sz="216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16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507345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643054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00364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ΠΡΟΣΩΠΙΚΟΤΗΤΑΣ ΙΙ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 smtClean="0">
                <a:solidFill>
                  <a:schemeClr val="bg1"/>
                </a:solidFill>
              </a:rPr>
              <a:t>6.2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123" y="5415278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ΠΡΟΣΩΠΙΚΟΤΗΤΑΣ ΙΙ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smtClean="0">
                <a:solidFill>
                  <a:schemeClr val="bg1"/>
                </a:solidFill>
              </a:rPr>
              <a:t>6.2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428607"/>
            <a:ext cx="8062025" cy="57878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071550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/>
              <a:t>Με την ολοκλήρωση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Ποιες είναι οι διαταραχές της Ομάδας Γ.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Ποια η αιτιολογία των διαταραχών της Ομάδας 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Τον επιπολασμό των διαταραχών προσωπικότητας στο γενικό πληθυσμό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Τις θεραπευτικές προσεγγίσεις για τις διαταραχές προσωπικότητας</a:t>
            </a:r>
          </a:p>
          <a:p>
            <a:pPr>
              <a:buNone/>
            </a:pPr>
            <a:endParaRPr lang="el-GR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4500" dirty="0"/>
              <a:t>Ομάδα Γ: Άτομα με αγχώδη – φοβισμένη συμπεριφορά </a:t>
            </a:r>
            <a:endParaRPr lang="el-GR" sz="4500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3600" dirty="0"/>
              <a:t>1.1 </a:t>
            </a:r>
            <a:r>
              <a:rPr lang="el-GR" sz="3600" dirty="0" err="1"/>
              <a:t>Αποφευκτική</a:t>
            </a:r>
            <a:r>
              <a:rPr lang="el-GR" sz="3600" dirty="0"/>
              <a:t> διαταραχή </a:t>
            </a:r>
            <a:r>
              <a:rPr lang="el-GR" sz="3600" dirty="0" smtClean="0"/>
              <a:t>προσωπικότητας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3600" dirty="0"/>
              <a:t>1.2 </a:t>
            </a:r>
            <a:r>
              <a:rPr lang="el-GR" sz="3600" dirty="0" err="1"/>
              <a:t>Εξαρτησιακή</a:t>
            </a:r>
            <a:r>
              <a:rPr lang="el-GR" sz="3600" dirty="0"/>
              <a:t> διαταραχή </a:t>
            </a:r>
            <a:r>
              <a:rPr lang="el-GR" sz="3600" dirty="0" smtClean="0"/>
              <a:t>προσωπικότητας</a:t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1.3 </a:t>
            </a:r>
            <a:r>
              <a:rPr lang="el-GR" sz="3600" dirty="0" smtClean="0"/>
              <a:t>Ψυχαναγκαστική </a:t>
            </a:r>
            <a:r>
              <a:rPr lang="el-GR" sz="3600" dirty="0"/>
              <a:t>– καταναγκαστική </a:t>
            </a:r>
            <a:r>
              <a:rPr lang="el-GR" sz="3600" dirty="0" smtClean="0"/>
              <a:t>διαταραχή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3600" dirty="0" smtClean="0"/>
              <a:t>1.4  Αιτιολογία των διαταραχών προσωπικότητας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l-GR" sz="3600" dirty="0" smtClean="0"/>
              <a:t>1.5 Θεραπεία των διαταραχών προσωπικότητας</a:t>
            </a:r>
          </a:p>
          <a:p>
            <a:pPr marL="400050" lvl="1" indent="0">
              <a:buNone/>
            </a:pPr>
            <a:r>
              <a:rPr lang="el-GR" sz="3000" dirty="0"/>
              <a:t/>
            </a:r>
            <a:br>
              <a:rPr lang="el-GR" sz="3000" dirty="0"/>
            </a:br>
            <a:r>
              <a:rPr lang="el-GR" sz="3000" dirty="0"/>
              <a:t/>
            </a:r>
            <a:br>
              <a:rPr lang="el-GR" sz="3000" dirty="0"/>
            </a:br>
            <a:endParaRPr lang="el-GR" sz="3000" dirty="0"/>
          </a:p>
          <a:p>
            <a:pPr marL="914400" lvl="1" indent="-514350">
              <a:buFont typeface="+mj-lt"/>
              <a:buAutoNum type="arabicPeriod"/>
            </a:pPr>
            <a:endParaRPr lang="el-GR" dirty="0" smtClean="0"/>
          </a:p>
          <a:p>
            <a:pPr marL="400050" lvl="1" indent="0">
              <a:buNone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Διαταραχές </a:t>
            </a:r>
            <a:r>
              <a:rPr lang="el-GR" dirty="0" smtClean="0"/>
              <a:t>Προσωπικότητας ΙΙ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(1 από 13) </a:t>
            </a:r>
          </a:p>
        </p:txBody>
      </p:sp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Αποφευκτική</a:t>
            </a:r>
            <a:r>
              <a:rPr lang="el-G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Εξαρτησιακή</a:t>
            </a:r>
            <a:r>
              <a:rPr lang="el-GR" dirty="0" smtClean="0"/>
              <a:t> </a:t>
            </a:r>
          </a:p>
          <a:p>
            <a:pPr marL="0" indent="0">
              <a:buFont typeface="+mj-lt"/>
              <a:buAutoNum type="arabicPeriod"/>
            </a:pPr>
            <a:r>
              <a:rPr lang="el-GR" dirty="0" smtClean="0"/>
              <a:t>   Ψυχαναγκαστική – καταναγκαστική διαταραχή </a:t>
            </a:r>
            <a:br>
              <a:rPr lang="el-GR" dirty="0" smtClean="0"/>
            </a:br>
            <a:r>
              <a:rPr lang="el-GR" dirty="0" smtClean="0"/>
              <a:t>       προσωπικότητας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Τα άτομα με τις διαταραχές αυτές έχουν την τάση να </a:t>
            </a:r>
            <a:r>
              <a:rPr lang="el-GR" u="sng" dirty="0" smtClean="0"/>
              <a:t>ανησυχούν και να βιώνουν ψυχική δυσφορία</a:t>
            </a:r>
          </a:p>
        </p:txBody>
      </p:sp>
    </p:spTree>
    <p:extLst>
      <p:ext uri="{BB962C8B-B14F-4D97-AF65-F5344CB8AC3E}">
        <p14:creationId xmlns:p14="http://schemas.microsoft.com/office/powerpoint/2010/main" val="283014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Autofit/>
          </a:bodyPr>
          <a:lstStyle/>
          <a:p>
            <a:r>
              <a:rPr lang="el-GR" sz="3600" dirty="0" smtClean="0"/>
              <a:t>Ομάδα Γ: Άτομα με αγχώδη – φοβισμένη συμπεριφορά (2 από 13)</a:t>
            </a:r>
            <a:endParaRPr lang="el-GR" sz="36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 err="1" smtClean="0"/>
              <a:t>Αποφευκτική</a:t>
            </a:r>
            <a:r>
              <a:rPr lang="el-GR" sz="2800" b="1" dirty="0" smtClean="0"/>
              <a:t> διαταραχή προσωπικότητας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dirty="0" smtClean="0"/>
              <a:t>Το άτομο παρουσιάζει τουλάχιστον </a:t>
            </a:r>
            <a:r>
              <a:rPr lang="el-GR" sz="2800" u="sng" dirty="0" smtClean="0"/>
              <a:t>τέσσερα </a:t>
            </a:r>
            <a:r>
              <a:rPr lang="el-GR" sz="2800" dirty="0" smtClean="0"/>
              <a:t>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Αποφεύγει επαγγελματικές δραστηριότητες που απαιτούν σημαντική διαπροσωπική επαφή</a:t>
            </a:r>
            <a:r>
              <a:rPr lang="en-US" sz="2800" dirty="0" smtClean="0"/>
              <a:t>,</a:t>
            </a:r>
            <a:r>
              <a:rPr lang="el-GR" sz="2800" dirty="0" smtClean="0"/>
              <a:t> επειδή φοβάται την κριτική και την απόρριψη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Είναι απρόθυμο να εμπλακεί με τους άλλους, εκτός αν τού είναι βέβαιο ότι τούς είναι αρεστό</a:t>
            </a:r>
          </a:p>
        </p:txBody>
      </p:sp>
    </p:spTree>
    <p:extLst>
      <p:ext uri="{BB962C8B-B14F-4D97-AF65-F5344CB8AC3E}">
        <p14:creationId xmlns:p14="http://schemas.microsoft.com/office/powerpoint/2010/main" val="41430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3238</TotalTime>
  <Words>1931</Words>
  <Application>Microsoft Office PowerPoint</Application>
  <PresentationFormat>Προβολή στην οθόνη (16:10)</PresentationFormat>
  <Paragraphs>270</Paragraphs>
  <Slides>42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8" baseType="lpstr">
      <vt:lpstr>Arial Unicode MS</vt:lpstr>
      <vt:lpstr>Arial</vt:lpstr>
      <vt:lpstr>Calibri</vt:lpstr>
      <vt:lpstr>Times New Roman</vt:lpstr>
      <vt:lpstr>Wingdings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 </vt:lpstr>
      <vt:lpstr>Διαταραχές Προσωπικότητας ΙΙ</vt:lpstr>
      <vt:lpstr>Ομάδα Γ: Άτομα με αγχώδη – φοβισμένη συμπεριφορά (1 από 13) </vt:lpstr>
      <vt:lpstr>Ομάδα Γ: Άτομα με αγχώδη – φοβισμένη συμπεριφορά (2 από 13)</vt:lpstr>
      <vt:lpstr>Ομάδα Γ: Άτομα με αγχώδη – φοβισμένη συμπεριφορά (3 από 13) </vt:lpstr>
      <vt:lpstr>Ομάδα Γ: Άτομα με αγχώδη – φοβισμένη συμπεριφορά (4 από 13)</vt:lpstr>
      <vt:lpstr>Ομάδα Γ: Άτομα με αγχώδη – φοβισμένη συμπεριφορά (5 από 13) </vt:lpstr>
      <vt:lpstr>Ομάδα Γ: Άτομα με αγχώδη – φοβισμένη συμπεριφορά (6 από 13)</vt:lpstr>
      <vt:lpstr>Ομάδα Γ: Άτομα με αγχώδη-  φοβισμένη συμπεριφορά (7 από 13) </vt:lpstr>
      <vt:lpstr>Ομάδα Γ: Άτομα με αγχώδη –φοβισμένη συμπεριφορά (8 από 13) </vt:lpstr>
      <vt:lpstr>Ομάδα Γ: Άτομα με αγχώδη – φοβισμένη συμπεριφορά (9 από 13) </vt:lpstr>
      <vt:lpstr>Ομάδα Γ: Άτομα με αγχώδη – φοβισμένη συμπεριφορά (10 από 13) </vt:lpstr>
      <vt:lpstr>Ομάδα Γ: Άτομα με αγχώδη – φοβισμένη συμπεριφορά (11 από 13)</vt:lpstr>
      <vt:lpstr>Ομάδα Γ: Άτομα με αγχώδη – φοβισμένη συμπεριφορά (12 από 13)</vt:lpstr>
      <vt:lpstr>Ομάδα Γ: Άτομα με αγχώδη – φοβισμένη συμπεριφορά(13 από 13) </vt:lpstr>
      <vt:lpstr>Συγκεντρωτικός πίνακας</vt:lpstr>
      <vt:lpstr>Συγκεντρωτικός πίνακας ΙΙ</vt:lpstr>
      <vt:lpstr>Ποσοστό των Δ.Π. στο γενικό πληθυσμό </vt:lpstr>
      <vt:lpstr>Θεραπεία των διαταραχών προσωπικότητας (1 από 5)</vt:lpstr>
      <vt:lpstr>Θεραπεία των διαταραχών προσωπικότητας  (2 από 5)</vt:lpstr>
      <vt:lpstr>Θεραπεία των διαταραχών προσωπικότητας (3 από 5)</vt:lpstr>
      <vt:lpstr>Θεραπεία των διαταραχών προσωπικότητας (4 από 5)</vt:lpstr>
      <vt:lpstr>Θεραπεία των διαταραχών προσωπικότητας (5 από 5)</vt:lpstr>
      <vt:lpstr>Θεραπεία της μεταιχμιακής διαταραχής προσωπικότητας (1 από 4)</vt:lpstr>
      <vt:lpstr>Θεραπεία της μεταιχμιακής διαταραχής προσωπικότητας (2 από 4)</vt:lpstr>
      <vt:lpstr>Θεραπεία της μεταιχμιακής διαταραχής προσωπικότητας (3 από 4)</vt:lpstr>
      <vt:lpstr>Θεραπεία της μεταιχμιακής διαταραχής προσωπικότητας (4 από 4)</vt:lpstr>
      <vt:lpstr>Βιβλιογραφία (1 από 3)</vt:lpstr>
      <vt:lpstr>Βιβλιογραφία (2 από 3)</vt:lpstr>
      <vt:lpstr>Βιβλιογραφία (3 από 3)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344</cp:revision>
  <dcterms:created xsi:type="dcterms:W3CDTF">2012-09-06T09:03:05Z</dcterms:created>
  <dcterms:modified xsi:type="dcterms:W3CDTF">2015-09-29T09:55:42Z</dcterms:modified>
</cp:coreProperties>
</file>