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89" r:id="rId3"/>
    <p:sldId id="257" r:id="rId4"/>
    <p:sldId id="259" r:id="rId5"/>
    <p:sldId id="261" r:id="rId6"/>
    <p:sldId id="326" r:id="rId7"/>
    <p:sldId id="265" r:id="rId8"/>
    <p:sldId id="274" r:id="rId9"/>
    <p:sldId id="296" r:id="rId10"/>
    <p:sldId id="297" r:id="rId11"/>
    <p:sldId id="298" r:id="rId12"/>
    <p:sldId id="320" r:id="rId13"/>
    <p:sldId id="299" r:id="rId14"/>
    <p:sldId id="282" r:id="rId15"/>
    <p:sldId id="283" r:id="rId16"/>
    <p:sldId id="285" r:id="rId17"/>
    <p:sldId id="301" r:id="rId18"/>
    <p:sldId id="302" r:id="rId19"/>
    <p:sldId id="303" r:id="rId20"/>
    <p:sldId id="306" r:id="rId21"/>
    <p:sldId id="305" r:id="rId22"/>
    <p:sldId id="304" r:id="rId23"/>
    <p:sldId id="308" r:id="rId24"/>
    <p:sldId id="322" r:id="rId25"/>
    <p:sldId id="323" r:id="rId26"/>
    <p:sldId id="321" r:id="rId27"/>
    <p:sldId id="325" r:id="rId28"/>
    <p:sldId id="324" r:id="rId29"/>
    <p:sldId id="327" r:id="rId30"/>
    <p:sldId id="291" r:id="rId31"/>
    <p:sldId id="292" r:id="rId32"/>
    <p:sldId id="293" r:id="rId33"/>
    <p:sldId id="294" r:id="rId34"/>
    <p:sldId id="295" r:id="rId35"/>
    <p:sldId id="280" r:id="rId36"/>
  </p:sldIdLst>
  <p:sldSz cx="9144000" cy="5715000" type="screen16x10"/>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34</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Λογιστική Εθνικών Λογαριασμών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Εθνικοί Οικονομικοί Λογαριασμοί</a:t>
            </a:r>
            <a:endParaRPr lang="en-US" sz="34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Εθνικοί Οικονομικοί Λογαριασμοί</a:t>
            </a:r>
            <a:endParaRPr lang="en-US" dirty="0"/>
          </a:p>
        </p:txBody>
      </p:sp>
      <p:sp>
        <p:nvSpPr>
          <p:cNvPr id="7" name="6 - Θέση περιεχομένου"/>
          <p:cNvSpPr>
            <a:spLocks noGrp="1"/>
          </p:cNvSpPr>
          <p:nvPr>
            <p:ph idx="1"/>
          </p:nvPr>
        </p:nvSpPr>
        <p:spPr/>
        <p:txBody>
          <a:bodyPr>
            <a:normAutofit/>
          </a:bodyPr>
          <a:lstStyle/>
          <a:p>
            <a:pPr algn="just">
              <a:lnSpc>
                <a:spcPct val="80000"/>
              </a:lnSpc>
            </a:pPr>
            <a:r>
              <a:rPr lang="el-GR" sz="2400" dirty="0" smtClean="0"/>
              <a:t>Σήμερα όλες οι χώρες του κόσμου κατά την κατάρτιση των εθνικών τους λογαριασμών ακολουθούν το Σύστημα Εθνικών Λογαριασμών του 1993 ή ΣΕΛ 1993, που ομόφωνα αποδέχτηκε το Οικονομικό και Κοινωνικό Συμβούλιο των Ηνωμένων Εθνών, το 1993.</a:t>
            </a:r>
          </a:p>
          <a:p>
            <a:pPr algn="just">
              <a:lnSpc>
                <a:spcPct val="80000"/>
              </a:lnSpc>
              <a:buNone/>
            </a:pPr>
            <a:endParaRPr lang="el-GR" sz="2400" dirty="0" smtClean="0"/>
          </a:p>
          <a:p>
            <a:pPr algn="just">
              <a:lnSpc>
                <a:spcPct val="80000"/>
              </a:lnSpc>
            </a:pPr>
            <a:r>
              <a:rPr lang="el-GR" sz="2400" dirty="0" smtClean="0"/>
              <a:t>Το ΣΕΛ 1993 αποτελείται από μια λογική, συνεπή και ολοκληρωμένη σειρά μακροοικονομικών λογαριασμών, ισολογισμών, και πινάκων που βασίζονται σε μια  διεθνώς αποδεκτή σειρά εννοιών, ορισμών, ταξινομήσεων και λογιστικών κανόνων.</a:t>
            </a:r>
          </a:p>
          <a:p>
            <a:pPr algn="just">
              <a:buNone/>
            </a:pP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Εθνικοί Οικονομικοί Λογαριασμοί</a:t>
            </a:r>
          </a:p>
        </p:txBody>
      </p:sp>
      <p:sp>
        <p:nvSpPr>
          <p:cNvPr id="5" name="4 - Θέση περιεχομένου"/>
          <p:cNvSpPr>
            <a:spLocks noGrp="1"/>
          </p:cNvSpPr>
          <p:nvPr>
            <p:ph idx="1"/>
          </p:nvPr>
        </p:nvSpPr>
        <p:spPr/>
        <p:txBody>
          <a:bodyPr>
            <a:noAutofit/>
          </a:bodyPr>
          <a:lstStyle/>
          <a:p>
            <a:pPr algn="just">
              <a:lnSpc>
                <a:spcPct val="80000"/>
              </a:lnSpc>
            </a:pPr>
            <a:r>
              <a:rPr lang="el-GR" sz="2000" dirty="0" smtClean="0"/>
              <a:t>Το ΣΕΛ δομείται γύρω από μια διαδοχική σειρά αλληλοσυνδεόμενων λογαριασμών ροής που αναφέρονται σε διάφορους τύπους οικονομικής δραστηριότητας που λαμβάνουν χώρα κατά τη διάρκεια μιας χρονικής περιόδου, μαζί με ισολογισμούς στους </a:t>
            </a:r>
            <a:r>
              <a:rPr lang="el-GR" sz="2000" dirty="0" err="1" smtClean="0"/>
              <a:t>οποίούς</a:t>
            </a:r>
            <a:r>
              <a:rPr lang="el-GR" sz="2000" dirty="0" smtClean="0"/>
              <a:t> καταγράφονται οι συσσωρευμένες αποκτήσεις και υποχρεώσεις των θεσμικών μονάδων ή τομέων στην αρχή και το τέλος μιας περιόδου. </a:t>
            </a:r>
          </a:p>
          <a:p>
            <a:pPr algn="just">
              <a:lnSpc>
                <a:spcPct val="80000"/>
              </a:lnSpc>
            </a:pPr>
            <a:endParaRPr lang="el-GR" sz="2000" dirty="0" smtClean="0"/>
          </a:p>
          <a:p>
            <a:pPr algn="just">
              <a:lnSpc>
                <a:spcPct val="80000"/>
              </a:lnSpc>
            </a:pPr>
            <a:r>
              <a:rPr lang="el-GR" sz="2000" dirty="0" smtClean="0"/>
              <a:t>Κάθε λογαριασμός ροής αναφέρεται σε συγκεκριμένο είδος δραστηριότητας, όπως η παραγωγή, η δημιουργία, η διανομή, η αναδιανομή ή χρήση του εισοδήματος.</a:t>
            </a:r>
          </a:p>
          <a:p>
            <a:pPr marL="0" indent="0" algn="just">
              <a:buNone/>
            </a:pPr>
            <a:endParaRPr lang="en-US"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Εθνικοί Οικονομικοί Λογαριασμοί</a:t>
            </a:r>
            <a:endParaRPr lang="en-US" sz="4000" dirty="0"/>
          </a:p>
        </p:txBody>
      </p:sp>
      <p:sp>
        <p:nvSpPr>
          <p:cNvPr id="6" name="5 - Θέση περιεχομένου"/>
          <p:cNvSpPr>
            <a:spLocks noGrp="1"/>
          </p:cNvSpPr>
          <p:nvPr>
            <p:ph idx="1"/>
          </p:nvPr>
        </p:nvSpPr>
        <p:spPr/>
        <p:txBody>
          <a:bodyPr>
            <a:normAutofit/>
          </a:bodyPr>
          <a:lstStyle/>
          <a:p>
            <a:pPr algn="just">
              <a:lnSpc>
                <a:spcPct val="80000"/>
              </a:lnSpc>
            </a:pPr>
            <a:r>
              <a:rPr lang="el-GR" sz="2600" dirty="0" smtClean="0"/>
              <a:t>Κάθε λογαριασμός στο ΣΕΛ εξισορροπείται με την εισαγωγή ενός εξισωτικού μεγέθους το οποίο προκύπτει ως η διαφορά μεταξύ των συνολικών πόρων και χρήσεων που καταγράφονται στα</a:t>
            </a:r>
            <a:r>
              <a:rPr lang="el-GR" sz="2600" i="1" dirty="0" smtClean="0"/>
              <a:t> </a:t>
            </a:r>
            <a:r>
              <a:rPr lang="el-GR" sz="2600" dirty="0" smtClean="0"/>
              <a:t>δύο σκέλη του λογαριασμού. </a:t>
            </a:r>
          </a:p>
          <a:p>
            <a:pPr algn="just">
              <a:lnSpc>
                <a:spcPct val="80000"/>
              </a:lnSpc>
              <a:buNone/>
            </a:pPr>
            <a:endParaRPr lang="el-GR" sz="2600" dirty="0" smtClean="0"/>
          </a:p>
          <a:p>
            <a:pPr algn="just">
              <a:lnSpc>
                <a:spcPct val="80000"/>
              </a:lnSpc>
            </a:pPr>
            <a:r>
              <a:rPr lang="el-GR" sz="2600" dirty="0" smtClean="0"/>
              <a:t>Το εξισωτικό μέγεθος από ένα λογαριασμό μεταφέρεται ως το πρώτο στοιχείο στο</a:t>
            </a:r>
            <a:r>
              <a:rPr lang="el-GR" sz="2600" i="1" dirty="0" smtClean="0"/>
              <a:t> </a:t>
            </a:r>
            <a:r>
              <a:rPr lang="el-GR" sz="2600" dirty="0" smtClean="0"/>
              <a:t>λογαριασμό που ακολουθεί, καθιστώντας με αυτόν τον τρόπο τη σειρά των λογαριασμών ένα αρθρωτό σύνολο.</a:t>
            </a:r>
          </a:p>
          <a:p>
            <a:pPr algn="just">
              <a:buNone/>
            </a:pPr>
            <a:endParaRPr lang="en-US"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Εθνικοί Οικονομικοί Λογαριασμοί</a:t>
            </a:r>
            <a:endParaRPr lang="el-GR" sz="4000" dirty="0"/>
          </a:p>
        </p:txBody>
      </p:sp>
      <p:sp>
        <p:nvSpPr>
          <p:cNvPr id="3" name="Θέση περιεχομένου 2"/>
          <p:cNvSpPr>
            <a:spLocks noGrp="1"/>
          </p:cNvSpPr>
          <p:nvPr>
            <p:ph idx="1"/>
          </p:nvPr>
        </p:nvSpPr>
        <p:spPr>
          <a:xfrm>
            <a:off x="467544" y="1345332"/>
            <a:ext cx="8157592" cy="3888432"/>
          </a:xfrm>
        </p:spPr>
        <p:txBody>
          <a:bodyPr>
            <a:noAutofit/>
          </a:bodyPr>
          <a:lstStyle/>
          <a:p>
            <a:pPr algn="just">
              <a:lnSpc>
                <a:spcPct val="80000"/>
              </a:lnSpc>
            </a:pPr>
            <a:r>
              <a:rPr lang="el-GR" sz="2000" dirty="0" smtClean="0"/>
              <a:t> Τα διάφορα εξισωτικά μεγέθη τυπικά αντιπροσωπεύουν το καθαρό αποτέλεσμα των δραστηριοτήτων που καλύπτονται από τους συγκεκριμένους λογαριασμούς και κατά συνέπεια συνιστούν οικονομικά κατασκευάσματα σημαντικού ενδιαφέροντος και αναλυτικής σημασίας, όπως είναι, παραδείγματος χάριν, η προστιθέμενη αξία, το διαθέσιμο εισόδημα, η αποταμίευση κ.α. </a:t>
            </a:r>
          </a:p>
          <a:p>
            <a:pPr algn="just">
              <a:lnSpc>
                <a:spcPct val="80000"/>
              </a:lnSpc>
              <a:buNone/>
            </a:pPr>
            <a:endParaRPr lang="el-GR" sz="2000" dirty="0" smtClean="0"/>
          </a:p>
          <a:p>
            <a:pPr algn="just">
              <a:lnSpc>
                <a:spcPct val="80000"/>
              </a:lnSpc>
            </a:pPr>
            <a:r>
              <a:rPr lang="el-GR" sz="2000" dirty="0" smtClean="0"/>
              <a:t>Υπάρχει ισχυρή σύνδεση μεταξύ των λογαριασμών ροής και των ισολογισμών, δεδομένου ότι όλες οι διαχρονικές μεταβολές που επηρεάζουν τις απαιτήσεις και τις υποχρεώσεις που έχουν οι θεσμικές μονάδες ή τομείς καταχωρούνται συστηματικά σ</a:t>
            </a:r>
            <a:r>
              <a:rPr lang="el-GR" sz="2000" i="1" dirty="0" smtClean="0"/>
              <a:t>' </a:t>
            </a:r>
            <a:r>
              <a:rPr lang="el-GR" sz="2000" dirty="0" smtClean="0"/>
              <a:t>έναν από τους λογαριασμούς ροής.</a:t>
            </a:r>
          </a:p>
          <a:p>
            <a:pPr algn="just">
              <a:lnSpc>
                <a:spcPct val="70000"/>
              </a:lnSpc>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4000" dirty="0" smtClean="0"/>
              <a:t>Εθνικοί Οικονομικοί Λογαριασμοί</a:t>
            </a:r>
            <a:endParaRPr lang="el-GR" sz="4000" dirty="0"/>
          </a:p>
        </p:txBody>
      </p:sp>
      <p:sp>
        <p:nvSpPr>
          <p:cNvPr id="12" name="Content Placeholder 11"/>
          <p:cNvSpPr>
            <a:spLocks noGrp="1"/>
          </p:cNvSpPr>
          <p:nvPr>
            <p:ph idx="1"/>
          </p:nvPr>
        </p:nvSpPr>
        <p:spPr>
          <a:xfrm>
            <a:off x="755576" y="1164129"/>
            <a:ext cx="7715200" cy="3853611"/>
          </a:xfrm>
        </p:spPr>
        <p:txBody>
          <a:bodyPr>
            <a:noAutofit/>
          </a:bodyPr>
          <a:lstStyle/>
          <a:p>
            <a:pPr algn="just">
              <a:lnSpc>
                <a:spcPct val="80000"/>
              </a:lnSpc>
              <a:buSzPct val="120000"/>
            </a:pPr>
            <a:r>
              <a:rPr lang="el-GR" sz="2200" dirty="0" smtClean="0"/>
              <a:t>Ο ισολογισμός κλεισίματος προσδιορίζεται πλήρως από τον ισολογισμό ανοίγματος και τις συναλλαγές ή άλλες ροές που καταχωρούνται στη διαδοχική σειρά των λογαριασμών.</a:t>
            </a:r>
          </a:p>
          <a:p>
            <a:pPr algn="just">
              <a:lnSpc>
                <a:spcPct val="80000"/>
              </a:lnSpc>
              <a:buNone/>
            </a:pPr>
            <a:endParaRPr lang="el-GR" sz="2200" dirty="0" smtClean="0"/>
          </a:p>
          <a:p>
            <a:pPr algn="just">
              <a:lnSpc>
                <a:spcPct val="80000"/>
              </a:lnSpc>
              <a:buSzPct val="120000"/>
            </a:pPr>
            <a:r>
              <a:rPr lang="el-GR" sz="2200" dirty="0" smtClean="0"/>
              <a:t>Η χώρα μας εφαρμόζει το Ευρωπαϊκό Σύστημα Λογαριασμών (ΕΣΛ) του 1995 που ακολουθείται από όλες τις χώρες της Ευρωπαϊκής Ένωσης. Το ΕΣΛ είναι πλήρως συνεπές με το ΣΕΛ 1993. Άλλωστε το ΣΕΛ 1993 είναι κοινό προϊόν των εξής διεθνών οργανισμών: Ηνωμένα Έθνη, Διεθνές Νομισματικό Ταμείο, Επιτροπή των Ευρωπαϊκών Κοινοτήτων, Οργανισμός Οικονομικής Συνεργασίας και Αναπτύξεως, Διεθνής Τράπεζα.</a:t>
            </a:r>
          </a:p>
          <a:p>
            <a:pPr algn="just">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dirty="0"/>
          </a:p>
        </p:txBody>
      </p:sp>
    </p:spTree>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4000" dirty="0" smtClean="0"/>
              <a:t>Εθνικοί Οικονομικοί Λογαριασμοί</a:t>
            </a:r>
            <a:endParaRPr lang="el-GR" sz="4000" dirty="0"/>
          </a:p>
        </p:txBody>
      </p:sp>
      <p:sp>
        <p:nvSpPr>
          <p:cNvPr id="3" name="Content Placeholder 2"/>
          <p:cNvSpPr>
            <a:spLocks noGrp="1"/>
          </p:cNvSpPr>
          <p:nvPr>
            <p:ph idx="1"/>
          </p:nvPr>
        </p:nvSpPr>
        <p:spPr>
          <a:xfrm>
            <a:off x="457200" y="1057300"/>
            <a:ext cx="8229600" cy="3771636"/>
          </a:xfrm>
        </p:spPr>
        <p:txBody>
          <a:bodyPr>
            <a:noAutofit/>
          </a:bodyPr>
          <a:lstStyle/>
          <a:p>
            <a:pPr algn="just">
              <a:lnSpc>
                <a:spcPct val="80000"/>
              </a:lnSpc>
              <a:buNone/>
            </a:pPr>
            <a:endParaRPr lang="el-GR" sz="2000" dirty="0" smtClean="0"/>
          </a:p>
          <a:p>
            <a:pPr algn="just">
              <a:lnSpc>
                <a:spcPct val="80000"/>
              </a:lnSpc>
              <a:buSzPct val="120000"/>
            </a:pPr>
            <a:r>
              <a:rPr lang="el-GR" sz="2000" dirty="0" smtClean="0"/>
              <a:t>Το ΕΣΛ 1995 εστιάζεται περισσότερο στις συνθήκες και τις στατιστικές ανάγκες της ΕΕ. Ειδικότερα οι βασικές διαφορές μεταξύ ΣΕΛ 1993 και ΕΣΛ 1995 είναι οι εξής:</a:t>
            </a:r>
          </a:p>
          <a:p>
            <a:pPr algn="just">
              <a:lnSpc>
                <a:spcPct val="80000"/>
              </a:lnSpc>
              <a:buFont typeface="Wingdings" pitchFamily="2" charset="2"/>
              <a:buChar char="Ø"/>
            </a:pPr>
            <a:r>
              <a:rPr lang="el-GR" sz="2000" dirty="0" smtClean="0"/>
              <a:t>Διαφορές στην παρουσίαση</a:t>
            </a:r>
          </a:p>
          <a:p>
            <a:pPr algn="just">
              <a:lnSpc>
                <a:spcPct val="80000"/>
              </a:lnSpc>
              <a:buFont typeface="Wingdings" pitchFamily="2" charset="2"/>
              <a:buChar char="Ø"/>
            </a:pPr>
            <a:r>
              <a:rPr lang="el-GR" sz="2000" dirty="0" smtClean="0"/>
              <a:t>Οι έννοιες του ΕΣΛ 1995 είναι σε πολλές περιπτώσεις περισσότερο εξειδικευμένες και ακριβείς σε σύγκριση με το ΣΕΛ 1993. Στα πλαίσια αυτού του βιβλίου θα ασχοληθούμε με την παρουσίαση του ΕΣΛ 1995, με βάση το οποίο καταρτίζονται οι εθνικοί λογαριασμοί της Ελλάδας.</a:t>
            </a:r>
          </a:p>
          <a:p>
            <a:pPr algn="just">
              <a:buNone/>
            </a:pP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Εθνικοί Οικονομικοί Λογαριασμοί</a:t>
            </a:r>
          </a:p>
        </p:txBody>
      </p:sp>
      <p:sp>
        <p:nvSpPr>
          <p:cNvPr id="3" name="Content Placeholder 2"/>
          <p:cNvSpPr>
            <a:spLocks noGrp="1"/>
          </p:cNvSpPr>
          <p:nvPr>
            <p:ph idx="1"/>
          </p:nvPr>
        </p:nvSpPr>
        <p:spPr>
          <a:xfrm>
            <a:off x="467544" y="1345332"/>
            <a:ext cx="8229600" cy="3771636"/>
          </a:xfrm>
        </p:spPr>
        <p:txBody>
          <a:bodyPr>
            <a:noAutofit/>
          </a:bodyPr>
          <a:lstStyle/>
          <a:p>
            <a:pPr marL="0" algn="just">
              <a:lnSpc>
                <a:spcPct val="80000"/>
              </a:lnSpc>
              <a:buNone/>
            </a:pPr>
            <a:r>
              <a:rPr lang="el-GR" sz="2000" b="1" dirty="0" smtClean="0"/>
              <a:t>Γενικά Χαρακτηριστικά του Συστήματος των Εθνικών Οικονομικών Λογαριασμών</a:t>
            </a:r>
          </a:p>
          <a:p>
            <a:pPr marL="0" algn="just">
              <a:lnSpc>
                <a:spcPct val="80000"/>
              </a:lnSpc>
              <a:buNone/>
            </a:pPr>
            <a:r>
              <a:rPr lang="el-GR" sz="2000" dirty="0" smtClean="0"/>
              <a:t>Το ΕΣΛ περιέχει έναν αριθμό ταξινομήσεών οι οποίες κατά μια έννοια συνιστούν τον σκελετό του συστήματος.</a:t>
            </a:r>
          </a:p>
          <a:p>
            <a:pPr marL="0" algn="just">
              <a:lnSpc>
                <a:spcPct val="90000"/>
              </a:lnSpc>
              <a:buNone/>
            </a:pPr>
            <a:r>
              <a:rPr lang="el-GR" sz="2000" dirty="0" smtClean="0"/>
              <a:t>Οι ταξινομήσεις αυτές είναι οι ακόλουθες:</a:t>
            </a:r>
          </a:p>
          <a:p>
            <a:pPr algn="just">
              <a:lnSpc>
                <a:spcPct val="90000"/>
              </a:lnSpc>
            </a:pPr>
            <a:r>
              <a:rPr lang="el-GR" sz="2000" dirty="0" smtClean="0"/>
              <a:t>Στατιστικές μονάδες και οι ομαδοποιήσεις τους. </a:t>
            </a:r>
          </a:p>
          <a:p>
            <a:pPr algn="just">
              <a:lnSpc>
                <a:spcPct val="90000"/>
              </a:lnSpc>
            </a:pPr>
            <a:r>
              <a:rPr lang="el-GR" sz="2000" dirty="0" smtClean="0"/>
              <a:t>Ροές και αποθέματα </a:t>
            </a:r>
          </a:p>
          <a:p>
            <a:pPr algn="just">
              <a:lnSpc>
                <a:spcPct val="90000"/>
              </a:lnSpc>
            </a:pPr>
            <a:r>
              <a:rPr lang="el-GR" sz="2000" dirty="0" smtClean="0"/>
              <a:t>Το σύστημα των λογαριασμών και τα συνολικά μεγέθη.</a:t>
            </a:r>
          </a:p>
          <a:p>
            <a:pPr algn="just">
              <a:lnSpc>
                <a:spcPct val="90000"/>
              </a:lnSpc>
            </a:pPr>
            <a:r>
              <a:rPr lang="el-GR" sz="2000" dirty="0" smtClean="0"/>
              <a:t>Το πλαίσιο εισροών-εκροών </a:t>
            </a:r>
          </a:p>
          <a:p>
            <a:pPr marL="0" algn="just">
              <a:lnSpc>
                <a:spcPct val="80000"/>
              </a:lnSpc>
              <a:buNone/>
            </a:pPr>
            <a:endParaRPr lang="en-US" sz="2000" b="1" dirty="0" smtClean="0"/>
          </a:p>
          <a:p>
            <a:pPr marL="0" algn="just">
              <a:lnSpc>
                <a:spcPct val="8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16</a:t>
            </a:fld>
            <a:endParaRPr lang="el-GR"/>
          </a:p>
        </p:txBody>
      </p:sp>
    </p:spTree>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Εθνικοί Οικονομικοί Λογαριασμοί</a:t>
            </a:r>
          </a:p>
        </p:txBody>
      </p:sp>
      <p:sp>
        <p:nvSpPr>
          <p:cNvPr id="7" name="6 - Θέση περιεχομένου"/>
          <p:cNvSpPr>
            <a:spLocks noGrp="1"/>
          </p:cNvSpPr>
          <p:nvPr>
            <p:ph idx="1"/>
          </p:nvPr>
        </p:nvSpPr>
        <p:spPr/>
        <p:txBody>
          <a:bodyPr>
            <a:noAutofit/>
          </a:bodyPr>
          <a:lstStyle/>
          <a:p>
            <a:pPr algn="just">
              <a:buNone/>
            </a:pPr>
            <a:r>
              <a:rPr lang="el-GR" sz="2400" b="1" dirty="0" smtClean="0"/>
              <a:t>Στατιστικές Μονάδες και Ομαδοποιήσεις</a:t>
            </a:r>
            <a:endParaRPr lang="en-US" sz="2400" b="1" dirty="0" smtClean="0"/>
          </a:p>
          <a:p>
            <a:pPr algn="just">
              <a:lnSpc>
                <a:spcPct val="80000"/>
              </a:lnSpc>
            </a:pPr>
            <a:r>
              <a:rPr lang="el-GR" sz="2400" dirty="0" smtClean="0"/>
              <a:t>Στο ΕΣΛ χρησιμοποιούνται δύο τύποι οικονομικών μονάδων και δύο τρόποι υποδιαίρεσης της οικονομίας, που διαφέρουν σημαντικά μεταξύ τους και εξυπηρετούν διαφορετικούς αναλυτικούς σκοπούς.</a:t>
            </a:r>
          </a:p>
          <a:p>
            <a:pPr algn="just">
              <a:lnSpc>
                <a:spcPct val="80000"/>
              </a:lnSpc>
            </a:pPr>
            <a:r>
              <a:rPr lang="el-GR" sz="2400" dirty="0" smtClean="0"/>
              <a:t>Για την περιγραφή του εισοδήματος, της δαπάνης, των χρηματοοικονομικών ροών και των ισολογισμών το σύστημα ομαδοποιεί τις θεσμικές μονάδες σε θεσμικούς τομείς με βάση τις κύριες λειτουργίες, τη συμπεριφορά και τους αντικειμενικούς σκοπούς τους.</a:t>
            </a:r>
          </a:p>
          <a:p>
            <a:pPr algn="just">
              <a:buNone/>
            </a:pPr>
            <a:endParaRPr lang="el-GR" sz="22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4000" dirty="0" smtClean="0"/>
              <a:t>Εθνικοί Οικονομικοί Λογαριασμοί</a:t>
            </a:r>
            <a:endParaRPr lang="en-US" sz="4000" dirty="0"/>
          </a:p>
        </p:txBody>
      </p:sp>
      <p:sp>
        <p:nvSpPr>
          <p:cNvPr id="33" name="32 - Θέση περιεχομένου"/>
          <p:cNvSpPr>
            <a:spLocks noGrp="1"/>
          </p:cNvSpPr>
          <p:nvPr>
            <p:ph idx="1"/>
          </p:nvPr>
        </p:nvSpPr>
        <p:spPr>
          <a:xfrm>
            <a:off x="539552" y="1201316"/>
            <a:ext cx="8229600" cy="4188296"/>
          </a:xfrm>
        </p:spPr>
        <p:txBody>
          <a:bodyPr>
            <a:noAutofit/>
          </a:bodyPr>
          <a:lstStyle/>
          <a:p>
            <a:pPr algn="just">
              <a:lnSpc>
                <a:spcPct val="70000"/>
              </a:lnSpc>
              <a:buNone/>
            </a:pPr>
            <a:r>
              <a:rPr lang="el-GR" sz="2400" b="1" dirty="0" smtClean="0"/>
              <a:t>Στατιστικές Μονάδες και Ομαδοποιήσεις</a:t>
            </a:r>
            <a:endParaRPr lang="en-US" sz="2400" b="1" dirty="0" smtClean="0"/>
          </a:p>
          <a:p>
            <a:pPr marL="0" indent="0" algn="just">
              <a:lnSpc>
                <a:spcPct val="90000"/>
              </a:lnSpc>
              <a:buNone/>
            </a:pPr>
            <a:r>
              <a:rPr lang="el-GR" sz="2400" dirty="0" smtClean="0"/>
              <a:t>Για την περιγραφή διαδικασιών παραγωγής και την ανάλυση εισροών-εκροών το σύστημα ομαδοποιεί σε βιομηχανίες ή κλάδους όλες τις τοπικές μονάδες, αποκαλούμενες και τοπικές μονάδες οικονομικής δραστηριότητας (ΜΟΔ), που έχουν τον ίδιο τύπο δραστηριότητας. Μια δραστηριότητα χαρακτηρίζεται από μια εισροή προϊόντων, μια παραγωγική διαδικασία και μια εκροή προϊόντων.</a:t>
            </a:r>
          </a:p>
          <a:p>
            <a:pPr algn="just">
              <a:lnSpc>
                <a:spcPct val="70000"/>
              </a:lnSpc>
              <a:buNone/>
            </a:pPr>
            <a:endParaRPr lang="el-GR" sz="2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Εθνικοί Οικονομικοί Λογαριασμοί</a:t>
            </a:r>
          </a:p>
        </p:txBody>
      </p:sp>
      <p:sp>
        <p:nvSpPr>
          <p:cNvPr id="3" name="2 - Θέση περιεχομένου"/>
          <p:cNvSpPr>
            <a:spLocks noGrp="1"/>
          </p:cNvSpPr>
          <p:nvPr>
            <p:ph idx="1"/>
          </p:nvPr>
        </p:nvSpPr>
        <p:spPr>
          <a:xfrm>
            <a:off x="395536" y="1129308"/>
            <a:ext cx="8229600" cy="3771636"/>
          </a:xfrm>
        </p:spPr>
        <p:txBody>
          <a:bodyPr>
            <a:noAutofit/>
          </a:bodyPr>
          <a:lstStyle/>
          <a:p>
            <a:pPr algn="just">
              <a:lnSpc>
                <a:spcPct val="70000"/>
              </a:lnSpc>
              <a:buNone/>
            </a:pPr>
            <a:r>
              <a:rPr lang="el-GR" sz="2000" b="1" dirty="0" smtClean="0"/>
              <a:t>Α. Θεσμικές μονάδες και τομείς</a:t>
            </a:r>
            <a:endParaRPr lang="en-US" sz="2000" b="1" dirty="0" smtClean="0"/>
          </a:p>
          <a:p>
            <a:pPr marL="449263" indent="-361950" algn="just">
              <a:lnSpc>
                <a:spcPct val="80000"/>
              </a:lnSpc>
              <a:buNone/>
            </a:pPr>
            <a:r>
              <a:rPr lang="el-GR" sz="2000" dirty="0" smtClean="0"/>
              <a:t>Για τους σκοπούς του ΕΣΛ, οι θεσμικές μονάδες ομαδοποιούνται σε 5 αμοιβαία αποκλειόμενους θεσμικούς τομείς:</a:t>
            </a:r>
          </a:p>
          <a:p>
            <a:pPr marL="1160463" lvl="1" indent="-428625" algn="just">
              <a:lnSpc>
                <a:spcPct val="80000"/>
              </a:lnSpc>
            </a:pPr>
            <a:r>
              <a:rPr lang="el-GR" sz="2000" dirty="0" smtClean="0"/>
              <a:t>Μη χρηματοοικονομικές εταιρείες </a:t>
            </a:r>
          </a:p>
          <a:p>
            <a:pPr marL="1160463" lvl="1" indent="-428625" algn="just">
              <a:lnSpc>
                <a:spcPct val="80000"/>
              </a:lnSpc>
            </a:pPr>
            <a:r>
              <a:rPr lang="el-GR" sz="2000" dirty="0" smtClean="0"/>
              <a:t>Χρηματοοικονομικές εταιρείες</a:t>
            </a:r>
          </a:p>
          <a:p>
            <a:pPr marL="1160463" lvl="1" indent="-428625" algn="just">
              <a:lnSpc>
                <a:spcPct val="80000"/>
              </a:lnSpc>
            </a:pPr>
            <a:r>
              <a:rPr lang="el-GR" sz="2000" dirty="0" smtClean="0"/>
              <a:t>Δημόσιος τομέας</a:t>
            </a:r>
          </a:p>
          <a:p>
            <a:pPr marL="1160463" lvl="1" indent="-428625" algn="just">
              <a:lnSpc>
                <a:spcPct val="80000"/>
              </a:lnSpc>
            </a:pPr>
            <a:r>
              <a:rPr lang="el-GR" sz="2000" dirty="0" smtClean="0"/>
              <a:t>Νοικοκυριά</a:t>
            </a:r>
          </a:p>
          <a:p>
            <a:pPr marL="1160463" lvl="1" indent="-428625" algn="just">
              <a:lnSpc>
                <a:spcPct val="80000"/>
              </a:lnSpc>
            </a:pPr>
            <a:r>
              <a:rPr lang="el-GR" sz="2000" dirty="0" smtClean="0"/>
              <a:t>Μη κερδοσκοπικά ιδρύματα που εξυπηρετούν νοικοκυριά (ΜΚΙΕΝ</a:t>
            </a:r>
            <a:r>
              <a:rPr lang="el-GR" sz="2000" dirty="0" smtClean="0"/>
              <a:t>)</a:t>
            </a:r>
            <a:endParaRPr lang="el-GR" sz="2000" dirty="0" smtClean="0"/>
          </a:p>
          <a:p>
            <a:pPr marL="449263" indent="-361950" algn="just">
              <a:lnSpc>
                <a:spcPct val="80000"/>
              </a:lnSpc>
              <a:buNone/>
            </a:pPr>
            <a:r>
              <a:rPr lang="el-GR" sz="2000" dirty="0" smtClean="0"/>
              <a:t>	Κάθε τομέας υποδιαιρείται σε υποτομείς</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Λογιστική Εθνικών Λογαριασμών</a:t>
            </a:r>
            <a:endParaRPr lang="el-GR" sz="3000" b="1" dirty="0" smtClean="0"/>
          </a:p>
          <a:p>
            <a:pPr algn="l"/>
            <a:r>
              <a:rPr lang="el-GR" sz="2800" b="1" dirty="0" smtClean="0"/>
              <a:t>Ενότητα</a:t>
            </a:r>
            <a:r>
              <a:rPr lang="en-US" sz="2800" b="1" dirty="0" smtClean="0"/>
              <a:t> </a:t>
            </a:r>
            <a:r>
              <a:rPr lang="el-GR" sz="2800" b="1" smtClean="0"/>
              <a:t>2:</a:t>
            </a:r>
            <a:r>
              <a:rPr lang="en-US" sz="2800" b="1" dirty="0" smtClean="0"/>
              <a:t> </a:t>
            </a:r>
            <a:r>
              <a:rPr lang="el-GR" sz="2800" b="1" dirty="0" smtClean="0"/>
              <a:t>Εθνικοί Οικονομικοί Λογαριασμοί</a:t>
            </a:r>
            <a:endParaRPr lang="en-US" sz="2800" b="1"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Εθνικοί Οικονομικοί Λογαριασμοί</a:t>
            </a:r>
          </a:p>
        </p:txBody>
      </p:sp>
      <p:sp>
        <p:nvSpPr>
          <p:cNvPr id="3" name="2 - Θέση περιεχομένου"/>
          <p:cNvSpPr>
            <a:spLocks noGrp="1"/>
          </p:cNvSpPr>
          <p:nvPr>
            <p:ph idx="1"/>
          </p:nvPr>
        </p:nvSpPr>
        <p:spPr>
          <a:xfrm>
            <a:off x="467544" y="1273324"/>
            <a:ext cx="8229600" cy="3972272"/>
          </a:xfrm>
        </p:spPr>
        <p:txBody>
          <a:bodyPr>
            <a:noAutofit/>
          </a:bodyPr>
          <a:lstStyle/>
          <a:p>
            <a:pPr marL="0" indent="0" algn="just">
              <a:lnSpc>
                <a:spcPct val="80000"/>
              </a:lnSpc>
              <a:buNone/>
            </a:pPr>
            <a:r>
              <a:rPr lang="el-GR" sz="2200" b="1" dirty="0" smtClean="0"/>
              <a:t>Β. Τοπικές μονάδες οικονομικής δραστηριότητας</a:t>
            </a:r>
            <a:r>
              <a:rPr lang="en-US" sz="2200" b="1" dirty="0" smtClean="0"/>
              <a:t> </a:t>
            </a:r>
            <a:r>
              <a:rPr lang="el-GR" sz="2200" b="1" dirty="0" smtClean="0"/>
              <a:t>(ΜΟΔ) και βιομηχανικοί κλάδοι</a:t>
            </a:r>
            <a:endParaRPr lang="en-US" sz="2200" b="1" dirty="0" smtClean="0"/>
          </a:p>
          <a:p>
            <a:pPr algn="just">
              <a:lnSpc>
                <a:spcPct val="80000"/>
              </a:lnSpc>
            </a:pPr>
            <a:r>
              <a:rPr lang="el-GR" sz="2200" dirty="0" smtClean="0"/>
              <a:t>Οι θεσμικές μονάδες υπό την ιδιότητά τους ως παραγωγών επιδίδονται σε περισσότερες από μία δραστηριότητες, και πρέπει να γίνει διάσπασή τους αναφορικά με τον τύπο της δραστηριότητας που διεξάγουν. </a:t>
            </a:r>
          </a:p>
          <a:p>
            <a:pPr algn="just">
              <a:lnSpc>
                <a:spcPct val="80000"/>
              </a:lnSpc>
            </a:pPr>
            <a:r>
              <a:rPr lang="el-GR" sz="2200" dirty="0" smtClean="0"/>
              <a:t>Μία τοπική ΜΟΔ ομαδοποιεί όλα τα μέρη μιας θεσμικής μονάδας υπό την ιδιότητά της ως παραγωγού τα οποία είναι εγκατεστημένα σε μία τοποθεσία και τα οποία συμβάλλουν στην διεξαγωγή μιας δραστηριότητας αρκετά εξειδικευμένης</a:t>
            </a:r>
            <a:r>
              <a:rPr lang="en-US" sz="2200" dirty="0" smtClean="0"/>
              <a:t>.</a:t>
            </a: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Εθνικοί Οικονομικοί Λογαριασμοί</a:t>
            </a:r>
          </a:p>
        </p:txBody>
      </p:sp>
      <p:sp>
        <p:nvSpPr>
          <p:cNvPr id="3" name="2 - Θέση περιεχομένου"/>
          <p:cNvSpPr>
            <a:spLocks noGrp="1"/>
          </p:cNvSpPr>
          <p:nvPr>
            <p:ph idx="1"/>
          </p:nvPr>
        </p:nvSpPr>
        <p:spPr>
          <a:xfrm>
            <a:off x="467544" y="1273324"/>
            <a:ext cx="8229600" cy="4320480"/>
          </a:xfrm>
        </p:spPr>
        <p:txBody>
          <a:bodyPr>
            <a:normAutofit/>
          </a:bodyPr>
          <a:lstStyle/>
          <a:p>
            <a:pPr marL="0" indent="0" algn="just">
              <a:lnSpc>
                <a:spcPct val="80000"/>
              </a:lnSpc>
              <a:buNone/>
            </a:pPr>
            <a:r>
              <a:rPr lang="el-GR" sz="2400" b="1" dirty="0" smtClean="0"/>
              <a:t>Β. Τοπικές μονάδες οικονομικής δραστηριότητας</a:t>
            </a:r>
            <a:r>
              <a:rPr lang="en-US" sz="2400" b="1" dirty="0" smtClean="0"/>
              <a:t> </a:t>
            </a:r>
            <a:r>
              <a:rPr lang="el-GR" sz="2400" b="1" dirty="0" smtClean="0"/>
              <a:t>(ΜΟΔ) και βιομηχανικοί κλάδοι</a:t>
            </a:r>
            <a:endParaRPr lang="en-US" sz="2400" b="1" dirty="0" smtClean="0"/>
          </a:p>
          <a:p>
            <a:pPr algn="just">
              <a:lnSpc>
                <a:spcPct val="80000"/>
              </a:lnSpc>
            </a:pPr>
            <a:r>
              <a:rPr lang="el-GR" sz="2400" dirty="0" smtClean="0"/>
              <a:t>Θεωρητικά θα πρέπει να δημιουργηθούν τόσες τοπικές ΜΟΔ όσες είναι οι δευτερεύουσες δραστηριότητες.</a:t>
            </a:r>
          </a:p>
          <a:p>
            <a:pPr algn="just">
              <a:lnSpc>
                <a:spcPct val="80000"/>
              </a:lnSpc>
            </a:pPr>
            <a:r>
              <a:rPr lang="en-US" sz="2400" dirty="0" smtClean="0"/>
              <a:t>M</a:t>
            </a:r>
            <a:r>
              <a:rPr lang="el-GR" sz="2400" dirty="0" smtClean="0"/>
              <a:t>ια ΜΟΔ μπορεί να περιλαμβάνει μία ή περισσότερες δραστηριότητες.</a:t>
            </a:r>
          </a:p>
          <a:p>
            <a:pPr algn="just">
              <a:lnSpc>
                <a:spcPct val="80000"/>
              </a:lnSpc>
            </a:pPr>
            <a:r>
              <a:rPr lang="el-GR" sz="2400" dirty="0" smtClean="0"/>
              <a:t>Η ομαδοποίηση όλων των τοπικών ΜΟΔ που ασχολούνται με την ίδια ή παρόμοια δραστηριότητα αποτελούν ένα βιομηχανικό κλάδο.</a:t>
            </a:r>
          </a:p>
          <a:p>
            <a:pPr algn="just">
              <a:buNone/>
            </a:pPr>
            <a:endParaRPr lang="el-GR" sz="24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Εθνικοί Οικονομικοί Λογαριασμοί</a:t>
            </a:r>
            <a:endParaRPr lang="en-US" sz="4000" dirty="0"/>
          </a:p>
        </p:txBody>
      </p:sp>
      <p:sp>
        <p:nvSpPr>
          <p:cNvPr id="9" name="8 - Θέση περιεχομένου"/>
          <p:cNvSpPr>
            <a:spLocks noGrp="1"/>
          </p:cNvSpPr>
          <p:nvPr>
            <p:ph idx="1"/>
          </p:nvPr>
        </p:nvSpPr>
        <p:spPr>
          <a:xfrm>
            <a:off x="539552" y="1273324"/>
            <a:ext cx="8229600" cy="3771636"/>
          </a:xfrm>
        </p:spPr>
        <p:txBody>
          <a:bodyPr>
            <a:noAutofit/>
          </a:bodyPr>
          <a:lstStyle/>
          <a:p>
            <a:pPr algn="just">
              <a:lnSpc>
                <a:spcPct val="80000"/>
              </a:lnSpc>
              <a:buNone/>
            </a:pPr>
            <a:r>
              <a:rPr lang="el-GR" sz="2200" b="1" dirty="0" smtClean="0"/>
              <a:t>Γ. Μονάδες μόνιμης και μη μόνιμης εγκατάστασης</a:t>
            </a:r>
            <a:r>
              <a:rPr lang="el-GR" sz="2200" dirty="0" smtClean="0"/>
              <a:t> </a:t>
            </a:r>
            <a:endParaRPr lang="en-US" sz="2200" dirty="0" smtClean="0"/>
          </a:p>
          <a:p>
            <a:pPr algn="just">
              <a:lnSpc>
                <a:spcPct val="80000"/>
              </a:lnSpc>
            </a:pPr>
            <a:r>
              <a:rPr lang="el-GR" sz="2200" dirty="0" smtClean="0"/>
              <a:t>Μία θεσμική μονάδα θεωρείται ότι είναι μόνιμης εγκατάστασης όταν έχει το κέντρο του ενδιαφέροντός της στην οικονομική επικράτεια της χώρας.</a:t>
            </a:r>
          </a:p>
          <a:p>
            <a:pPr algn="just">
              <a:lnSpc>
                <a:spcPct val="80000"/>
              </a:lnSpc>
            </a:pPr>
            <a:r>
              <a:rPr lang="el-GR" sz="2200" dirty="0" smtClean="0"/>
              <a:t>Οι συναλλαγές μεταξύ μονάδων μόνιμης εγκατάστασης και μόνιμων αποτελούν τις εξωτερικές συναλλαγές της οικονομίας και ομαδοποιούνται στον λογαριασμό Υπόλοιπος Κόσμος, ο οποίος παίζει το ρόλο ενός θεσμικού τομέα.</a:t>
            </a:r>
          </a:p>
          <a:p>
            <a:pPr algn="just">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Εθνικοί Οικονομικοί Λογαριασμοί</a:t>
            </a:r>
          </a:p>
        </p:txBody>
      </p:sp>
      <p:sp>
        <p:nvSpPr>
          <p:cNvPr id="3" name="2 - Θέση περιεχομένου"/>
          <p:cNvSpPr>
            <a:spLocks noGrp="1"/>
          </p:cNvSpPr>
          <p:nvPr>
            <p:ph idx="1"/>
          </p:nvPr>
        </p:nvSpPr>
        <p:spPr>
          <a:xfrm>
            <a:off x="467544" y="1417340"/>
            <a:ext cx="8229600" cy="4381500"/>
          </a:xfrm>
        </p:spPr>
        <p:txBody>
          <a:bodyPr>
            <a:normAutofit/>
          </a:bodyPr>
          <a:lstStyle/>
          <a:p>
            <a:pPr algn="just">
              <a:lnSpc>
                <a:spcPct val="80000"/>
              </a:lnSpc>
              <a:buNone/>
            </a:pPr>
            <a:r>
              <a:rPr lang="el-GR" sz="2200" b="1" dirty="0" smtClean="0"/>
              <a:t>Δ. Πλασματικές μονάδες</a:t>
            </a:r>
            <a:endParaRPr lang="el-GR" sz="2200" dirty="0" smtClean="0"/>
          </a:p>
          <a:p>
            <a:pPr algn="just">
              <a:lnSpc>
                <a:spcPct val="80000"/>
              </a:lnSpc>
            </a:pPr>
            <a:r>
              <a:rPr lang="el-GR" sz="2200" dirty="0" smtClean="0"/>
              <a:t>Εκείνα τα μέρη των μη μόνιμων μονάδων που εστιάζουν το κέντρο του οικονομικού τους ενδιαφέροντος στην οικονομική επικράτεια της χώρας.</a:t>
            </a:r>
          </a:p>
          <a:p>
            <a:pPr algn="just">
              <a:lnSpc>
                <a:spcPct val="80000"/>
              </a:lnSpc>
            </a:pPr>
            <a:r>
              <a:rPr lang="el-GR" sz="2200" dirty="0" smtClean="0"/>
              <a:t>Μη μόνιμες μονάδες υπό την ιδιότητά τους ως κατόχων γης ή κτιρίων στην οικονομική επικράτεια της χώρας, αλλά μόνο αναφορικά με σχετικές με αυτά συναλλαγές.</a:t>
            </a:r>
          </a:p>
          <a:p>
            <a:pPr algn="just">
              <a:lnSpc>
                <a:spcPct val="80000"/>
              </a:lnSpc>
              <a:buNone/>
            </a:pPr>
            <a:endParaRPr lang="en-US" sz="20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Εθνικοί Οικονομικοί Λογαριασμοί</a:t>
            </a:r>
            <a:endParaRPr lang="en-US" dirty="0"/>
          </a:p>
        </p:txBody>
      </p:sp>
      <p:sp>
        <p:nvSpPr>
          <p:cNvPr id="3" name="2 - Θέση περιεχομένου"/>
          <p:cNvSpPr>
            <a:spLocks noGrp="1"/>
          </p:cNvSpPr>
          <p:nvPr>
            <p:ph idx="1"/>
          </p:nvPr>
        </p:nvSpPr>
        <p:spPr/>
        <p:txBody>
          <a:bodyPr>
            <a:normAutofit/>
          </a:bodyPr>
          <a:lstStyle/>
          <a:p>
            <a:pPr algn="just">
              <a:buNone/>
            </a:pPr>
            <a:r>
              <a:rPr lang="el-GR" sz="2400" b="1" dirty="0" smtClean="0"/>
              <a:t>Ροές και Αποθέματα</a:t>
            </a:r>
            <a:endParaRPr lang="en-US" sz="2400" b="1" dirty="0" smtClean="0"/>
          </a:p>
          <a:p>
            <a:pPr algn="just">
              <a:lnSpc>
                <a:spcPct val="80000"/>
              </a:lnSpc>
            </a:pPr>
            <a:r>
              <a:rPr lang="el-GR" sz="2400" dirty="0" smtClean="0"/>
              <a:t>Οι ροές αναφέρονται σε δράσεις και αποτελέσματα γεγονότων που λαμβάνουν χώρα κατά τη διάρκεια μιας χρονικής περιόδου, ενώ τα αποθέματα αναφέρονται σε θέσεις σ' ένα συγκεκριμένο χρονικό σημείο.</a:t>
            </a:r>
            <a:endParaRPr lang="el-GR" sz="2400" b="1" dirty="0" smtClean="0"/>
          </a:p>
          <a:p>
            <a:pPr algn="just">
              <a:lnSpc>
                <a:spcPct val="80000"/>
              </a:lnSpc>
            </a:pPr>
            <a:r>
              <a:rPr lang="el-GR" sz="2400" dirty="0" smtClean="0"/>
              <a:t>Ροές</a:t>
            </a:r>
            <a:r>
              <a:rPr lang="en-US" sz="2400" dirty="0" smtClean="0"/>
              <a:t>: </a:t>
            </a:r>
            <a:r>
              <a:rPr lang="el-GR" sz="2400" dirty="0" smtClean="0"/>
              <a:t>Δημιουργία, μετασχηματισμός, ανταλλαγή, ή εξαφάνιση οικονομικής αξίας</a:t>
            </a:r>
          </a:p>
          <a:p>
            <a:pPr algn="just">
              <a:lnSpc>
                <a:spcPct val="80000"/>
              </a:lnSpc>
            </a:pPr>
            <a:r>
              <a:rPr lang="el-GR" sz="2400" dirty="0" smtClean="0"/>
              <a:t>Περιλαμβάνουν μεταβολές στην αξία των περιουσιακών στοιχείων (ενεργητικού) και υποχρεώσεων (παθητικού) μιας θεσμικής μονάδας. </a:t>
            </a:r>
          </a:p>
          <a:p>
            <a:pPr algn="just">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Εθνικοί Οικονομικοί Λογαριασμοί</a:t>
            </a:r>
            <a:endParaRPr lang="en-US" dirty="0"/>
          </a:p>
        </p:txBody>
      </p:sp>
      <p:sp>
        <p:nvSpPr>
          <p:cNvPr id="3" name="2 - Θέση περιεχομένου"/>
          <p:cNvSpPr>
            <a:spLocks noGrp="1"/>
          </p:cNvSpPr>
          <p:nvPr>
            <p:ph idx="1"/>
          </p:nvPr>
        </p:nvSpPr>
        <p:spPr/>
        <p:txBody>
          <a:bodyPr>
            <a:normAutofit fontScale="85000" lnSpcReduction="20000"/>
          </a:bodyPr>
          <a:lstStyle/>
          <a:p>
            <a:pPr algn="just">
              <a:buNone/>
            </a:pPr>
            <a:r>
              <a:rPr lang="el-GR" sz="2800" b="1" dirty="0" smtClean="0"/>
              <a:t>Συναλλαγές</a:t>
            </a:r>
            <a:endParaRPr lang="en-US" sz="2800" b="1" dirty="0" smtClean="0"/>
          </a:p>
          <a:p>
            <a:pPr marL="0" indent="0" algn="just">
              <a:buNone/>
            </a:pPr>
            <a:r>
              <a:rPr lang="el-GR" sz="2800" dirty="0" smtClean="0"/>
              <a:t>Είναι οικονομικές ροές, ως αποτέλεσμα της αλληλεπίδρασης μεταξύ</a:t>
            </a:r>
            <a:r>
              <a:rPr lang="en-US" sz="2800" dirty="0" smtClean="0"/>
              <a:t> </a:t>
            </a:r>
            <a:r>
              <a:rPr lang="el-GR" sz="2800" dirty="0" smtClean="0"/>
              <a:t>των θεσμικών μονάδων, λόγω του ότι κάθε θεσμική μονάδα λειτουργεί</a:t>
            </a:r>
            <a:r>
              <a:rPr lang="en-US" sz="2800" dirty="0" smtClean="0"/>
              <a:t> </a:t>
            </a:r>
            <a:r>
              <a:rPr lang="el-GR" sz="2800" dirty="0" smtClean="0"/>
              <a:t>υπό δύο διαφορετικές ιδιότητες. </a:t>
            </a:r>
          </a:p>
          <a:p>
            <a:pPr algn="just">
              <a:lnSpc>
                <a:spcPct val="80000"/>
              </a:lnSpc>
              <a:buNone/>
            </a:pPr>
            <a:r>
              <a:rPr lang="el-GR" sz="2800" dirty="0" smtClean="0"/>
              <a:t>Οι συναλλαγές υποδιαιρούνται στις εξής 4 ομάδες:</a:t>
            </a:r>
            <a:endParaRPr lang="el-GR" sz="2800" b="1" dirty="0" smtClean="0"/>
          </a:p>
          <a:p>
            <a:pPr algn="just">
              <a:lnSpc>
                <a:spcPct val="80000"/>
              </a:lnSpc>
              <a:buNone/>
            </a:pPr>
            <a:r>
              <a:rPr lang="el-GR" sz="2800" b="1" dirty="0" smtClean="0"/>
              <a:t>α. Συναλλαγές σε αγαθά και υπηρεσίες</a:t>
            </a:r>
          </a:p>
          <a:p>
            <a:pPr algn="just">
              <a:lnSpc>
                <a:spcPct val="80000"/>
              </a:lnSpc>
              <a:buNone/>
            </a:pPr>
            <a:r>
              <a:rPr lang="el-GR" sz="2800" b="1" dirty="0" smtClean="0"/>
              <a:t>β. Διανεμητικές συναλλαγές</a:t>
            </a:r>
          </a:p>
          <a:p>
            <a:pPr algn="just">
              <a:lnSpc>
                <a:spcPct val="80000"/>
              </a:lnSpc>
              <a:buNone/>
            </a:pPr>
            <a:r>
              <a:rPr lang="el-GR" sz="2800" b="1" dirty="0" smtClean="0"/>
              <a:t>γ. Χρηματοοικονομικές συναλλαγές</a:t>
            </a:r>
          </a:p>
          <a:p>
            <a:pPr>
              <a:lnSpc>
                <a:spcPct val="80000"/>
              </a:lnSpc>
              <a:buNone/>
            </a:pPr>
            <a:r>
              <a:rPr lang="el-GR" sz="2800" b="1" dirty="0" err="1" smtClean="0"/>
              <a:t>δ.Λοιπές</a:t>
            </a:r>
            <a:r>
              <a:rPr lang="el-GR" sz="2800" b="1" dirty="0" smtClean="0"/>
              <a:t> </a:t>
            </a:r>
            <a:r>
              <a:rPr lang="el-GR" sz="2800" b="1" dirty="0" smtClean="0"/>
              <a:t>συναλλαγές μη περιλαμβανόμενες στις προηγούμενες.</a:t>
            </a:r>
            <a:endParaRPr lang="el-GR" sz="2800"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Εθνικοί Οικονομικοί Λογαριασμοί</a:t>
            </a:r>
            <a:endParaRPr lang="en-US" dirty="0"/>
          </a:p>
        </p:txBody>
      </p:sp>
      <p:sp>
        <p:nvSpPr>
          <p:cNvPr id="3" name="2 - Θέση περιεχομένου"/>
          <p:cNvSpPr>
            <a:spLocks noGrp="1"/>
          </p:cNvSpPr>
          <p:nvPr>
            <p:ph idx="1"/>
          </p:nvPr>
        </p:nvSpPr>
        <p:spPr/>
        <p:txBody>
          <a:bodyPr>
            <a:normAutofit fontScale="92500" lnSpcReduction="20000"/>
          </a:bodyPr>
          <a:lstStyle/>
          <a:p>
            <a:pPr algn="just">
              <a:buNone/>
            </a:pPr>
            <a:r>
              <a:rPr lang="el-GR" b="1" dirty="0" smtClean="0"/>
              <a:t>Χρηματικές και μη χρηματικές συναλλαγές</a:t>
            </a:r>
            <a:endParaRPr lang="en-US" b="1" dirty="0" smtClean="0"/>
          </a:p>
          <a:p>
            <a:pPr algn="just">
              <a:lnSpc>
                <a:spcPct val="80000"/>
              </a:lnSpc>
            </a:pPr>
            <a:r>
              <a:rPr lang="el-GR" sz="2600" dirty="0" smtClean="0"/>
              <a:t>Χρηματικές είναι οι συναλλαγές όπου οι εμπλεκόμενες θεσμικές μονάδες πραγματοποιούν πληρωμές και εισπράξεις ή δημιουργούν απαιτήσεις και υποχρεώσεις σε χρηματικές μονάδες.</a:t>
            </a:r>
          </a:p>
          <a:p>
            <a:pPr algn="just">
              <a:lnSpc>
                <a:spcPct val="80000"/>
              </a:lnSpc>
            </a:pPr>
            <a:r>
              <a:rPr lang="el-GR" sz="2600" dirty="0" smtClean="0"/>
              <a:t>Οι συναλλαγές που δεν περιλαμβάνουν την ανταλλαγή μετρητών ή απαιτήσεων ή υποχρεώσεων που είναι εκφρασμένες σε νομισματικές μονάδες είναι μη χρηματικές συναλλαγές, (αντιπραγματισμός, αμοιβές σε είδος, μεταβιβάσεις σε είδος κτλ)</a:t>
            </a:r>
          </a:p>
          <a:p>
            <a:pPr algn="just">
              <a:lnSpc>
                <a:spcPct val="80000"/>
              </a:lnSpc>
            </a:pPr>
            <a:r>
              <a:rPr lang="el-GR" sz="2600" dirty="0" smtClean="0"/>
              <a:t>Οι αξίες που πρέπει να καταγραφούν στο ΕΣΛ για τις μη χρηματικές συναλλαγές θα πρέπει έμμεσα ή με άλλο τρόπο να εκτιμηθούν.</a:t>
            </a:r>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Εθνικοί Οικονομικοί Λογαριασμοί</a:t>
            </a:r>
            <a:endParaRPr lang="en-US" dirty="0"/>
          </a:p>
        </p:txBody>
      </p:sp>
      <p:sp>
        <p:nvSpPr>
          <p:cNvPr id="3" name="2 - Θέση περιεχομένου"/>
          <p:cNvSpPr>
            <a:spLocks noGrp="1"/>
          </p:cNvSpPr>
          <p:nvPr>
            <p:ph idx="1"/>
          </p:nvPr>
        </p:nvSpPr>
        <p:spPr/>
        <p:txBody>
          <a:bodyPr/>
          <a:lstStyle/>
          <a:p>
            <a:pPr algn="just">
              <a:buNone/>
            </a:pPr>
            <a:r>
              <a:rPr lang="el-GR" sz="2200" b="1" dirty="0" smtClean="0"/>
              <a:t>Λοιπές μεταβολές στον όγκο των απαιτήσεων</a:t>
            </a:r>
            <a:r>
              <a:rPr lang="en-US" sz="2200" b="1" dirty="0" smtClean="0"/>
              <a:t> </a:t>
            </a:r>
            <a:r>
              <a:rPr lang="el-GR" sz="2200" b="1" dirty="0" smtClean="0"/>
              <a:t>και υποχρεώσεων</a:t>
            </a:r>
            <a:endParaRPr lang="en-US" sz="2200" b="1" dirty="0" smtClean="0"/>
          </a:p>
          <a:p>
            <a:pPr algn="just">
              <a:lnSpc>
                <a:spcPct val="80000"/>
              </a:lnSpc>
              <a:buNone/>
            </a:pPr>
            <a:r>
              <a:rPr lang="el-GR" sz="2400" dirty="0" smtClean="0"/>
              <a:t>α. Ομαλή εμφάνιση ή εξαφάνιση περιουσιακών στοιχείων εκτός εκείνων που δημιουργούνται με τις συναλλαγές.</a:t>
            </a:r>
          </a:p>
          <a:p>
            <a:pPr algn="just">
              <a:lnSpc>
                <a:spcPct val="80000"/>
              </a:lnSpc>
              <a:buNone/>
            </a:pPr>
            <a:r>
              <a:rPr lang="el-GR" sz="2400" dirty="0" smtClean="0"/>
              <a:t>β. Μεταβολές στις απαιτήσεις και τις υποχρεώσεις λόγω εξαιρετικών και απρόβλεπτων γεγονότων.	</a:t>
            </a:r>
          </a:p>
          <a:p>
            <a:pPr algn="just">
              <a:lnSpc>
                <a:spcPct val="80000"/>
              </a:lnSpc>
              <a:buNone/>
            </a:pPr>
            <a:r>
              <a:rPr lang="el-GR" sz="2400" dirty="0" smtClean="0"/>
              <a:t>γ. Μεταβολές στην ταξινόμηση και στη διάρθρωση.</a:t>
            </a:r>
          </a:p>
          <a:p>
            <a:pPr algn="just">
              <a:buNone/>
            </a:pPr>
            <a:endParaRPr lang="en-US" sz="2200" b="1"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Εθνικοί Οικονομικοί Λογαριασμοί</a:t>
            </a:r>
            <a:endParaRPr lang="en-US" dirty="0"/>
          </a:p>
        </p:txBody>
      </p:sp>
      <p:sp>
        <p:nvSpPr>
          <p:cNvPr id="3" name="2 - Θέση περιεχομένου"/>
          <p:cNvSpPr>
            <a:spLocks noGrp="1"/>
          </p:cNvSpPr>
          <p:nvPr>
            <p:ph idx="1"/>
          </p:nvPr>
        </p:nvSpPr>
        <p:spPr/>
        <p:txBody>
          <a:bodyPr>
            <a:normAutofit fontScale="92500" lnSpcReduction="10000"/>
          </a:bodyPr>
          <a:lstStyle/>
          <a:p>
            <a:pPr algn="just">
              <a:buNone/>
            </a:pPr>
            <a:r>
              <a:rPr lang="el-GR" sz="2600" b="1" dirty="0" smtClean="0"/>
              <a:t>Κέρδη και ζημίες κτήσεως</a:t>
            </a:r>
            <a:endParaRPr lang="en-US" sz="2600" b="1" dirty="0" smtClean="0"/>
          </a:p>
          <a:p>
            <a:pPr algn="just">
              <a:lnSpc>
                <a:spcPct val="90000"/>
              </a:lnSpc>
            </a:pPr>
            <a:r>
              <a:rPr lang="el-GR" sz="2600" dirty="0" smtClean="0"/>
              <a:t>Προέρχονται από τις μεταβολές των τιμών των περιουσιακών στοιχείων. </a:t>
            </a:r>
          </a:p>
          <a:p>
            <a:pPr algn="just">
              <a:lnSpc>
                <a:spcPct val="90000"/>
              </a:lnSpc>
            </a:pPr>
            <a:r>
              <a:rPr lang="el-GR" sz="2600" dirty="0" smtClean="0"/>
              <a:t>Αφορούν όλα τα είδη των χρηματοοικονομικών και μη χρηματοοικονομικών περιουσιακών στοιχείων και τις υποχρεώσεις. </a:t>
            </a:r>
          </a:p>
          <a:p>
            <a:pPr algn="just">
              <a:lnSpc>
                <a:spcPct val="90000"/>
              </a:lnSpc>
            </a:pPr>
            <a:r>
              <a:rPr lang="el-GR" sz="2600" dirty="0" smtClean="0"/>
              <a:t>Η δημιουργία κερδών και ζημιών απορρέει στους κατόχους των περιουσιακών στοιχείων και των υποχρεώσεων ως συνέπεια της κατοχής των απαιτήσεων και υποχρεώσεων διαχρονικά, χωρίς κανέναν μετασχηματισμό τους. </a:t>
            </a:r>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defRPr/>
            </a:pPr>
            <a:r>
              <a:rPr lang="el-GR" sz="2400" dirty="0" smtClean="0"/>
              <a:t>Σκούντζος Θ., Διακομιχάλης Μ. (2012) </a:t>
            </a:r>
            <a:r>
              <a:rPr lang="el-GR" sz="2400" i="1" dirty="0" smtClean="0"/>
              <a:t>Σύστημα Εθνικής Λογιστικής</a:t>
            </a:r>
            <a:r>
              <a:rPr lang="en-US" sz="2400" i="1" dirty="0" smtClean="0"/>
              <a:t> </a:t>
            </a:r>
            <a:r>
              <a:rPr lang="el-GR" sz="2400" dirty="0" smtClean="0"/>
              <a:t>Εκδόσεις Σταμούλη, Αθήνα </a:t>
            </a:r>
          </a:p>
          <a:p>
            <a:pPr marL="182880" indent="274320">
              <a:lnSpc>
                <a:spcPct val="90000"/>
              </a:lnSpc>
              <a:buNone/>
              <a:defRPr/>
            </a:pPr>
            <a:endParaRPr lang="el-GR" sz="2400" dirty="0" smtClean="0"/>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Λογιστική Εθνικών Λογαριασμών.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dirty="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sz="2600" dirty="0" smtClean="0"/>
              <a:t>Οι Εθνικοί Οικονομικοί Λογαριασμοί αποτελούν κομμάτι της οικονομικής ποσοτικής ανάλυσης και αποτελούν ένα σύστημα λογαριασμών που δίνουν μια αναλυτική εικόνα της οικονομικών δραστηριοτήτων που λαμβάνουν χώρα σε μια εθνική οικονομία με συνεχή πληροφόρηση. Η χώρα μας εφαρμόζει το Ευρωπαϊκό Σύστημα Λογαριασμών </a:t>
            </a:r>
            <a:r>
              <a:rPr lang="el-GR" sz="2600" dirty="0" smtClean="0"/>
              <a:t>(ΕΣΛ) </a:t>
            </a:r>
            <a:r>
              <a:rPr lang="el-GR" sz="2600" dirty="0" smtClean="0"/>
              <a:t>1995.</a:t>
            </a:r>
            <a:br>
              <a:rPr lang="el-GR" sz="2600" dirty="0" smtClean="0"/>
            </a:br>
            <a:endParaRPr lang="el-GR" sz="26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pic>
        <p:nvPicPr>
          <p:cNvPr id="10" name="Picture 2"/>
          <p:cNvPicPr>
            <a:picLocks noChangeAspect="1" noChangeArrowheads="1"/>
          </p:cNvPicPr>
          <p:nvPr/>
        </p:nvPicPr>
        <p:blipFill>
          <a:blip r:embed="rId2" cstate="print"/>
          <a:srcRect/>
          <a:stretch>
            <a:fillRect/>
          </a:stretch>
        </p:blipFill>
        <p:spPr bwMode="auto">
          <a:xfrm>
            <a:off x="2339752" y="265212"/>
            <a:ext cx="4552950" cy="532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Εθνικοί Οικονομικοί Λογαριασμοί</a:t>
            </a:r>
            <a:endParaRPr lang="el-GR" sz="3400" dirty="0"/>
          </a:p>
        </p:txBody>
      </p:sp>
      <p:sp>
        <p:nvSpPr>
          <p:cNvPr id="5" name="Θέση περιεχομένου 4"/>
          <p:cNvSpPr>
            <a:spLocks noGrp="1"/>
          </p:cNvSpPr>
          <p:nvPr>
            <p:ph idx="1"/>
          </p:nvPr>
        </p:nvSpPr>
        <p:spPr>
          <a:xfrm>
            <a:off x="467544" y="1345332"/>
            <a:ext cx="8229600" cy="3987660"/>
          </a:xfrm>
        </p:spPr>
        <p:txBody>
          <a:bodyPr>
            <a:noAutofit/>
          </a:bodyPr>
          <a:lstStyle/>
          <a:p>
            <a:pPr marL="0" indent="0" algn="just">
              <a:lnSpc>
                <a:spcPct val="80000"/>
              </a:lnSpc>
              <a:buNone/>
            </a:pPr>
            <a:r>
              <a:rPr lang="el-GR" sz="2400" dirty="0" smtClean="0"/>
              <a:t>Οι εθνικοί λογαριασμοί αποτελούν τους ακρογωνιαίους λίθους της οικονομικής ποσοτικής ανάλυσης. Για το λόγο αυτό η κατανόηση του μαθήματος θα συμβάλλει στην επαρκή ακαδημαϊκή προετοιμασία για την επιτυχή ενασχόληση με τις σύγχρονες απαιτήσεις της οικονομικής επιστήμης.</a:t>
            </a:r>
          </a:p>
          <a:p>
            <a:pPr algn="just">
              <a:lnSpc>
                <a:spcPct val="70000"/>
              </a:lnSpc>
              <a:buNone/>
            </a:pPr>
            <a:endParaRPr lang="el-GR" sz="24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600" dirty="0" smtClean="0"/>
              <a:t>Εθνικοί Οικονομικοί Λογαριασμοί</a:t>
            </a:r>
            <a:endParaRPr lang="el-GR" sz="3400" dirty="0"/>
          </a:p>
        </p:txBody>
      </p:sp>
      <p:sp>
        <p:nvSpPr>
          <p:cNvPr id="3" name="Θέση περιεχομένου 2"/>
          <p:cNvSpPr>
            <a:spLocks noGrp="1"/>
          </p:cNvSpPr>
          <p:nvPr>
            <p:ph idx="1"/>
          </p:nvPr>
        </p:nvSpPr>
        <p:spPr>
          <a:xfrm>
            <a:off x="467544" y="1322512"/>
            <a:ext cx="8229600" cy="4392488"/>
          </a:xfrm>
        </p:spPr>
        <p:txBody>
          <a:bodyPr>
            <a:normAutofit/>
          </a:bodyPr>
          <a:lstStyle/>
          <a:p>
            <a:pPr marL="0" indent="0" algn="just">
              <a:lnSpc>
                <a:spcPct val="80000"/>
              </a:lnSpc>
              <a:buNone/>
            </a:pPr>
            <a:r>
              <a:rPr lang="el-GR" sz="2400" dirty="0" smtClean="0"/>
              <a:t>Οι Εθνικοί Οικονομικοί Λογαριασμοί είναι ένα σύστημα λογαριασμών που παρέχουν μια ολοκληρωμένη και αναλυτική εικόνα των πολύπλοκων οικονομικών δραστηριοτήτων που λαμβάνουν χώρα μέσα σε μια εθνική οικονομία και των αντιδράσεων μεταξύ των διαφόρων οικονομικών μονάδων κατά τη διάρκεια μιας συγκεκριμένης χρονικής περιόδου.</a:t>
            </a:r>
          </a:p>
          <a:p>
            <a:pPr algn="just">
              <a:buNone/>
            </a:pPr>
            <a:endParaRPr lang="el-GR" sz="24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t>Εθνικοί Οικονομικοί Λογαριασμοί</a:t>
            </a:r>
            <a:endParaRPr lang="en-US" dirty="0"/>
          </a:p>
        </p:txBody>
      </p:sp>
      <p:sp>
        <p:nvSpPr>
          <p:cNvPr id="8" name="7 - Θέση περιεχομένου"/>
          <p:cNvSpPr>
            <a:spLocks noGrp="1"/>
          </p:cNvSpPr>
          <p:nvPr>
            <p:ph idx="1"/>
          </p:nvPr>
        </p:nvSpPr>
        <p:spPr>
          <a:xfrm>
            <a:off x="457200" y="1057300"/>
            <a:ext cx="8229600" cy="4392488"/>
          </a:xfrm>
        </p:spPr>
        <p:txBody>
          <a:bodyPr>
            <a:normAutofit/>
          </a:bodyPr>
          <a:lstStyle/>
          <a:p>
            <a:pPr algn="just">
              <a:lnSpc>
                <a:spcPct val="80000"/>
              </a:lnSpc>
            </a:pPr>
            <a:r>
              <a:rPr lang="el-GR" sz="2200" i="1" dirty="0" smtClean="0"/>
              <a:t> </a:t>
            </a:r>
            <a:r>
              <a:rPr lang="el-GR" sz="2200" dirty="0" smtClean="0"/>
              <a:t>Οι λογαριασμοί αυτοί καθ' εαυτοί παρουσιάζουν συνοπτικά ένα μεγάλο πλήθος λεπτομερών πληροφοριών που είναι οργανωμένες σύμφωνα με τις οικονομικές αρχές και αντιλήψεις για τη λειτουργία μιας εθνικής οικονομίας. </a:t>
            </a:r>
          </a:p>
          <a:p>
            <a:pPr algn="just">
              <a:lnSpc>
                <a:spcPct val="80000"/>
              </a:lnSpc>
              <a:buNone/>
            </a:pPr>
            <a:endParaRPr lang="el-GR" sz="2200" dirty="0" smtClean="0"/>
          </a:p>
          <a:p>
            <a:pPr algn="just">
              <a:lnSpc>
                <a:spcPct val="80000"/>
              </a:lnSpc>
            </a:pPr>
            <a:r>
              <a:rPr lang="el-GR" sz="2200" dirty="0" smtClean="0"/>
              <a:t>Στην πράξη οι λογαριασμοί καταρτίζονται για διαδοχικές χρονικές περιόδους, παρέχοντας κατ' αυτό τον τρόπο μια συνεχή ροή πληροφοριών που είναι απαραίτητες για την επισήμανση, την ανάλυση και την αξιολόγηση της λειτουργίας μιας οικονομίας διαχρονικά.</a:t>
            </a:r>
          </a:p>
          <a:p>
            <a:pPr algn="just">
              <a:buNone/>
            </a:pPr>
            <a:endParaRPr lang="en-US" sz="22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1673</TotalTime>
  <Words>1923</Words>
  <Application>Microsoft Office PowerPoint</Application>
  <PresentationFormat>Προβολή στην οθόνη (16:10)</PresentationFormat>
  <Paragraphs>207</Paragraphs>
  <Slides>35</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Λογιστική Εθνικών Λογαριασμών</vt:lpstr>
      <vt:lpstr>Διαφάνεια 2</vt:lpstr>
      <vt:lpstr>Άδειες Χρήσης</vt:lpstr>
      <vt:lpstr>Χρηματοδότηση</vt:lpstr>
      <vt:lpstr>Σκοποί  ενότητας</vt:lpstr>
      <vt:lpstr>Διαφάνεια 6</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Εθνικοί Οικονομικοί Λογαριασμοί</vt:lpstr>
      <vt:lpstr>Βιβλιογραφία</vt:lpstr>
      <vt:lpstr>Σημείωμα Αναφοράς</vt:lpstr>
      <vt:lpstr>Σημείωμα Αδειοδότησης</vt:lpstr>
      <vt:lpstr>Διαφάνεια 32</vt:lpstr>
      <vt:lpstr>Διαφάνεια 33</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259</cp:revision>
  <dcterms:created xsi:type="dcterms:W3CDTF">2012-09-06T09:03:05Z</dcterms:created>
  <dcterms:modified xsi:type="dcterms:W3CDTF">2015-10-31T18:13:31Z</dcterms:modified>
</cp:coreProperties>
</file>