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7" r:id="rId4"/>
    <p:sldId id="259" r:id="rId5"/>
    <p:sldId id="459" r:id="rId6"/>
    <p:sldId id="343" r:id="rId7"/>
    <p:sldId id="344" r:id="rId8"/>
    <p:sldId id="345" r:id="rId9"/>
    <p:sldId id="340" r:id="rId10"/>
    <p:sldId id="481" r:id="rId11"/>
    <p:sldId id="404" r:id="rId12"/>
    <p:sldId id="303" r:id="rId13"/>
    <p:sldId id="291" r:id="rId14"/>
    <p:sldId id="292" r:id="rId15"/>
    <p:sldId id="293" r:id="rId16"/>
    <p:sldId id="294" r:id="rId17"/>
    <p:sldId id="295" r:id="rId18"/>
    <p:sldId id="280" r:id="rId19"/>
  </p:sldIdLst>
  <p:sldSz cx="9144000" cy="5715000" type="screen16x10"/>
  <p:notesSz cx="6858000" cy="9144000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0" autoAdjust="0"/>
    <p:restoredTop sz="99309" autoAdjust="0"/>
  </p:normalViewPr>
  <p:slideViewPr>
    <p:cSldViewPr>
      <p:cViewPr>
        <p:scale>
          <a:sx n="75" d="100"/>
          <a:sy n="75" d="100"/>
        </p:scale>
        <p:origin x="-1098" y="-4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23044C8-8389-4ED5-B172-73A8B6BDB7E9}" type="datetimeFigureOut">
              <a:rPr lang="en-GB"/>
              <a:pPr>
                <a:defRPr/>
              </a:pPr>
              <a:t>31/01/2016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728185-6A04-41CB-AE41-9876ED97CE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E711DC-AE6A-428A-A5CB-35872115D3AC}" type="datetimeFigureOut">
              <a:rPr lang="el-GR"/>
              <a:pPr>
                <a:defRPr/>
              </a:pPr>
              <a:t>31/1/2016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008E6A-2838-442A-A1A1-9D1C3855AA1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21EAE0-9FFC-4A85-A320-BF8342D40AA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198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C75042-2BA0-4D9F-A017-A53A798F385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403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8902E8-F864-4530-8C15-779F0815A78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9D5017-4EC7-47A3-B48B-11DE400B924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BFBC43-8299-41AC-B2B2-967FABA109B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780650-0C32-4636-9F87-9B89ADA8451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1D83F4-7046-45F6-989C-6F96880D1F3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5004C3-B2F5-416E-9B93-23BDB6D6875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0A2204-2CE6-4CFF-9E1D-FC9D36E5D6D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A8B672-F437-49C5-8943-9D2C99F29385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60438" y="1143000"/>
            <a:ext cx="4937125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993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564643-A912-43C1-9489-A842954EAD1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4B952-796E-4796-B0B0-3017B198B7F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1ED3-57F6-4964-B381-D00F3ED86D6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4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6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6CD6C-EAC7-4353-9AA7-F215432C454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925" y="912813"/>
            <a:ext cx="22161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0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11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7" name="Εικόνα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C8738-EA94-42E1-8C1E-337418DEE98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12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13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9" name="Εικόνα 1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Εικόνα 15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1" name="Θέση αριθμού διαφάνειας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B6CA-7BB8-48E4-B864-813018598C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8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9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5" name="Εικόνα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Εικόνα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7" name="Θέση αριθμού διαφάνειας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EA1D-E582-4328-901F-0C694FFFD1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7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8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4" name="Εικόνα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10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5AE8-6C48-4CFF-91E6-C10EE78D0D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1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12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Εικόνα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856C-E9F9-48E6-87FA-05B7D07294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11"/>
          <p:cNvSpPr/>
          <p:nvPr userDrawn="1"/>
        </p:nvSpPr>
        <p:spPr>
          <a:xfrm>
            <a:off x="0" y="7938"/>
            <a:ext cx="9144000" cy="1936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12"/>
          <p:cNvSpPr txBox="1"/>
          <p:nvPr userDrawn="1"/>
        </p:nvSpPr>
        <p:spPr>
          <a:xfrm>
            <a:off x="3175" y="-58738"/>
            <a:ext cx="9140825" cy="323851"/>
          </a:xfrm>
          <a:prstGeom prst="rect">
            <a:avLst/>
          </a:prstGeom>
          <a:noFill/>
        </p:spPr>
        <p:txBody>
          <a:bodyPr lIns="91436" tIns="45719" rIns="91436" bIns="45719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&lt;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Τίτλος Μαθήματος&gt; - </a:t>
            </a:r>
            <a:r>
              <a:rPr lang="el-GR" sz="1000" dirty="0">
                <a:solidFill>
                  <a:schemeClr val="bg1"/>
                </a:solidFill>
                <a:latin typeface="+mn-lt"/>
              </a:rPr>
              <a:t>&lt;Τίτλος Ενότητα&gt;, &lt;ΤΜΗΜΑ&gt;, ΤΕΙ ΗΠΕΙΡΟΥ </a:t>
            </a:r>
            <a:r>
              <a:rPr lang="el-GR" sz="1000" b="1" dirty="0">
                <a:solidFill>
                  <a:schemeClr val="bg1"/>
                </a:solidFill>
                <a:latin typeface="+mn-lt"/>
              </a:rPr>
              <a:t>- Ανοιχτά Ακαδημαϊκά Μαθήματα στο ΤΕΙ Ηπείρου</a:t>
            </a:r>
          </a:p>
        </p:txBody>
      </p:sp>
      <p:pic>
        <p:nvPicPr>
          <p:cNvPr id="7" name="Εικόνα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0"/>
            <a:ext cx="2127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713" y="0"/>
            <a:ext cx="3651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rtlCol="0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0" name="Θέση αριθμού διαφάνειας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F319-6525-4D18-BC4A-CD18CD6DFF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121D3BF-7BBF-4A1F-AC54-45E3446069D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663" y="5465763"/>
            <a:ext cx="333375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715398-910B-4853-BD4B-1FA0633F891F}" type="slidenum">
              <a:rPr lang="el-GR" altLang="el-GR" sz="1600" smtClean="0">
                <a:solidFill>
                  <a:schemeClr val="bg1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Τίτλος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l-GR" sz="4000" dirty="0" smtClean="0"/>
              <a:t>Μάθημα </a:t>
            </a:r>
            <a:r>
              <a:rPr lang="en-US" sz="4000" dirty="0" smtClean="0"/>
              <a:t>: </a:t>
            </a:r>
            <a:r>
              <a:rPr lang="el-GR" sz="4000" dirty="0" smtClean="0"/>
              <a:t>Ενοποιημένες Χρηματοοικονομικές Καταστάσεις</a:t>
            </a:r>
            <a:br>
              <a:rPr lang="el-GR" sz="4000" dirty="0" smtClean="0"/>
            </a:br>
            <a:endParaRPr lang="el-GR" sz="4000" dirty="0" smtClean="0"/>
          </a:p>
        </p:txBody>
      </p:sp>
      <p:sp>
        <p:nvSpPr>
          <p:cNvPr id="15362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2929508"/>
            <a:ext cx="7488237" cy="864617"/>
          </a:xfrm>
        </p:spPr>
        <p:txBody>
          <a:bodyPr/>
          <a:lstStyle/>
          <a:p>
            <a:r>
              <a:rPr lang="el-GR" sz="3600" b="1" dirty="0" smtClean="0"/>
              <a:t>Μέθοδος Καθαρής Θέσης</a:t>
            </a:r>
            <a:endParaRPr lang="el-GR" sz="3600" dirty="0" smtClean="0"/>
          </a:p>
          <a:p>
            <a:r>
              <a:rPr lang="el-GR" sz="2800" dirty="0" smtClean="0"/>
              <a:t>Δρ. Χύτης Ευάγγελος</a:t>
            </a:r>
          </a:p>
        </p:txBody>
      </p:sp>
      <p:pic>
        <p:nvPicPr>
          <p:cNvPr id="1536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5" y="4659313"/>
            <a:ext cx="43100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Ομάδα 9"/>
          <p:cNvGrpSpPr>
            <a:grpSpLocks/>
          </p:cNvGrpSpPr>
          <p:nvPr/>
        </p:nvGrpSpPr>
        <p:grpSpPr bwMode="auto">
          <a:xfrm>
            <a:off x="642938" y="209550"/>
            <a:ext cx="4216400" cy="1147763"/>
            <a:chOff x="642158" y="252000"/>
            <a:chExt cx="4217874" cy="1376800"/>
          </a:xfrm>
        </p:grpSpPr>
        <p:pic>
          <p:nvPicPr>
            <p:cNvPr id="15366" name="Εικόνα 7"/>
            <p:cNvPicPr>
              <a:picLocks noChangeAspect="1"/>
            </p:cNvPicPr>
            <p:nvPr/>
          </p:nvPicPr>
          <p:blipFill>
            <a:blip r:embed="rId5" cstate="print"/>
            <a:srcRect t="-11105" b="11105"/>
            <a:stretch>
              <a:fillRect/>
            </a:stretch>
          </p:blipFill>
          <p:spPr bwMode="auto">
            <a:xfrm>
              <a:off x="642158" y="252000"/>
              <a:ext cx="905506" cy="137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TextBox 8"/>
            <p:cNvSpPr txBox="1">
              <a:spLocks noChangeArrowheads="1"/>
            </p:cNvSpPr>
            <p:nvPr/>
          </p:nvSpPr>
          <p:spPr bwMode="auto">
            <a:xfrm>
              <a:off x="1619672" y="404664"/>
              <a:ext cx="324036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ts val="2600"/>
                </a:lnSpc>
              </a:pPr>
              <a:r>
                <a:rPr lang="el-GR" sz="2000">
                  <a:latin typeface="Calibri" pitchFamily="34" charset="0"/>
                </a:rPr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>
                  <a:latin typeface="Calibri" pitchFamily="34" charset="0"/>
                </a:rPr>
                <a:t>Τεχνολογικό Εκπαιδευτικό Ίδρυμα Ηπείρου</a:t>
              </a:r>
              <a:endParaRPr lang="en-GB" sz="20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Οι λογιστικές εγγραφές...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56FF3C-B748-480D-A87B-98B9A0CA508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/>
          </a:p>
        </p:txBody>
      </p:sp>
      <p:pic>
        <p:nvPicPr>
          <p:cNvPr id="2867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323975"/>
            <a:ext cx="5832475" cy="3087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900" dirty="0" smtClean="0"/>
              <a:t/>
            </a:r>
            <a:br>
              <a:rPr lang="el-GR" sz="2900" dirty="0" smtClean="0"/>
            </a:br>
            <a:r>
              <a:rPr lang="el-GR" sz="2900" dirty="0" smtClean="0"/>
              <a:t>Μέθοδος </a:t>
            </a:r>
            <a:r>
              <a:rPr lang="el-GR" sz="2900" dirty="0"/>
              <a:t>της « Καθαρής Θέσης» </a:t>
            </a:r>
            <a:br>
              <a:rPr lang="el-GR" sz="2900" dirty="0"/>
            </a:br>
            <a:r>
              <a:rPr lang="el-GR" sz="2900" dirty="0"/>
              <a:t> για συγγενείς και κοινοπραξίες </a:t>
            </a:r>
            <a:r>
              <a:rPr lang="el-GR" sz="2900" dirty="0" smtClean="0"/>
              <a:t>4/</a:t>
            </a:r>
            <a:r>
              <a:rPr lang="en-US" sz="2900" dirty="0"/>
              <a:t/>
            </a:r>
            <a:br>
              <a:rPr lang="en-US" sz="2900" dirty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8. Αυτό το άρθρο δεν απαιτείται να εφαρμόζεται όταν τα συμμετοχικά δικαιώματα στο κεφάλαιο συγγενούς ή κοινοπραξίας είναι ασήμαντα.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9. Οι προβλέψεις της παραγράφου 14 του άρθρου 34 εφαρμόζονται στη μετατροπή των χρηματοοικονομικών καταστάσεων συγγενών ή κοινοπραξιών που έχουν συνταχθεί σε νόμισμα άλλο από το νόμισμα στο οποίο έχουν συνταχθεί οι χρηματοοικονομικές καταστάσεις της επενδύτριας οντότητας.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9699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3DB543-7833-4FE3-A964-154BEF12E7E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</a:p>
        </p:txBody>
      </p:sp>
      <p:sp>
        <p:nvSpPr>
          <p:cNvPr id="30722" name="Θέση περιεχομένου 2"/>
          <p:cNvSpPr>
            <a:spLocks noGrp="1"/>
          </p:cNvSpPr>
          <p:nvPr>
            <p:ph idx="1"/>
          </p:nvPr>
        </p:nvSpPr>
        <p:spPr>
          <a:xfrm>
            <a:off x="438150" y="1300163"/>
            <a:ext cx="8239125" cy="38528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l-GR" sz="1400" smtClean="0"/>
              <a:t>Γεωργίου Στ. Αληφαντή (2015): Ενοποιημένες Οικονομικές Καταστάσεις Έκδοση 6η </a:t>
            </a:r>
          </a:p>
          <a:p>
            <a:pPr>
              <a:buFont typeface="Arial" charset="0"/>
              <a:buNone/>
            </a:pPr>
            <a:r>
              <a:rPr lang="el-GR" sz="1400" smtClean="0"/>
              <a:t>Γκίνογλου Δ, Π. Ταχυνάκης (2004): Λογιστική Ενοποιημένων Οικονομικών Καταστάσεων, Διαθέτης (Εκδότης): Μ.ΤΖΩΡΤΖΑΚΗΣ ΚΑΙ ΣΙΑ Ε.Ε. </a:t>
            </a:r>
          </a:p>
          <a:p>
            <a:pPr>
              <a:buFont typeface="Arial" charset="0"/>
              <a:buNone/>
            </a:pPr>
            <a:r>
              <a:rPr lang="el-GR" sz="1400" smtClean="0"/>
              <a:t>Κάντζος Κωνσταντίνος (1995): Ενοποιημένες Χρηματοοικονομικές Καταστάσεις, Διαθέτης (Εκδότης): ΝΙΚΗΤΟΠΟΥΛΟΣ Ε ΚΑΙ ΣΙΑ ΟΕ </a:t>
            </a:r>
          </a:p>
          <a:p>
            <a:pPr>
              <a:buFont typeface="Arial" charset="0"/>
              <a:buNone/>
            </a:pPr>
            <a:r>
              <a:rPr lang="el-GR" sz="1400" smtClean="0"/>
              <a:t>Σακέλλης, Ε., Πρωτοψάλτης Ν. (1991), Ενοποιημένες Οικονομικές Καταστάσεις, Εκδόσεις Μερακλή. </a:t>
            </a:r>
          </a:p>
          <a:p>
            <a:pPr>
              <a:buFont typeface="Arial" charset="0"/>
              <a:buNone/>
            </a:pPr>
            <a:r>
              <a:rPr lang="el-GR" sz="1400" smtClean="0"/>
              <a:t>Χύτης Ε.(2013) «Οι Ενοποιημένες  Καταστάσεις σύμφωνα με τον Ν. 2190/1920 το Ε.Γ.Λ.Σ. και τα Διεθνή Λογιστικά Πρότυπα» διδακτικές σημειώσεις για το μάθημα“ Ενοποιημένες Χρηματοοικονομικές Καταστάσεις¨</a:t>
            </a:r>
            <a:endParaRPr lang="el-GR" sz="1400" smtClean="0">
              <a:ea typeface="Arial Unicode MS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32773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FF8932-1737-4C0A-A7EA-DD978C60C136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32775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Σημείωμα Αναφοράς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663" y="2259013"/>
            <a:ext cx="7939087" cy="1200150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Χύτης Ευ. (2015) Ενοποιημένες Χρηματοοικονομικές Καταστάσεις. ΤΕΙ Ηπείρου. Διαθέσιμο από: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n-lt"/>
                <a:hlinkClick r:id="rId5"/>
              </a:rPr>
              <a:t>http://oc-web.ioa.teiep.gr/OpenClass/courses/LOGO125/</a:t>
            </a:r>
            <a:endParaRPr lang="el-GR" sz="2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Σημείωμα Αδειοδότησης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975" y="1252538"/>
            <a:ext cx="8424863" cy="193992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Αναφορά Δημιουργού-Μη Εμπορική Χρήση-Όχι Παράγωγα Έργα 4.0 Διεθνές [1] ή μεταγενέστερη.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Τρίτων». </a:t>
            </a:r>
          </a:p>
        </p:txBody>
      </p:sp>
      <p:sp>
        <p:nvSpPr>
          <p:cNvPr id="34819" name="Rectangle 11"/>
          <p:cNvSpPr>
            <a:spLocks noChangeArrowheads="1"/>
          </p:cNvSpPr>
          <p:nvPr/>
        </p:nvSpPr>
        <p:spPr bwMode="auto">
          <a:xfrm>
            <a:off x="739775" y="5010150"/>
            <a:ext cx="656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n-US">
                <a:latin typeface="Calibri" pitchFamily="34" charset="0"/>
                <a:hlinkClick r:id="rId3"/>
              </a:rPr>
              <a:t>http://creativecommons.org/licenses/by-nc-nd/4.0/deed.el</a:t>
            </a:r>
            <a:r>
              <a:rPr lang="el-GR">
                <a:latin typeface="Calibri" pitchFamily="34" charset="0"/>
              </a:rPr>
              <a:t> </a:t>
            </a: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590550" y="4949825"/>
            <a:ext cx="6572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6" tIns="45719" rIns="91436" bIns="45719">
            <a:spAutoFit/>
          </a:bodyPr>
          <a:lstStyle/>
          <a:p>
            <a:r>
              <a:rPr lang="el-GR" sz="2600">
                <a:solidFill>
                  <a:srgbClr val="7F7F7F"/>
                </a:solidFill>
                <a:latin typeface="Calibri" pitchFamily="34" charset="0"/>
              </a:rPr>
              <a:t>[1] </a:t>
            </a:r>
            <a:endParaRPr lang="en-US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975" y="3865563"/>
            <a:ext cx="8329613" cy="70802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ζητηθεί.</a:t>
            </a:r>
          </a:p>
        </p:txBody>
      </p:sp>
      <p:pic>
        <p:nvPicPr>
          <p:cNvPr id="34822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6038" y="3217863"/>
            <a:ext cx="15827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ChangeArrowheads="1"/>
          </p:cNvSpPr>
          <p:nvPr/>
        </p:nvSpPr>
        <p:spPr bwMode="auto">
          <a:xfrm>
            <a:off x="1619250" y="1755775"/>
            <a:ext cx="58769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>
                <a:latin typeface="Calibri" pitchFamily="34" charset="0"/>
              </a:rPr>
              <a:t>Τέλος Ενότητας</a:t>
            </a:r>
          </a:p>
        </p:txBody>
      </p:sp>
      <p:sp>
        <p:nvSpPr>
          <p:cNvPr id="36866" name="Rectangle 12"/>
          <p:cNvSpPr>
            <a:spLocks noChangeArrowheads="1"/>
          </p:cNvSpPr>
          <p:nvPr/>
        </p:nvSpPr>
        <p:spPr bwMode="auto">
          <a:xfrm>
            <a:off x="1547813" y="3325813"/>
            <a:ext cx="71564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r"/>
            <a:r>
              <a:rPr lang="el-GR" sz="2900" b="1">
                <a:latin typeface="Calibri" pitchFamily="34" charset="0"/>
              </a:rPr>
              <a:t>Επεξεργασία: Βαφειάδης Νικόλαος</a:t>
            </a:r>
          </a:p>
          <a:p>
            <a:pPr algn="r"/>
            <a:r>
              <a:rPr lang="el-GR" sz="2900">
                <a:latin typeface="Calibri" pitchFamily="34" charset="0"/>
              </a:rPr>
              <a:t>Πρέβεζα, 2015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8" y="4422775"/>
            <a:ext cx="3255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113" y="4630738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38917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A9CBFC-7BF1-41B2-8948-4E641ADA3DE7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38919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14"/>
          <p:cNvSpPr>
            <a:spLocks noChangeArrowheads="1"/>
          </p:cNvSpPr>
          <p:nvPr/>
        </p:nvSpPr>
        <p:spPr bwMode="auto">
          <a:xfrm>
            <a:off x="2317750" y="24114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>
                <a:latin typeface="Calibri" pitchFamily="34" charset="0"/>
              </a:rPr>
              <a:t>Σημειώματα</a:t>
            </a:r>
          </a:p>
        </p:txBody>
      </p:sp>
      <p:sp>
        <p:nvSpPr>
          <p:cNvPr id="38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964" name="TextBox 6"/>
          <p:cNvSpPr txBox="1">
            <a:spLocks noChangeArrowheads="1"/>
          </p:cNvSpPr>
          <p:nvPr/>
        </p:nvSpPr>
        <p:spPr bwMode="auto">
          <a:xfrm>
            <a:off x="617538" y="5475288"/>
            <a:ext cx="7970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ΔΙΑΤΑΡΑΧΕΣ ΦΩΝΗΣ</a:t>
            </a:r>
            <a:r>
              <a:rPr lang="el-GR" sz="1200">
                <a:solidFill>
                  <a:schemeClr val="bg1"/>
                </a:solidFill>
                <a:latin typeface="Calibri" pitchFamily="34" charset="0"/>
              </a:rPr>
              <a:t>, Ενότητα 0, ΤΜΗΜΑ ΛΟΓΟΘΕΡΑΠΕΙΑΣ, ΤΕΙ ΗΠΕΙΡΟΥ </a:t>
            </a:r>
            <a:r>
              <a:rPr lang="el-GR" sz="1200" b="1">
                <a:solidFill>
                  <a:schemeClr val="bg1"/>
                </a:solidFill>
                <a:latin typeface="Calibri" pitchFamily="34" charset="0"/>
              </a:rPr>
              <a:t>- Ανοιχτά Ακαδημαϊκά Μαθήματα στο ΤΕΙ Ηπείρου</a:t>
            </a:r>
          </a:p>
        </p:txBody>
      </p:sp>
      <p:pic>
        <p:nvPicPr>
          <p:cNvPr id="40965" name="Εικόνα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86375"/>
            <a:ext cx="2667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>
          <a:xfrm>
            <a:off x="8515350" y="5465763"/>
            <a:ext cx="628650" cy="3048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83B47A-D49A-491B-96A1-CE4AEC5DDF8B}" type="slidenum">
              <a:rPr lang="el-GR" altLang="el-GR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 altLang="el-GR">
              <a:solidFill>
                <a:schemeClr val="bg1"/>
              </a:solidFill>
            </a:endParaRPr>
          </a:p>
        </p:txBody>
      </p:sp>
      <p:pic>
        <p:nvPicPr>
          <p:cNvPr id="40967" name="Εικόνα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5407025"/>
            <a:ext cx="3651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Τίτλος 1"/>
          <p:cNvSpPr>
            <a:spLocks noGrp="1"/>
          </p:cNvSpPr>
          <p:nvPr>
            <p:ph type="title"/>
          </p:nvPr>
        </p:nvSpPr>
        <p:spPr>
          <a:xfrm>
            <a:off x="454025" y="0"/>
            <a:ext cx="8061325" cy="1008063"/>
          </a:xfrm>
        </p:spPr>
        <p:txBody>
          <a:bodyPr/>
          <a:lstStyle/>
          <a:p>
            <a:r>
              <a:rPr lang="el-GR" smtClean="0"/>
              <a:t>Διατήρηση Σημειωμάτων</a:t>
            </a:r>
          </a:p>
        </p:txBody>
      </p:sp>
      <p:sp>
        <p:nvSpPr>
          <p:cNvPr id="168" name="Rectangle 167"/>
          <p:cNvSpPr/>
          <p:nvPr/>
        </p:nvSpPr>
        <p:spPr>
          <a:xfrm>
            <a:off x="617538" y="1587500"/>
            <a:ext cx="7766050" cy="4092575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Οποιαδήποτε  αναπαραγωγή ή διασκευή του υλικού θα πρέπει  να συμπεριλαμβάνει: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Σημείωμα Αναφοράς</a:t>
            </a: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τη Δήλωση Διατήρησης Σημειωμάτων</a:t>
            </a:r>
          </a:p>
          <a:p>
            <a:pPr marL="342886" indent="-342886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το Σημείωμα Χρήσης Έργων Τρίτων (εφόσον υπάρχει)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Τίτλος 6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l-GR" smtClean="0"/>
              <a:t>Τέλος Ενότητας</a:t>
            </a:r>
          </a:p>
        </p:txBody>
      </p:sp>
      <p:sp>
        <p:nvSpPr>
          <p:cNvPr id="43010" name="Υπότιτλος 7"/>
          <p:cNvSpPr>
            <a:spLocks noGrp="1"/>
          </p:cNvSpPr>
          <p:nvPr>
            <p:ph type="subTitle" idx="1"/>
          </p:nvPr>
        </p:nvSpPr>
        <p:spPr>
          <a:xfrm>
            <a:off x="684213" y="3238500"/>
            <a:ext cx="7775575" cy="1460500"/>
          </a:xfrm>
        </p:spPr>
        <p:txBody>
          <a:bodyPr/>
          <a:lstStyle/>
          <a:p>
            <a:endParaRPr lang="el-GR" smtClean="0"/>
          </a:p>
        </p:txBody>
      </p:sp>
      <p:pic>
        <p:nvPicPr>
          <p:cNvPr id="43011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363" y="4778375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1344613"/>
            <a:ext cx="7775575" cy="2703512"/>
          </a:xfrm>
        </p:spPr>
        <p:txBody>
          <a:bodyPr/>
          <a:lstStyle/>
          <a:p>
            <a:pPr algn="l"/>
            <a:r>
              <a:rPr lang="el-GR" sz="2800" dirty="0" smtClean="0"/>
              <a:t>Τμήμα Λογιστικής και Χρηματοοικονομικής</a:t>
            </a:r>
          </a:p>
          <a:p>
            <a:pPr algn="l"/>
            <a:r>
              <a:rPr lang="el-GR" sz="2800" dirty="0" smtClean="0"/>
              <a:t>Ενοποιημένες Χρηματοοικονομικές Καταστάσεις </a:t>
            </a:r>
            <a:r>
              <a:rPr lang="el-GR" sz="2800" b="1" dirty="0" smtClean="0"/>
              <a:t>Ενότητα </a:t>
            </a:r>
            <a:r>
              <a:rPr lang="en-US" sz="2800" b="1" dirty="0" smtClean="0"/>
              <a:t>7</a:t>
            </a:r>
            <a:r>
              <a:rPr lang="el-GR" sz="2800" b="1" dirty="0" smtClean="0"/>
              <a:t>: Μέθοδος Καθαρής Θέσης</a:t>
            </a:r>
            <a:endParaRPr lang="en-US" sz="2800" dirty="0" smtClean="0"/>
          </a:p>
          <a:p>
            <a:pPr algn="l"/>
            <a:r>
              <a:rPr lang="el-GR" sz="2800" dirty="0" smtClean="0"/>
              <a:t>Χύτης Ευάγγελος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17410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4856163"/>
            <a:ext cx="1581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925" y="4659313"/>
            <a:ext cx="431006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Τίτλος 1"/>
          <p:cNvSpPr txBox="1">
            <a:spLocks/>
          </p:cNvSpPr>
          <p:nvPr/>
        </p:nvSpPr>
        <p:spPr bwMode="auto">
          <a:xfrm>
            <a:off x="0" y="3175"/>
            <a:ext cx="7451725" cy="10239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400" b="1">
                <a:solidFill>
                  <a:schemeClr val="bg1"/>
                </a:solidFill>
                <a:latin typeface="Calibri" pitchFamily="34" charset="0"/>
              </a:rPr>
              <a:t>Ανοιχτά Ακαδημαϊκά Μαθήματα στο ΤΕΙ Ηπείρου</a:t>
            </a:r>
          </a:p>
        </p:txBody>
      </p:sp>
      <p:pic>
        <p:nvPicPr>
          <p:cNvPr id="17413" name="Εικόνα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3175"/>
            <a:ext cx="221456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9458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smtClean="0"/>
              <a:t>Το παρόν εκπαιδευτικό υλικό υπόκειται σε άδειες χρήσης Creative Commons. </a:t>
            </a:r>
          </a:p>
          <a:p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945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592BC7-11A5-48DB-A58D-7F0389C9BB2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3771900"/>
          </a:xfrm>
        </p:spPr>
        <p:txBody>
          <a:bodyPr/>
          <a:lstStyle/>
          <a:p>
            <a:pPr marL="341313" indent="-341313" algn="just"/>
            <a:r>
              <a:rPr lang="el-GR" altLang="el-GR" sz="2000" smtClean="0"/>
              <a:t>Το έργο υλοποιείται στο πλαίσιο του Επιχειρησιακού Προγράμματος «</a:t>
            </a:r>
            <a:r>
              <a:rPr lang="el-GR" altLang="el-GR" sz="2000" b="1" smtClean="0"/>
              <a:t>Εκπαίδευση και Δια Βίου Μάθηση</a:t>
            </a:r>
            <a:r>
              <a:rPr lang="el-GR" altLang="el-GR" sz="2000" smtClean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/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TEI Ηπείρου</a:t>
            </a:r>
            <a:r>
              <a:rPr lang="el-GR" altLang="el-GR" sz="2000" smtClean="0"/>
              <a:t>» έχει χρηματοδοτήσει μόνο τη αναδιαμόρφωση του εκπαιδευτικού υλικού.</a:t>
            </a:r>
          </a:p>
          <a:p>
            <a:pPr marL="341313" indent="-341313" algn="just"/>
            <a:r>
              <a:rPr lang="el-GR" altLang="el-GR" sz="2000" smtClean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1507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213225"/>
            <a:ext cx="648017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smtClean="0">
                <a:latin typeface="Arial" charset="0"/>
              </a:rPr>
              <a:t>Σκοποί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l-GR" sz="2800" dirty="0" smtClean="0"/>
              <a:t>Στην ενότητα αυτή θα εξετάσουμε την μέθοδο της </a:t>
            </a:r>
            <a:r>
              <a:rPr lang="en-US" sz="2800" dirty="0" smtClean="0"/>
              <a:t>“</a:t>
            </a:r>
            <a:r>
              <a:rPr lang="el-GR" sz="2800" dirty="0" smtClean="0"/>
              <a:t>καθαρής θέσης</a:t>
            </a:r>
            <a:r>
              <a:rPr lang="en-US" sz="2800" dirty="0" smtClean="0"/>
              <a:t>”</a:t>
            </a:r>
            <a:r>
              <a:rPr lang="el-GR" sz="2800" dirty="0" smtClean="0"/>
              <a:t> για συγγενείς και κοινοπραξίας, σύμφωνα με το άρθρο 35. Θα παρουσιαστούν παραδείγματα με λογιστικές εγγραφές για να γίνει πιο κατανοητή η θεωρία. 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ECFA01-E017-42AB-95CA-18C7B0FDFF6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73138"/>
          </a:xfrm>
        </p:spPr>
        <p:txBody>
          <a:bodyPr rtlCol="0">
            <a:normAutofit fontScale="90000"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l-GR" sz="2800" dirty="0" smtClean="0">
                <a:ea typeface="+mn-ea"/>
                <a:cs typeface="+mn-cs"/>
              </a:rPr>
              <a:t/>
            </a:r>
            <a:br>
              <a:rPr lang="el-GR" sz="2800" dirty="0" smtClean="0">
                <a:ea typeface="+mn-ea"/>
                <a:cs typeface="+mn-cs"/>
              </a:rPr>
            </a:br>
            <a:r>
              <a:rPr lang="el-GR" sz="3600" dirty="0" smtClean="0">
                <a:ea typeface="+mn-ea"/>
                <a:cs typeface="+mn-cs"/>
              </a:rPr>
              <a:t>Μέθοδος </a:t>
            </a:r>
            <a:r>
              <a:rPr lang="el-GR" sz="3600" dirty="0">
                <a:ea typeface="+mn-ea"/>
                <a:cs typeface="+mn-cs"/>
              </a:rPr>
              <a:t>της </a:t>
            </a:r>
            <a:r>
              <a:rPr lang="el-GR" sz="3600" dirty="0" smtClean="0">
                <a:ea typeface="+mn-ea"/>
                <a:cs typeface="+mn-cs"/>
              </a:rPr>
              <a:t>« Καθαρής Θέσης» </a:t>
            </a:r>
            <a:br>
              <a:rPr lang="el-GR" sz="3600" dirty="0" smtClean="0">
                <a:ea typeface="+mn-ea"/>
                <a:cs typeface="+mn-cs"/>
              </a:rPr>
            </a:br>
            <a:r>
              <a:rPr lang="el-GR" sz="3600" dirty="0" smtClean="0">
                <a:ea typeface="+mn-ea"/>
                <a:cs typeface="+mn-cs"/>
              </a:rPr>
              <a:t> </a:t>
            </a:r>
            <a:r>
              <a:rPr lang="el-GR" sz="3600" dirty="0">
                <a:ea typeface="+mn-ea"/>
                <a:cs typeface="+mn-cs"/>
              </a:rPr>
              <a:t>για </a:t>
            </a:r>
            <a:r>
              <a:rPr lang="el-GR" sz="3600" dirty="0" smtClean="0">
                <a:ea typeface="+mn-ea"/>
                <a:cs typeface="+mn-cs"/>
              </a:rPr>
              <a:t>συγγενείς </a:t>
            </a:r>
            <a:r>
              <a:rPr lang="el-GR" sz="3600" dirty="0">
                <a:ea typeface="+mn-ea"/>
                <a:cs typeface="+mn-cs"/>
              </a:rPr>
              <a:t>και κοινοπραξίες</a:t>
            </a:r>
            <a:r>
              <a:rPr lang="en-US" sz="3600" dirty="0">
                <a:ea typeface="+mn-ea"/>
                <a:cs typeface="+mn-cs"/>
              </a:rPr>
              <a:t/>
            </a:r>
            <a:br>
              <a:rPr lang="en-US" sz="3600" dirty="0"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 smtClean="0"/>
              <a:t>Άρθρο 35: Μέθοδος της καθαρής θέσης για συγγενείς και κοινοπραξίες</a:t>
            </a:r>
            <a:endParaRPr lang="en-US" b="1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1. Όταν μια οντότητα που περιλαμβάνεται στην ενοποίηση έχει μια </a:t>
            </a:r>
            <a:r>
              <a:rPr lang="el-GR" b="1" dirty="0" smtClean="0"/>
              <a:t>συμμετοχή σε συγγενή ή κοινοπραξία</a:t>
            </a:r>
            <a:r>
              <a:rPr lang="el-GR" dirty="0" smtClean="0"/>
              <a:t>, αυτή η συμμετοχή εμφανίζεται στον ενοποιημένο ισολογισμό σε </a:t>
            </a:r>
            <a:r>
              <a:rPr lang="el-GR" b="1" dirty="0" smtClean="0"/>
              <a:t>ιδιαίτερο κονδύλι </a:t>
            </a:r>
            <a:r>
              <a:rPr lang="el-GR" dirty="0" smtClean="0"/>
              <a:t>με τον τίτλο </a:t>
            </a:r>
            <a:r>
              <a:rPr lang="el-GR" b="1" dirty="0" smtClean="0"/>
              <a:t>«συμμετοχή σε συγγενή ή και κοινοπραξία»</a:t>
            </a:r>
            <a:r>
              <a:rPr lang="el-GR" dirty="0" smtClean="0"/>
              <a:t>, βάσει της μεθόδου της καθαρής θέσης.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2. Με τη μέθοδο της καθαρής θέσης, μια συγγενής ή κοινοπραξία </a:t>
            </a:r>
            <a:r>
              <a:rPr lang="el-GR" b="1" dirty="0" smtClean="0"/>
              <a:t>αναγνωρίζεται κατά την απόκτησή της στο κόστος κτήσης. 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4579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B9B3A7-305A-40B2-8FFB-1EC982296E7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Μέθοδος </a:t>
            </a:r>
            <a:r>
              <a:rPr lang="el-GR" sz="3200" dirty="0"/>
              <a:t>της « Καθαρής Θέσης» </a:t>
            </a:r>
            <a:br>
              <a:rPr lang="el-GR" sz="3200" dirty="0"/>
            </a:br>
            <a:r>
              <a:rPr lang="el-GR" sz="3200" dirty="0"/>
              <a:t> για συγγενείς και </a:t>
            </a:r>
            <a:r>
              <a:rPr lang="el-GR" sz="3200" dirty="0" smtClean="0"/>
              <a:t>κοινοπραξίες 2/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3. </a:t>
            </a:r>
            <a:r>
              <a:rPr lang="el-GR" b="1" dirty="0" smtClean="0"/>
              <a:t>Το ποσό </a:t>
            </a:r>
            <a:r>
              <a:rPr lang="el-GR" dirty="0" smtClean="0"/>
              <a:t>που αντιστοιχεί στην </a:t>
            </a:r>
            <a:r>
              <a:rPr lang="el-GR" b="1" dirty="0" smtClean="0"/>
              <a:t>αναλογία της καθαρής θέσης </a:t>
            </a:r>
            <a:r>
              <a:rPr lang="el-GR" dirty="0" smtClean="0"/>
              <a:t>της συγγενούς ή της κοινοπραξίας, που προκύπτει από την εφαρμογή των παραγράφων 1 και 2 αυτού του άρθρου, </a:t>
            </a:r>
            <a:r>
              <a:rPr lang="el-GR" b="1" dirty="0" smtClean="0"/>
              <a:t>αυξάνεται ή μειώνεται με το ποσό της μεταβολής της καθαρής θέσης της κατά την διάρκεια της περιόδου </a:t>
            </a:r>
            <a:r>
              <a:rPr lang="el-GR" dirty="0" smtClean="0"/>
              <a:t>που αντιστοιχεί στα συμμετοχικά δικαιώματα της οντότητας (επενδυτής) </a:t>
            </a:r>
            <a:r>
              <a:rPr lang="el-GR" b="1" dirty="0" smtClean="0"/>
              <a:t>και μειώνεται με το ποσό των εισπραττόμενων μερισμάτων</a:t>
            </a:r>
            <a:r>
              <a:rPr lang="el-GR" dirty="0" smtClean="0"/>
              <a:t> που αναλογούν σε αυτά τα συμμετοχικά δικαιώματα. 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4. Στο βαθμό που </a:t>
            </a:r>
            <a:r>
              <a:rPr lang="el-GR" b="1" dirty="0" smtClean="0"/>
              <a:t>η θετική διαφορά μεταξύ του κόστους κτήσης και της αναλογίας της καθαρής θέσης </a:t>
            </a:r>
            <a:r>
              <a:rPr lang="el-GR" dirty="0" smtClean="0"/>
              <a:t>που αποκτήθηκε </a:t>
            </a:r>
            <a:r>
              <a:rPr lang="el-GR" b="1" dirty="0" smtClean="0"/>
              <a:t>δεν μπορεί να συσχετισθεί</a:t>
            </a:r>
            <a:r>
              <a:rPr lang="el-GR" dirty="0" smtClean="0"/>
              <a:t> με κάποια κατηγορία περιουσιακών στοιχείων ή υποχρεώσεων, </a:t>
            </a:r>
            <a:r>
              <a:rPr lang="el-GR" b="1" dirty="0" smtClean="0"/>
              <a:t>αντιμετωπίζεται</a:t>
            </a:r>
            <a:r>
              <a:rPr lang="el-GR" dirty="0" smtClean="0"/>
              <a:t> ως </a:t>
            </a:r>
            <a:r>
              <a:rPr lang="el-GR" b="1" dirty="0" smtClean="0"/>
              <a:t>«υπεραξία» </a:t>
            </a:r>
            <a:r>
              <a:rPr lang="el-GR" dirty="0" smtClean="0"/>
              <a:t>σύμφωνα με την παράγραφο 3(α)(6) ή 3(α)(7), κατά περίπτωση, του άρθρου 18.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5603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7FB451-A6E1-44F5-85F5-436D8CCB120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Μέθοδος </a:t>
            </a:r>
            <a:r>
              <a:rPr lang="el-GR" sz="3200" dirty="0"/>
              <a:t>της « Καθαρής Θέσης» </a:t>
            </a:r>
            <a:br>
              <a:rPr lang="el-GR" sz="3200" dirty="0"/>
            </a:br>
            <a:r>
              <a:rPr lang="el-GR" sz="3200" dirty="0"/>
              <a:t> για συγγενείς και </a:t>
            </a:r>
            <a:r>
              <a:rPr lang="el-GR" sz="3200" dirty="0" smtClean="0"/>
              <a:t>κοινοπραξίες 3/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5. </a:t>
            </a:r>
            <a:r>
              <a:rPr lang="el-GR" b="1" dirty="0" smtClean="0"/>
              <a:t>Η αναλογία των αποτελεσμάτων </a:t>
            </a:r>
            <a:r>
              <a:rPr lang="el-GR" dirty="0" smtClean="0"/>
              <a:t>των συγγενών ή των κοινοπραξιών που αποδίδεται στα συμμετοχικά δικαιώματα της οντότητας εμφανίζεται στα </a:t>
            </a:r>
            <a:r>
              <a:rPr lang="el-GR" b="1" dirty="0" smtClean="0"/>
              <a:t>ενοποιημένα αποτελέσματα </a:t>
            </a:r>
            <a:r>
              <a:rPr lang="el-GR" dirty="0" smtClean="0"/>
              <a:t>ως ξεχωριστό κονδύλι με τον τίτλο «</a:t>
            </a:r>
            <a:r>
              <a:rPr lang="el-GR" b="1" dirty="0" smtClean="0"/>
              <a:t>αποτέλεσμα από συγγενείς και κοινοπραξίες»</a:t>
            </a:r>
            <a:r>
              <a:rPr lang="el-GR" dirty="0" smtClean="0"/>
              <a:t>.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6. Οι απαλοιφές που αναφέρονται στο άρθρο 34 παράγραφος (8) </a:t>
            </a:r>
            <a:r>
              <a:rPr lang="el-GR" b="1" dirty="0" smtClean="0"/>
              <a:t>γίνονται </a:t>
            </a:r>
            <a:r>
              <a:rPr lang="el-GR" dirty="0" smtClean="0"/>
              <a:t>στο βαθμό που τα </a:t>
            </a:r>
            <a:r>
              <a:rPr lang="el-GR" b="1" dirty="0" smtClean="0"/>
              <a:t>γεγονότα είναι γνωστά ή μπορούν να επιβεβαιωθούν</a:t>
            </a:r>
            <a:r>
              <a:rPr lang="el-GR" dirty="0" smtClean="0"/>
              <a:t>.</a:t>
            </a:r>
            <a:endParaRPr lang="en-US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7. </a:t>
            </a:r>
            <a:r>
              <a:rPr lang="el-GR" b="1" dirty="0" smtClean="0"/>
              <a:t>Όταν μια συγγενής ή κοινοπραξία </a:t>
            </a:r>
            <a:r>
              <a:rPr lang="el-GR" dirty="0" smtClean="0"/>
              <a:t>συντάσσει ενοποιημένες χρηματοοικονομικές καταστάσεις, οι παράγραφοι </a:t>
            </a:r>
            <a:r>
              <a:rPr lang="el-GR" b="1" dirty="0" smtClean="0"/>
              <a:t>1 έως 6 </a:t>
            </a:r>
            <a:r>
              <a:rPr lang="el-GR" dirty="0" smtClean="0"/>
              <a:t>του άρθρου </a:t>
            </a:r>
            <a:r>
              <a:rPr lang="el-GR" b="1" dirty="0" smtClean="0"/>
              <a:t>35 εφαρμόζονται στην καθαρή θέση </a:t>
            </a:r>
            <a:r>
              <a:rPr lang="el-GR" dirty="0" smtClean="0"/>
              <a:t>που εμφανίζεται σε αυτές τις ενοποιημένες χρηματοοικονομικές καταστάσεις.</a:t>
            </a:r>
            <a:endParaRPr lang="en-US" dirty="0" smtClean="0"/>
          </a:p>
        </p:txBody>
      </p:sp>
      <p:sp>
        <p:nvSpPr>
          <p:cNvPr id="26627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C0881A-D94B-4BC8-AC3E-8413FB2EC3E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572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i="1" dirty="0" smtClean="0"/>
              <a:t/>
            </a:r>
            <a:br>
              <a:rPr lang="el-GR" i="1" dirty="0" smtClean="0"/>
            </a:br>
            <a:r>
              <a:rPr lang="el-GR" dirty="0" smtClean="0"/>
              <a:t>Παράδειγμα</a:t>
            </a:r>
            <a:r>
              <a:rPr lang="el-GR" i="1" dirty="0" smtClean="0"/>
              <a:t>:</a:t>
            </a:r>
            <a:br>
              <a:rPr lang="el-GR" i="1" dirty="0" smtClean="0"/>
            </a:b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28713"/>
            <a:ext cx="8229600" cy="4392612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Η εταιρία </a:t>
            </a:r>
            <a:r>
              <a:rPr lang="el-GR" b="1" dirty="0" smtClean="0"/>
              <a:t>Μ </a:t>
            </a:r>
            <a:r>
              <a:rPr lang="el-GR" dirty="0" smtClean="0"/>
              <a:t>εξαγόρασε στις 30/4/ του 200Χ το </a:t>
            </a:r>
            <a:r>
              <a:rPr lang="el-GR" b="1" dirty="0" smtClean="0"/>
              <a:t>30%</a:t>
            </a:r>
            <a:r>
              <a:rPr lang="el-GR" dirty="0" smtClean="0"/>
              <a:t> των μετοχών της εταιρίας </a:t>
            </a:r>
            <a:r>
              <a:rPr lang="el-GR" b="1" dirty="0" smtClean="0"/>
              <a:t>Θ</a:t>
            </a:r>
            <a:r>
              <a:rPr lang="el-GR" dirty="0" smtClean="0"/>
              <a:t> καταβάλλοντας το ποσό των </a:t>
            </a:r>
            <a:r>
              <a:rPr lang="el-GR" b="1" dirty="0" smtClean="0"/>
              <a:t>80</a:t>
            </a:r>
            <a:r>
              <a:rPr lang="el-GR" dirty="0" smtClean="0"/>
              <a:t> εκατ. ευρώ. Εάν υποτεθεί ότι η </a:t>
            </a:r>
            <a:r>
              <a:rPr lang="el-GR" b="1" dirty="0" smtClean="0"/>
              <a:t>λογιστική καθαρά θέση</a:t>
            </a:r>
            <a:r>
              <a:rPr lang="el-GR" dirty="0" smtClean="0"/>
              <a:t> της εταιρίας </a:t>
            </a:r>
            <a:r>
              <a:rPr lang="el-GR" b="1" dirty="0" smtClean="0"/>
              <a:t>Θ</a:t>
            </a:r>
            <a:r>
              <a:rPr lang="el-GR" dirty="0" smtClean="0"/>
              <a:t> στο τέλος των χρήσεων </a:t>
            </a:r>
            <a:r>
              <a:rPr lang="el-GR" b="1" dirty="0" smtClean="0"/>
              <a:t>200Χ, 200Χ+1 και 200Χ+2</a:t>
            </a:r>
            <a:r>
              <a:rPr lang="el-GR" dirty="0" smtClean="0"/>
              <a:t> ήταν 2</a:t>
            </a:r>
            <a:r>
              <a:rPr lang="en-US" dirty="0" smtClean="0"/>
              <a:t>7</a:t>
            </a:r>
            <a:r>
              <a:rPr lang="el-GR" dirty="0" smtClean="0"/>
              <a:t>0, 300 και 2</a:t>
            </a:r>
            <a:r>
              <a:rPr lang="en-US" dirty="0" smtClean="0"/>
              <a:t>7</a:t>
            </a:r>
            <a:r>
              <a:rPr lang="el-GR" dirty="0" smtClean="0"/>
              <a:t>5 εκατ. ευρώ η </a:t>
            </a:r>
            <a:r>
              <a:rPr lang="el-GR" b="1" dirty="0" smtClean="0"/>
              <a:t>αποτίμηση</a:t>
            </a:r>
            <a:r>
              <a:rPr lang="el-GR" dirty="0" smtClean="0"/>
              <a:t> της εν λόγω συμμετοχής θα έχει ως ακολούθως: </a:t>
            </a:r>
          </a:p>
          <a:p>
            <a:pPr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dirty="0" smtClean="0"/>
              <a:t>30/4/200Χ </a:t>
            </a:r>
            <a:r>
              <a:rPr lang="el-GR" dirty="0" smtClean="0"/>
              <a:t>         </a:t>
            </a:r>
            <a:r>
              <a:rPr lang="el-GR" b="1" dirty="0" smtClean="0"/>
              <a:t>Αξία κτήσης</a:t>
            </a:r>
            <a:r>
              <a:rPr lang="el-GR" dirty="0" smtClean="0"/>
              <a:t>                	</a:t>
            </a:r>
            <a:r>
              <a:rPr lang="el-GR" b="1" dirty="0" smtClean="0"/>
              <a:t>80.000.000</a:t>
            </a:r>
          </a:p>
          <a:p>
            <a:pPr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31/12/200Χ        (2</a:t>
            </a:r>
            <a:r>
              <a:rPr lang="en-US" dirty="0" smtClean="0"/>
              <a:t>7</a:t>
            </a:r>
            <a:r>
              <a:rPr lang="el-GR" dirty="0" smtClean="0"/>
              <a:t>0.000.000 χ 30%)             81.000.000</a:t>
            </a:r>
          </a:p>
          <a:p>
            <a:pPr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31/12/200Χ+1   (300.000.000 χ 30%)              90.000.000</a:t>
            </a:r>
          </a:p>
          <a:p>
            <a:pPr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31/12/200Χ+2   (2</a:t>
            </a:r>
            <a:r>
              <a:rPr lang="en-US" dirty="0" smtClean="0"/>
              <a:t>7</a:t>
            </a:r>
            <a:r>
              <a:rPr lang="el-GR" dirty="0" smtClean="0"/>
              <a:t>5.000.000 χ 30%)              82.500.000</a:t>
            </a:r>
          </a:p>
          <a:p>
            <a:pPr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 smtClean="0"/>
          </a:p>
          <a:p>
            <a:pPr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Οι </a:t>
            </a:r>
            <a:r>
              <a:rPr lang="el-GR" b="1" dirty="0" smtClean="0"/>
              <a:t>λογιστικές εγγραφές</a:t>
            </a:r>
            <a:r>
              <a:rPr lang="el-GR" dirty="0" smtClean="0"/>
              <a:t> που πρέπει να γίνουν είναι οι ακόλουθες:</a:t>
            </a:r>
            <a:endParaRPr lang="en-US" dirty="0" smtClean="0"/>
          </a:p>
          <a:p>
            <a:pPr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dirty="0" smtClean="0"/>
              <a:t> </a:t>
            </a:r>
          </a:p>
          <a:p>
            <a:pPr fontAlgn="auto">
              <a:lnSpc>
                <a:spcPct val="96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27651" name="3 - Θέση αριθμού διαφάνειας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924FF4-DAA2-428C-8C65-933A6191761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1775</TotalTime>
  <Words>957</Words>
  <Application>Microsoft Office PowerPoint</Application>
  <PresentationFormat>Προβολή στην οθόνη (16:10)</PresentationFormat>
  <Paragraphs>98</Paragraphs>
  <Slides>18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 Μάθημα : Ενοποιημένες Χρηματοοικονομικές Καταστάσεις </vt:lpstr>
      <vt:lpstr>Διαφάνεια 2</vt:lpstr>
      <vt:lpstr>Άδειες Χρήσης</vt:lpstr>
      <vt:lpstr>Χρηματοδότηση</vt:lpstr>
      <vt:lpstr>Σκοποί</vt:lpstr>
      <vt:lpstr> Μέθοδος της « Καθαρής Θέσης»   για συγγενείς και κοινοπραξίες </vt:lpstr>
      <vt:lpstr> Μέθοδος της « Καθαρής Θέσης»   για συγγενείς και κοινοπραξίες 2/ </vt:lpstr>
      <vt:lpstr> Μέθοδος της « Καθαρής Θέσης»   για συγγενείς και κοινοπραξίες 3/ </vt:lpstr>
      <vt:lpstr> Παράδειγμα: </vt:lpstr>
      <vt:lpstr>Οι λογιστικές εγγραφές...</vt:lpstr>
      <vt:lpstr> Μέθοδος της « Καθαρής Θέσης»   για συγγενείς και κοινοπραξίες 4/ </vt:lpstr>
      <vt:lpstr>Βιβλιογραφία</vt:lpstr>
      <vt:lpstr>Σημείωμα Αναφοράς</vt:lpstr>
      <vt:lpstr>Σημείωμα Αδειοδότησης</vt:lpstr>
      <vt:lpstr>Διαφάνεια 15</vt:lpstr>
      <vt:lpstr>Διαφάνεια 16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307</cp:revision>
  <dcterms:created xsi:type="dcterms:W3CDTF">2012-09-06T09:03:05Z</dcterms:created>
  <dcterms:modified xsi:type="dcterms:W3CDTF">2016-01-31T12:17:47Z</dcterms:modified>
</cp:coreProperties>
</file>