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57" r:id="rId4"/>
    <p:sldId id="259" r:id="rId5"/>
    <p:sldId id="261" r:id="rId6"/>
    <p:sldId id="314" r:id="rId7"/>
    <p:sldId id="317" r:id="rId8"/>
    <p:sldId id="318" r:id="rId9"/>
    <p:sldId id="319" r:id="rId10"/>
    <p:sldId id="315" r:id="rId11"/>
    <p:sldId id="316" r:id="rId12"/>
    <p:sldId id="311" r:id="rId13"/>
    <p:sldId id="312" r:id="rId14"/>
    <p:sldId id="313" r:id="rId15"/>
    <p:sldId id="308" r:id="rId16"/>
    <p:sldId id="309" r:id="rId17"/>
    <p:sldId id="310" r:id="rId18"/>
    <p:sldId id="305" r:id="rId19"/>
    <p:sldId id="306" r:id="rId20"/>
    <p:sldId id="290" r:id="rId21"/>
    <p:sldId id="291" r:id="rId22"/>
    <p:sldId id="292" r:id="rId23"/>
    <p:sldId id="293" r:id="rId24"/>
    <p:sldId id="294" r:id="rId25"/>
    <p:sldId id="295" r:id="rId26"/>
    <p:sldId id="280" r:id="rId27"/>
  </p:sldIdLst>
  <p:sldSz cx="9144000" cy="5715000" type="screen16x10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2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24/11/2015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245A24-CED6-4779-86A2-6153016DB50D}" type="slidenum">
              <a:rPr lang="el-GR">
                <a:cs typeface="Times New Roman" pitchFamily="18" charset="0"/>
              </a:rPr>
              <a:pPr/>
              <a:t>8</a:t>
            </a:fld>
            <a:endParaRPr lang="el-GR">
              <a:cs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Μηχανογραφημένη Λογιστική Ι</a:t>
            </a:r>
            <a:r>
              <a:rPr lang="en-US" sz="4000" dirty="0" smtClean="0"/>
              <a:t>I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500" b="1" dirty="0" smtClean="0"/>
              <a:t>Εξέλιξη των Λ.Π.Σ.</a:t>
            </a:r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Χειρόγραφο Σύστημα Λογιστικής</a:t>
            </a:r>
          </a:p>
          <a:p>
            <a:pPr>
              <a:spcBef>
                <a:spcPct val="0"/>
              </a:spcBef>
            </a:pPr>
            <a:r>
              <a:rPr lang="el-GR" sz="2600" dirty="0" smtClean="0"/>
              <a:t>Χειρόγραφη καταχώριση</a:t>
            </a:r>
          </a:p>
          <a:p>
            <a:pPr>
              <a:spcBef>
                <a:spcPct val="0"/>
              </a:spcBef>
            </a:pPr>
            <a:r>
              <a:rPr lang="el-GR" sz="2600" dirty="0" smtClean="0"/>
              <a:t>Ποσοτικά δεδομένα που αφορούν </a:t>
            </a:r>
            <a:r>
              <a:rPr lang="el-GR" sz="2600" b="1" dirty="0" smtClean="0"/>
              <a:t>Συναλλαγές</a:t>
            </a:r>
            <a:endParaRPr lang="el-GR" sz="2600" dirty="0" smtClean="0"/>
          </a:p>
          <a:p>
            <a:pPr>
              <a:spcBef>
                <a:spcPct val="0"/>
              </a:spcBef>
            </a:pPr>
            <a:r>
              <a:rPr lang="el-GR" sz="2600" dirty="0" smtClean="0"/>
              <a:t>Λογιστικό κύκλωμα (ΒΕΒΑΙΑ – ΜΕΤΡΗΣΙΜΑ)</a:t>
            </a:r>
          </a:p>
          <a:p>
            <a:pPr>
              <a:spcBef>
                <a:spcPct val="0"/>
              </a:spcBef>
            </a:pPr>
            <a:r>
              <a:rPr lang="el-GR" sz="2600" dirty="0" smtClean="0"/>
              <a:t>Επεξεργασία από ανθρώπους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Προβλήματα σε ένα Χειρόγραφο Σύστημα Λογιστικής</a:t>
            </a:r>
          </a:p>
          <a:p>
            <a:pPr>
              <a:spcBef>
                <a:spcPct val="0"/>
              </a:spcBef>
            </a:pPr>
            <a:r>
              <a:rPr lang="el-GR" sz="2800" dirty="0" smtClean="0"/>
              <a:t>Χρόνο για την καταχώρηση – επαλήθευση </a:t>
            </a: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l-GR" sz="2800" dirty="0" smtClean="0"/>
              <a:t>Βέβαια – Μετρήσιμα γεγονότα</a:t>
            </a:r>
          </a:p>
          <a:p>
            <a:pPr>
              <a:spcBef>
                <a:spcPct val="0"/>
              </a:spcBef>
            </a:pPr>
            <a:r>
              <a:rPr lang="el-GR" sz="2800" dirty="0" smtClean="0"/>
              <a:t>Περιληπτική μορφή δεδομένων</a:t>
            </a:r>
          </a:p>
          <a:p>
            <a:pPr>
              <a:spcBef>
                <a:spcPct val="0"/>
              </a:spcBef>
            </a:pPr>
            <a:r>
              <a:rPr lang="el-GR" sz="2800" dirty="0" smtClean="0"/>
              <a:t>Περιορισμένη πρόσβαση στα δεδομένα</a:t>
            </a:r>
          </a:p>
          <a:p>
            <a:pPr>
              <a:spcBef>
                <a:spcPct val="0"/>
              </a:spcBef>
            </a:pPr>
            <a:r>
              <a:rPr lang="el-GR" sz="2800" dirty="0" smtClean="0"/>
              <a:t>Δημιουργία πληροφορίας Περιοδικά</a:t>
            </a:r>
          </a:p>
          <a:p>
            <a:pPr>
              <a:spcBef>
                <a:spcPct val="0"/>
              </a:spcBef>
            </a:pP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Αρχή στη Μηχανογράφηση του Λογιστηρίου</a:t>
            </a:r>
          </a:p>
          <a:p>
            <a:r>
              <a:rPr lang="el-GR" dirty="0" smtClean="0"/>
              <a:t>Διάτρητη Λογιστική</a:t>
            </a:r>
          </a:p>
          <a:p>
            <a:r>
              <a:rPr lang="el-GR" dirty="0" smtClean="0"/>
              <a:t>Αυτοματοποιημένες Λογιστικές Εφαρμογές (Λογιστικά Πακέτα)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l-GR" dirty="0" smtClean="0"/>
              <a:t>Αυτοματοποιημένες Λογιστικές Εφαρμογές (Λογιστικά Πακέτα)</a:t>
            </a:r>
          </a:p>
          <a:p>
            <a:pPr>
              <a:spcBef>
                <a:spcPct val="0"/>
              </a:spcBef>
            </a:pPr>
            <a:r>
              <a:rPr lang="el-GR" sz="2800" b="1" u="sng" dirty="0" smtClean="0"/>
              <a:t>Ηλεκτρονική </a:t>
            </a:r>
            <a:r>
              <a:rPr lang="el-GR" sz="2800" dirty="0" smtClean="0"/>
              <a:t>καταχώριση</a:t>
            </a:r>
          </a:p>
          <a:p>
            <a:pPr>
              <a:spcBef>
                <a:spcPct val="0"/>
              </a:spcBef>
            </a:pPr>
            <a:endParaRPr lang="el-GR" sz="2800" dirty="0" smtClean="0"/>
          </a:p>
          <a:p>
            <a:pPr>
              <a:spcBef>
                <a:spcPct val="0"/>
              </a:spcBef>
            </a:pPr>
            <a:r>
              <a:rPr lang="el-GR" sz="2800" dirty="0" smtClean="0"/>
              <a:t>Επεξεργασία από </a:t>
            </a:r>
            <a:r>
              <a:rPr lang="el-GR" sz="2800" b="1" u="sng" dirty="0" smtClean="0"/>
              <a:t>Υπολογιστές</a:t>
            </a:r>
            <a:r>
              <a:rPr lang="el-GR" sz="2800" dirty="0" smtClean="0"/>
              <a:t> </a:t>
            </a:r>
          </a:p>
          <a:p>
            <a:pPr>
              <a:spcBef>
                <a:spcPct val="0"/>
              </a:spcBef>
            </a:pPr>
            <a:endParaRPr lang="el-GR" sz="2800" dirty="0" smtClean="0"/>
          </a:p>
          <a:p>
            <a:pPr>
              <a:spcBef>
                <a:spcPct val="0"/>
              </a:spcBef>
            </a:pPr>
            <a:r>
              <a:rPr lang="el-GR" sz="2800" dirty="0" smtClean="0"/>
              <a:t>Ποσοτικά δεδομένα που αφορούν Συναλλαγές</a:t>
            </a:r>
            <a:endParaRPr lang="en-US" sz="2800" dirty="0" smtClean="0"/>
          </a:p>
          <a:p>
            <a:pPr>
              <a:spcBef>
                <a:spcPct val="0"/>
              </a:spcBef>
            </a:pPr>
            <a:endParaRPr lang="el-GR" sz="2800" dirty="0" smtClean="0"/>
          </a:p>
          <a:p>
            <a:pPr>
              <a:spcBef>
                <a:spcPct val="0"/>
              </a:spcBef>
            </a:pPr>
            <a:r>
              <a:rPr lang="el-GR" sz="2800" dirty="0" smtClean="0"/>
              <a:t>Λογιστικό κύκλωμα (ΒΕΒΑΙΑ – ΜΕΤΡΗΣΙΜΑ)</a:t>
            </a:r>
          </a:p>
          <a:p>
            <a:pPr>
              <a:spcBef>
                <a:spcPct val="0"/>
              </a:spcBef>
            </a:pPr>
            <a:endParaRPr lang="el-GR" b="1" u="sng" dirty="0" smtClean="0"/>
          </a:p>
          <a:p>
            <a:pPr>
              <a:spcBef>
                <a:spcPct val="0"/>
              </a:spcBef>
              <a:buNone/>
            </a:pPr>
            <a:endParaRPr lang="el-GR" b="1" u="sng" dirty="0" smtClean="0"/>
          </a:p>
          <a:p>
            <a:endParaRPr lang="el-GR" b="1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Πλεονεκτήματα</a:t>
            </a:r>
          </a:p>
          <a:p>
            <a:r>
              <a:rPr lang="el-GR" dirty="0" smtClean="0"/>
              <a:t>Η αυτοματοποίηση των λογιστικών διαδικασιών</a:t>
            </a:r>
          </a:p>
          <a:p>
            <a:pPr lvl="1"/>
            <a:r>
              <a:rPr lang="el-GR" dirty="0" smtClean="0"/>
              <a:t>Μείωση χρόνου στην επαλήθευση και ανάκληση κάποιων δεδομένων</a:t>
            </a:r>
          </a:p>
          <a:p>
            <a:pPr lvl="1"/>
            <a:r>
              <a:rPr lang="el-GR" dirty="0" smtClean="0"/>
              <a:t>Μείωση κόστους (χρήση λιγότερων ανθρωποωρών για κάποιες λογιστικές διαδικασίες)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Τάσεις στην απόκτηση Αυτοματοποιημένων Λογιστικών Εφαρμογών</a:t>
            </a:r>
          </a:p>
          <a:p>
            <a:pPr marL="0">
              <a:buNone/>
            </a:pPr>
            <a:r>
              <a:rPr lang="el-GR" sz="2800" b="1" u="sng" dirty="0" smtClean="0"/>
              <a:t>Εσωτερικής Ανάπτυξης</a:t>
            </a:r>
            <a:r>
              <a:rPr lang="el-GR" sz="2800" dirty="0" smtClean="0"/>
              <a:t> Αυτοματοποιημένων Λογιστικών Εφαρμογών (μεγάλους οργανισμούς)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Τάσεις στην απόκτηση Αυτοματοποιημένων Λογιστικών Εφαρμογών</a:t>
            </a:r>
          </a:p>
          <a:p>
            <a:r>
              <a:rPr lang="el-GR" sz="2800" b="1" u="sng" dirty="0" smtClean="0"/>
              <a:t>Αγοράς σχεδιασμένων</a:t>
            </a:r>
            <a:r>
              <a:rPr lang="el-GR" sz="2800" dirty="0" smtClean="0"/>
              <a:t> από εξειδικευμένες εταιρείες λογισμικού Αυτοματοποιημένων Λογιστικών Εφαρμογών (μικρές εταιρείες)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Προβλήματα με τα Λογιστικά Πακέτα</a:t>
            </a:r>
          </a:p>
          <a:p>
            <a:r>
              <a:rPr lang="el-GR" dirty="0" smtClean="0"/>
              <a:t>Εσωτερικής Ανάπτυξης</a:t>
            </a:r>
          </a:p>
          <a:p>
            <a:pPr lvl="1"/>
            <a:r>
              <a:rPr lang="el-GR" dirty="0" smtClean="0"/>
              <a:t>Μεγάλο κόστος</a:t>
            </a:r>
          </a:p>
          <a:p>
            <a:pPr lvl="1"/>
            <a:r>
              <a:rPr lang="el-GR" dirty="0" smtClean="0"/>
              <a:t>Χρήση πόρων για την ανάπτυξη συστήματος που δεν ήταν σίγουρο ότι θα λειτουργούσε</a:t>
            </a:r>
          </a:p>
          <a:p>
            <a:pPr lvl="1"/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Προβλήματα με τα Λογιστικά Πακέτα</a:t>
            </a:r>
          </a:p>
          <a:p>
            <a:r>
              <a:rPr lang="el-GR" dirty="0" smtClean="0"/>
              <a:t>Αγορά ήδη σχεδιασμένων Λογιστικών Πακέτων</a:t>
            </a:r>
          </a:p>
          <a:p>
            <a:pPr lvl="1"/>
            <a:r>
              <a:rPr lang="el-GR" dirty="0" smtClean="0"/>
              <a:t> Χαμηλό κόστος αγοράς άλλα υψηλό κόστος μετατροπής ώστε να καλύπτουν ιδιαίτερες πληροφοριακές ανάγκες</a:t>
            </a:r>
          </a:p>
          <a:p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Εξέλιξη των Λ.Π.Σ.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…..σε σχέση με το χειρόγραφο σύστημα </a:t>
            </a:r>
          </a:p>
          <a:p>
            <a:r>
              <a:rPr lang="el-GR" dirty="0" smtClean="0"/>
              <a:t>Προβλήματα περιοδικότητας</a:t>
            </a:r>
          </a:p>
          <a:p>
            <a:r>
              <a:rPr lang="el-GR" dirty="0" smtClean="0"/>
              <a:t>Φύση των δεδομένων που συλλέγονταν</a:t>
            </a:r>
          </a:p>
          <a:p>
            <a:r>
              <a:rPr lang="el-GR" dirty="0" smtClean="0"/>
              <a:t>Πρόσβαση στα δεδομένα – Αναφορές</a:t>
            </a:r>
          </a:p>
          <a:p>
            <a:pPr lvl="1">
              <a:buNone/>
            </a:pPr>
            <a:endParaRPr lang="el-GR" dirty="0" smtClean="0"/>
          </a:p>
          <a:p>
            <a:pPr lvl="1">
              <a:buNone/>
            </a:pPr>
            <a:r>
              <a:rPr lang="el-GR" dirty="0" smtClean="0"/>
              <a:t>			</a:t>
            </a:r>
            <a:r>
              <a:rPr lang="el-GR" b="1" dirty="0" smtClean="0"/>
              <a:t>ΔΕΝ ΕΠΙΛΥΘΗΚΑΝ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Μηχανογραφημένη Λογιστική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</a:t>
            </a:r>
          </a:p>
          <a:p>
            <a:pPr algn="l"/>
            <a:r>
              <a:rPr lang="el-GR" sz="2800" b="1" dirty="0" smtClean="0"/>
              <a:t>Ενότητα 1: Εξέλιξη των Λ.Π.Σ.</a:t>
            </a:r>
            <a:endParaRPr lang="en-US" sz="2800" b="1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Καραγιώργος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Π. – Πετρίδης Α. (2010), Μηχανογραφημένη Λογιστική, εκδότης: Αφοί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Θ.Καραγιώργου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Ο.Ε.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Πολλάλης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Ι.,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Βοζίκης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Α. (2009), Πληροφορικά Συστήματα Διαχείρισης Επιχειρησιακών Πόρων: Στρατηγικές και Εφαρμογές, εκδότης: </a:t>
            </a:r>
            <a:r>
              <a:rPr lang="en-US" sz="1400" dirty="0" smtClean="0">
                <a:ea typeface="Arial Unicode MS"/>
                <a:cs typeface="Times New Roman" pitchFamily="18" charset="0"/>
              </a:rPr>
              <a:t>UTOPIA 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Εκδόσεις ΕΠΕ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ea typeface="Arial Unicode MS"/>
                <a:cs typeface="Times New Roman" pitchFamily="18" charset="0"/>
              </a:rPr>
              <a:t>Βενιέρης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Γ.,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Κοέν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Σ., </a:t>
            </a:r>
            <a:r>
              <a:rPr lang="el-GR" sz="1400" dirty="0" err="1" smtClean="0">
                <a:ea typeface="Arial Unicode MS"/>
                <a:cs typeface="Times New Roman" pitchFamily="18" charset="0"/>
              </a:rPr>
              <a:t>Βλήσμος</a:t>
            </a:r>
            <a:r>
              <a:rPr lang="el-GR" sz="1400" dirty="0" smtClean="0">
                <a:ea typeface="Arial Unicode MS"/>
                <a:cs typeface="Times New Roman" pitchFamily="18" charset="0"/>
              </a:rPr>
              <a:t> Ο. (2015), Λογιστικά Πληροφοριακά Συστήματα, εκδότης: Εταιρεία Αξιοποίησης και Διαχείρισης της περιουσίας του Οικονομικού Πανεπιστημίου Αθηνών Α.Ε.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Μηχανογραφημένη Λογιστική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Σκοπός της ενότητας αυτής είναι να παρουσιάσουμε την εξέλιξη των λογιστικών πληροφοριακών συστημάτων τόσο σε επίπεδο θεωρητικό όσο και σε επίπεδο τεχνολογικό.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Εξέλιξη των Λ.Π.Σ.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Από το χθες στο σήμερα</a:t>
            </a:r>
          </a:p>
          <a:p>
            <a:pPr marL="0">
              <a:buNone/>
            </a:pPr>
            <a:r>
              <a:rPr lang="el-GR" dirty="0" smtClean="0"/>
              <a:t>Η εξέλιξη των Λογιστικών Πληροφοριακών Συστημάτων είναι αποτέλεσμα:</a:t>
            </a:r>
          </a:p>
          <a:p>
            <a:pPr lvl="3"/>
            <a:r>
              <a:rPr lang="el-GR" sz="3200" dirty="0" smtClean="0"/>
              <a:t>της εξέλιξης σε θεωρητικό επίπεδο</a:t>
            </a:r>
            <a:endParaRPr lang="el-GR" sz="2400" dirty="0" smtClean="0"/>
          </a:p>
          <a:p>
            <a:pPr lvl="3"/>
            <a:r>
              <a:rPr lang="el-GR" sz="3200" dirty="0" smtClean="0"/>
              <a:t>της εξέλιξης της τεχνολογίας</a:t>
            </a:r>
            <a:endParaRPr lang="el-GR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857376" y="3111500"/>
            <a:ext cx="3857625" cy="2047875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063626" y="1603375"/>
            <a:ext cx="6022975" cy="3808678"/>
          </a:xfrm>
          <a:prstGeom prst="ellipse">
            <a:avLst/>
          </a:prstGeom>
          <a:noFill/>
          <a:ln w="508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698500"/>
            <a:ext cx="8229600" cy="48260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479925" y="16139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590800" y="1079500"/>
            <a:ext cx="2895600" cy="254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chemeClr val="accent2"/>
                </a:solidFill>
              </a:rPr>
              <a:t>Γεγονότα που αφορούν</a:t>
            </a:r>
          </a:p>
          <a:p>
            <a:pPr>
              <a:buFontTx/>
              <a:buNone/>
            </a:pPr>
            <a:r>
              <a:rPr lang="el-GR" sz="2400">
                <a:solidFill>
                  <a:schemeClr val="accent2"/>
                </a:solidFill>
              </a:rPr>
              <a:t> μία επιχείρηση</a:t>
            </a:r>
            <a:endParaRPr lang="el-GR" sz="2400" b="0">
              <a:solidFill>
                <a:schemeClr val="tx1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124200" y="1968500"/>
            <a:ext cx="2514600" cy="444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dirty="0"/>
              <a:t>Οικονομικά γεγονότα</a:t>
            </a:r>
            <a:endParaRPr lang="el-GR" sz="2400" b="0" dirty="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667000" y="3429000"/>
            <a:ext cx="1524000" cy="444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rgbClr val="663300"/>
                </a:solidFill>
              </a:rPr>
              <a:t>Συναλλαγές</a:t>
            </a:r>
          </a:p>
          <a:p>
            <a:pPr>
              <a:buFontTx/>
              <a:buNone/>
            </a:pPr>
            <a:r>
              <a:rPr lang="el-GR" sz="2400">
                <a:solidFill>
                  <a:srgbClr val="663300"/>
                </a:solidFill>
              </a:rPr>
              <a:t>λογιστικά γεγονότα</a:t>
            </a:r>
            <a:endParaRPr lang="el-GR" sz="2400" b="0">
              <a:solidFill>
                <a:srgbClr val="663300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4191000"/>
            <a:ext cx="1447800" cy="254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r>
              <a:rPr lang="el-GR" sz="2400" b="0">
                <a:solidFill>
                  <a:srgbClr val="FF6600"/>
                </a:solidFill>
              </a:rPr>
              <a:t> </a:t>
            </a:r>
            <a:r>
              <a:rPr lang="el-GR" sz="2400">
                <a:solidFill>
                  <a:srgbClr val="800000"/>
                </a:solidFill>
              </a:rPr>
              <a:t>Βέβαια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895600" y="4635500"/>
            <a:ext cx="1524000" cy="190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r>
              <a:rPr lang="el-GR" sz="2400">
                <a:solidFill>
                  <a:srgbClr val="800000"/>
                </a:solidFill>
              </a:rPr>
              <a:t>Μετρήσιμα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33400" y="317500"/>
            <a:ext cx="28956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rgbClr val="800000"/>
                </a:solidFill>
              </a:rPr>
              <a:t>ΛΟΓΙΣΤΙΚΟ ΚΥΚΛΩΜΑ</a:t>
            </a:r>
            <a:endParaRPr lang="el-GR" sz="2400" b="0">
              <a:solidFill>
                <a:srgbClr val="8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838200" y="952500"/>
            <a:ext cx="1524000" cy="33020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257800" y="254000"/>
            <a:ext cx="28956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algn="l">
              <a:buFontTx/>
              <a:buNone/>
            </a:pPr>
            <a:r>
              <a:rPr lang="el-GR" sz="2400" dirty="0"/>
              <a:t>ΘΕΩΡΙΑ ΓΕΓΟΝΟΤΩΝ</a:t>
            </a:r>
          </a:p>
          <a:p>
            <a:pPr algn="l">
              <a:buFontTx/>
              <a:buNone/>
            </a:pPr>
            <a:r>
              <a:rPr lang="en-US" sz="2400" b="0" dirty="0"/>
              <a:t>		</a:t>
            </a:r>
            <a:r>
              <a:rPr lang="en-US" sz="2400" dirty="0"/>
              <a:t>Sorter 1969</a:t>
            </a:r>
            <a:endParaRPr lang="el-GR" sz="2400" b="0" dirty="0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6248400" y="936625"/>
            <a:ext cx="933450" cy="1349375"/>
          </a:xfrm>
          <a:custGeom>
            <a:avLst/>
            <a:gdLst>
              <a:gd name="T0" fmla="*/ 933450 w 588"/>
              <a:gd name="T1" fmla="*/ 0 h 1020"/>
              <a:gd name="T2" fmla="*/ 0 w 588"/>
              <a:gd name="T3" fmla="*/ 1619250 h 10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88" h="1020">
                <a:moveTo>
                  <a:pt x="588" y="0"/>
                </a:moveTo>
                <a:lnTo>
                  <a:pt x="0" y="102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 animBg="1"/>
      <p:bldP spid="28677" grpId="0" animBg="1"/>
      <p:bldP spid="28683" grpId="0" autoUpdateAnimBg="0"/>
      <p:bldP spid="28684" grpId="0" autoUpdateAnimBg="0"/>
      <p:bldP spid="28686" grpId="0" autoUpdateAnimBg="0"/>
      <p:bldP spid="28687" grpId="0" autoUpdateAnimBg="0"/>
      <p:bldP spid="28688" grpId="0" autoUpdateAnimBg="0"/>
      <p:bldP spid="28690" grpId="0" autoUpdateAnimBg="0"/>
      <p:bldP spid="28691" grpId="0" animBg="1"/>
      <p:bldP spid="28692" grpId="0" autoUpdateAnimBg="0"/>
      <p:bldP spid="28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3600" dirty="0" smtClean="0"/>
              <a:t>Λογιστικό κύκλωμα και Θεωρία Γεγονότων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60500"/>
            <a:ext cx="3810000" cy="3619500"/>
          </a:xfrm>
        </p:spPr>
        <p:txBody>
          <a:bodyPr/>
          <a:lstStyle/>
          <a:p>
            <a:pPr eaLnBrk="1" hangingPunct="1"/>
            <a:r>
              <a:rPr lang="el-GR" dirty="0" smtClean="0"/>
              <a:t>Λογιστικό κύκλωμα</a:t>
            </a:r>
          </a:p>
          <a:p>
            <a:pPr eaLnBrk="1" hangingPunct="1">
              <a:buFont typeface="Symbol" pitchFamily="18" charset="2"/>
              <a:buNone/>
            </a:pPr>
            <a:r>
              <a:rPr lang="el-GR" dirty="0" smtClean="0"/>
              <a:t>	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60500"/>
            <a:ext cx="3810000" cy="3619500"/>
          </a:xfrm>
        </p:spPr>
        <p:txBody>
          <a:bodyPr/>
          <a:lstStyle/>
          <a:p>
            <a:pPr eaLnBrk="1" hangingPunct="1"/>
            <a:r>
              <a:rPr lang="el-GR" dirty="0" smtClean="0"/>
              <a:t>Θεωρία Γεγονότων</a:t>
            </a:r>
          </a:p>
          <a:p>
            <a:pPr eaLnBrk="1" hangingPunct="1">
              <a:buFont typeface="Symbol" pitchFamily="18" charset="2"/>
              <a:buNone/>
            </a:pPr>
            <a:r>
              <a:rPr lang="el-GR" sz="2400" dirty="0" smtClean="0"/>
              <a:t>	</a:t>
            </a:r>
            <a:endParaRPr lang="el-GR" dirty="0" smtClean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029200" y="2095500"/>
            <a:ext cx="2362200" cy="952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Καταγραφή όλων των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 στοιχείων των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οικονομικών γεγονότων</a:t>
            </a:r>
          </a:p>
          <a:p>
            <a:pPr>
              <a:buFontTx/>
              <a:buNone/>
            </a:pPr>
            <a:endParaRPr lang="el-GR" sz="2400" b="0" dirty="0">
              <a:solidFill>
                <a:schemeClr val="tx1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143000" y="2032000"/>
            <a:ext cx="2514600" cy="952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Διπλογραφικό σύστημα </a:t>
            </a:r>
          </a:p>
          <a:p>
            <a:pPr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καταγραφής κάποιων στοιχείων </a:t>
            </a:r>
          </a:p>
          <a:p>
            <a:pPr>
              <a:buFontTx/>
              <a:buNone/>
            </a:pPr>
            <a:r>
              <a:rPr lang="el-GR" sz="2400" b="0" dirty="0">
                <a:solidFill>
                  <a:schemeClr val="tx1"/>
                </a:solidFill>
              </a:rPr>
              <a:t>μίας συναλλαγής</a:t>
            </a:r>
            <a:endParaRPr lang="el-GR" sz="2000" b="0" dirty="0">
              <a:solidFill>
                <a:schemeClr val="tx1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483768" y="3001516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 dirty="0">
                <a:solidFill>
                  <a:schemeClr val="tx1"/>
                </a:solidFill>
              </a:rPr>
              <a:t>π.χ πώληση προϊόντων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827584" y="321754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000" dirty="0"/>
              <a:t>Παραστατικό, ποσότητα</a:t>
            </a:r>
          </a:p>
          <a:p>
            <a:pPr>
              <a:buFontTx/>
              <a:buNone/>
            </a:pPr>
            <a:r>
              <a:rPr lang="el-GR" sz="2000" dirty="0"/>
              <a:t>ημερομηνία, όνομα πελάτη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004048" y="3433564"/>
            <a:ext cx="2895600" cy="571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000" dirty="0"/>
              <a:t>Παραστατικό, ποσότητα</a:t>
            </a:r>
          </a:p>
          <a:p>
            <a:pPr>
              <a:buFontTx/>
              <a:buNone/>
            </a:pPr>
            <a:r>
              <a:rPr lang="el-GR" sz="2000" dirty="0"/>
              <a:t>ημερομηνία, όνομα πελάτη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004048" y="4081636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l-GR" sz="2000" dirty="0">
                <a:cs typeface="+mn-cs"/>
              </a:rPr>
              <a:t>όνομα πωλητή, δημογραφικά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l-GR" sz="2000" dirty="0">
                <a:cs typeface="+mn-cs"/>
              </a:rPr>
              <a:t>χαρακτηριστικά του πελάτη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  <p:bldP spid="31750" grpId="0" autoUpdateAnimBg="0"/>
      <p:bldP spid="31752" grpId="0" autoUpdateAnimBg="0"/>
      <p:bldP spid="31754" grpId="0" autoUpdateAnimBg="0"/>
      <p:bldP spid="31755" grpId="0" autoUpdateAnimBg="0"/>
      <p:bldP spid="317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smtClean="0"/>
              <a:t>Τεχνολογική εξέλιξη των Λ.Π.Σ</a:t>
            </a:r>
            <a:r>
              <a:rPr lang="el-GR" sz="4000" smtClean="0"/>
              <a:t>.</a:t>
            </a:r>
            <a:endParaRPr lang="el-GR" smtClean="0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 rot="-1249682">
            <a:off x="735950" y="3070568"/>
            <a:ext cx="7772400" cy="508000"/>
          </a:xfrm>
          <a:prstGeom prst="rightArrow">
            <a:avLst>
              <a:gd name="adj1" fmla="val 27083"/>
              <a:gd name="adj2" fmla="val 14042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4699000"/>
            <a:ext cx="1828800" cy="444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rgbClr val="800000"/>
                </a:solidFill>
              </a:rPr>
              <a:t>Χειρόγραφο</a:t>
            </a:r>
            <a:endParaRPr lang="el-GR" sz="2400" b="0">
              <a:solidFill>
                <a:srgbClr val="800000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819400" y="4445000"/>
            <a:ext cx="19050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chemeClr val="accent2"/>
                </a:solidFill>
              </a:rPr>
              <a:t>Μηχανογραφημένο</a:t>
            </a:r>
            <a:endParaRPr lang="el-GR" sz="2400" b="0">
              <a:solidFill>
                <a:schemeClr val="tx1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257800" y="3683000"/>
            <a:ext cx="18288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l-GR" sz="2400">
                <a:solidFill>
                  <a:srgbClr val="CC0099"/>
                </a:solidFill>
              </a:rPr>
              <a:t>Βάσεις </a:t>
            </a:r>
          </a:p>
          <a:p>
            <a:pPr>
              <a:buFontTx/>
              <a:buNone/>
            </a:pPr>
            <a:r>
              <a:rPr lang="el-GR" sz="2400">
                <a:solidFill>
                  <a:srgbClr val="CC0099"/>
                </a:solidFill>
              </a:rPr>
              <a:t>δεδομένων</a:t>
            </a:r>
            <a:endParaRPr lang="el-GR" sz="2400" b="0">
              <a:solidFill>
                <a:schemeClr val="tx1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086600" y="3111500"/>
            <a:ext cx="1828800" cy="5080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E.R.P.</a:t>
            </a:r>
            <a:endParaRPr lang="el-GR" sz="2400" b="0">
              <a:solidFill>
                <a:schemeClr val="tx1"/>
              </a:solidFill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2895600" y="4889500"/>
            <a:ext cx="1447800" cy="190500"/>
          </a:xfrm>
          <a:prstGeom prst="rightArrow">
            <a:avLst>
              <a:gd name="adj1" fmla="val 50000"/>
              <a:gd name="adj2" fmla="val 158333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  <p:bldP spid="29704" grpId="0" autoUpdateAnimBg="0"/>
      <p:bldP spid="29705" grpId="0" autoUpdateAnimBg="0"/>
      <p:bldP spid="29706" grpId="0" autoUpdateAnimBg="0"/>
      <p:bldP spid="297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1347</TotalTime>
  <Words>841</Words>
  <Application>Microsoft Office PowerPoint</Application>
  <PresentationFormat>Προβολή στην οθόνη (16:10)</PresentationFormat>
  <Paragraphs>176</Paragraphs>
  <Slides>26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Μηχανογραφημένη Λογιστική ΙI</vt:lpstr>
      <vt:lpstr>Διαφάνεια 2</vt:lpstr>
      <vt:lpstr>Άδειες Χρήσης</vt:lpstr>
      <vt:lpstr>Χρηματοδότηση</vt:lpstr>
      <vt:lpstr>Σκοποί  ενότητας</vt:lpstr>
      <vt:lpstr>Εξέλιξη των Λ.Π.Σ.</vt:lpstr>
      <vt:lpstr>Διαφάνεια 7</vt:lpstr>
      <vt:lpstr>Λογιστικό κύκλωμα και Θεωρία Γεγονότων</vt:lpstr>
      <vt:lpstr>Τεχνολογική 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Εξέλιξη των Λ.Π.Σ.</vt:lpstr>
      <vt:lpstr>Βιβλιογραφία</vt:lpstr>
      <vt:lpstr>Σημείωμα Αναφοράς</vt:lpstr>
      <vt:lpstr>Σημείωμα Αδειοδότησης</vt:lpstr>
      <vt:lpstr>Διαφάνεια 23</vt:lpstr>
      <vt:lpstr>Διαφάνεια 24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201</cp:revision>
  <dcterms:created xsi:type="dcterms:W3CDTF">2012-09-06T09:03:05Z</dcterms:created>
  <dcterms:modified xsi:type="dcterms:W3CDTF">2015-11-24T20:45:21Z</dcterms:modified>
</cp:coreProperties>
</file>