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290" r:id="rId12"/>
    <p:sldId id="295" r:id="rId13"/>
    <p:sldId id="305" r:id="rId14"/>
    <p:sldId id="292" r:id="rId15"/>
    <p:sldId id="293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Βασικές εργαστηριακές τεχνικές - </a:t>
            </a:r>
            <a:r>
              <a:rPr lang="en-US" sz="1000" dirty="0" smtClean="0">
                <a:solidFill>
                  <a:schemeClr val="bg1"/>
                </a:solidFill>
              </a:rPr>
              <a:t>pH </a:t>
            </a:r>
            <a:r>
              <a:rPr lang="el-GR" sz="1000" dirty="0" smtClean="0">
                <a:solidFill>
                  <a:schemeClr val="bg1"/>
                </a:solidFill>
              </a:rPr>
              <a:t>διαλυμάτων, </a:t>
            </a:r>
            <a:r>
              <a:rPr lang="el-GR" sz="1000" dirty="0" smtClean="0">
                <a:solidFill>
                  <a:schemeClr val="bg1"/>
                </a:solidFill>
              </a:rPr>
              <a:t>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Burgess%20K%5BAuthor%5D&amp;cauthor=true&amp;cauthor_uid=19831417" TargetMode="External"/><Relationship Id="rId3" Type="http://schemas.openxmlformats.org/officeDocument/2006/relationships/hyperlink" Target="http://www.biblionet.gr/com/276/%CE%A4%CE%B6%CE%B9%CF%8C%CE%BB%CE%B1" TargetMode="External"/><Relationship Id="rId7" Type="http://schemas.openxmlformats.org/officeDocument/2006/relationships/hyperlink" Target="http://www.ncbi.nlm.nih.gov/pubmed?term=Han%20J%5BAuthor%5D&amp;cauthor=true&amp;cauthor_uid=198314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p.gr/%CE%92%CE%99%CE%9F%CE%9B%CE%9F%CE%93%CE%99%CE%91-%CE%A4%CE%9F%CE%9C%CE%9F%CE%A3-%CE%99_p-279715.aspx?LangId=1" TargetMode="External"/><Relationship Id="rId5" Type="http://schemas.openxmlformats.org/officeDocument/2006/relationships/hyperlink" Target="http://www.cup.gr/REECE-JANE-B-_tl-622438.aspx?TableId=163&amp;LangId=1" TargetMode="External"/><Relationship Id="rId10" Type="http://schemas.openxmlformats.org/officeDocument/2006/relationships/hyperlink" Target="http://www.chem.tamu.edu/rgroup/burgess/pdfs/Papers/Fluorescent%20indicators%20for%20intracellular%20pH%20ex%20vivo.pdf" TargetMode="External"/><Relationship Id="rId4" Type="http://schemas.openxmlformats.org/officeDocument/2006/relationships/hyperlink" Target="http://www.cup.gr/CAMPBELL-NEIL-A-_tl-622435.aspx?TableId=163&amp;LangId=1" TargetMode="External"/><Relationship Id="rId9" Type="http://schemas.openxmlformats.org/officeDocument/2006/relationships/hyperlink" Target="http://www.ncbi.nlm.nih.gov/pubmed/198314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4:</a:t>
            </a:r>
            <a:r>
              <a:rPr lang="en-US" sz="2800" dirty="0" smtClean="0"/>
              <a:t> </a:t>
            </a:r>
            <a:r>
              <a:rPr lang="en-US" sz="2800" b="1" dirty="0"/>
              <a:t>pH </a:t>
            </a:r>
            <a:r>
              <a:rPr lang="el-GR" sz="2800" b="1" dirty="0"/>
              <a:t>διαλυμάτων</a:t>
            </a:r>
            <a:endParaRPr lang="el-GR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pH</a:t>
            </a:r>
            <a:r>
              <a:rPr lang="el-GR" u="sng" dirty="0"/>
              <a:t>-</a:t>
            </a:r>
            <a:r>
              <a:rPr lang="el-GR" u="sng" dirty="0" err="1"/>
              <a:t>μετρα</a:t>
            </a:r>
            <a:r>
              <a:rPr lang="el-GR" dirty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2050" name="Εικόνα 2" descr="Benchtop pH 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56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Εικόνα 1" descr="Ηλεκτρονικό PH μετρ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1356"/>
            <a:ext cx="26955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96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948912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 έκδοση, 2008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</a:t>
            </a:r>
            <a:r>
              <a:rPr lang="el-GR" sz="1400" b="1" dirty="0"/>
              <a:t>: </a:t>
            </a:r>
            <a:r>
              <a:rPr lang="el-GR" sz="1400" dirty="0"/>
              <a:t>Θέματα και εργαστηριακές ασκήσεις. Εκδόσεις </a:t>
            </a:r>
            <a:r>
              <a:rPr lang="el-GR" sz="1400" u="sng" dirty="0" err="1">
                <a:hlinkClick r:id="rId3"/>
              </a:rPr>
              <a:t>Τζιόλα</a:t>
            </a:r>
            <a:r>
              <a:rPr lang="el-GR" sz="1400" dirty="0"/>
              <a:t>, 2009, 408 σελ.</a:t>
            </a:r>
            <a:endParaRPr lang="el-GR" sz="1400" b="1" dirty="0"/>
          </a:p>
          <a:p>
            <a:pPr>
              <a:spcBef>
                <a:spcPts val="0"/>
              </a:spcBef>
            </a:pPr>
            <a:r>
              <a:rPr lang="el-GR" sz="1400" dirty="0"/>
              <a:t>5.</a:t>
            </a:r>
            <a:r>
              <a:rPr lang="el-GR" sz="1400" b="1" dirty="0"/>
              <a:t>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/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.</a:t>
            </a:r>
            <a:endParaRPr lang="el-GR" sz="1400" b="1" dirty="0"/>
          </a:p>
          <a:p>
            <a:pPr>
              <a:spcBef>
                <a:spcPts val="0"/>
              </a:spcBef>
            </a:pPr>
            <a:r>
              <a:rPr lang="el-GR" sz="1400" dirty="0"/>
              <a:t>6*. J.M. B</a:t>
            </a:r>
            <a:r>
              <a:rPr lang="en-US" sz="1400" dirty="0"/>
              <a:t>erg</a:t>
            </a:r>
            <a:r>
              <a:rPr lang="el-GR" sz="1400" dirty="0"/>
              <a:t>, J.L T</a:t>
            </a:r>
            <a:r>
              <a:rPr lang="en-US" sz="1400" dirty="0" err="1"/>
              <a:t>ymozcko</a:t>
            </a:r>
            <a:r>
              <a:rPr lang="el-GR" sz="1400" dirty="0"/>
              <a:t>, L.S</a:t>
            </a:r>
            <a:r>
              <a:rPr lang="en-US" sz="1400" dirty="0" err="1"/>
              <a:t>ryer</a:t>
            </a:r>
            <a:r>
              <a:rPr lang="el-GR" sz="1400" dirty="0"/>
              <a:t>, </a:t>
            </a:r>
            <a:r>
              <a:rPr lang="el-GR" sz="1400" i="1" dirty="0"/>
              <a:t>Βιοχημεία</a:t>
            </a:r>
            <a:r>
              <a:rPr lang="el-GR" sz="1400" dirty="0"/>
              <a:t>, 7</a:t>
            </a:r>
            <a:r>
              <a:rPr lang="el-GR" sz="1400" baseline="30000" dirty="0"/>
              <a:t>η</a:t>
            </a:r>
            <a:r>
              <a:rPr lang="el-GR" sz="1400" dirty="0"/>
              <a:t> έκδοση, Πανεπιστημιακές Εκδόσεις Κρήτης, Ηράκλειο 2014. </a:t>
            </a:r>
            <a:r>
              <a:rPr lang="el-GR" sz="1400" i="1" dirty="0"/>
              <a:t>Βλέπε Κεφάλαια 1, 18 και 27 όπου αναφέρεται εξαντλητικά στη χημεία και τη βιοχημεία της ρύθμισης του </a:t>
            </a:r>
            <a:r>
              <a:rPr lang="en-US" sz="1400" i="1" dirty="0"/>
              <a:t>pH</a:t>
            </a:r>
            <a:r>
              <a:rPr lang="el-GR" sz="1400" dirty="0"/>
              <a:t>. 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7*. </a:t>
            </a:r>
            <a:r>
              <a:rPr lang="el-GR" sz="1400" dirty="0" err="1"/>
              <a:t>Γρ</a:t>
            </a:r>
            <a:r>
              <a:rPr lang="el-GR" sz="1400" dirty="0"/>
              <a:t>. Χ. </a:t>
            </a:r>
            <a:r>
              <a:rPr lang="el-GR" sz="1400" dirty="0" err="1"/>
              <a:t>Διαμαντίδη</a:t>
            </a:r>
            <a:r>
              <a:rPr lang="el-GR" sz="1400" dirty="0"/>
              <a:t>, </a:t>
            </a:r>
            <a:r>
              <a:rPr lang="el-GR" sz="1400" i="1" dirty="0"/>
              <a:t>Εισαγωγή στη Βιοχημεία</a:t>
            </a:r>
            <a:r>
              <a:rPr lang="el-GR" sz="1400" dirty="0"/>
              <a:t>, 3</a:t>
            </a:r>
            <a:r>
              <a:rPr lang="el-GR" sz="1400" baseline="30000" dirty="0"/>
              <a:t>η</a:t>
            </a:r>
            <a:r>
              <a:rPr lang="el-GR" sz="1400" dirty="0"/>
              <a:t> έκδοση, </a:t>
            </a:r>
            <a:r>
              <a:rPr lang="en-US" sz="1400" dirty="0"/>
              <a:t>University Studio Press</a:t>
            </a:r>
            <a:r>
              <a:rPr lang="el-GR" sz="1400" dirty="0"/>
              <a:t>, Θεσσαλονίκη, 2007.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8*. </a:t>
            </a:r>
            <a:r>
              <a:rPr lang="en-US" sz="1400" dirty="0"/>
              <a:t>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9* </a:t>
            </a:r>
            <a:r>
              <a:rPr lang="en-GB" sz="1400" dirty="0">
                <a:hlinkClick r:id="rId4"/>
              </a:rPr>
              <a:t>Campbell Neil A.</a:t>
            </a:r>
            <a:r>
              <a:rPr lang="en-GB" sz="1400" dirty="0"/>
              <a:t>, Jane B. </a:t>
            </a:r>
            <a:r>
              <a:rPr lang="en-GB" sz="1400" dirty="0">
                <a:hlinkClick r:id="rId5"/>
              </a:rPr>
              <a:t>Reece</a:t>
            </a:r>
            <a:r>
              <a:rPr lang="el-GR" sz="1400" dirty="0">
                <a:hlinkClick r:id="rId5"/>
              </a:rPr>
              <a:t>.</a:t>
            </a:r>
            <a:r>
              <a:rPr lang="el-GR" sz="1400" dirty="0"/>
              <a:t> </a:t>
            </a:r>
            <a:r>
              <a:rPr lang="el-GR" sz="1400" i="1" dirty="0">
                <a:hlinkClick r:id="rId6"/>
              </a:rPr>
              <a:t>Βιολογία</a:t>
            </a:r>
            <a:r>
              <a:rPr lang="el-GR" sz="1400" dirty="0">
                <a:hlinkClick r:id="rId6"/>
              </a:rPr>
              <a:t>, τόμος Ι.</a:t>
            </a:r>
            <a:r>
              <a:rPr lang="el-GR" sz="1400" dirty="0"/>
              <a:t> </a:t>
            </a:r>
            <a:r>
              <a:rPr lang="el-GR" sz="1400" i="1" dirty="0"/>
              <a:t>Η χημεία της ζωής</a:t>
            </a:r>
            <a:r>
              <a:rPr lang="el-GR" sz="1400" dirty="0"/>
              <a:t> - Το κύτταρο, Γενετική. Πανεπιστημιακές Εκδόσεις Κρήτης, Ηράκλειο 2012. </a:t>
            </a:r>
            <a:r>
              <a:rPr lang="el-GR" sz="1400" i="1" dirty="0"/>
              <a:t>Βλέπε ειδικά, τα Κεφάλαια 3, 8, 9 και 10.</a:t>
            </a:r>
            <a:endParaRPr lang="el-GR" sz="1400" dirty="0"/>
          </a:p>
          <a:p>
            <a:pPr>
              <a:spcBef>
                <a:spcPts val="0"/>
              </a:spcBef>
            </a:pPr>
            <a:r>
              <a:rPr lang="el-GR" sz="1400" dirty="0"/>
              <a:t>10. </a:t>
            </a:r>
            <a:r>
              <a:rPr lang="el-GR" sz="1400" dirty="0" err="1">
                <a:hlinkClick r:id="rId7"/>
              </a:rPr>
              <a:t>Han</a:t>
            </a:r>
            <a:r>
              <a:rPr lang="el-GR" sz="1400" dirty="0">
                <a:hlinkClick r:id="rId7"/>
              </a:rPr>
              <a:t> J</a:t>
            </a:r>
            <a:r>
              <a:rPr lang="el-GR" sz="1400" dirty="0"/>
              <a:t>, </a:t>
            </a:r>
            <a:r>
              <a:rPr lang="el-GR" sz="1400" dirty="0" err="1">
                <a:hlinkClick r:id="rId8"/>
              </a:rPr>
              <a:t>Burgess</a:t>
            </a:r>
            <a:r>
              <a:rPr lang="el-GR" sz="1400" dirty="0">
                <a:hlinkClick r:id="rId8"/>
              </a:rPr>
              <a:t> K</a:t>
            </a:r>
            <a:r>
              <a:rPr lang="el-GR" sz="1400" dirty="0"/>
              <a:t>. </a:t>
            </a:r>
            <a:r>
              <a:rPr lang="en-US" sz="1400" dirty="0"/>
              <a:t>Fluorescent indicators for intracellular </a:t>
            </a:r>
            <a:r>
              <a:rPr lang="en-US" sz="1400" dirty="0" err="1"/>
              <a:t>pH.</a:t>
            </a:r>
            <a:r>
              <a:rPr lang="en-US" sz="1400" dirty="0"/>
              <a:t> </a:t>
            </a:r>
            <a:r>
              <a:rPr lang="en-US" sz="1400" i="1" dirty="0" err="1">
                <a:hlinkClick r:id="rId9" tooltip="Chemical reviews."/>
              </a:rPr>
              <a:t>Chem</a:t>
            </a:r>
            <a:r>
              <a:rPr lang="en-US" sz="1400" i="1" dirty="0">
                <a:hlinkClick r:id="rId9" tooltip="Chemical reviews."/>
              </a:rPr>
              <a:t> Rev</a:t>
            </a:r>
            <a:r>
              <a:rPr lang="el-GR" sz="1400" dirty="0">
                <a:hlinkClick r:id="rId9" tooltip="Chemical reviews."/>
              </a:rPr>
              <a:t>.</a:t>
            </a:r>
            <a:r>
              <a:rPr lang="en-US" sz="1400" dirty="0"/>
              <a:t> </a:t>
            </a:r>
            <a:r>
              <a:rPr lang="el-GR" sz="1400" dirty="0"/>
              <a:t>(2010) </a:t>
            </a:r>
            <a:r>
              <a:rPr lang="el-GR" sz="1400" b="1" dirty="0"/>
              <a:t>110</a:t>
            </a:r>
            <a:r>
              <a:rPr lang="el-GR" sz="1400" dirty="0"/>
              <a:t>:2709-2928. Ελεύθερα </a:t>
            </a:r>
            <a:r>
              <a:rPr lang="el-GR" sz="1400" dirty="0" err="1"/>
              <a:t>προσβάσιμο</a:t>
            </a:r>
            <a:r>
              <a:rPr lang="el-GR" sz="1400" dirty="0"/>
              <a:t> στην </a:t>
            </a:r>
            <a:r>
              <a:rPr lang="el-GR" sz="1400" u="sng" dirty="0">
                <a:hlinkClick r:id="rId10"/>
              </a:rPr>
              <a:t>http://www.chem.tamu.edu/rgroup/burgess/pdfs/Papers/Fluorescent%20indicators%20for%20intracellular%20pH%20ex%20vivo.pdf</a:t>
            </a:r>
            <a:r>
              <a:rPr lang="el-GR" sz="1400" dirty="0"/>
              <a:t> . Μια αναλυτικότατη περιγραφή στα αγγλικά, της χημείας, οργανικής χημείας και βιοχημείας όλων των χρησιμοποιούμενων φθοριζόντων χρωστικών για τον προσδιορισμό του ενδοκυτταρικού </a:t>
            </a:r>
            <a:r>
              <a:rPr lang="en-US" sz="1400" dirty="0"/>
              <a:t>pH</a:t>
            </a:r>
            <a:r>
              <a:rPr lang="el-GR" sz="1400" dirty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 </a:t>
            </a:r>
            <a:r>
              <a:rPr lang="el-GR" dirty="0"/>
              <a:t>διαλυμάτων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4:</a:t>
            </a:r>
            <a:r>
              <a:rPr lang="en-US" sz="2800" dirty="0"/>
              <a:t> pH </a:t>
            </a:r>
            <a:r>
              <a:rPr lang="el-GR" sz="2800" dirty="0" smtClean="0"/>
              <a:t>διαλυμάτων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του νερού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Έχει διαπιστωθεί ότι το εντελώς καθαρό νερό παρουσιάζει μια πολύ μικρή αγωγιμότητα (δηλ. παρουσία διαλυμένων ιόντων), η οποία αποδείχτηκε ότι οφείλεται στον ιοντισμό πολύ μικρού αριθμού μορίων νερού σύμφωνα με την εξίσωση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Συνεπώς</a:t>
            </a:r>
            <a:r>
              <a:rPr lang="el-GR" dirty="0"/>
              <a:t>, το </a:t>
            </a:r>
            <a:r>
              <a:rPr lang="el-GR" i="1" dirty="0"/>
              <a:t>νερό είναι ταυτόχρονα και ασθενές οξύ και ασθενής βάση</a:t>
            </a:r>
            <a:r>
              <a:rPr lang="el-GR" dirty="0"/>
              <a:t>, διότι από τη διάσταση ενός μορίου του προκύπτει ένα ιόν υδρογόνου, Η</a:t>
            </a:r>
            <a:r>
              <a:rPr lang="el-GR" baseline="30000" dirty="0"/>
              <a:t>+</a:t>
            </a:r>
            <a:r>
              <a:rPr lang="el-GR" dirty="0"/>
              <a:t> , (ή ορθότερα </a:t>
            </a:r>
            <a:r>
              <a:rPr lang="el-GR" dirty="0" err="1"/>
              <a:t>οξωνίου</a:t>
            </a:r>
            <a:r>
              <a:rPr lang="el-GR" dirty="0"/>
              <a:t>, Η</a:t>
            </a:r>
            <a:r>
              <a:rPr lang="el-GR" baseline="-25000" dirty="0"/>
              <a:t>3</a:t>
            </a:r>
            <a:r>
              <a:rPr lang="en-GB" dirty="0"/>
              <a:t>O</a:t>
            </a:r>
            <a:r>
              <a:rPr lang="el-GR" baseline="30000" dirty="0"/>
              <a:t>+</a:t>
            </a:r>
            <a:r>
              <a:rPr lang="el-GR" dirty="0"/>
              <a:t>) και ένα ιόν υδροξυλίου, ΟΗ</a:t>
            </a:r>
            <a:r>
              <a:rPr lang="el-GR" baseline="30000" dirty="0"/>
              <a:t>-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01516"/>
            <a:ext cx="5544617" cy="9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1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του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σταθερά ιοντισμού του νερού είναι: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 </a:t>
            </a:r>
            <a:r>
              <a:rPr lang="el-GR" dirty="0"/>
              <a:t>= [Η</a:t>
            </a:r>
            <a:r>
              <a:rPr lang="el-GR" baseline="30000" dirty="0"/>
              <a:t>+</a:t>
            </a:r>
            <a:r>
              <a:rPr lang="el-GR" dirty="0"/>
              <a:t>][</a:t>
            </a:r>
            <a:r>
              <a:rPr lang="en-GB" dirty="0"/>
              <a:t>O</a:t>
            </a:r>
            <a:r>
              <a:rPr lang="el-GR" dirty="0"/>
              <a:t>Η</a:t>
            </a:r>
            <a:r>
              <a:rPr lang="el-GR" baseline="30000" dirty="0"/>
              <a:t>-</a:t>
            </a:r>
            <a:r>
              <a:rPr lang="el-GR" dirty="0"/>
              <a:t>]/[Η</a:t>
            </a:r>
            <a:r>
              <a:rPr lang="el-GR" baseline="-25000" dirty="0"/>
              <a:t>2</a:t>
            </a:r>
            <a:r>
              <a:rPr lang="en-GB" dirty="0"/>
              <a:t>O</a:t>
            </a:r>
            <a:r>
              <a:rPr lang="el-GR" dirty="0" smtClean="0"/>
              <a:t>]</a:t>
            </a:r>
          </a:p>
          <a:p>
            <a:pPr marL="0" indent="0">
              <a:buNone/>
            </a:pPr>
            <a:r>
              <a:rPr lang="el-GR" dirty="0"/>
              <a:t>[</a:t>
            </a:r>
            <a:r>
              <a:rPr lang="en-GB" dirty="0"/>
              <a:t>H</a:t>
            </a:r>
            <a:r>
              <a:rPr lang="el-GR" baseline="-25000" dirty="0"/>
              <a:t>2</a:t>
            </a:r>
            <a:r>
              <a:rPr lang="en-GB" dirty="0"/>
              <a:t>O</a:t>
            </a:r>
            <a:r>
              <a:rPr lang="el-GR" dirty="0"/>
              <a:t>]= 1000 </a:t>
            </a:r>
            <a:r>
              <a:rPr lang="en-GB" dirty="0"/>
              <a:t>g</a:t>
            </a:r>
            <a:r>
              <a:rPr lang="el-GR" dirty="0"/>
              <a:t>/</a:t>
            </a:r>
            <a:r>
              <a:rPr lang="en-GB" dirty="0"/>
              <a:t>L</a:t>
            </a:r>
            <a:r>
              <a:rPr lang="el-GR" dirty="0"/>
              <a:t> / 18</a:t>
            </a:r>
            <a:r>
              <a:rPr lang="en-GB" dirty="0"/>
              <a:t>g</a:t>
            </a:r>
            <a:r>
              <a:rPr lang="el-GR" dirty="0"/>
              <a:t>/</a:t>
            </a:r>
            <a:r>
              <a:rPr lang="en-GB" dirty="0" err="1"/>
              <a:t>mol</a:t>
            </a:r>
            <a:r>
              <a:rPr lang="el-GR" dirty="0"/>
              <a:t> = 55.55 </a:t>
            </a:r>
            <a:r>
              <a:rPr lang="en-GB" dirty="0" err="1"/>
              <a:t>mol</a:t>
            </a:r>
            <a:r>
              <a:rPr lang="el-GR" dirty="0"/>
              <a:t>/</a:t>
            </a:r>
            <a:r>
              <a:rPr lang="en-GB" dirty="0"/>
              <a:t>L</a:t>
            </a:r>
            <a:r>
              <a:rPr lang="el-GR" dirty="0"/>
              <a:t> ή 55,55 Μ, δηλαδή πολύ μεγάλη σε σχέση με τις συγκεντρώσεις των ιόντων Η</a:t>
            </a:r>
            <a:r>
              <a:rPr lang="el-GR" baseline="30000" dirty="0"/>
              <a:t>+</a:t>
            </a:r>
            <a:r>
              <a:rPr lang="el-GR" dirty="0"/>
              <a:t> και OH</a:t>
            </a:r>
            <a:r>
              <a:rPr lang="el-GR" baseline="30000" dirty="0"/>
              <a:t>-</a:t>
            </a:r>
            <a:r>
              <a:rPr lang="el-GR" dirty="0"/>
              <a:t>, στα οποία το νερό διίσταται μόνον ελάχιστα. </a:t>
            </a:r>
          </a:p>
          <a:p>
            <a:r>
              <a:rPr lang="el-GR" dirty="0"/>
              <a:t>Άρα, η [</a:t>
            </a:r>
            <a:r>
              <a:rPr lang="en-GB" dirty="0"/>
              <a:t>H</a:t>
            </a:r>
            <a:r>
              <a:rPr lang="el-GR" baseline="-25000" dirty="0"/>
              <a:t>2</a:t>
            </a:r>
            <a:r>
              <a:rPr lang="en-GB" dirty="0"/>
              <a:t>O</a:t>
            </a:r>
            <a:r>
              <a:rPr lang="el-GR" dirty="0"/>
              <a:t>] είναι πρακτικά σταθερή. Οπότε από την (1): </a:t>
            </a:r>
            <a:endParaRPr lang="el-GR" dirty="0" smtClean="0"/>
          </a:p>
          <a:p>
            <a:r>
              <a:rPr lang="el-GR" dirty="0" smtClean="0"/>
              <a:t>Κ </a:t>
            </a:r>
            <a:r>
              <a:rPr lang="el-GR" dirty="0"/>
              <a:t>[</a:t>
            </a:r>
            <a:r>
              <a:rPr lang="en-GB" dirty="0"/>
              <a:t>H</a:t>
            </a:r>
            <a:r>
              <a:rPr lang="el-GR" baseline="-25000" dirty="0"/>
              <a:t>2</a:t>
            </a:r>
            <a:r>
              <a:rPr lang="en-GB" dirty="0"/>
              <a:t>O</a:t>
            </a:r>
            <a:r>
              <a:rPr lang="el-GR" dirty="0"/>
              <a:t>]  =  σταθερό  =  Κ</a:t>
            </a:r>
            <a:r>
              <a:rPr lang="en-GB" baseline="-25000" dirty="0"/>
              <a:t>w</a:t>
            </a:r>
            <a:r>
              <a:rPr lang="en-GB" dirty="0"/>
              <a:t> </a:t>
            </a:r>
            <a:endParaRPr lang="el-GR" dirty="0"/>
          </a:p>
          <a:p>
            <a:r>
              <a:rPr lang="el-GR" dirty="0"/>
              <a:t>Άρα, </a:t>
            </a:r>
            <a:r>
              <a:rPr lang="en-GB" dirty="0"/>
              <a:t>K</a:t>
            </a:r>
            <a:r>
              <a:rPr lang="en-GB" baseline="-25000" dirty="0"/>
              <a:t>w</a:t>
            </a:r>
            <a:r>
              <a:rPr lang="el-GR" baseline="-25000" dirty="0"/>
              <a:t>  </a:t>
            </a:r>
            <a:r>
              <a:rPr lang="el-GR" dirty="0"/>
              <a:t>=  [</a:t>
            </a:r>
            <a:r>
              <a:rPr lang="en-GB" dirty="0"/>
              <a:t>H</a:t>
            </a:r>
            <a:r>
              <a:rPr lang="el-GR" baseline="30000" dirty="0"/>
              <a:t>+</a:t>
            </a:r>
            <a:r>
              <a:rPr lang="el-GR" dirty="0"/>
              <a:t>][</a:t>
            </a:r>
            <a:r>
              <a:rPr lang="en-GB" dirty="0"/>
              <a:t>OH</a:t>
            </a:r>
            <a:r>
              <a:rPr lang="el-GR" baseline="30000" dirty="0"/>
              <a:t>-</a:t>
            </a:r>
            <a:r>
              <a:rPr lang="el-GR" dirty="0"/>
              <a:t>]    (2)</a:t>
            </a:r>
          </a:p>
          <a:p>
            <a:r>
              <a:rPr lang="el-GR" i="1" dirty="0"/>
              <a:t>Αυτή η </a:t>
            </a:r>
            <a:r>
              <a:rPr lang="en-US" i="1" dirty="0"/>
              <a:t>K</a:t>
            </a:r>
            <a:r>
              <a:rPr lang="en-US" i="1" baseline="-25000" dirty="0"/>
              <a:t>w</a:t>
            </a:r>
            <a:r>
              <a:rPr lang="el-GR" i="1" dirty="0"/>
              <a:t> προσδιορίστηκε πειραματικά ότι είναι ίση με 10</a:t>
            </a:r>
            <a:r>
              <a:rPr lang="el-GR" i="1" baseline="30000" dirty="0"/>
              <a:t>-14</a:t>
            </a:r>
            <a:r>
              <a:rPr lang="el-GR" i="1" dirty="0"/>
              <a:t> Μ</a:t>
            </a:r>
            <a:r>
              <a:rPr lang="el-GR" i="1" baseline="30000" dirty="0"/>
              <a:t>2</a:t>
            </a:r>
            <a:r>
              <a:rPr lang="el-GR" i="1" dirty="0"/>
              <a:t>, στους 25°</a:t>
            </a:r>
            <a:r>
              <a:rPr lang="en-GB" i="1" dirty="0"/>
              <a:t>C</a:t>
            </a:r>
            <a:r>
              <a:rPr lang="el-GR" i="1" dirty="0"/>
              <a:t>.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321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pH</a:t>
            </a:r>
            <a:r>
              <a:rPr lang="el-GR" dirty="0"/>
              <a:t> (πε-χα)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Ως  </a:t>
            </a:r>
            <a:r>
              <a:rPr lang="el-GR" dirty="0" err="1"/>
              <a:t>pH</a:t>
            </a:r>
            <a:r>
              <a:rPr lang="el-GR" b="1" dirty="0"/>
              <a:t> </a:t>
            </a:r>
            <a:r>
              <a:rPr lang="el-GR" dirty="0"/>
              <a:t>ορίζεται ο αρνητικός δεκαδικός λογάριθμος (με βάση το 10) της συγκέντρωσης των ιόντων υδρογόνου του διαλύματος.</a:t>
            </a:r>
            <a:r>
              <a:rPr lang="el-GR" b="1" dirty="0"/>
              <a:t> </a:t>
            </a:r>
            <a:endParaRPr lang="el-GR" b="1" dirty="0" smtClean="0"/>
          </a:p>
          <a:p>
            <a:r>
              <a:rPr lang="el-GR" dirty="0"/>
              <a:t>Δηλαδή</a:t>
            </a:r>
            <a:r>
              <a:rPr lang="pt-BR" dirty="0"/>
              <a:t>: pH =</a:t>
            </a:r>
            <a:r>
              <a:rPr lang="pt-BR" b="1" dirty="0"/>
              <a:t> </a:t>
            </a:r>
            <a:r>
              <a:rPr lang="el-GR" dirty="0"/>
              <a:t>- </a:t>
            </a:r>
            <a:r>
              <a:rPr lang="pt-BR" dirty="0"/>
              <a:t>log[H</a:t>
            </a:r>
            <a:r>
              <a:rPr lang="pt-BR" baseline="30000" dirty="0"/>
              <a:t>+</a:t>
            </a:r>
            <a:r>
              <a:rPr lang="pt-BR" dirty="0"/>
              <a:t>] = log(1/[H</a:t>
            </a:r>
            <a:r>
              <a:rPr lang="pt-BR" baseline="30000" dirty="0"/>
              <a:t>+</a:t>
            </a:r>
            <a:r>
              <a:rPr lang="pt-BR" dirty="0"/>
              <a:t>]) </a:t>
            </a:r>
            <a:endParaRPr lang="el-GR" dirty="0"/>
          </a:p>
          <a:p>
            <a:r>
              <a:rPr lang="el-GR" dirty="0"/>
              <a:t>Όμοια, ορίζεται το </a:t>
            </a:r>
            <a:r>
              <a:rPr lang="el-GR" dirty="0" err="1"/>
              <a:t>pΟΗ</a:t>
            </a:r>
            <a:r>
              <a:rPr lang="el-GR" dirty="0"/>
              <a:t> (πε-ο-χα): </a:t>
            </a:r>
          </a:p>
          <a:p>
            <a:r>
              <a:rPr lang="el-GR" dirty="0" err="1"/>
              <a:t>pΟΗ</a:t>
            </a:r>
            <a:r>
              <a:rPr lang="el-GR" dirty="0"/>
              <a:t> = - </a:t>
            </a:r>
            <a:r>
              <a:rPr lang="en-GB" dirty="0"/>
              <a:t>log</a:t>
            </a:r>
            <a:r>
              <a:rPr lang="el-GR" dirty="0"/>
              <a:t>[</a:t>
            </a:r>
            <a:r>
              <a:rPr lang="en-GB" dirty="0"/>
              <a:t>OH</a:t>
            </a:r>
            <a:r>
              <a:rPr lang="el-GR" baseline="30000" dirty="0"/>
              <a:t>-</a:t>
            </a:r>
            <a:r>
              <a:rPr lang="el-GR" dirty="0"/>
              <a:t>] = </a:t>
            </a:r>
            <a:r>
              <a:rPr lang="en-GB" dirty="0"/>
              <a:t>log </a:t>
            </a:r>
            <a:r>
              <a:rPr lang="el-GR" dirty="0"/>
              <a:t>(1/[ΟΗ</a:t>
            </a:r>
            <a:r>
              <a:rPr lang="el-GR" baseline="30000" dirty="0"/>
              <a:t>-</a:t>
            </a:r>
            <a:r>
              <a:rPr lang="el-GR" dirty="0"/>
              <a:t>]) </a:t>
            </a:r>
          </a:p>
          <a:p>
            <a:r>
              <a:rPr lang="el-GR" dirty="0"/>
              <a:t>Ισχύει ότι  </a:t>
            </a:r>
            <a:r>
              <a:rPr lang="el-GR" dirty="0" err="1"/>
              <a:t>pH</a:t>
            </a:r>
            <a:r>
              <a:rPr lang="el-GR" dirty="0"/>
              <a:t> + </a:t>
            </a:r>
            <a:r>
              <a:rPr lang="el-GR" dirty="0" err="1"/>
              <a:t>pΟΗ</a:t>
            </a:r>
            <a:r>
              <a:rPr lang="el-GR" dirty="0"/>
              <a:t> = 14 (στους 25°</a:t>
            </a:r>
            <a:r>
              <a:rPr lang="en-GB" dirty="0"/>
              <a:t>C</a:t>
            </a:r>
            <a:r>
              <a:rPr lang="el-GR" dirty="0"/>
              <a:t>).</a:t>
            </a:r>
          </a:p>
          <a:p>
            <a:r>
              <a:rPr lang="el-GR" dirty="0"/>
              <a:t>Αυτό προκύπτει αν πάρουμε τον αρνητικό λογάριθμο και των δύο πλευρών της εξίσωσης (2): - </a:t>
            </a:r>
            <a:r>
              <a:rPr lang="en-US" dirty="0"/>
              <a:t>log </a:t>
            </a:r>
            <a:r>
              <a:rPr lang="el-GR" dirty="0"/>
              <a:t>[</a:t>
            </a:r>
            <a:r>
              <a:rPr lang="en-GB" dirty="0"/>
              <a:t>H</a:t>
            </a:r>
            <a:r>
              <a:rPr lang="el-GR" baseline="30000" dirty="0"/>
              <a:t>+</a:t>
            </a:r>
            <a:r>
              <a:rPr lang="el-GR" dirty="0"/>
              <a:t>][</a:t>
            </a:r>
            <a:r>
              <a:rPr lang="en-GB" dirty="0"/>
              <a:t>OH</a:t>
            </a:r>
            <a:r>
              <a:rPr lang="el-GR" baseline="30000" dirty="0"/>
              <a:t>-</a:t>
            </a:r>
            <a:r>
              <a:rPr lang="el-GR" dirty="0"/>
              <a:t>]  =  - </a:t>
            </a:r>
            <a:r>
              <a:rPr lang="en-US" dirty="0"/>
              <a:t>log </a:t>
            </a:r>
            <a:r>
              <a:rPr lang="el-GR" dirty="0"/>
              <a:t>10</a:t>
            </a:r>
            <a:r>
              <a:rPr lang="el-GR" baseline="30000" dirty="0"/>
              <a:t>-14</a:t>
            </a:r>
            <a:endParaRPr lang="el-GR" dirty="0"/>
          </a:p>
          <a:p>
            <a:r>
              <a:rPr lang="el-GR" dirty="0"/>
              <a:t>Ή</a:t>
            </a:r>
            <a:r>
              <a:rPr lang="en-US" dirty="0"/>
              <a:t>  </a:t>
            </a:r>
            <a:r>
              <a:rPr lang="pt-BR" dirty="0"/>
              <a:t> – log [H</a:t>
            </a:r>
            <a:r>
              <a:rPr lang="pt-BR" baseline="30000" dirty="0"/>
              <a:t>+</a:t>
            </a:r>
            <a:r>
              <a:rPr lang="pt-BR" dirty="0"/>
              <a:t>] - log [OH</a:t>
            </a:r>
            <a:r>
              <a:rPr lang="en-US" baseline="30000" dirty="0"/>
              <a:t>-</a:t>
            </a:r>
            <a:r>
              <a:rPr lang="pt-BR" dirty="0"/>
              <a:t>] = - (-14)</a:t>
            </a:r>
            <a:endParaRPr lang="el-GR" dirty="0"/>
          </a:p>
          <a:p>
            <a:r>
              <a:rPr lang="el-GR" dirty="0"/>
              <a:t>οπότε, 	</a:t>
            </a:r>
            <a:r>
              <a:rPr lang="el-GR" dirty="0" err="1"/>
              <a:t>pH</a:t>
            </a:r>
            <a:r>
              <a:rPr lang="el-GR" dirty="0"/>
              <a:t> + </a:t>
            </a:r>
            <a:r>
              <a:rPr lang="el-GR" dirty="0" err="1"/>
              <a:t>pΟΗ</a:t>
            </a:r>
            <a:r>
              <a:rPr lang="el-GR" dirty="0"/>
              <a:t> = 14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328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Χρησιμότητα του </a:t>
            </a:r>
            <a:r>
              <a:rPr lang="el-GR" dirty="0" err="1"/>
              <a:t>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γνώση και ο έλεγχος της [Η</a:t>
            </a:r>
            <a:r>
              <a:rPr lang="el-GR" baseline="30000" dirty="0"/>
              <a:t>+</a:t>
            </a:r>
            <a:r>
              <a:rPr lang="el-GR" dirty="0"/>
              <a:t>] είναι συχνά απαραίτητα στην ποιοτική ανάλυση γιατί ο διαχωρισμός ορισμένων ιόντων επιτυγχάνεται μόνο σε αυστηρά καθορισμένες συνθήκες οξύτητας. </a:t>
            </a:r>
            <a:endParaRPr lang="el-GR" dirty="0" smtClean="0"/>
          </a:p>
          <a:p>
            <a:r>
              <a:rPr lang="el-GR" dirty="0" smtClean="0"/>
              <a:t>Κατά </a:t>
            </a:r>
            <a:r>
              <a:rPr lang="el-GR" dirty="0"/>
              <a:t>την διερεύνηση μιας αντίδρασης ή κατά την ανάπτυξη μιας αναλυτικής μεθόδου είναι αναγκαία η μελέτη της επίδρασης του </a:t>
            </a:r>
            <a:r>
              <a:rPr lang="el-GR" dirty="0" err="1"/>
              <a:t>pH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[Η</a:t>
            </a:r>
            <a:r>
              <a:rPr lang="el-GR" baseline="30000" dirty="0"/>
              <a:t>+</a:t>
            </a:r>
            <a:r>
              <a:rPr lang="el-GR" dirty="0"/>
              <a:t>] στο έδαφος μπορεί να επηρεάσει την δυνατότητα αφομοίωσης των θρεπτικών στοιχείων, την τοξική επίδραση κάποιων στοιχείων και την δραστηριότητα των μικροοργανισμών του εδάφους.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28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Προσδιορισμός του </a:t>
            </a:r>
            <a:r>
              <a:rPr lang="el-GR" b="0" dirty="0" err="1" smtClean="0"/>
              <a:t>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Μπορεί να επιτευχθεί με </a:t>
            </a:r>
            <a:r>
              <a:rPr lang="el-GR" dirty="0" err="1"/>
              <a:t>χρωματομετρικές</a:t>
            </a:r>
            <a:r>
              <a:rPr lang="el-GR" dirty="0"/>
              <a:t> και με </a:t>
            </a:r>
            <a:r>
              <a:rPr lang="el-GR" dirty="0" err="1"/>
              <a:t>ηλεκτρομετρικές</a:t>
            </a:r>
            <a:r>
              <a:rPr lang="el-GR" dirty="0"/>
              <a:t> μεθόδους. </a:t>
            </a:r>
            <a:endParaRPr lang="el-GR" dirty="0" smtClean="0"/>
          </a:p>
          <a:p>
            <a:r>
              <a:rPr lang="el-GR" dirty="0" smtClean="0"/>
              <a:t>Στις </a:t>
            </a:r>
            <a:r>
              <a:rPr lang="el-GR" dirty="0" err="1"/>
              <a:t>χρωματομετρικές</a:t>
            </a:r>
            <a:r>
              <a:rPr lang="el-GR" dirty="0"/>
              <a:t> μεθόδους </a:t>
            </a:r>
            <a:r>
              <a:rPr lang="el-GR" dirty="0" err="1"/>
              <a:t>χpησιμοποιούνται</a:t>
            </a:r>
            <a:r>
              <a:rPr lang="el-GR" dirty="0"/>
              <a:t> ειδικές οργανικές ουσίες που λέγονται </a:t>
            </a:r>
            <a:r>
              <a:rPr lang="el-GR" i="1" u="sng" dirty="0" err="1"/>
              <a:t>πρωτολυτικοί</a:t>
            </a:r>
            <a:r>
              <a:rPr lang="el-GR" i="1" u="sng" dirty="0"/>
              <a:t> δείκτες</a:t>
            </a:r>
            <a:r>
              <a:rPr lang="el-GR" dirty="0" smtClean="0"/>
              <a:t>,), </a:t>
            </a:r>
            <a:r>
              <a:rPr lang="el-GR" dirty="0"/>
              <a:t>οι οποίες έχουν την ιδιότητα να αλλάζουν χρώμα μέσα σε καθορισμένα όρια </a:t>
            </a:r>
            <a:r>
              <a:rPr lang="el-GR" dirty="0" err="1"/>
              <a:t>pH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 err="1"/>
              <a:t>πρωτολυτικοί</a:t>
            </a:r>
            <a:r>
              <a:rPr lang="el-GR" dirty="0"/>
              <a:t> δείκτες </a:t>
            </a:r>
            <a:r>
              <a:rPr lang="el-GR" dirty="0" smtClean="0"/>
              <a:t>είναι </a:t>
            </a:r>
            <a:r>
              <a:rPr lang="el-GR" dirty="0"/>
              <a:t>ασθενή οργανικά οξέα ή ασθενείς οργανικές βάσεις των οποίων τα </a:t>
            </a:r>
            <a:r>
              <a:rPr lang="el-GR" dirty="0" err="1"/>
              <a:t>αδιάστατα</a:t>
            </a:r>
            <a:r>
              <a:rPr lang="el-GR" dirty="0"/>
              <a:t> μόρια έχουν διαφορετικό χρώμα από το χρώμα των ανιόντων (για οξέα) ή των κατιόντων (για βάσεις). </a:t>
            </a:r>
            <a:endParaRPr lang="el-GR" dirty="0" smtClean="0"/>
          </a:p>
          <a:p>
            <a:r>
              <a:rPr lang="el-GR" dirty="0"/>
              <a:t>Στις </a:t>
            </a:r>
            <a:r>
              <a:rPr lang="el-GR" i="1" dirty="0" err="1"/>
              <a:t>ηλεκτρομετρικές</a:t>
            </a:r>
            <a:r>
              <a:rPr lang="el-GR" b="1" i="1" dirty="0"/>
              <a:t> </a:t>
            </a:r>
            <a:r>
              <a:rPr lang="el-GR" i="1" dirty="0"/>
              <a:t>μεθόδους</a:t>
            </a:r>
            <a:r>
              <a:rPr lang="el-GR" dirty="0"/>
              <a:t> ο προσδιορισμός του </a:t>
            </a:r>
            <a:r>
              <a:rPr lang="el-GR" dirty="0" err="1"/>
              <a:t>pH</a:t>
            </a:r>
            <a:r>
              <a:rPr lang="el-GR" dirty="0"/>
              <a:t> γίνεται με ειδικά όργανα, τα </a:t>
            </a:r>
            <a:r>
              <a:rPr lang="en-US" u="sng" dirty="0"/>
              <a:t>pH</a:t>
            </a:r>
            <a:r>
              <a:rPr lang="el-GR" u="sng" dirty="0"/>
              <a:t>-</a:t>
            </a:r>
            <a:r>
              <a:rPr lang="el-GR" u="sng" dirty="0" err="1"/>
              <a:t>μετρα</a:t>
            </a:r>
            <a:r>
              <a:rPr lang="el-GR" dirty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331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1298</TotalTime>
  <Words>1031</Words>
  <Application>Microsoft Office PowerPoint</Application>
  <PresentationFormat>Προβολή στην οθόνη (16:10)</PresentationFormat>
  <Paragraphs>104</Paragraphs>
  <Slides>16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Ιοντισμός του νερού</vt:lpstr>
      <vt:lpstr>Ιοντισμός του νερού</vt:lpstr>
      <vt:lpstr>pH (πε-χα)</vt:lpstr>
      <vt:lpstr>Χρησιμότητα του pH</vt:lpstr>
      <vt:lpstr>Προσδιορισμός του pH</vt:lpstr>
      <vt:lpstr>pH-μετρα 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168</cp:revision>
  <dcterms:created xsi:type="dcterms:W3CDTF">2012-09-06T09:03:05Z</dcterms:created>
  <dcterms:modified xsi:type="dcterms:W3CDTF">2015-11-22T16:55:13Z</dcterms:modified>
</cp:coreProperties>
</file>