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9" r:id="rId3"/>
    <p:sldId id="257" r:id="rId4"/>
    <p:sldId id="259" r:id="rId5"/>
    <p:sldId id="261" r:id="rId6"/>
    <p:sldId id="308" r:id="rId7"/>
    <p:sldId id="307" r:id="rId8"/>
    <p:sldId id="306" r:id="rId9"/>
    <p:sldId id="309" r:id="rId10"/>
    <p:sldId id="305" r:id="rId11"/>
    <p:sldId id="304" r:id="rId12"/>
    <p:sldId id="303" r:id="rId13"/>
    <p:sldId id="302" r:id="rId14"/>
    <p:sldId id="301" r:id="rId15"/>
    <p:sldId id="300" r:id="rId16"/>
    <p:sldId id="310" r:id="rId17"/>
    <p:sldId id="311" r:id="rId18"/>
    <p:sldId id="299" r:id="rId19"/>
    <p:sldId id="298" r:id="rId20"/>
    <p:sldId id="297" r:id="rId21"/>
    <p:sldId id="296" r:id="rId22"/>
    <p:sldId id="321" r:id="rId23"/>
    <p:sldId id="320" r:id="rId24"/>
    <p:sldId id="319" r:id="rId25"/>
    <p:sldId id="318" r:id="rId26"/>
    <p:sldId id="317" r:id="rId27"/>
    <p:sldId id="316" r:id="rId28"/>
    <p:sldId id="325" r:id="rId29"/>
    <p:sldId id="324" r:id="rId30"/>
    <p:sldId id="323" r:id="rId31"/>
    <p:sldId id="290" r:id="rId32"/>
    <p:sldId id="291" r:id="rId33"/>
    <p:sldId id="292" r:id="rId34"/>
    <p:sldId id="293" r:id="rId35"/>
    <p:sldId id="294" r:id="rId36"/>
    <p:sldId id="295" r:id="rId37"/>
    <p:sldId id="280" r:id="rId38"/>
  </p:sldIdLst>
  <p:sldSz cx="9144000" cy="5715000" type="screen16x10"/>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5.3140912073490809E-2"/>
          <c:y val="2.6865351686481173E-2"/>
          <c:w val="0.91857271161417364"/>
          <c:h val="0.9397069426853506"/>
        </c:manualLayout>
      </c:layout>
      <c:bubbleChart>
        <c:ser>
          <c:idx val="0"/>
          <c:order val="0"/>
          <c:tx>
            <c:strRef>
              <c:f>Φύλλο1!$B$1</c:f>
              <c:strCache>
                <c:ptCount val="1"/>
                <c:pt idx="0">
                  <c:v>Τιμές-Y</c:v>
                </c:pt>
              </c:strCache>
            </c:strRef>
          </c:tx>
          <c:spPr>
            <a:solidFill>
              <a:schemeClr val="accent1">
                <a:shade val="65000"/>
                <a:alpha val="85000"/>
              </a:schemeClr>
            </a:solidFill>
            <a:ln w="9525" cap="flat" cmpd="sng" algn="ctr">
              <a:solidFill>
                <a:schemeClr val="lt1">
                  <a:alpha val="50000"/>
                </a:schemeClr>
              </a:solidFill>
              <a:round/>
            </a:ln>
            <a:effectLst/>
          </c:spPr>
          <c:dLbls>
            <c:delete val="1"/>
          </c:dLbls>
          <c:xVal>
            <c:numRef>
              <c:f>Φύλλο1!$A$2:$A$4</c:f>
              <c:numCache>
                <c:formatCode>General</c:formatCode>
                <c:ptCount val="3"/>
                <c:pt idx="0">
                  <c:v>0.70000000000000062</c:v>
                </c:pt>
                <c:pt idx="1">
                  <c:v>1.8</c:v>
                </c:pt>
                <c:pt idx="2">
                  <c:v>2.6</c:v>
                </c:pt>
              </c:numCache>
            </c:numRef>
          </c:xVal>
          <c:yVal>
            <c:numRef>
              <c:f>Φύλλο1!$B$2:$B$4</c:f>
              <c:numCache>
                <c:formatCode>General</c:formatCode>
                <c:ptCount val="3"/>
                <c:pt idx="0">
                  <c:v>2.7</c:v>
                </c:pt>
                <c:pt idx="1">
                  <c:v>3.2</c:v>
                </c:pt>
                <c:pt idx="2">
                  <c:v>0.8</c:v>
                </c:pt>
              </c:numCache>
            </c:numRef>
          </c:yVal>
          <c:bubbleSize>
            <c:numRef>
              <c:f>Φύλλο1!$C$2:$C$4</c:f>
              <c:numCache>
                <c:formatCode>General</c:formatCode>
                <c:ptCount val="3"/>
                <c:pt idx="0">
                  <c:v>4</c:v>
                </c:pt>
                <c:pt idx="1">
                  <c:v>4</c:v>
                </c:pt>
                <c:pt idx="2">
                  <c:v>3</c:v>
                </c:pt>
              </c:numCache>
            </c:numRef>
          </c:bubbleSize>
          <c:bubble3D val="1"/>
        </c:ser>
        <c:ser>
          <c:idx val="1"/>
          <c:order val="1"/>
          <c:tx>
            <c:strRef>
              <c:f>Φύλλο1!$D$1</c:f>
              <c:strCache>
                <c:ptCount val="1"/>
                <c:pt idx="0">
                  <c:v>Στήλη1</c:v>
                </c:pt>
              </c:strCache>
            </c:strRef>
          </c:tx>
          <c:spPr>
            <a:solidFill>
              <a:schemeClr val="accent1">
                <a:alpha val="85000"/>
              </a:schemeClr>
            </a:solidFill>
            <a:ln w="9525" cap="flat" cmpd="sng" algn="ctr">
              <a:solidFill>
                <a:schemeClr val="lt1">
                  <a:alpha val="50000"/>
                </a:schemeClr>
              </a:solidFill>
              <a:round/>
            </a:ln>
            <a:effectLst/>
          </c:spPr>
          <c:dLbls>
            <c:delete val="1"/>
          </c:dLbls>
          <c:xVal>
            <c:numRef>
              <c:f>Φύλλο1!$A$2:$A$4</c:f>
              <c:numCache>
                <c:formatCode>General</c:formatCode>
                <c:ptCount val="3"/>
                <c:pt idx="0">
                  <c:v>0.70000000000000062</c:v>
                </c:pt>
                <c:pt idx="1">
                  <c:v>1.8</c:v>
                </c:pt>
                <c:pt idx="2">
                  <c:v>2.6</c:v>
                </c:pt>
              </c:numCache>
            </c:numRef>
          </c:xVal>
          <c:yVal>
            <c:numRef>
              <c:f>Φύλλο1!$D$2:$D$4</c:f>
              <c:numCache>
                <c:formatCode>General</c:formatCode>
                <c:ptCount val="3"/>
                <c:pt idx="0">
                  <c:v>6</c:v>
                </c:pt>
                <c:pt idx="1">
                  <c:v>8</c:v>
                </c:pt>
                <c:pt idx="2">
                  <c:v>10</c:v>
                </c:pt>
              </c:numCache>
            </c:numRef>
          </c:yVal>
          <c:bubbleSize>
            <c:numRef>
              <c:f>Φύλλο1!$E$2:$E$4</c:f>
              <c:numCache>
                <c:formatCode>General</c:formatCode>
                <c:ptCount val="3"/>
                <c:pt idx="0">
                  <c:v>5</c:v>
                </c:pt>
                <c:pt idx="1">
                  <c:v>8</c:v>
                </c:pt>
                <c:pt idx="2">
                  <c:v>14</c:v>
                </c:pt>
              </c:numCache>
            </c:numRef>
          </c:bubbleSize>
          <c:bubble3D val="1"/>
        </c:ser>
        <c:ser>
          <c:idx val="2"/>
          <c:order val="2"/>
          <c:tx>
            <c:strRef>
              <c:f>Φύλλο1!$F$1</c:f>
              <c:strCache>
                <c:ptCount val="1"/>
                <c:pt idx="0">
                  <c:v>Στήλη3</c:v>
                </c:pt>
              </c:strCache>
            </c:strRef>
          </c:tx>
          <c:spPr>
            <a:solidFill>
              <a:schemeClr val="accent1">
                <a:tint val="65000"/>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Calibri"/>
                    <a:ea typeface="+mn-ea"/>
                    <a:cs typeface="+mn-cs"/>
                  </a:defRPr>
                </a:pPr>
                <a:endParaRPr lang="en-US"/>
              </a:p>
            </c:txPr>
            <c:dLblPos val="ctr"/>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Φύλλο1!$A$2:$A$4</c:f>
              <c:numCache>
                <c:formatCode>General</c:formatCode>
                <c:ptCount val="3"/>
                <c:pt idx="0">
                  <c:v>0.70000000000000062</c:v>
                </c:pt>
                <c:pt idx="1">
                  <c:v>1.8</c:v>
                </c:pt>
                <c:pt idx="2">
                  <c:v>2.6</c:v>
                </c:pt>
              </c:numCache>
            </c:numRef>
          </c:xVal>
          <c:yVal>
            <c:numRef>
              <c:f>Φύλλο1!$F$2:$F$4</c:f>
              <c:numCache>
                <c:formatCode>General</c:formatCode>
                <c:ptCount val="3"/>
              </c:numCache>
            </c:numRef>
          </c:yVal>
          <c:bubbleSize>
            <c:numLit>
              <c:formatCode>General</c:formatCode>
              <c:ptCount val="3"/>
              <c:pt idx="0">
                <c:v>1</c:v>
              </c:pt>
              <c:pt idx="1">
                <c:v>1</c:v>
              </c:pt>
              <c:pt idx="2">
                <c:v>1</c:v>
              </c:pt>
            </c:numLit>
          </c:bubbleSize>
          <c:bubble3D val="1"/>
        </c:ser>
        <c:dLbls>
          <c:showVal val="1"/>
        </c:dLbls>
        <c:bubbleScale val="100"/>
        <c:axId val="124139392"/>
        <c:axId val="124180736"/>
      </c:bubbleChart>
      <c:valAx>
        <c:axId val="12413939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4180736"/>
        <c:crosses val="autoZero"/>
        <c:crossBetween val="midCat"/>
      </c:valAx>
      <c:valAx>
        <c:axId val="124180736"/>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24139392"/>
        <c:crosses val="autoZero"/>
        <c:crossBetween val="midCat"/>
      </c:valAx>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DAF78-26F9-4667-9326-24E0E6D1690A}" type="doc">
      <dgm:prSet loTypeId="urn:microsoft.com/office/officeart/2008/layout/IncreasingCircleProcess" loCatId="process" qsTypeId="urn:microsoft.com/office/officeart/2005/8/quickstyle/3d2" qsCatId="3D" csTypeId="urn:microsoft.com/office/officeart/2005/8/colors/accent1_2" csCatId="accent1" phldr="1"/>
      <dgm:spPr/>
    </dgm:pt>
    <dgm:pt modelId="{96A91707-D00B-46EA-A6E3-2AD5F2035E9E}">
      <dgm:prSet phldrT="[Κείμενο]" custT="1"/>
      <dgm:spPr/>
      <dgm:t>
        <a:bodyPr/>
        <a:lstStyle/>
        <a:p>
          <a:r>
            <a:rPr lang="el-GR" sz="1400" dirty="0" smtClean="0"/>
            <a:t>Προσδιορίζουμε τους ανταγωνιστές σε έναν κλάδο</a:t>
          </a:r>
          <a:endParaRPr lang="el-GR" sz="1400" dirty="0"/>
        </a:p>
      </dgm:t>
    </dgm:pt>
    <dgm:pt modelId="{AB118E62-EF22-4AB7-A31D-DFF72AA6794C}" type="parTrans" cxnId="{91BC8F67-0D9E-4CB2-A24A-C9E530B17055}">
      <dgm:prSet/>
      <dgm:spPr/>
      <dgm:t>
        <a:bodyPr/>
        <a:lstStyle/>
        <a:p>
          <a:endParaRPr lang="el-GR"/>
        </a:p>
      </dgm:t>
    </dgm:pt>
    <dgm:pt modelId="{1C402ED5-3523-453C-BF06-8D1D96DFEAA0}" type="sibTrans" cxnId="{91BC8F67-0D9E-4CB2-A24A-C9E530B17055}">
      <dgm:prSet/>
      <dgm:spPr/>
      <dgm:t>
        <a:bodyPr/>
        <a:lstStyle/>
        <a:p>
          <a:endParaRPr lang="el-GR"/>
        </a:p>
      </dgm:t>
    </dgm:pt>
    <dgm:pt modelId="{FEC49ECB-B8C6-42D1-8823-9B00CF45C3DB}">
      <dgm:prSet phldrT="[Κείμενο]" custT="1"/>
      <dgm:spPr/>
      <dgm:t>
        <a:bodyPr/>
        <a:lstStyle/>
        <a:p>
          <a:r>
            <a:rPr lang="el-GR" sz="1400" dirty="0" smtClean="0"/>
            <a:t>Επιλέγουμε τουλάχιστον δύο βασικές μεταβλητές</a:t>
          </a:r>
          <a:endParaRPr lang="el-GR" sz="1400" dirty="0"/>
        </a:p>
      </dgm:t>
    </dgm:pt>
    <dgm:pt modelId="{D00497BD-4172-4F0A-8C47-08BDAFF82C89}" type="parTrans" cxnId="{5283EF87-A000-4C63-8EB2-BF7FB36880CB}">
      <dgm:prSet/>
      <dgm:spPr/>
      <dgm:t>
        <a:bodyPr/>
        <a:lstStyle/>
        <a:p>
          <a:endParaRPr lang="el-GR"/>
        </a:p>
      </dgm:t>
    </dgm:pt>
    <dgm:pt modelId="{DB021824-3648-49FE-8A81-6BAD63064942}" type="sibTrans" cxnId="{5283EF87-A000-4C63-8EB2-BF7FB36880CB}">
      <dgm:prSet/>
      <dgm:spPr/>
      <dgm:t>
        <a:bodyPr/>
        <a:lstStyle/>
        <a:p>
          <a:endParaRPr lang="el-GR"/>
        </a:p>
      </dgm:t>
    </dgm:pt>
    <dgm:pt modelId="{33827CD3-78CE-4336-9242-55F096FA57ED}">
      <dgm:prSet phldrT="[Κείμενο]" custT="1"/>
      <dgm:spPr/>
      <dgm:t>
        <a:bodyPr/>
        <a:lstStyle/>
        <a:p>
          <a:r>
            <a:rPr lang="el-GR" sz="1400" dirty="0" smtClean="0"/>
            <a:t>Τοποθετούμε τις ομάδες των επιχειρήσεων του κλάδου σε έναν χάρτη</a:t>
          </a:r>
          <a:endParaRPr lang="el-GR" sz="1400" dirty="0"/>
        </a:p>
      </dgm:t>
    </dgm:pt>
    <dgm:pt modelId="{FE903680-DA75-4482-A756-18F2E60D51BB}" type="parTrans" cxnId="{221DC3B6-C1BF-4EED-80E7-588B204357E5}">
      <dgm:prSet/>
      <dgm:spPr/>
      <dgm:t>
        <a:bodyPr/>
        <a:lstStyle/>
        <a:p>
          <a:endParaRPr lang="el-GR"/>
        </a:p>
      </dgm:t>
    </dgm:pt>
    <dgm:pt modelId="{5A19C40A-1ACF-4E05-926D-91C9EE8F6140}" type="sibTrans" cxnId="{221DC3B6-C1BF-4EED-80E7-588B204357E5}">
      <dgm:prSet/>
      <dgm:spPr/>
      <dgm:t>
        <a:bodyPr/>
        <a:lstStyle/>
        <a:p>
          <a:endParaRPr lang="el-GR"/>
        </a:p>
      </dgm:t>
    </dgm:pt>
    <dgm:pt modelId="{BC885870-0075-499C-9C29-D4BA67FB1E75}" type="pres">
      <dgm:prSet presAssocID="{393DAF78-26F9-4667-9326-24E0E6D1690A}" presName="Name0" presStyleCnt="0">
        <dgm:presLayoutVars>
          <dgm:chMax val="7"/>
          <dgm:chPref val="7"/>
          <dgm:dir/>
          <dgm:animOne val="branch"/>
          <dgm:animLvl val="lvl"/>
        </dgm:presLayoutVars>
      </dgm:prSet>
      <dgm:spPr/>
    </dgm:pt>
    <dgm:pt modelId="{6D1B7E1F-4230-4D43-922C-131C4669B506}" type="pres">
      <dgm:prSet presAssocID="{96A91707-D00B-46EA-A6E3-2AD5F2035E9E}" presName="composite" presStyleCnt="0"/>
      <dgm:spPr/>
    </dgm:pt>
    <dgm:pt modelId="{A7D4C0C1-F246-4A46-97DE-1AF0AC86E7DD}" type="pres">
      <dgm:prSet presAssocID="{96A91707-D00B-46EA-A6E3-2AD5F2035E9E}" presName="BackAccent" presStyleLbl="bgShp" presStyleIdx="0" presStyleCnt="3"/>
      <dgm:spPr/>
    </dgm:pt>
    <dgm:pt modelId="{6D45B30E-776D-4466-B36D-C49984C673F0}" type="pres">
      <dgm:prSet presAssocID="{96A91707-D00B-46EA-A6E3-2AD5F2035E9E}" presName="Accent" presStyleLbl="alignNode1" presStyleIdx="0" presStyleCnt="3"/>
      <dgm:spPr/>
    </dgm:pt>
    <dgm:pt modelId="{3309B5F0-3305-4F0F-B756-46876B11EB6D}" type="pres">
      <dgm:prSet presAssocID="{96A91707-D00B-46EA-A6E3-2AD5F2035E9E}" presName="Child" presStyleLbl="revTx" presStyleIdx="0" presStyleCnt="3">
        <dgm:presLayoutVars>
          <dgm:chMax val="0"/>
          <dgm:chPref val="0"/>
          <dgm:bulletEnabled val="1"/>
        </dgm:presLayoutVars>
      </dgm:prSet>
      <dgm:spPr/>
    </dgm:pt>
    <dgm:pt modelId="{0DB7E252-2598-49D7-B6C4-04FAFC0E039F}" type="pres">
      <dgm:prSet presAssocID="{96A91707-D00B-46EA-A6E3-2AD5F2035E9E}" presName="Parent" presStyleLbl="revTx" presStyleIdx="0" presStyleCnt="3" custScaleX="193130" custScaleY="259728" custLinFactY="100000" custLinFactNeighborX="-44036" custLinFactNeighborY="109939">
        <dgm:presLayoutVars>
          <dgm:chMax val="1"/>
          <dgm:chPref val="1"/>
          <dgm:bulletEnabled val="1"/>
        </dgm:presLayoutVars>
      </dgm:prSet>
      <dgm:spPr/>
      <dgm:t>
        <a:bodyPr/>
        <a:lstStyle/>
        <a:p>
          <a:endParaRPr lang="el-GR"/>
        </a:p>
      </dgm:t>
    </dgm:pt>
    <dgm:pt modelId="{E2BDDDCA-E4D2-4F7E-819A-7046F18CD8CD}" type="pres">
      <dgm:prSet presAssocID="{1C402ED5-3523-453C-BF06-8D1D96DFEAA0}" presName="sibTrans" presStyleCnt="0"/>
      <dgm:spPr/>
    </dgm:pt>
    <dgm:pt modelId="{EC090380-D2E8-49AD-920D-D06B93FFE610}" type="pres">
      <dgm:prSet presAssocID="{FEC49ECB-B8C6-42D1-8823-9B00CF45C3DB}" presName="composite" presStyleCnt="0"/>
      <dgm:spPr/>
    </dgm:pt>
    <dgm:pt modelId="{AF3C8A4B-D889-47B6-9666-5C92BE47F2B8}" type="pres">
      <dgm:prSet presAssocID="{FEC49ECB-B8C6-42D1-8823-9B00CF45C3DB}" presName="BackAccent" presStyleLbl="bgShp" presStyleIdx="1" presStyleCnt="3"/>
      <dgm:spPr/>
    </dgm:pt>
    <dgm:pt modelId="{E4F8BA93-1231-4EF5-8873-CE8003A10831}" type="pres">
      <dgm:prSet presAssocID="{FEC49ECB-B8C6-42D1-8823-9B00CF45C3DB}" presName="Accent" presStyleLbl="alignNode1" presStyleIdx="1" presStyleCnt="3"/>
      <dgm:spPr/>
    </dgm:pt>
    <dgm:pt modelId="{0568DABD-D1F1-4920-8E59-F6CF1258FBE6}" type="pres">
      <dgm:prSet presAssocID="{FEC49ECB-B8C6-42D1-8823-9B00CF45C3DB}" presName="Child" presStyleLbl="revTx" presStyleIdx="0" presStyleCnt="3">
        <dgm:presLayoutVars>
          <dgm:chMax val="0"/>
          <dgm:chPref val="0"/>
          <dgm:bulletEnabled val="1"/>
        </dgm:presLayoutVars>
      </dgm:prSet>
      <dgm:spPr/>
    </dgm:pt>
    <dgm:pt modelId="{A2CB83E3-84CF-403B-9610-598D584BB748}" type="pres">
      <dgm:prSet presAssocID="{FEC49ECB-B8C6-42D1-8823-9B00CF45C3DB}" presName="Parent" presStyleLbl="revTx" presStyleIdx="1" presStyleCnt="3" custScaleX="193130" custScaleY="298334" custLinFactY="33830" custLinFactNeighborX="-2873" custLinFactNeighborY="100000">
        <dgm:presLayoutVars>
          <dgm:chMax val="1"/>
          <dgm:chPref val="1"/>
          <dgm:bulletEnabled val="1"/>
        </dgm:presLayoutVars>
      </dgm:prSet>
      <dgm:spPr/>
      <dgm:t>
        <a:bodyPr/>
        <a:lstStyle/>
        <a:p>
          <a:endParaRPr lang="el-GR"/>
        </a:p>
      </dgm:t>
    </dgm:pt>
    <dgm:pt modelId="{9028A54D-ED40-40BF-B510-CC065530D6FF}" type="pres">
      <dgm:prSet presAssocID="{DB021824-3648-49FE-8A81-6BAD63064942}" presName="sibTrans" presStyleCnt="0"/>
      <dgm:spPr/>
    </dgm:pt>
    <dgm:pt modelId="{9D8882F4-2D96-4C04-8F3D-D7AB58A6207A}" type="pres">
      <dgm:prSet presAssocID="{33827CD3-78CE-4336-9242-55F096FA57ED}" presName="composite" presStyleCnt="0"/>
      <dgm:spPr/>
    </dgm:pt>
    <dgm:pt modelId="{5355A987-FC31-4A2A-81F4-9602F2FC9971}" type="pres">
      <dgm:prSet presAssocID="{33827CD3-78CE-4336-9242-55F096FA57ED}" presName="BackAccent" presStyleLbl="bgShp" presStyleIdx="2" presStyleCnt="3"/>
      <dgm:spPr/>
    </dgm:pt>
    <dgm:pt modelId="{FE4A5D31-58ED-41D4-B9DE-46BA9DC249C1}" type="pres">
      <dgm:prSet presAssocID="{33827CD3-78CE-4336-9242-55F096FA57ED}" presName="Accent" presStyleLbl="alignNode1" presStyleIdx="2" presStyleCnt="3"/>
      <dgm:spPr/>
    </dgm:pt>
    <dgm:pt modelId="{8EE50479-32C9-47FA-A07C-B211A908C6B3}" type="pres">
      <dgm:prSet presAssocID="{33827CD3-78CE-4336-9242-55F096FA57ED}" presName="Child" presStyleLbl="revTx" presStyleIdx="1" presStyleCnt="3">
        <dgm:presLayoutVars>
          <dgm:chMax val="0"/>
          <dgm:chPref val="0"/>
          <dgm:bulletEnabled val="1"/>
        </dgm:presLayoutVars>
      </dgm:prSet>
      <dgm:spPr/>
    </dgm:pt>
    <dgm:pt modelId="{15F29FFC-734A-4665-9C71-4C9239D0FF17}" type="pres">
      <dgm:prSet presAssocID="{33827CD3-78CE-4336-9242-55F096FA57ED}" presName="Parent" presStyleLbl="revTx" presStyleIdx="2" presStyleCnt="3" custScaleX="266724" custScaleY="286056" custLinFactY="90911" custLinFactNeighborX="31858" custLinFactNeighborY="100000">
        <dgm:presLayoutVars>
          <dgm:chMax val="1"/>
          <dgm:chPref val="1"/>
          <dgm:bulletEnabled val="1"/>
        </dgm:presLayoutVars>
      </dgm:prSet>
      <dgm:spPr/>
      <dgm:t>
        <a:bodyPr/>
        <a:lstStyle/>
        <a:p>
          <a:endParaRPr lang="el-GR"/>
        </a:p>
      </dgm:t>
    </dgm:pt>
  </dgm:ptLst>
  <dgm:cxnLst>
    <dgm:cxn modelId="{BDA2C340-CA12-41D2-8FF4-B4A600C7AC15}" type="presOf" srcId="{393DAF78-26F9-4667-9326-24E0E6D1690A}" destId="{BC885870-0075-499C-9C29-D4BA67FB1E75}" srcOrd="0" destOrd="0" presId="urn:microsoft.com/office/officeart/2008/layout/IncreasingCircleProcess"/>
    <dgm:cxn modelId="{221DC3B6-C1BF-4EED-80E7-588B204357E5}" srcId="{393DAF78-26F9-4667-9326-24E0E6D1690A}" destId="{33827CD3-78CE-4336-9242-55F096FA57ED}" srcOrd="2" destOrd="0" parTransId="{FE903680-DA75-4482-A756-18F2E60D51BB}" sibTransId="{5A19C40A-1ACF-4E05-926D-91C9EE8F6140}"/>
    <dgm:cxn modelId="{5283EF87-A000-4C63-8EB2-BF7FB36880CB}" srcId="{393DAF78-26F9-4667-9326-24E0E6D1690A}" destId="{FEC49ECB-B8C6-42D1-8823-9B00CF45C3DB}" srcOrd="1" destOrd="0" parTransId="{D00497BD-4172-4F0A-8C47-08BDAFF82C89}" sibTransId="{DB021824-3648-49FE-8A81-6BAD63064942}"/>
    <dgm:cxn modelId="{BC1E194D-6276-4C5E-8D1B-8D52DAA878D4}" type="presOf" srcId="{96A91707-D00B-46EA-A6E3-2AD5F2035E9E}" destId="{0DB7E252-2598-49D7-B6C4-04FAFC0E039F}" srcOrd="0" destOrd="0" presId="urn:microsoft.com/office/officeart/2008/layout/IncreasingCircleProcess"/>
    <dgm:cxn modelId="{91BC8F67-0D9E-4CB2-A24A-C9E530B17055}" srcId="{393DAF78-26F9-4667-9326-24E0E6D1690A}" destId="{96A91707-D00B-46EA-A6E3-2AD5F2035E9E}" srcOrd="0" destOrd="0" parTransId="{AB118E62-EF22-4AB7-A31D-DFF72AA6794C}" sibTransId="{1C402ED5-3523-453C-BF06-8D1D96DFEAA0}"/>
    <dgm:cxn modelId="{C7A4BE68-8756-4538-AC2B-A7FD4F52DBB1}" type="presOf" srcId="{33827CD3-78CE-4336-9242-55F096FA57ED}" destId="{15F29FFC-734A-4665-9C71-4C9239D0FF17}" srcOrd="0" destOrd="0" presId="urn:microsoft.com/office/officeart/2008/layout/IncreasingCircleProcess"/>
    <dgm:cxn modelId="{D79E63AF-389A-4DDB-9EF5-A0F3DE0655A1}" type="presOf" srcId="{FEC49ECB-B8C6-42D1-8823-9B00CF45C3DB}" destId="{A2CB83E3-84CF-403B-9610-598D584BB748}" srcOrd="0" destOrd="0" presId="urn:microsoft.com/office/officeart/2008/layout/IncreasingCircleProcess"/>
    <dgm:cxn modelId="{FBB9C381-BD9C-4139-AFB7-10F8CAD8D25F}" type="presParOf" srcId="{BC885870-0075-499C-9C29-D4BA67FB1E75}" destId="{6D1B7E1F-4230-4D43-922C-131C4669B506}" srcOrd="0" destOrd="0" presId="urn:microsoft.com/office/officeart/2008/layout/IncreasingCircleProcess"/>
    <dgm:cxn modelId="{CBEB5F4A-71C3-4EFD-A43D-6B9A8AACA049}" type="presParOf" srcId="{6D1B7E1F-4230-4D43-922C-131C4669B506}" destId="{A7D4C0C1-F246-4A46-97DE-1AF0AC86E7DD}" srcOrd="0" destOrd="0" presId="urn:microsoft.com/office/officeart/2008/layout/IncreasingCircleProcess"/>
    <dgm:cxn modelId="{2A01B3C2-BEC0-4CC3-B243-2DA5D8605B1A}" type="presParOf" srcId="{6D1B7E1F-4230-4D43-922C-131C4669B506}" destId="{6D45B30E-776D-4466-B36D-C49984C673F0}" srcOrd="1" destOrd="0" presId="urn:microsoft.com/office/officeart/2008/layout/IncreasingCircleProcess"/>
    <dgm:cxn modelId="{76B7E67C-D53F-47C7-B313-AB26C730FA00}" type="presParOf" srcId="{6D1B7E1F-4230-4D43-922C-131C4669B506}" destId="{3309B5F0-3305-4F0F-B756-46876B11EB6D}" srcOrd="2" destOrd="0" presId="urn:microsoft.com/office/officeart/2008/layout/IncreasingCircleProcess"/>
    <dgm:cxn modelId="{56E12E9F-F2EF-4D13-885B-E7622CA85022}" type="presParOf" srcId="{6D1B7E1F-4230-4D43-922C-131C4669B506}" destId="{0DB7E252-2598-49D7-B6C4-04FAFC0E039F}" srcOrd="3" destOrd="0" presId="urn:microsoft.com/office/officeart/2008/layout/IncreasingCircleProcess"/>
    <dgm:cxn modelId="{59AFE99A-4592-4C14-A17F-7FB6960ED9C8}" type="presParOf" srcId="{BC885870-0075-499C-9C29-D4BA67FB1E75}" destId="{E2BDDDCA-E4D2-4F7E-819A-7046F18CD8CD}" srcOrd="1" destOrd="0" presId="urn:microsoft.com/office/officeart/2008/layout/IncreasingCircleProcess"/>
    <dgm:cxn modelId="{AD1F1050-9645-448C-98C0-E6170426A36B}" type="presParOf" srcId="{BC885870-0075-499C-9C29-D4BA67FB1E75}" destId="{EC090380-D2E8-49AD-920D-D06B93FFE610}" srcOrd="2" destOrd="0" presId="urn:microsoft.com/office/officeart/2008/layout/IncreasingCircleProcess"/>
    <dgm:cxn modelId="{9DF9CBD7-E472-4D22-BF31-42106834D437}" type="presParOf" srcId="{EC090380-D2E8-49AD-920D-D06B93FFE610}" destId="{AF3C8A4B-D889-47B6-9666-5C92BE47F2B8}" srcOrd="0" destOrd="0" presId="urn:microsoft.com/office/officeart/2008/layout/IncreasingCircleProcess"/>
    <dgm:cxn modelId="{BCCD22C1-B39C-4D49-9B8B-4A3032E08D55}" type="presParOf" srcId="{EC090380-D2E8-49AD-920D-D06B93FFE610}" destId="{E4F8BA93-1231-4EF5-8873-CE8003A10831}" srcOrd="1" destOrd="0" presId="urn:microsoft.com/office/officeart/2008/layout/IncreasingCircleProcess"/>
    <dgm:cxn modelId="{4E8BAD7F-2136-44E5-9E02-6AEC03C7B0FF}" type="presParOf" srcId="{EC090380-D2E8-49AD-920D-D06B93FFE610}" destId="{0568DABD-D1F1-4920-8E59-F6CF1258FBE6}" srcOrd="2" destOrd="0" presId="urn:microsoft.com/office/officeart/2008/layout/IncreasingCircleProcess"/>
    <dgm:cxn modelId="{DFEAC8B9-6A9B-4EAD-845B-52BC3AA0A522}" type="presParOf" srcId="{EC090380-D2E8-49AD-920D-D06B93FFE610}" destId="{A2CB83E3-84CF-403B-9610-598D584BB748}" srcOrd="3" destOrd="0" presId="urn:microsoft.com/office/officeart/2008/layout/IncreasingCircleProcess"/>
    <dgm:cxn modelId="{CA2586B0-31A5-4526-BE10-D17F79058381}" type="presParOf" srcId="{BC885870-0075-499C-9C29-D4BA67FB1E75}" destId="{9028A54D-ED40-40BF-B510-CC065530D6FF}" srcOrd="3" destOrd="0" presId="urn:microsoft.com/office/officeart/2008/layout/IncreasingCircleProcess"/>
    <dgm:cxn modelId="{81C1AB7A-0666-4A74-8869-DB980DAB8775}" type="presParOf" srcId="{BC885870-0075-499C-9C29-D4BA67FB1E75}" destId="{9D8882F4-2D96-4C04-8F3D-D7AB58A6207A}" srcOrd="4" destOrd="0" presId="urn:microsoft.com/office/officeart/2008/layout/IncreasingCircleProcess"/>
    <dgm:cxn modelId="{6B714786-4E3C-40CB-9C52-0BA76312E84B}" type="presParOf" srcId="{9D8882F4-2D96-4C04-8F3D-D7AB58A6207A}" destId="{5355A987-FC31-4A2A-81F4-9602F2FC9971}" srcOrd="0" destOrd="0" presId="urn:microsoft.com/office/officeart/2008/layout/IncreasingCircleProcess"/>
    <dgm:cxn modelId="{D5C66EFD-9BE5-40C2-B613-8CD9FA2AE2DC}" type="presParOf" srcId="{9D8882F4-2D96-4C04-8F3D-D7AB58A6207A}" destId="{FE4A5D31-58ED-41D4-B9DE-46BA9DC249C1}" srcOrd="1" destOrd="0" presId="urn:microsoft.com/office/officeart/2008/layout/IncreasingCircleProcess"/>
    <dgm:cxn modelId="{D9FA8934-656E-43FA-A847-D6FF31EA5518}" type="presParOf" srcId="{9D8882F4-2D96-4C04-8F3D-D7AB58A6207A}" destId="{8EE50479-32C9-47FA-A07C-B211A908C6B3}" srcOrd="2" destOrd="0" presId="urn:microsoft.com/office/officeart/2008/layout/IncreasingCircleProcess"/>
    <dgm:cxn modelId="{F9CE3E98-523E-4DEE-85FF-29FF3A3FDEEE}" type="presParOf" srcId="{9D8882F4-2D96-4C04-8F3D-D7AB58A6207A}" destId="{15F29FFC-734A-4665-9C71-4C9239D0FF17}" srcOrd="3" destOrd="0" presId="urn:microsoft.com/office/officeart/2008/layout/Increasing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D4C0C1-F246-4A46-97DE-1AF0AC86E7DD}">
      <dsp:nvSpPr>
        <dsp:cNvPr id="0" name=""/>
        <dsp:cNvSpPr/>
      </dsp:nvSpPr>
      <dsp:spPr>
        <a:xfrm>
          <a:off x="900350" y="294871"/>
          <a:ext cx="329408" cy="329408"/>
        </a:xfrm>
        <a:prstGeom prst="ellipse">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D45B30E-776D-4466-B36D-C49984C673F0}">
      <dsp:nvSpPr>
        <dsp:cNvPr id="0" name=""/>
        <dsp:cNvSpPr/>
      </dsp:nvSpPr>
      <dsp:spPr>
        <a:xfrm>
          <a:off x="933291" y="327812"/>
          <a:ext cx="263526" cy="263526"/>
        </a:xfrm>
        <a:prstGeom prst="chord">
          <a:avLst>
            <a:gd name="adj1" fmla="val 1168272"/>
            <a:gd name="adj2" fmla="val 963172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B7E252-2598-49D7-B6C4-04FAFC0E039F}">
      <dsp:nvSpPr>
        <dsp:cNvPr id="0" name=""/>
        <dsp:cNvSpPr/>
      </dsp:nvSpPr>
      <dsp:spPr>
        <a:xfrm>
          <a:off x="415479" y="723348"/>
          <a:ext cx="1882049" cy="85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l-GR" sz="1400" kern="1200" dirty="0" smtClean="0"/>
            <a:t>Προσδιορίζουμε τους ανταγωνιστές σε έναν κλάδο</a:t>
          </a:r>
          <a:endParaRPr lang="el-GR" sz="1400" kern="1200" dirty="0"/>
        </a:p>
      </dsp:txBody>
      <dsp:txXfrm>
        <a:off x="415479" y="723348"/>
        <a:ext cx="1882049" cy="855564"/>
      </dsp:txXfrm>
    </dsp:sp>
    <dsp:sp modelId="{AF3C8A4B-D889-47B6-9666-5C92BE47F2B8}">
      <dsp:nvSpPr>
        <dsp:cNvPr id="0" name=""/>
        <dsp:cNvSpPr/>
      </dsp:nvSpPr>
      <dsp:spPr>
        <a:xfrm>
          <a:off x="2851026" y="326664"/>
          <a:ext cx="329408" cy="329408"/>
        </a:xfrm>
        <a:prstGeom prst="ellipse">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4F8BA93-1231-4EF5-8873-CE8003A10831}">
      <dsp:nvSpPr>
        <dsp:cNvPr id="0" name=""/>
        <dsp:cNvSpPr/>
      </dsp:nvSpPr>
      <dsp:spPr>
        <a:xfrm>
          <a:off x="2883967" y="359604"/>
          <a:ext cx="263526" cy="263526"/>
        </a:xfrm>
        <a:prstGeom prst="chord">
          <a:avLst>
            <a:gd name="adj1" fmla="val 20431728"/>
            <a:gd name="adj2" fmla="val 11968272"/>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CB83E3-84CF-403B-9610-598D584BB748}">
      <dsp:nvSpPr>
        <dsp:cNvPr id="0" name=""/>
        <dsp:cNvSpPr/>
      </dsp:nvSpPr>
      <dsp:spPr>
        <a:xfrm>
          <a:off x="2767288" y="440846"/>
          <a:ext cx="1882049" cy="98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l-GR" sz="1400" kern="1200" dirty="0" smtClean="0"/>
            <a:t>Επιλέγουμε τουλάχιστον δύο βασικές μεταβλητές</a:t>
          </a:r>
          <a:endParaRPr lang="el-GR" sz="1400" kern="1200" dirty="0"/>
        </a:p>
      </dsp:txBody>
      <dsp:txXfrm>
        <a:off x="2767288" y="440846"/>
        <a:ext cx="1882049" cy="982736"/>
      </dsp:txXfrm>
    </dsp:sp>
    <dsp:sp modelId="{5355A987-FC31-4A2A-81F4-9602F2FC9971}">
      <dsp:nvSpPr>
        <dsp:cNvPr id="0" name=""/>
        <dsp:cNvSpPr/>
      </dsp:nvSpPr>
      <dsp:spPr>
        <a:xfrm>
          <a:off x="5160289" y="316552"/>
          <a:ext cx="329408" cy="329408"/>
        </a:xfrm>
        <a:prstGeom prst="ellipse">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E4A5D31-58ED-41D4-B9DE-46BA9DC249C1}">
      <dsp:nvSpPr>
        <dsp:cNvPr id="0" name=""/>
        <dsp:cNvSpPr/>
      </dsp:nvSpPr>
      <dsp:spPr>
        <a:xfrm>
          <a:off x="5193229" y="349493"/>
          <a:ext cx="263526" cy="263526"/>
        </a:xfrm>
        <a:prstGeom prst="chord">
          <a:avLst>
            <a:gd name="adj1" fmla="val 162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F29FFC-734A-4665-9C71-4C9239D0FF17}">
      <dsp:nvSpPr>
        <dsp:cNvPr id="0" name=""/>
        <dsp:cNvSpPr/>
      </dsp:nvSpPr>
      <dsp:spPr>
        <a:xfrm>
          <a:off x="5056417" y="638987"/>
          <a:ext cx="2599222"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l-GR" sz="1400" kern="1200" dirty="0" smtClean="0"/>
            <a:t>Τοποθετούμε τις ομάδες των επιχειρήσεων του κλάδου σε έναν χάρτη</a:t>
          </a:r>
          <a:endParaRPr lang="el-GR" sz="1400" kern="1200" dirty="0"/>
        </a:p>
      </dsp:txBody>
      <dsp:txXfrm>
        <a:off x="5056417" y="638987"/>
        <a:ext cx="2599222" cy="942291"/>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0.70541</cdr:x>
      <cdr:y>0.14424</cdr:y>
    </cdr:from>
    <cdr:to>
      <cdr:x>0.76323</cdr:x>
      <cdr:y>0.21779</cdr:y>
    </cdr:to>
    <cdr:sp macro="" textlink="">
      <cdr:nvSpPr>
        <cdr:cNvPr id="2" name="Ορθογώνιο 1"/>
        <cdr:cNvSpPr/>
      </cdr:nvSpPr>
      <cdr:spPr>
        <a:xfrm xmlns:a="http://schemas.openxmlformats.org/drawingml/2006/main">
          <a:off x="4300179" y="651324"/>
          <a:ext cx="352470" cy="33213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dirty="0" smtClean="0"/>
            <a:t>Π1</a:t>
          </a:r>
          <a:endParaRPr lang="el-GR" dirty="0"/>
        </a:p>
      </cdr:txBody>
    </cdr:sp>
  </cdr:relSizeAnchor>
  <cdr:relSizeAnchor xmlns:cdr="http://schemas.openxmlformats.org/drawingml/2006/chartDrawing">
    <cdr:from>
      <cdr:x>0.49888</cdr:x>
      <cdr:y>0.27773</cdr:y>
    </cdr:from>
    <cdr:to>
      <cdr:x>0.56242</cdr:x>
      <cdr:y>0.32942</cdr:y>
    </cdr:to>
    <cdr:sp macro="" textlink="">
      <cdr:nvSpPr>
        <cdr:cNvPr id="3" name="Ορθογώνιο 2"/>
        <cdr:cNvSpPr/>
      </cdr:nvSpPr>
      <cdr:spPr>
        <a:xfrm xmlns:a="http://schemas.openxmlformats.org/drawingml/2006/main">
          <a:off x="3041172" y="1254105"/>
          <a:ext cx="387340" cy="23340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dirty="0" smtClean="0"/>
            <a:t>Π2</a:t>
          </a:r>
          <a:endParaRPr lang="el-GR" dirty="0"/>
        </a:p>
      </cdr:txBody>
    </cdr:sp>
  </cdr:relSizeAnchor>
  <cdr:relSizeAnchor xmlns:cdr="http://schemas.openxmlformats.org/drawingml/2006/chartDrawing">
    <cdr:from>
      <cdr:x>0.50392</cdr:x>
      <cdr:y>0.59508</cdr:y>
    </cdr:from>
    <cdr:to>
      <cdr:x>0.56242</cdr:x>
      <cdr:y>0.6643</cdr:y>
    </cdr:to>
    <cdr:sp macro="" textlink="">
      <cdr:nvSpPr>
        <cdr:cNvPr id="4" name="Ορθογώνιο 3"/>
        <cdr:cNvSpPr/>
      </cdr:nvSpPr>
      <cdr:spPr>
        <a:xfrm xmlns:a="http://schemas.openxmlformats.org/drawingml/2006/main">
          <a:off x="3071896" y="2687117"/>
          <a:ext cx="356616" cy="312561"/>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dirty="0" smtClean="0"/>
            <a:t>Π3</a:t>
          </a:r>
          <a:endParaRPr lang="el-GR" dirty="0"/>
        </a:p>
      </cdr:txBody>
    </cdr:sp>
  </cdr:relSizeAnchor>
  <cdr:relSizeAnchor xmlns:cdr="http://schemas.openxmlformats.org/drawingml/2006/chartDrawing">
    <cdr:from>
      <cdr:x>0.20168</cdr:x>
      <cdr:y>0.41122</cdr:y>
    </cdr:from>
    <cdr:to>
      <cdr:x>0.29074</cdr:x>
      <cdr:y>0.47294</cdr:y>
    </cdr:to>
    <cdr:sp macro="" textlink="">
      <cdr:nvSpPr>
        <cdr:cNvPr id="5" name="Ορθογώνιο 4"/>
        <cdr:cNvSpPr/>
      </cdr:nvSpPr>
      <cdr:spPr>
        <a:xfrm xmlns:a="http://schemas.openxmlformats.org/drawingml/2006/main">
          <a:off x="1229440" y="1856887"/>
          <a:ext cx="542888" cy="27869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dirty="0" smtClean="0"/>
            <a:t>Εμείς</a:t>
          </a:r>
          <a:endParaRPr lang="el-GR" dirty="0"/>
        </a:p>
      </cdr:txBody>
    </cdr:sp>
  </cdr:relSizeAnchor>
  <cdr:relSizeAnchor xmlns:cdr="http://schemas.openxmlformats.org/drawingml/2006/chartDrawing">
    <cdr:from>
      <cdr:x>0.21343</cdr:x>
      <cdr:y>0.64545</cdr:y>
    </cdr:from>
    <cdr:to>
      <cdr:x>0.27892</cdr:x>
      <cdr:y>0.69619</cdr:y>
    </cdr:to>
    <cdr:sp macro="" textlink="">
      <cdr:nvSpPr>
        <cdr:cNvPr id="6" name="Ορθογώνιο 5"/>
        <cdr:cNvSpPr/>
      </cdr:nvSpPr>
      <cdr:spPr>
        <a:xfrm xmlns:a="http://schemas.openxmlformats.org/drawingml/2006/main">
          <a:off x="1301068" y="2914566"/>
          <a:ext cx="399251" cy="22912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dirty="0" smtClean="0"/>
            <a:t>Π4</a:t>
          </a:r>
          <a:endParaRPr lang="el-GR" dirty="0"/>
        </a:p>
      </cdr:txBody>
    </cdr:sp>
  </cdr:relSizeAnchor>
  <cdr:relSizeAnchor xmlns:cdr="http://schemas.openxmlformats.org/drawingml/2006/chartDrawing">
    <cdr:from>
      <cdr:x>0.71045</cdr:x>
      <cdr:y>0.76887</cdr:y>
    </cdr:from>
    <cdr:to>
      <cdr:x>0.77504</cdr:x>
      <cdr:y>0.82377</cdr:y>
    </cdr:to>
    <cdr:sp macro="" textlink="">
      <cdr:nvSpPr>
        <cdr:cNvPr id="7" name="Ορθογώνιο 6"/>
        <cdr:cNvSpPr/>
      </cdr:nvSpPr>
      <cdr:spPr>
        <a:xfrm xmlns:a="http://schemas.openxmlformats.org/drawingml/2006/main">
          <a:off x="4330903" y="3471876"/>
          <a:ext cx="393754" cy="24788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dirty="0" smtClean="0"/>
            <a:t>Π5</a:t>
          </a:r>
          <a:endParaRPr lang="el-GR"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Στρατηγική Ανάλυση του Εξωτερικού Περιβάλλοντος</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graphicFrame>
        <p:nvGraphicFramePr>
          <p:cNvPr id="5" name="Διάγραμμα 3"/>
          <p:cNvGraphicFramePr/>
          <p:nvPr>
            <p:extLst>
              <p:ext uri="{D42A27DB-BD31-4B8C-83A1-F6EECF244321}">
                <p14:modId xmlns:p14="http://schemas.microsoft.com/office/powerpoint/2010/main" xmlns="" val="4282941945"/>
              </p:ext>
            </p:extLst>
          </p:nvPr>
        </p:nvGraphicFramePr>
        <p:xfrm>
          <a:off x="213815" y="2149523"/>
          <a:ext cx="8189794" cy="171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Ορθογώνιο"/>
          <p:cNvSpPr/>
          <p:nvPr/>
        </p:nvSpPr>
        <p:spPr>
          <a:xfrm>
            <a:off x="611560" y="1201316"/>
            <a:ext cx="6192688" cy="892552"/>
          </a:xfrm>
          <a:prstGeom prst="rect">
            <a:avLst/>
          </a:prstGeom>
        </p:spPr>
        <p:txBody>
          <a:bodyPr wrap="square">
            <a:spAutoFit/>
          </a:bodyPr>
          <a:lstStyle/>
          <a:p>
            <a:r>
              <a:rPr lang="el-GR" sz="3000" dirty="0" smtClean="0"/>
              <a:t>Οι στρατηγικοί χάρτες</a:t>
            </a:r>
          </a:p>
          <a:p>
            <a:r>
              <a:rPr lang="el-GR" dirty="0" smtClean="0"/>
              <a:t> </a:t>
            </a:r>
            <a:r>
              <a:rPr lang="el-GR" sz="2200" dirty="0" smtClean="0"/>
              <a:t>Τα βήματα που ακολουθούνται είναι τα εξής: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457200" y="1333500"/>
            <a:ext cx="8229600" cy="4044280"/>
          </a:xfrm>
        </p:spPr>
        <p:txBody>
          <a:bodyPr>
            <a:normAutofit fontScale="92500" lnSpcReduction="20000"/>
          </a:bodyPr>
          <a:lstStyle/>
          <a:p>
            <a:pPr>
              <a:buNone/>
            </a:pPr>
            <a:r>
              <a:rPr lang="el-GR" sz="3100" dirty="0" smtClean="0"/>
              <a:t>Χρησιμότητα  και στόχος των στρατηγικών χαρτών</a:t>
            </a:r>
          </a:p>
          <a:p>
            <a:r>
              <a:rPr lang="el-GR" sz="2800" dirty="0" smtClean="0"/>
              <a:t>Η </a:t>
            </a:r>
            <a:r>
              <a:rPr lang="el-GR" sz="2800" b="1" dirty="0" smtClean="0"/>
              <a:t>χαρτογράφηση</a:t>
            </a:r>
            <a:r>
              <a:rPr lang="el-GR" sz="2800" dirty="0" smtClean="0"/>
              <a:t> των στρατηγικών ομάδων ενός κλάδου </a:t>
            </a:r>
            <a:r>
              <a:rPr lang="el-GR" sz="2800" b="1" dirty="0" smtClean="0"/>
              <a:t>χρησιμεύει</a:t>
            </a:r>
            <a:r>
              <a:rPr lang="el-GR" sz="2800" dirty="0" smtClean="0"/>
              <a:t> στην εταιρεία στο  να:</a:t>
            </a:r>
          </a:p>
          <a:p>
            <a:pPr lvl="1">
              <a:buFont typeface="Courier New" panose="02070309020205020404" pitchFamily="49" charset="0"/>
              <a:buChar char="o"/>
            </a:pPr>
            <a:r>
              <a:rPr lang="el-GR" sz="2200" dirty="0" smtClean="0"/>
              <a:t>Αναγνωρίσει τους άμεσους και έμμεσους ανταγωνιστές ( ή πιθανούς συνεργάτες)</a:t>
            </a:r>
          </a:p>
          <a:p>
            <a:pPr lvl="1">
              <a:buFont typeface="Courier New" panose="02070309020205020404" pitchFamily="49" charset="0"/>
              <a:buChar char="o"/>
            </a:pPr>
            <a:r>
              <a:rPr lang="el-GR" sz="2200" dirty="0" smtClean="0"/>
              <a:t>Διαπιστώσει κατά πόσο είναι εύκολη η μετακίνηση της σε μια άλλη στρατηγική ομάδα</a:t>
            </a:r>
          </a:p>
          <a:p>
            <a:pPr lvl="1">
              <a:buFont typeface="Courier New" panose="02070309020205020404" pitchFamily="49" charset="0"/>
              <a:buChar char="o"/>
            </a:pPr>
            <a:r>
              <a:rPr lang="el-GR" sz="2200" dirty="0" smtClean="0"/>
              <a:t>Αναγνωρίσει μελλοντικές ευκαιρίες  ή στρατηγικά προβλήματα</a:t>
            </a:r>
          </a:p>
          <a:p>
            <a:pPr lvl="1">
              <a:buFont typeface="Courier New" panose="02070309020205020404" pitchFamily="49" charset="0"/>
              <a:buChar char="o"/>
            </a:pPr>
            <a:r>
              <a:rPr lang="el-GR" sz="2200" dirty="0" smtClean="0"/>
              <a:t>Διασφαλίσει ότι αναπτύσσει τη στρατηγική της ή την αξιολογεί λαμβάνοντας υπόψη τη γνώμη των πελατών ή άλλων ωφελούμενων από την λειτουργία της συγκεκριμένης εταιρείας.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467544" y="1345332"/>
            <a:ext cx="8229600" cy="3960440"/>
          </a:xfrm>
        </p:spPr>
        <p:txBody>
          <a:bodyPr>
            <a:normAutofit lnSpcReduction="10000"/>
          </a:bodyPr>
          <a:lstStyle/>
          <a:p>
            <a:pPr>
              <a:buNone/>
            </a:pPr>
            <a:r>
              <a:rPr lang="el-GR" sz="2800" dirty="0" smtClean="0"/>
              <a:t>Χρησιμότητα  και στόχος των στρατηγικών χαρτών</a:t>
            </a:r>
          </a:p>
          <a:p>
            <a:r>
              <a:rPr lang="el-GR" sz="2400" dirty="0" smtClean="0"/>
              <a:t>Ο </a:t>
            </a:r>
            <a:r>
              <a:rPr lang="el-GR" sz="2400" b="1" dirty="0" smtClean="0"/>
              <a:t>στόχος της χαρτογράφησης </a:t>
            </a:r>
            <a:r>
              <a:rPr lang="el-GR" sz="2400" dirty="0" smtClean="0"/>
              <a:t>είναι να διασφαλίσει ότι η εταιρεία λαμβάνει υπόψη τις ανάγκες και τις επιθυμίες των πελατών και των ωφελούμενων της, καθώς κατά την χαρτογράφηση τίθενται ερωτήματα όπως:</a:t>
            </a:r>
          </a:p>
          <a:p>
            <a:pPr lvl="1">
              <a:buFont typeface="Courier New" panose="02070309020205020404" pitchFamily="49" charset="0"/>
              <a:buChar char="o"/>
            </a:pPr>
            <a:r>
              <a:rPr lang="el-GR" sz="2000" dirty="0" smtClean="0"/>
              <a:t>Ποια θα είναι η μελλοντική στρατηγική της εταιρείας</a:t>
            </a:r>
            <a:r>
              <a:rPr lang="en-US" sz="2000" dirty="0" smtClean="0"/>
              <a:t>;</a:t>
            </a:r>
            <a:r>
              <a:rPr lang="el-GR" sz="2000" dirty="0" smtClean="0"/>
              <a:t> </a:t>
            </a:r>
          </a:p>
          <a:p>
            <a:pPr lvl="1">
              <a:buFont typeface="Courier New" panose="02070309020205020404" pitchFamily="49" charset="0"/>
              <a:buChar char="o"/>
            </a:pPr>
            <a:r>
              <a:rPr lang="el-GR" sz="2000" dirty="0" smtClean="0"/>
              <a:t>Πως θα διαμορφωθούν οι σχέσεις με τις άλλες επιχειρήσεις του κλάδου </a:t>
            </a:r>
            <a:r>
              <a:rPr lang="en-US" sz="2000" dirty="0" smtClean="0"/>
              <a:t>;</a:t>
            </a:r>
            <a:r>
              <a:rPr lang="el-GR" sz="2000" dirty="0" smtClean="0"/>
              <a:t> </a:t>
            </a:r>
          </a:p>
          <a:p>
            <a:pPr lvl="1">
              <a:buFont typeface="Courier New" panose="02070309020205020404" pitchFamily="49" charset="0"/>
              <a:buChar char="o"/>
            </a:pPr>
            <a:r>
              <a:rPr lang="el-GR" sz="2000" dirty="0" smtClean="0"/>
              <a:t>Ποιοι είναι αυτοί που ωφελούνται περισσότερο από τα προϊόντα ή τις υπηρεσίες της εταιρείας</a:t>
            </a:r>
            <a:r>
              <a:rPr lang="en-US" sz="2000" dirty="0" smtClean="0"/>
              <a:t>;</a:t>
            </a:r>
            <a:endParaRPr lang="el-GR" sz="2000" dirty="0" smtClean="0"/>
          </a:p>
          <a:p>
            <a:pPr>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Υπόδειγμα Ανάλυσης στρατηγικών ομάδων με τον χάρτη</a:t>
            </a:r>
          </a:p>
          <a:p>
            <a:pPr marL="457200" indent="-457200">
              <a:buFont typeface="+mj-lt"/>
              <a:buAutoNum type="arabicPeriod"/>
            </a:pPr>
            <a:r>
              <a:rPr lang="el-GR" dirty="0" smtClean="0"/>
              <a:t>Κάντε λίστα με του πέντε κυριότερους παίκτες του πεδίου ή του τομέα.</a:t>
            </a:r>
          </a:p>
          <a:p>
            <a:pPr marL="457200" indent="-457200">
              <a:buFont typeface="+mj-lt"/>
              <a:buAutoNum type="arabicPeriod"/>
            </a:pPr>
            <a:r>
              <a:rPr lang="el-GR" dirty="0" smtClean="0"/>
              <a:t>Συμπληρώστε τον πίνακα (πίνακας 1)</a:t>
            </a:r>
          </a:p>
          <a:p>
            <a:pPr marL="457200" indent="-457200">
              <a:buFont typeface="+mj-lt"/>
              <a:buAutoNum type="arabicPeriod"/>
            </a:pPr>
            <a:r>
              <a:rPr lang="el-GR" dirty="0" smtClean="0"/>
              <a:t>Όσον αφορά τους πελάτες των προϊόντων / υπηρεσιών σας, τι νομίζετε  ότι κάνετε με βάση αυτά που περιμένουν αυτοί από εσάς</a:t>
            </a:r>
            <a:r>
              <a:rPr lang="en-US" dirty="0" smtClean="0"/>
              <a:t>: </a:t>
            </a:r>
            <a:r>
              <a:rPr lang="el-GR" dirty="0" smtClean="0"/>
              <a:t>Π.χ. τους προσφέρετε μία εξατομικευμένη υπηρεσία, εύκολη πρόσβαση, χαμηλό κόστος</a:t>
            </a:r>
            <a:r>
              <a:rPr lang="en-US" dirty="0" smtClean="0"/>
              <a:t>;</a:t>
            </a:r>
            <a:endParaRPr lang="el-GR" dirty="0" smtClean="0"/>
          </a:p>
          <a:p>
            <a:pPr marL="457200" indent="-457200">
              <a:buFont typeface="+mj-lt"/>
              <a:buAutoNum type="arabicPeriod"/>
            </a:pPr>
            <a:r>
              <a:rPr lang="el-GR" dirty="0" smtClean="0"/>
              <a:t>Αφού επιλέξετε δύο ανάγκες / επιθυμίες πελατών από αυτές που προσδιορίστηκαν στον πίνακα 1 , σχεδιάστε μία μήτρα 2*2. Τοποθετήστε την επιχείρησή σας και τους πέντε κυριότερους παίκτες στην εν λόγω μήτρα.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Υπόδειγμα Ανάλυσης στρατηγικών ομάδων με τον χάρτη</a:t>
            </a:r>
          </a:p>
          <a:p>
            <a:pPr marL="457200" indent="-457200">
              <a:buFont typeface="+mj-lt"/>
              <a:buAutoNum type="arabicPeriod"/>
            </a:pPr>
            <a:r>
              <a:rPr lang="el-GR" dirty="0" smtClean="0"/>
              <a:t>Εν συνεχεία σκεφτείτε τα εξής</a:t>
            </a:r>
            <a:r>
              <a:rPr lang="en-US" dirty="0" smtClean="0"/>
              <a:t>:</a:t>
            </a:r>
            <a:endParaRPr lang="el-GR" dirty="0" smtClean="0"/>
          </a:p>
          <a:p>
            <a:pPr lvl="1"/>
            <a:r>
              <a:rPr lang="el-GR" dirty="0" smtClean="0"/>
              <a:t>Που υπάρχουν κενά και γιατί και πως αυτά θα πρέπει να γεμίσουν</a:t>
            </a:r>
            <a:r>
              <a:rPr lang="en-US" dirty="0" smtClean="0"/>
              <a:t>;</a:t>
            </a:r>
          </a:p>
          <a:p>
            <a:pPr lvl="1"/>
            <a:r>
              <a:rPr lang="el-GR" dirty="0" smtClean="0"/>
              <a:t>Υπάρχει δυνατότητα να αναπτύξουμε καινούργια υπηρεσία ή προϊόν</a:t>
            </a:r>
            <a:r>
              <a:rPr lang="en-US" dirty="0" smtClean="0"/>
              <a:t>;</a:t>
            </a:r>
            <a:endParaRPr lang="el-GR" dirty="0" smtClean="0"/>
          </a:p>
          <a:p>
            <a:pPr lvl="1"/>
            <a:r>
              <a:rPr lang="el-GR" dirty="0" smtClean="0"/>
              <a:t>Πως μπορούμε να συνεργαστούμε με τους άλλους παίκτες για να ικανοποιήσουμε τις ανάγκες και τις επιθυμίες των καταναλωτών</a:t>
            </a:r>
            <a:r>
              <a:rPr lang="en-US" dirty="0" smtClean="0"/>
              <a:t>; </a:t>
            </a:r>
            <a:endParaRPr lang="el-GR" dirty="0" smtClean="0"/>
          </a:p>
          <a:p>
            <a:pPr lvl="1"/>
            <a:r>
              <a:rPr lang="el-GR" dirty="0" smtClean="0"/>
              <a:t>Μήπως υπάρχει υπερκάλυψη στην παροχή προϊόντων και υπηρεσιών</a:t>
            </a:r>
            <a:r>
              <a:rPr lang="en-US" dirty="0" smtClean="0"/>
              <a:t>; </a:t>
            </a:r>
          </a:p>
          <a:p>
            <a:pPr lvl="1"/>
            <a:r>
              <a:rPr lang="el-GR" dirty="0" smtClean="0"/>
              <a:t>Ποιες είναι οι επιλογές μας</a:t>
            </a:r>
            <a:r>
              <a:rPr lang="en-US" dirty="0" smtClean="0"/>
              <a:t> ; </a:t>
            </a:r>
            <a:endParaRPr lang="el-GR" dirty="0" smtClean="0"/>
          </a:p>
          <a:p>
            <a:pPr lvl="1"/>
            <a:r>
              <a:rPr lang="el-GR" dirty="0" smtClean="0"/>
              <a:t>Τι άλλους είδους έρευνα χρειάζεται να κάνουμε</a:t>
            </a:r>
            <a:r>
              <a:rPr lang="en-US" dirty="0" smtClean="0"/>
              <a:t> ;</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Υπόδειγμα Ανάλυσης στρατηγικών ομάδων με τον χάρτη</a:t>
            </a:r>
          </a:p>
          <a:p>
            <a:pPr marL="457200" indent="-457200">
              <a:buFont typeface="+mj-lt"/>
              <a:buAutoNum type="arabicPeriod"/>
            </a:pPr>
            <a:r>
              <a:rPr lang="el-GR" sz="2800" dirty="0" smtClean="0"/>
              <a:t>Αναπτύξτε μία ανταγωνιστική στρατηγική ή στρατηγική συνεργασίας για να σιγουρευτείτε ότι ικανοποιείται τις ανάγκες αυτών που ωφελούνται από την επιχείρησή σας και ισχυροποιείστε στη συνέχεια τη θέση σας με την επιλεχθείσα στρατηγική.</a:t>
            </a:r>
          </a:p>
          <a:p>
            <a:pPr marL="0" indent="0">
              <a:buNone/>
            </a:pPr>
            <a:r>
              <a:rPr lang="el-GR" sz="2800" dirty="0" smtClean="0"/>
              <a:t>Εν τέλει με την συγκεκριμένη ανάλυση τι διαπιστώσατε ότι γνωρίζετε για τους υπόλοιπους παίκτες</a:t>
            </a:r>
            <a:r>
              <a:rPr lang="en-US" sz="2800" dirty="0" smtClean="0"/>
              <a:t>;</a:t>
            </a:r>
            <a:r>
              <a:rPr lang="el-GR" sz="2800" dirty="0" smtClean="0"/>
              <a:t> και αυτά που διαπιστώσατε βασίζονται σε υποθέσεις ή σε αποδείξεις</a:t>
            </a:r>
            <a:r>
              <a:rPr lang="en-US" sz="2800" dirty="0" smtClean="0"/>
              <a:t>; </a:t>
            </a:r>
            <a:r>
              <a:rPr lang="el-GR" sz="2800" dirty="0" smtClean="0"/>
              <a:t>Υπήρξαν εκπλήξεις</a:t>
            </a:r>
            <a:r>
              <a:rPr lang="en-US" sz="2800"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679023155"/>
              </p:ext>
            </p:extLst>
          </p:nvPr>
        </p:nvGraphicFramePr>
        <p:xfrm>
          <a:off x="388961" y="588348"/>
          <a:ext cx="8270542" cy="4639503"/>
        </p:xfrm>
        <a:graphic>
          <a:graphicData uri="http://schemas.openxmlformats.org/drawingml/2006/table">
            <a:tbl>
              <a:tblPr firstRow="1" bandRow="1">
                <a:tableStyleId>{5940675A-B579-460E-94D1-54222C63F5DA}</a:tableStyleId>
              </a:tblPr>
              <a:tblGrid>
                <a:gridCol w="1576316"/>
                <a:gridCol w="1320422"/>
                <a:gridCol w="1412543"/>
                <a:gridCol w="1330657"/>
                <a:gridCol w="1392071"/>
                <a:gridCol w="1238533"/>
              </a:tblGrid>
              <a:tr h="321503">
                <a:tc>
                  <a:txBody>
                    <a:bodyPr/>
                    <a:lstStyle/>
                    <a:p>
                      <a:endParaRPr lang="el-GR" sz="1500" dirty="0"/>
                    </a:p>
                  </a:txBody>
                  <a:tcPr marL="68580" marR="68580" marT="38100" marB="38100">
                    <a:solidFill>
                      <a:schemeClr val="tx2">
                        <a:lumMod val="40000"/>
                        <a:lumOff val="60000"/>
                      </a:schemeClr>
                    </a:solidFill>
                  </a:tcPr>
                </a:tc>
                <a:tc>
                  <a:txBody>
                    <a:bodyPr/>
                    <a:lstStyle/>
                    <a:p>
                      <a:r>
                        <a:rPr lang="el-GR" sz="1500" dirty="0" smtClean="0"/>
                        <a:t>Παίκτης 1</a:t>
                      </a:r>
                      <a:endParaRPr lang="el-GR" sz="1500" dirty="0"/>
                    </a:p>
                  </a:txBody>
                  <a:tcPr marL="68580" marR="68580" marT="38100" marB="38100">
                    <a:solidFill>
                      <a:schemeClr val="tx2">
                        <a:lumMod val="40000"/>
                        <a:lumOff val="60000"/>
                      </a:schemeClr>
                    </a:solidFill>
                  </a:tcPr>
                </a:tc>
                <a:tc>
                  <a:txBody>
                    <a:bodyPr/>
                    <a:lstStyle/>
                    <a:p>
                      <a:r>
                        <a:rPr lang="el-GR" sz="1500" dirty="0" smtClean="0"/>
                        <a:t>Παίκτης 2</a:t>
                      </a:r>
                      <a:endParaRPr lang="el-GR" sz="1500" dirty="0"/>
                    </a:p>
                  </a:txBody>
                  <a:tcPr marL="68580" marR="68580" marT="38100" marB="38100">
                    <a:solidFill>
                      <a:schemeClr val="tx2">
                        <a:lumMod val="40000"/>
                        <a:lumOff val="60000"/>
                      </a:schemeClr>
                    </a:solidFill>
                  </a:tcPr>
                </a:tc>
                <a:tc>
                  <a:txBody>
                    <a:bodyPr/>
                    <a:lstStyle/>
                    <a:p>
                      <a:r>
                        <a:rPr lang="el-GR" sz="1500" dirty="0" smtClean="0"/>
                        <a:t>Παίκτης 3</a:t>
                      </a:r>
                      <a:endParaRPr lang="el-GR" sz="1500" dirty="0"/>
                    </a:p>
                  </a:txBody>
                  <a:tcPr marL="68580" marR="68580" marT="38100" marB="38100">
                    <a:solidFill>
                      <a:schemeClr val="tx2">
                        <a:lumMod val="40000"/>
                        <a:lumOff val="60000"/>
                      </a:schemeClr>
                    </a:solidFill>
                  </a:tcPr>
                </a:tc>
                <a:tc>
                  <a:txBody>
                    <a:bodyPr/>
                    <a:lstStyle/>
                    <a:p>
                      <a:r>
                        <a:rPr lang="el-GR" sz="1500" dirty="0" smtClean="0"/>
                        <a:t>Παίκτης 4</a:t>
                      </a:r>
                      <a:endParaRPr lang="el-GR" sz="1500" dirty="0"/>
                    </a:p>
                  </a:txBody>
                  <a:tcPr marL="68580" marR="68580" marT="38100" marB="38100">
                    <a:solidFill>
                      <a:schemeClr val="tx2">
                        <a:lumMod val="40000"/>
                        <a:lumOff val="60000"/>
                      </a:schemeClr>
                    </a:solidFill>
                  </a:tcPr>
                </a:tc>
                <a:tc>
                  <a:txBody>
                    <a:bodyPr/>
                    <a:lstStyle/>
                    <a:p>
                      <a:r>
                        <a:rPr lang="el-GR" sz="1500" dirty="0" smtClean="0"/>
                        <a:t>Παίκτης 5</a:t>
                      </a:r>
                      <a:endParaRPr lang="el-GR" sz="1500" dirty="0"/>
                    </a:p>
                  </a:txBody>
                  <a:tcPr marL="68580" marR="68580" marT="38100" marB="38100">
                    <a:solidFill>
                      <a:schemeClr val="tx2">
                        <a:lumMod val="40000"/>
                        <a:lumOff val="60000"/>
                      </a:schemeClr>
                    </a:solidFill>
                  </a:tcPr>
                </a:tc>
              </a:tr>
              <a:tr h="482600">
                <a:tc>
                  <a:txBody>
                    <a:bodyPr/>
                    <a:lstStyle/>
                    <a:p>
                      <a:r>
                        <a:rPr lang="el-GR" sz="1300" dirty="0" smtClean="0"/>
                        <a:t>Ποιες υπηρεσίες προσφέρουν</a:t>
                      </a:r>
                      <a:r>
                        <a:rPr lang="en-US" sz="1300" dirty="0" smtClean="0"/>
                        <a:t>;</a:t>
                      </a:r>
                      <a:endParaRPr lang="el-GR" sz="1300" dirty="0"/>
                    </a:p>
                  </a:txBody>
                  <a:tcPr marL="68580" marR="68580" marT="38100" marB="38100">
                    <a:solidFill>
                      <a:schemeClr val="bg1">
                        <a:lumMod val="85000"/>
                      </a:schemeClr>
                    </a:solidFill>
                  </a:tcPr>
                </a:tc>
                <a:tc>
                  <a:txBody>
                    <a:bodyPr/>
                    <a:lstStyle/>
                    <a:p>
                      <a:endParaRPr lang="el-GR" sz="1500"/>
                    </a:p>
                  </a:txBody>
                  <a:tcPr marL="68580" marR="68580" marT="38100" marB="38100"/>
                </a:tc>
                <a:tc>
                  <a:txBody>
                    <a:bodyPr/>
                    <a:lstStyle/>
                    <a:p>
                      <a:endParaRPr lang="el-GR" sz="1500" dirty="0"/>
                    </a:p>
                  </a:txBody>
                  <a:tcPr marL="68580" marR="68580" marT="38100" marB="38100"/>
                </a:tc>
                <a:tc>
                  <a:txBody>
                    <a:bodyPr/>
                    <a:lstStyle/>
                    <a:p>
                      <a:endParaRPr lang="el-GR" sz="1500" dirty="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smtClean="0"/>
                        <a:t>Ποια</a:t>
                      </a:r>
                      <a:r>
                        <a:rPr lang="el-GR" sz="1300" baseline="0" dirty="0" smtClean="0"/>
                        <a:t> προϊόντα προσφέρουν</a:t>
                      </a:r>
                      <a:r>
                        <a:rPr lang="en-US" sz="1300" dirty="0" smtClean="0"/>
                        <a:t>;</a:t>
                      </a:r>
                      <a:endParaRPr lang="el-GR" sz="1300" dirty="0"/>
                    </a:p>
                  </a:txBody>
                  <a:tcPr marL="68580" marR="68580" marT="38100" marB="38100">
                    <a:solidFill>
                      <a:schemeClr val="bg1">
                        <a:lumMod val="85000"/>
                      </a:schemeClr>
                    </a:solidFill>
                  </a:tcPr>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smtClean="0"/>
                        <a:t>Εργάζονται</a:t>
                      </a:r>
                      <a:r>
                        <a:rPr lang="el-GR" sz="1300" baseline="0" dirty="0" smtClean="0"/>
                        <a:t> μαζί με κάποια ομάδα πελατών ή δικαιούχων</a:t>
                      </a:r>
                      <a:r>
                        <a:rPr lang="en-US" sz="1300" dirty="0" smtClean="0"/>
                        <a:t>;</a:t>
                      </a:r>
                      <a:r>
                        <a:rPr lang="el-GR" sz="1300" baseline="0" dirty="0" smtClean="0"/>
                        <a:t> </a:t>
                      </a:r>
                      <a:endParaRPr lang="el-GR" sz="1300" dirty="0"/>
                    </a:p>
                  </a:txBody>
                  <a:tcPr marL="68580" marR="68580" marT="38100" marB="38100">
                    <a:solidFill>
                      <a:schemeClr val="bg1">
                        <a:lumMod val="85000"/>
                      </a:schemeClr>
                    </a:solidFill>
                  </a:tcPr>
                </a:tc>
                <a:tc>
                  <a:txBody>
                    <a:bodyPr/>
                    <a:lstStyle/>
                    <a:p>
                      <a:endParaRPr lang="el-GR" sz="1500"/>
                    </a:p>
                  </a:txBody>
                  <a:tcPr marL="68580" marR="68580" marT="38100" marB="38100"/>
                </a:tc>
                <a:tc>
                  <a:txBody>
                    <a:bodyPr/>
                    <a:lstStyle/>
                    <a:p>
                      <a:endParaRPr lang="el-GR" sz="1500" dirty="0"/>
                    </a:p>
                  </a:txBody>
                  <a:tcPr marL="68580" marR="68580" marT="38100" marB="38100"/>
                </a:tc>
                <a:tc>
                  <a:txBody>
                    <a:bodyPr/>
                    <a:lstStyle/>
                    <a:p>
                      <a:endParaRPr lang="el-GR" sz="1500" dirty="0"/>
                    </a:p>
                  </a:txBody>
                  <a:tcPr marL="68580" marR="68580" marT="38100" marB="38100"/>
                </a:tc>
                <a:tc>
                  <a:txBody>
                    <a:bodyPr/>
                    <a:lstStyle/>
                    <a:p>
                      <a:endParaRPr lang="el-GR" sz="1500" dirty="0"/>
                    </a:p>
                  </a:txBody>
                  <a:tcPr marL="68580" marR="68580" marT="38100" marB="38100"/>
                </a:tc>
                <a:tc>
                  <a:txBody>
                    <a:bodyPr/>
                    <a:lstStyle/>
                    <a:p>
                      <a:endParaRPr lang="el-GR" sz="1500"/>
                    </a:p>
                  </a:txBody>
                  <a:tcPr marL="68580" marR="68580" marT="38100" marB="38100"/>
                </a:tc>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smtClean="0"/>
                        <a:t>Ποια</a:t>
                      </a:r>
                      <a:r>
                        <a:rPr lang="el-GR" sz="1300" baseline="0" dirty="0" smtClean="0"/>
                        <a:t> είναι η επιρροή τους</a:t>
                      </a:r>
                      <a:r>
                        <a:rPr lang="en-US" sz="1300" dirty="0" smtClean="0"/>
                        <a:t>;</a:t>
                      </a:r>
                      <a:r>
                        <a:rPr lang="el-GR" sz="1300" baseline="0" dirty="0" smtClean="0"/>
                        <a:t>  </a:t>
                      </a:r>
                      <a:endParaRPr lang="el-GR" sz="1300" dirty="0"/>
                    </a:p>
                  </a:txBody>
                  <a:tcPr marL="68580" marR="68580" marT="38100" marB="38100">
                    <a:solidFill>
                      <a:schemeClr val="bg1">
                        <a:lumMod val="85000"/>
                      </a:schemeClr>
                    </a:solidFill>
                  </a:tcPr>
                </a:tc>
                <a:tc>
                  <a:txBody>
                    <a:bodyPr/>
                    <a:lstStyle/>
                    <a:p>
                      <a:endParaRPr lang="el-GR" sz="1500" dirty="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smtClean="0"/>
                        <a:t>Ποια</a:t>
                      </a:r>
                      <a:r>
                        <a:rPr lang="el-GR" sz="1300" baseline="0" dirty="0" smtClean="0"/>
                        <a:t> μπορεί να είναι τα σχέδια τους για το μέλλον</a:t>
                      </a:r>
                      <a:r>
                        <a:rPr lang="en-US" sz="1300" dirty="0" smtClean="0"/>
                        <a:t>;</a:t>
                      </a:r>
                      <a:r>
                        <a:rPr lang="el-GR" sz="1300" baseline="0" dirty="0" smtClean="0"/>
                        <a:t> </a:t>
                      </a:r>
                      <a:endParaRPr lang="el-GR" sz="1300" dirty="0"/>
                    </a:p>
                  </a:txBody>
                  <a:tcPr marL="68580" marR="68580" marT="38100" marB="38100">
                    <a:solidFill>
                      <a:schemeClr val="bg1">
                        <a:lumMod val="85000"/>
                      </a:schemeClr>
                    </a:solidFill>
                  </a:tcPr>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dirty="0"/>
                    </a:p>
                  </a:txBody>
                  <a:tcPr marL="68580" marR="68580" marT="38100" marB="38100"/>
                </a:tc>
              </a:tr>
              <a:tr h="1295400">
                <a:tc>
                  <a:txBody>
                    <a:bodyPr/>
                    <a:lstStyle/>
                    <a:p>
                      <a:r>
                        <a:rPr lang="el-GR" sz="1300" dirty="0" smtClean="0"/>
                        <a:t>Αν επαναπροσδιορίσετε τις σχέσεις σας με αυτούς</a:t>
                      </a:r>
                      <a:r>
                        <a:rPr lang="el-GR" sz="1300" baseline="0" dirty="0" smtClean="0"/>
                        <a:t> μπορείτε να αυξήσετε την επιρροή σας</a:t>
                      </a:r>
                      <a:r>
                        <a:rPr lang="en-US" sz="1300" baseline="0" dirty="0" smtClean="0"/>
                        <a:t>;</a:t>
                      </a:r>
                      <a:endParaRPr lang="el-GR" sz="1300" dirty="0"/>
                    </a:p>
                  </a:txBody>
                  <a:tcPr marL="68580" marR="68580" marT="38100" marB="38100">
                    <a:solidFill>
                      <a:schemeClr val="bg1">
                        <a:lumMod val="85000"/>
                      </a:schemeClr>
                    </a:solidFill>
                  </a:tcPr>
                </a:tc>
                <a:tc>
                  <a:txBody>
                    <a:bodyPr/>
                    <a:lstStyle/>
                    <a:p>
                      <a:endParaRPr lang="el-GR" sz="1500"/>
                    </a:p>
                  </a:txBody>
                  <a:tcPr marL="68580" marR="68580" marT="38100" marB="38100"/>
                </a:tc>
                <a:tc>
                  <a:txBody>
                    <a:bodyPr/>
                    <a:lstStyle/>
                    <a:p>
                      <a:endParaRPr lang="el-GR" sz="1500" dirty="0"/>
                    </a:p>
                  </a:txBody>
                  <a:tcPr marL="68580" marR="68580" marT="38100" marB="38100"/>
                </a:tc>
                <a:tc>
                  <a:txBody>
                    <a:bodyPr/>
                    <a:lstStyle/>
                    <a:p>
                      <a:endParaRPr lang="el-GR" sz="1500"/>
                    </a:p>
                  </a:txBody>
                  <a:tcPr marL="68580" marR="68580" marT="38100" marB="38100"/>
                </a:tc>
                <a:tc>
                  <a:txBody>
                    <a:bodyPr/>
                    <a:lstStyle/>
                    <a:p>
                      <a:endParaRPr lang="el-GR" sz="1500"/>
                    </a:p>
                  </a:txBody>
                  <a:tcPr marL="68580" marR="68580" marT="38100" marB="38100"/>
                </a:tc>
                <a:tc>
                  <a:txBody>
                    <a:bodyPr/>
                    <a:lstStyle/>
                    <a:p>
                      <a:endParaRPr lang="el-GR" sz="1500" dirty="0"/>
                    </a:p>
                  </a:txBody>
                  <a:tcPr marL="68580" marR="68580" marT="38100" marB="38100"/>
                </a:tc>
              </a:tr>
            </a:tbl>
          </a:graphicData>
        </a:graphic>
      </p:graphicFrame>
      <p:sp>
        <p:nvSpPr>
          <p:cNvPr id="5" name="Ορθογώνιο 4"/>
          <p:cNvSpPr/>
          <p:nvPr/>
        </p:nvSpPr>
        <p:spPr>
          <a:xfrm>
            <a:off x="3131840" y="265212"/>
            <a:ext cx="2958152" cy="295702"/>
          </a:xfrm>
          <a:prstGeom prst="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ΠΙΝΑΚΑΣ 1</a:t>
            </a:r>
            <a:endParaRPr lang="el-GR" dirty="0"/>
          </a:p>
        </p:txBody>
      </p:sp>
      <p:sp>
        <p:nvSpPr>
          <p:cNvPr id="6" name="4 - Θέση υποσέλιδου"/>
          <p:cNvSpPr>
            <a:spLocks noGrp="1"/>
          </p:cNvSpPr>
          <p:nvPr>
            <p:ph type="ftr" sz="quarter" idx="4294967295"/>
          </p:nvPr>
        </p:nvSpPr>
        <p:spPr>
          <a:xfrm>
            <a:off x="982679" y="5553450"/>
            <a:ext cx="7121670" cy="161551"/>
          </a:xfrm>
          <a:prstGeom prst="rect">
            <a:avLst/>
          </a:prstGeom>
        </p:spPr>
        <p:txBody>
          <a:bodyPr lIns="71323" tIns="35662" rIns="71323" bIns="35662"/>
          <a:lstStyle/>
          <a:p>
            <a:pPr algn="r"/>
            <a:r>
              <a:rPr lang="en-US" sz="600" dirty="0"/>
              <a:t>(adapted from Bruce et al., 2008</a:t>
            </a:r>
            <a:r>
              <a:rPr lang="en-US" sz="600" dirty="0" smtClean="0"/>
              <a:t>)</a:t>
            </a:r>
            <a:r>
              <a:rPr lang="el-GR" sz="600" dirty="0" smtClean="0"/>
              <a:t> )</a:t>
            </a:r>
            <a:r>
              <a:rPr lang="en-US" sz="600" dirty="0" smtClean="0"/>
              <a:t>file</a:t>
            </a:r>
            <a:r>
              <a:rPr lang="en-US" sz="600" dirty="0"/>
              <a:t>:///C:/Users/labpc36/Downloads/strategic_group_mapping.pdf</a:t>
            </a:r>
            <a:endParaRPr lang="el-GR" sz="600" dirty="0"/>
          </a:p>
        </p:txBody>
      </p:sp>
    </p:spTree>
    <p:extLst>
      <p:ext uri="{BB962C8B-B14F-4D97-AF65-F5344CB8AC3E}">
        <p14:creationId xmlns:p14="http://schemas.microsoft.com/office/powerpoint/2010/main" xmlns="" val="11372040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Γράφημα 5"/>
          <p:cNvGraphicFramePr/>
          <p:nvPr>
            <p:extLst>
              <p:ext uri="{D42A27DB-BD31-4B8C-83A1-F6EECF244321}">
                <p14:modId xmlns:p14="http://schemas.microsoft.com/office/powerpoint/2010/main" xmlns="" val="3592585039"/>
              </p:ext>
            </p:extLst>
          </p:nvPr>
        </p:nvGraphicFramePr>
        <p:xfrm>
          <a:off x="1503528" y="505894"/>
          <a:ext cx="6096000" cy="4515556"/>
        </p:xfrm>
        <a:graphic>
          <a:graphicData uri="http://schemas.openxmlformats.org/drawingml/2006/chart">
            <c:chart xmlns:c="http://schemas.openxmlformats.org/drawingml/2006/chart" xmlns:r="http://schemas.openxmlformats.org/officeDocument/2006/relationships" r:id="rId2"/>
          </a:graphicData>
        </a:graphic>
      </p:graphicFrame>
      <p:sp>
        <p:nvSpPr>
          <p:cNvPr id="7" name="Ορθογώνιο 6"/>
          <p:cNvSpPr/>
          <p:nvPr/>
        </p:nvSpPr>
        <p:spPr>
          <a:xfrm>
            <a:off x="910989" y="1376149"/>
            <a:ext cx="388961" cy="2775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1323" tIns="35662" rIns="71323" bIns="35662" rtlCol="0" anchor="ctr"/>
          <a:lstStyle/>
          <a:p>
            <a:pPr algn="ctr"/>
            <a:r>
              <a:rPr lang="el-GR" dirty="0" smtClean="0">
                <a:solidFill>
                  <a:sysClr val="windowText" lastClr="000000"/>
                </a:solidFill>
              </a:rPr>
              <a:t>ΔΙΑΣΤΑΣΗ 1</a:t>
            </a:r>
            <a:endParaRPr lang="el-GR" dirty="0">
              <a:solidFill>
                <a:sysClr val="windowText" lastClr="000000"/>
              </a:solidFill>
            </a:endParaRPr>
          </a:p>
        </p:txBody>
      </p:sp>
      <p:sp>
        <p:nvSpPr>
          <p:cNvPr id="8" name="Ορθογώνιο 7"/>
          <p:cNvSpPr/>
          <p:nvPr/>
        </p:nvSpPr>
        <p:spPr>
          <a:xfrm>
            <a:off x="3173104" y="5220269"/>
            <a:ext cx="3203813" cy="37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dirty="0" smtClean="0">
                <a:solidFill>
                  <a:schemeClr val="tx1"/>
                </a:solidFill>
              </a:rPr>
              <a:t>ΔΙΑΣΤΑΣΗ 2</a:t>
            </a:r>
            <a:endParaRPr lang="el-GR" dirty="0">
              <a:solidFill>
                <a:schemeClr val="tx1"/>
              </a:solidFill>
            </a:endParaRPr>
          </a:p>
        </p:txBody>
      </p:sp>
      <p:sp>
        <p:nvSpPr>
          <p:cNvPr id="9" name="Ορθογώνιο 8"/>
          <p:cNvSpPr/>
          <p:nvPr/>
        </p:nvSpPr>
        <p:spPr>
          <a:xfrm>
            <a:off x="7668344" y="443553"/>
            <a:ext cx="1349415" cy="932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dirty="0" smtClean="0"/>
              <a:t>ΜΗΤΡΑ ΔΥΟ ΔΙΑΣΤΑΣΕΩΝ</a:t>
            </a:r>
            <a:endParaRPr lang="el-GR" dirty="0"/>
          </a:p>
        </p:txBody>
      </p:sp>
    </p:spTree>
    <p:extLst>
      <p:ext uri="{BB962C8B-B14F-4D97-AF65-F5344CB8AC3E}">
        <p14:creationId xmlns:p14="http://schemas.microsoft.com/office/powerpoint/2010/main" xmlns="" val="2254342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0" y="1333500"/>
            <a:ext cx="5292080" cy="4381500"/>
          </a:xfrm>
        </p:spPr>
        <p:txBody>
          <a:bodyPr>
            <a:normAutofit fontScale="62500" lnSpcReduction="20000"/>
          </a:bodyPr>
          <a:lstStyle/>
          <a:p>
            <a:pPr marL="0" indent="0">
              <a:buNone/>
            </a:pPr>
            <a:r>
              <a:rPr lang="el-GR" sz="3500" dirty="0" smtClean="0"/>
              <a:t>Παράδειγμα ανάλυσης στρατηγικών ομάδων στη βιομηχανία των τροφίμων στην Ε.Ε. (1/2)</a:t>
            </a:r>
          </a:p>
          <a:p>
            <a:r>
              <a:rPr lang="el-GR" dirty="0" smtClean="0"/>
              <a:t>Οι διαστάσεις του συγκεκριμένου κλάδου που επιλέχθηκαν είναι η </a:t>
            </a:r>
            <a:r>
              <a:rPr lang="el-GR" b="1" dirty="0" smtClean="0"/>
              <a:t>γεωγραφική  κάλυψη </a:t>
            </a:r>
            <a:r>
              <a:rPr lang="el-GR" dirty="0" smtClean="0"/>
              <a:t>που επιτυγχάνει η κάθε επιχείρηση (ως % της Ε.Ε.) και η </a:t>
            </a:r>
            <a:r>
              <a:rPr lang="el-GR" b="1" dirty="0" smtClean="0"/>
              <a:t>ένταση μάρκετινγκ </a:t>
            </a:r>
            <a:r>
              <a:rPr lang="el-GR" dirty="0" smtClean="0"/>
              <a:t>.</a:t>
            </a:r>
          </a:p>
          <a:p>
            <a:r>
              <a:rPr lang="el-GR" dirty="0" smtClean="0"/>
              <a:t>Καταλήγουμε σε 4 στρατηγικές ομάδες. Κάθε κύκλος αποτελεί και μια στρατηγική ομάδα και το μέγεθος του κύκλου προσδιορίζει το μέγεθος της ομάδας.</a:t>
            </a:r>
          </a:p>
          <a:p>
            <a:r>
              <a:rPr lang="el-GR" b="1" dirty="0" smtClean="0"/>
              <a:t>Ομάδα Α1: </a:t>
            </a:r>
            <a:r>
              <a:rPr lang="el-GR" dirty="0" smtClean="0"/>
              <a:t>Πολυεθνικές επιχειρήσεις που δραστηριοποιούνται σε όλο τον κόσμο με ισχυρές μάρκες (όπως </a:t>
            </a:r>
            <a:r>
              <a:rPr lang="en-US" dirty="0" smtClean="0"/>
              <a:t>Nestle , Unilever, </a:t>
            </a:r>
            <a:r>
              <a:rPr lang="en-US" dirty="0" err="1" smtClean="0"/>
              <a:t>Danone</a:t>
            </a:r>
            <a:r>
              <a:rPr lang="en-US"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5" name="Picture 2"/>
          <p:cNvPicPr>
            <a:picLocks noChangeAspect="1" noChangeArrowheads="1"/>
          </p:cNvPicPr>
          <p:nvPr/>
        </p:nvPicPr>
        <p:blipFill>
          <a:blip r:embed="rId2" cstate="print"/>
          <a:stretch>
            <a:fillRect/>
          </a:stretch>
        </p:blipFill>
        <p:spPr bwMode="auto">
          <a:xfrm>
            <a:off x="5220072" y="1417340"/>
            <a:ext cx="3923928" cy="37110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0" y="1333500"/>
            <a:ext cx="4572000" cy="3771636"/>
          </a:xfrm>
        </p:spPr>
        <p:txBody>
          <a:bodyPr>
            <a:normAutofit fontScale="70000" lnSpcReduction="20000"/>
          </a:bodyPr>
          <a:lstStyle/>
          <a:p>
            <a:pPr marL="0" indent="0">
              <a:buNone/>
            </a:pPr>
            <a:r>
              <a:rPr lang="el-GR" dirty="0" smtClean="0"/>
              <a:t>Παράδειγμα ανάλυσης στρατηγικών ομάδων στη βιομηχανία των τροφίμων στην Ε.Ε. (1/2)</a:t>
            </a:r>
          </a:p>
          <a:p>
            <a:r>
              <a:rPr lang="el-GR" b="1" dirty="0" smtClean="0"/>
              <a:t>Ομάδα Α3: </a:t>
            </a:r>
            <a:r>
              <a:rPr lang="el-GR" dirty="0" smtClean="0"/>
              <a:t>Εθνικές επιχειρήσεις με γνωστές μάρκες και μεγάλη υποστήριξη μάρκετινγκ που δραστηριοποιούνται σε μικρότερο γεωγραφικό εύρος συγκριτικά με την Α1 (</a:t>
            </a:r>
            <a:r>
              <a:rPr lang="en-US" dirty="0" err="1" smtClean="0"/>
              <a:t>Unigrate</a:t>
            </a:r>
            <a:r>
              <a:rPr lang="en-US" dirty="0" smtClean="0"/>
              <a:t> , United Biscuits)</a:t>
            </a:r>
            <a:r>
              <a:rPr lang="el-GR" dirty="0" smtClean="0"/>
              <a:t>. </a:t>
            </a:r>
            <a:endParaRPr lang="en-US" dirty="0" smtClean="0"/>
          </a:p>
          <a:p>
            <a:r>
              <a:rPr lang="el-GR" b="1" dirty="0" smtClean="0"/>
              <a:t>Ομάδα Β2: </a:t>
            </a:r>
            <a:r>
              <a:rPr lang="el-GR" dirty="0" smtClean="0"/>
              <a:t>Εθνικές επιχειρήσεις που δεν είναι  ηγέτες αγοράς (</a:t>
            </a:r>
            <a:r>
              <a:rPr lang="en-US" dirty="0" smtClean="0"/>
              <a:t>Coleman’s, ABF)</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pic>
        <p:nvPicPr>
          <p:cNvPr id="5" name="Picture 2"/>
          <p:cNvPicPr>
            <a:picLocks noChangeAspect="1" noChangeArrowheads="1"/>
          </p:cNvPicPr>
          <p:nvPr/>
        </p:nvPicPr>
        <p:blipFill>
          <a:blip r:embed="rId2" cstate="print"/>
          <a:stretch>
            <a:fillRect/>
          </a:stretch>
        </p:blipFill>
        <p:spPr bwMode="auto">
          <a:xfrm>
            <a:off x="4596002" y="1417340"/>
            <a:ext cx="4547998" cy="390313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6: </a:t>
            </a:r>
            <a:r>
              <a:rPr lang="el-GR" altLang="zh-CN" sz="2800" b="1" dirty="0" smtClean="0">
                <a:cs typeface="Segoe UI" pitchFamily="18" charset="0"/>
              </a:rPr>
              <a:t>Στρατηγική Ανάλυση του Εξωτερικού Περιβάλλοντος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0" y="1333500"/>
            <a:ext cx="5364088" cy="4620344"/>
          </a:xfrm>
        </p:spPr>
        <p:txBody>
          <a:bodyPr>
            <a:normAutofit fontScale="47500" lnSpcReduction="20000"/>
          </a:bodyPr>
          <a:lstStyle/>
          <a:p>
            <a:pPr marL="0" indent="0">
              <a:lnSpc>
                <a:spcPct val="95000"/>
              </a:lnSpc>
              <a:buNone/>
            </a:pPr>
            <a:r>
              <a:rPr lang="el-GR" sz="4600" dirty="0" smtClean="0"/>
              <a:t>Παράδειγμα ανάλυσης στρατηγικών ομάδων στη βιομηχανία των τροφίμων στην Ε.Ε. (1/2)</a:t>
            </a:r>
          </a:p>
          <a:p>
            <a:pPr marL="91440">
              <a:lnSpc>
                <a:spcPct val="95000"/>
              </a:lnSpc>
            </a:pPr>
            <a:r>
              <a:rPr lang="el-GR" sz="4200" b="1" dirty="0" smtClean="0"/>
              <a:t>Ομάδα Γ3: </a:t>
            </a:r>
            <a:r>
              <a:rPr lang="el-GR" sz="4200" dirty="0" smtClean="0"/>
              <a:t>Εθνικές επιχειρήσεις  που ειδικεύονται σε προϊόντα ιδιωτικής ετικέτας ( τα γνωστά </a:t>
            </a:r>
            <a:r>
              <a:rPr lang="en-US" sz="4200" dirty="0" smtClean="0"/>
              <a:t>private labels) </a:t>
            </a:r>
            <a:r>
              <a:rPr lang="el-GR" sz="4200" dirty="0" smtClean="0"/>
              <a:t>και πρωταρχικά ενδιαφέρονται για χαμηλό κόστος.</a:t>
            </a:r>
            <a:endParaRPr lang="en-US" sz="4200" dirty="0" smtClean="0"/>
          </a:p>
          <a:p>
            <a:pPr marL="365760" lvl="1">
              <a:lnSpc>
                <a:spcPct val="95000"/>
              </a:lnSpc>
              <a:buFont typeface="Wingdings" pitchFamily="2" charset="2"/>
              <a:buChar char="v"/>
            </a:pPr>
            <a:r>
              <a:rPr lang="el-GR" sz="4200" dirty="0" smtClean="0"/>
              <a:t>Όσο πιο μακριά βρίσκονται οι κύκλοι, τόσο μεγαλύτερες διαφορές υπάρχουν ανάμεσα σε επιχειρήσεις που περικλείονται σε αυτούς και στις περιβαλλοντικές συνθήκες που αυτές αντιμετωπίζουν. </a:t>
            </a:r>
          </a:p>
          <a:p>
            <a:pPr marL="365760" lvl="1">
              <a:lnSpc>
                <a:spcPct val="95000"/>
              </a:lnSpc>
              <a:buFont typeface="Wingdings" pitchFamily="2" charset="2"/>
              <a:buChar char="v"/>
            </a:pPr>
            <a:r>
              <a:rPr lang="el-GR" sz="4200" dirty="0" smtClean="0"/>
              <a:t>Είναι δυνατή η μετακίνηση των επιχειρήσεων από μία στρατηγική ομάδα σε άλλη, οι παράγοντες που την αποτρέπουν είναι τα εμπόδια εισόδου στις στρατηγικές ομάδες. </a:t>
            </a:r>
          </a:p>
          <a:p>
            <a:pPr>
              <a:lnSpc>
                <a:spcPct val="95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5" name="Picture 2"/>
          <p:cNvPicPr>
            <a:picLocks noChangeAspect="1" noChangeArrowheads="1"/>
          </p:cNvPicPr>
          <p:nvPr/>
        </p:nvPicPr>
        <p:blipFill>
          <a:blip r:embed="rId2" cstate="print"/>
          <a:stretch>
            <a:fillRect/>
          </a:stretch>
        </p:blipFill>
        <p:spPr bwMode="auto">
          <a:xfrm>
            <a:off x="5220073" y="1489348"/>
            <a:ext cx="3923928" cy="33675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179512" y="1345332"/>
            <a:ext cx="3826768" cy="3771636"/>
          </a:xfrm>
        </p:spPr>
        <p:txBody>
          <a:bodyPr>
            <a:normAutofit fontScale="62500" lnSpcReduction="20000"/>
          </a:bodyPr>
          <a:lstStyle/>
          <a:p>
            <a:pPr marL="0" indent="0">
              <a:buNone/>
            </a:pPr>
            <a:r>
              <a:rPr lang="el-GR" dirty="0" smtClean="0"/>
              <a:t>Παράδειγμα ανάλυσης στρατηγικών ομάδων στη βιομηχανία των τροφίμων στην Ε.Ε  (2/2)</a:t>
            </a:r>
          </a:p>
          <a:p>
            <a:r>
              <a:rPr lang="el-GR" dirty="0" smtClean="0"/>
              <a:t>Τα κενά που υπάρχουν στον χάρτη 1.1 προσδιορίζουν τις </a:t>
            </a:r>
            <a:r>
              <a:rPr lang="el-GR" b="1" dirty="0" smtClean="0"/>
              <a:t>ευκαιρίες που εμφανίζονται στις επιχειρήσεις του κλάδου τροφίμων στην Ε.Ε </a:t>
            </a:r>
            <a:r>
              <a:rPr lang="el-GR" dirty="0" smtClean="0"/>
              <a:t>.</a:t>
            </a:r>
          </a:p>
          <a:p>
            <a:r>
              <a:rPr lang="el-GR" dirty="0" smtClean="0"/>
              <a:t>Προκύπτει λοιπόν ο χάρτης 1.2 που δείχνει τις δυνατότητες αξιοποίησης των κενών.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pic>
        <p:nvPicPr>
          <p:cNvPr id="5" name="Picture 2"/>
          <p:cNvPicPr>
            <a:picLocks noChangeAspect="1" noChangeArrowheads="1"/>
          </p:cNvPicPr>
          <p:nvPr/>
        </p:nvPicPr>
        <p:blipFill>
          <a:blip r:embed="rId2" cstate="print"/>
          <a:stretch>
            <a:fillRect/>
          </a:stretch>
        </p:blipFill>
        <p:spPr bwMode="auto">
          <a:xfrm>
            <a:off x="3963565" y="1273324"/>
            <a:ext cx="5180435" cy="412186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Προγραμματισμός βάσει σεναρίων</a:t>
            </a:r>
            <a:endParaRPr lang="en-US"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Στρατηγική Ανάλυση του Εξωτερικού Περιβάλλοντος</a:t>
            </a:r>
            <a:endParaRPr lang="en-US" sz="4000"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Προγραμματισμός βάσει σεναρίων</a:t>
            </a:r>
            <a:endParaRPr lang="en-US" dirty="0"/>
          </a:p>
        </p:txBody>
      </p:sp>
      <p:sp>
        <p:nvSpPr>
          <p:cNvPr id="3" name="2 - Θέση περιεχομένου"/>
          <p:cNvSpPr>
            <a:spLocks noGrp="1"/>
          </p:cNvSpPr>
          <p:nvPr>
            <p:ph idx="1"/>
          </p:nvPr>
        </p:nvSpPr>
        <p:spPr/>
        <p:txBody>
          <a:bodyPr>
            <a:normAutofit fontScale="92500"/>
          </a:bodyPr>
          <a:lstStyle/>
          <a:p>
            <a:pPr>
              <a:buNone/>
            </a:pPr>
            <a:r>
              <a:rPr lang="el-GR" sz="3300" dirty="0" smtClean="0"/>
              <a:t>Εισαγωγή στο προγραμματισμό με βάση σενάρια</a:t>
            </a:r>
          </a:p>
          <a:p>
            <a:r>
              <a:rPr lang="el-GR" sz="2600" dirty="0" smtClean="0"/>
              <a:t>Ο </a:t>
            </a:r>
            <a:r>
              <a:rPr lang="el-GR" sz="2600" b="1" dirty="0" smtClean="0"/>
              <a:t>προγραμματισμός βάσει σεναρίων </a:t>
            </a:r>
            <a:r>
              <a:rPr lang="el-GR" sz="2600" dirty="0" smtClean="0"/>
              <a:t>χρησιμοποιούμενος σαν τμήμα μιας διαδικασίας δημιουργίας οράματος παρέχει πρόβλεψη για το πώς διαφορετικές δυνάμεις μπορεί να χειραγωγήσουν το μέλλον προς διαφορετική κατεύθυνσή.</a:t>
            </a:r>
          </a:p>
          <a:p>
            <a:r>
              <a:rPr lang="el-GR" sz="2600" dirty="0" smtClean="0"/>
              <a:t>Τα </a:t>
            </a:r>
            <a:r>
              <a:rPr lang="el-GR" sz="2600" b="1" dirty="0" smtClean="0"/>
              <a:t>σενάρια</a:t>
            </a:r>
            <a:r>
              <a:rPr lang="el-GR" sz="2600" dirty="0" smtClean="0"/>
              <a:t> ουσιαστικά είναι «Ιστορίες» σχετικά με το τι είναι πιθανό να συμβεί στο εξωτερικό περιβάλλον της επιχείρησης και πως αυτή θα μπορέσει να αντιμετωπίσει τις αλλαγές.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Προγραμματισμός βάσει σεναρίων</a:t>
            </a:r>
            <a:endParaRPr lang="en-US" dirty="0"/>
          </a:p>
        </p:txBody>
      </p:sp>
      <p:sp>
        <p:nvSpPr>
          <p:cNvPr id="3" name="2 - Θέση περιεχομένου"/>
          <p:cNvSpPr>
            <a:spLocks noGrp="1"/>
          </p:cNvSpPr>
          <p:nvPr>
            <p:ph idx="1"/>
          </p:nvPr>
        </p:nvSpPr>
        <p:spPr>
          <a:xfrm>
            <a:off x="179512" y="1201316"/>
            <a:ext cx="8507288" cy="3903820"/>
          </a:xfrm>
        </p:spPr>
        <p:txBody>
          <a:bodyPr>
            <a:noAutofit/>
          </a:bodyPr>
          <a:lstStyle/>
          <a:p>
            <a:pPr>
              <a:lnSpc>
                <a:spcPct val="95000"/>
              </a:lnSpc>
              <a:buNone/>
            </a:pPr>
            <a:r>
              <a:rPr lang="el-GR" sz="2200" dirty="0" smtClean="0"/>
              <a:t>Εισαγωγή στο προγραμματισμό με βάση σενάρια</a:t>
            </a:r>
          </a:p>
          <a:p>
            <a:pPr>
              <a:lnSpc>
                <a:spcPct val="95000"/>
              </a:lnSpc>
            </a:pPr>
            <a:r>
              <a:rPr lang="el-GR" sz="2000" dirty="0" smtClean="0"/>
              <a:t>Ο </a:t>
            </a:r>
            <a:r>
              <a:rPr lang="el-GR" sz="2000" b="1" dirty="0" smtClean="0"/>
              <a:t>προγραμματισμός βάσει σεναρίων </a:t>
            </a:r>
            <a:r>
              <a:rPr lang="el-GR" sz="2000" dirty="0" smtClean="0"/>
              <a:t>έχει τις καταβολές του στην </a:t>
            </a:r>
            <a:r>
              <a:rPr lang="en-US" sz="2000" dirty="0" smtClean="0"/>
              <a:t> </a:t>
            </a:r>
            <a:r>
              <a:rPr lang="el-GR" sz="2000" dirty="0" smtClean="0"/>
              <a:t>πολυεθνική εταιρεία «</a:t>
            </a:r>
            <a:r>
              <a:rPr lang="en-US" sz="2000" dirty="0" smtClean="0"/>
              <a:t>SHELL</a:t>
            </a:r>
            <a:r>
              <a:rPr lang="el-GR" sz="2000" dirty="0" smtClean="0"/>
              <a:t>»</a:t>
            </a:r>
            <a:r>
              <a:rPr lang="en-US" sz="2000" dirty="0" smtClean="0"/>
              <a:t> </a:t>
            </a:r>
            <a:r>
              <a:rPr lang="el-GR" sz="2000" dirty="0" smtClean="0"/>
              <a:t>όπου εφαρμόστηκε τη δεκαετία του ‘70 προκειμένου τα στελέχη της εταιρείας να μπορούν να δουν πως στο μέλλον θα εξελιχθεί ο πετρελαιοπαραγωγός κλάδος και γενικότερα ο τομέας της ενέργειας. Αποδείχθηκε σωτήριος για την εταιρεία ιδιαίτερα μετά την πετρελαϊκή κρίση του 1973 και την επακόλουθη κατακόρυφη αύξηση των τιμών του πετρελαίου. </a:t>
            </a:r>
          </a:p>
          <a:p>
            <a:pPr marL="228600" lvl="1">
              <a:lnSpc>
                <a:spcPct val="95000"/>
              </a:lnSpc>
              <a:spcBef>
                <a:spcPts val="1800"/>
              </a:spcBef>
            </a:pPr>
            <a:r>
              <a:rPr lang="el-GR" sz="2000" dirty="0" smtClean="0"/>
              <a:t>Η χρήση σεναρίων στη χάραξη στρατηγικής μετά από μία περίοδο παύσης έγινε ξανά δημοφιλής από το τρομοκρατικό χτύπημα της 11</a:t>
            </a:r>
            <a:r>
              <a:rPr lang="el-GR" sz="2000" baseline="30000" dirty="0" smtClean="0"/>
              <a:t>ης</a:t>
            </a:r>
            <a:r>
              <a:rPr lang="el-GR" sz="2000" dirty="0" smtClean="0"/>
              <a:t> Σεπτεμβρίου 2001 και την κατάρρευση της </a:t>
            </a:r>
            <a:r>
              <a:rPr lang="en-US" sz="2000" dirty="0" smtClean="0"/>
              <a:t>Lehman Brothers </a:t>
            </a:r>
            <a:r>
              <a:rPr lang="el-GR" sz="2000" dirty="0" smtClean="0"/>
              <a:t>το 2008. Η αβεβαιότητα πλέον είναι διάχυτη στο σύγχρονο επιχειρησιακό περιβάλλον και επιβάλλεται περισσότερο από ποτέ η χρήση αυτού του είδους του προγραμματισμού.</a:t>
            </a:r>
          </a:p>
          <a:p>
            <a:pPr>
              <a:lnSpc>
                <a:spcPct val="95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Προγραμματισμός βάσει σεναρίων</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Προγραμματισμός βάσει σεναρίων</a:t>
            </a:r>
          </a:p>
          <a:p>
            <a:pPr marL="0" indent="0"/>
            <a:r>
              <a:rPr lang="el-GR" dirty="0" smtClean="0"/>
              <a:t>  Γιατί οι μάνατζερ ς χρησιμοποιούν τον προγραμματισμό βάσει σεναρίων</a:t>
            </a:r>
            <a:r>
              <a:rPr lang="en-US" dirty="0" smtClean="0"/>
              <a:t>;</a:t>
            </a:r>
          </a:p>
          <a:p>
            <a:pPr marL="559834" lvl="1" indent="0"/>
            <a:r>
              <a:rPr lang="el-GR" dirty="0" smtClean="0"/>
              <a:t>  Για να κατανοήσουν το επιχειρησιακό σύστημα, τις δυνάμεις που λειτουργούν σε αυτό, τις αβεβαιότητες που κρύβονται και τους τρόπους ερμηνείας σημαντικών πληροφοριών.</a:t>
            </a:r>
          </a:p>
          <a:p>
            <a:pPr marL="0" indent="0"/>
            <a:r>
              <a:rPr lang="el-GR" dirty="0" smtClean="0"/>
              <a:t>  Τι σκοπούς εξυπηρετούν</a:t>
            </a:r>
            <a:r>
              <a:rPr lang="en-US" dirty="0" smtClean="0"/>
              <a:t>;</a:t>
            </a:r>
          </a:p>
          <a:p>
            <a:pPr marL="1302784" lvl="1" indent="-742950">
              <a:buFont typeface="+mj-lt"/>
              <a:buAutoNum type="arabicPeriod"/>
            </a:pPr>
            <a:r>
              <a:rPr lang="el-GR" dirty="0" smtClean="0"/>
              <a:t>Πρόληψη και κατανόηση του κινδύνου, δυνατότητα ανάληψης λελογισμένου ρίσκου (προστατευτικός).</a:t>
            </a:r>
          </a:p>
          <a:p>
            <a:pPr marL="1302784" lvl="1" indent="-742950">
              <a:buFont typeface="+mj-lt"/>
              <a:buAutoNum type="arabicPeriod"/>
            </a:pPr>
            <a:r>
              <a:rPr lang="el-GR" dirty="0" smtClean="0"/>
              <a:t>Ανακάλυψη στρατηγικών ευκαιριών ( επιχειρηματικός).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Προγραμματισμός βάσει σεναρίων</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Προγραμματισμός βάσει σεναρίων</a:t>
            </a:r>
          </a:p>
          <a:p>
            <a:r>
              <a:rPr lang="el-GR" dirty="0" smtClean="0"/>
              <a:t>Ποια είναι τα βασικά οφέλη που προσφέρει η δημιουργία σεναρίων</a:t>
            </a:r>
            <a:r>
              <a:rPr lang="en-US" dirty="0" smtClean="0"/>
              <a:t>;</a:t>
            </a:r>
            <a:r>
              <a:rPr lang="el-GR" dirty="0" smtClean="0"/>
              <a:t> </a:t>
            </a:r>
            <a:endParaRPr lang="en-US" dirty="0" smtClean="0"/>
          </a:p>
          <a:p>
            <a:pPr marL="1302784" lvl="1" indent="-742950">
              <a:buFont typeface="+mj-lt"/>
              <a:buAutoNum type="arabicPeriod"/>
            </a:pPr>
            <a:r>
              <a:rPr lang="el-GR" dirty="0" smtClean="0"/>
              <a:t>Προσανατολίζουν εκείνους που συγκεντρώνουν και αναλύουν τις πληροφορίες της επιχείρησης σχετικά με το περιβάλλον της.</a:t>
            </a:r>
          </a:p>
          <a:p>
            <a:pPr marL="1302784" lvl="1" indent="-742950">
              <a:buFont typeface="+mj-lt"/>
              <a:buAutoNum type="arabicPeriod"/>
            </a:pPr>
            <a:r>
              <a:rPr lang="el-GR" dirty="0" smtClean="0"/>
              <a:t>Γεννώνται νέα περιθώρια για βελτιώσεις και προβλέψεις αστάθμητων παραγόντων. Τίθενται υπό αμφισβήτηση πολλά λανθασμένα συμπεράσματα σχετικά με το περιβάλλον της επιχείρησης που μέχρι πρότινος τα στελέχη τα θεωρούσαν δεδομένα.</a:t>
            </a:r>
          </a:p>
          <a:p>
            <a:pPr marL="1302784" lvl="1" indent="-742950">
              <a:buFont typeface="+mj-lt"/>
              <a:buAutoNum type="arabicPeriod"/>
            </a:pPr>
            <a:r>
              <a:rPr lang="el-GR" dirty="0" smtClean="0"/>
              <a:t>Βοηθούν στη συγκέντρωση στοιχείων για τη λήψη αποτελεσματικών αποφάσεων.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93204"/>
            <a:ext cx="8075240" cy="844145"/>
          </a:xfrm>
        </p:spPr>
        <p:txBody>
          <a:bodyPr>
            <a:normAutofit fontScale="90000"/>
          </a:bodyPr>
          <a:lstStyle/>
          <a:p>
            <a:r>
              <a:rPr lang="el-GR" dirty="0" smtClean="0"/>
              <a:t>Προγραμματισμός βάσει σεναρίων</a:t>
            </a:r>
            <a:endParaRPr lang="en-US" dirty="0"/>
          </a:p>
        </p:txBody>
      </p:sp>
      <p:sp>
        <p:nvSpPr>
          <p:cNvPr id="3" name="2 - Θέση περιεχομένου"/>
          <p:cNvSpPr>
            <a:spLocks noGrp="1"/>
          </p:cNvSpPr>
          <p:nvPr>
            <p:ph idx="1"/>
          </p:nvPr>
        </p:nvSpPr>
        <p:spPr>
          <a:xfrm>
            <a:off x="179512" y="985292"/>
            <a:ext cx="8507288" cy="4836368"/>
          </a:xfrm>
        </p:spPr>
        <p:txBody>
          <a:bodyPr>
            <a:normAutofit fontScale="70000" lnSpcReduction="20000"/>
          </a:bodyPr>
          <a:lstStyle/>
          <a:p>
            <a:pPr>
              <a:lnSpc>
                <a:spcPct val="95000"/>
              </a:lnSpc>
              <a:buNone/>
            </a:pPr>
            <a:r>
              <a:rPr lang="el-GR" dirty="0" smtClean="0"/>
              <a:t>Δημιουργία Σεναρίων</a:t>
            </a:r>
          </a:p>
          <a:p>
            <a:pPr marL="0" indent="0">
              <a:lnSpc>
                <a:spcPct val="95000"/>
              </a:lnSpc>
            </a:pPr>
            <a:r>
              <a:rPr lang="el-GR" dirty="0" smtClean="0"/>
              <a:t>Βήματα:</a:t>
            </a:r>
          </a:p>
          <a:p>
            <a:pPr marL="914400" lvl="1" indent="-742950">
              <a:lnSpc>
                <a:spcPct val="95000"/>
              </a:lnSpc>
              <a:buFont typeface="+mj-lt"/>
              <a:buAutoNum type="arabicPeriod"/>
            </a:pPr>
            <a:r>
              <a:rPr lang="el-GR" dirty="0" smtClean="0"/>
              <a:t>Προσπάθεια ομάδας σύνταξης να διαβλέψει το μέλλον θέτοντας ερωτήματα του τύπου « ποιες θα είναι οι ανάγκες του κλάδου τα επόμενα 20 χρόνια</a:t>
            </a:r>
            <a:r>
              <a:rPr lang="en-US" dirty="0" smtClean="0"/>
              <a:t> ;</a:t>
            </a:r>
            <a:r>
              <a:rPr lang="el-GR" dirty="0" smtClean="0"/>
              <a:t>»</a:t>
            </a:r>
            <a:endParaRPr lang="en-US" dirty="0" smtClean="0"/>
          </a:p>
          <a:p>
            <a:pPr marL="914400" lvl="1" indent="-742950">
              <a:lnSpc>
                <a:spcPct val="95000"/>
              </a:lnSpc>
              <a:buFont typeface="+mj-lt"/>
              <a:buAutoNum type="arabicPeriod"/>
            </a:pPr>
            <a:r>
              <a:rPr lang="el-GR" dirty="0" smtClean="0"/>
              <a:t>Αναγνώριση των στερεοτύπων που υφίστανται στην επιχείρηση για ένα συγκεκριμένο θέμα ώστε οι δημιουργοί του σεναρίου να καθορίσουν ευκολότερα τις απόψεις  και τις υποθέσεις που θα τους απασχολήσουν στη δημιουργία του σεναρίου.</a:t>
            </a:r>
          </a:p>
          <a:p>
            <a:pPr marL="914400" lvl="1" indent="-742950">
              <a:lnSpc>
                <a:spcPct val="95000"/>
              </a:lnSpc>
              <a:buFont typeface="+mj-lt"/>
              <a:buAutoNum type="arabicPeriod"/>
            </a:pPr>
            <a:r>
              <a:rPr lang="el-GR" dirty="0" smtClean="0"/>
              <a:t>Να προσδιοριστούν οι δυνάμεις του περιβάλλοντος (μέσω της ανάλυσης του </a:t>
            </a:r>
            <a:r>
              <a:rPr lang="el-GR" dirty="0" err="1" smtClean="0"/>
              <a:t>μακρο</a:t>
            </a:r>
            <a:r>
              <a:rPr lang="el-GR" dirty="0" smtClean="0"/>
              <a:t>-περιβάλλοντος </a:t>
            </a:r>
            <a:r>
              <a:rPr lang="en-US" dirty="0" smtClean="0"/>
              <a:t>PEST-DG </a:t>
            </a:r>
            <a:r>
              <a:rPr lang="el-GR" dirty="0" smtClean="0"/>
              <a:t>) που θα περιληφθούν στο σενάριο και ποιες τάσεις είναι σχετικές με το θέμα που ασχολείται το σενάριο.</a:t>
            </a:r>
          </a:p>
          <a:p>
            <a:pPr marL="914400" lvl="1" indent="-742950">
              <a:lnSpc>
                <a:spcPct val="95000"/>
              </a:lnSpc>
              <a:buFont typeface="+mj-lt"/>
              <a:buAutoNum type="arabicPeriod"/>
            </a:pPr>
            <a:r>
              <a:rPr lang="el-GR" dirty="0" smtClean="0"/>
              <a:t>Κατασκευή και διατύπωση των σεναρίων σύμφωνα με τους παράγοντες του περιβάλλοντος που έχουν μεγαλύτερη επίδραση στην επιχείρηση και των τάσεων που ενδέχεται να επηρεάσουν τη διατύπωση των σεναρίων στο μέλλον.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Προγραμματισμός βάσει σεναρίων</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Δημιουργία Σεναρίων</a:t>
            </a:r>
          </a:p>
          <a:p>
            <a:pPr marL="1302784" lvl="1" indent="-742950">
              <a:buFont typeface="+mj-lt"/>
              <a:buAutoNum type="arabicPeriod" startAt="5"/>
            </a:pPr>
            <a:r>
              <a:rPr lang="el-GR" dirty="0" smtClean="0"/>
              <a:t>Εκτίμηση των πιθανοτήτων που παρουσιάζονται στο σενάριο.</a:t>
            </a:r>
          </a:p>
          <a:p>
            <a:pPr marL="1302784" lvl="1" indent="-742950">
              <a:buFont typeface="+mj-lt"/>
              <a:buAutoNum type="arabicPeriod" startAt="5"/>
            </a:pPr>
            <a:r>
              <a:rPr lang="el-GR" dirty="0" smtClean="0"/>
              <a:t>Πραγματοποίηση «ανάλυσης μετάνοιας» με την έννοια ότι γίνεται σύγκριση των αναμενόμενων αποτελεσμάτων που θα είχε η επιχειρησιακή στρατηγική αν προέκυπτε το λανθασμένο και όχι το αναμενόμενο σενάριο.</a:t>
            </a:r>
          </a:p>
          <a:p>
            <a:pPr marL="1302784" lvl="1" indent="-742950">
              <a:buFont typeface="+mj-lt"/>
              <a:buAutoNum type="arabicPeriod" startAt="5"/>
            </a:pPr>
            <a:r>
              <a:rPr lang="el-GR" dirty="0" smtClean="0"/>
              <a:t>Μία ολοκληρωμένη ανάλυση που θα περιλαμβάνει και συζήτηση για τα στοιχεία που προκύπτουν από το σενάριο</a:t>
            </a:r>
          </a:p>
          <a:p>
            <a:pPr marL="1862618" lvl="2" indent="-742950">
              <a:buFont typeface="Wingdings" pitchFamily="2" charset="2"/>
              <a:buChar char="Ø"/>
            </a:pPr>
            <a:r>
              <a:rPr lang="el-GR" dirty="0" smtClean="0"/>
              <a:t>Ποια κενά και δεδομένα προέκυψαν και ποιες ενέργειες και αναθεωρήσεις στρατηγικής επιβάλλεται να γίνουν.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endParaRPr lang="en-US" dirty="0"/>
          </a:p>
        </p:txBody>
      </p:sp>
      <p:sp>
        <p:nvSpPr>
          <p:cNvPr id="3" name="2 - Θέση περιεχομένου"/>
          <p:cNvSpPr>
            <a:spLocks noGrp="1"/>
          </p:cNvSpPr>
          <p:nvPr>
            <p:ph idx="1"/>
          </p:nvPr>
        </p:nvSpPr>
        <p:spPr>
          <a:xfrm>
            <a:off x="457200" y="1333500"/>
            <a:ext cx="8229600" cy="3396208"/>
          </a:xfrm>
        </p:spPr>
        <p:txBody>
          <a:bodyPr>
            <a:normAutofit fontScale="70000" lnSpcReduction="20000"/>
          </a:bodyPr>
          <a:lstStyle/>
          <a:p>
            <a:pPr>
              <a:buNone/>
            </a:pPr>
            <a:r>
              <a:rPr lang="el-GR" sz="3700" dirty="0" smtClean="0"/>
              <a:t>Ερωτήματα – Ανακεφαλαίωση</a:t>
            </a:r>
          </a:p>
          <a:p>
            <a:r>
              <a:rPr lang="el-GR" dirty="0" smtClean="0"/>
              <a:t>Ποια είναι η βασική μέθοδος ανάλυσης του </a:t>
            </a:r>
            <a:r>
              <a:rPr lang="el-GR" dirty="0" err="1" smtClean="0"/>
              <a:t>μακροπεριβάλλοντος</a:t>
            </a:r>
            <a:r>
              <a:rPr lang="el-GR" dirty="0" smtClean="0"/>
              <a:t> και ποια η χρησιμότητα της</a:t>
            </a:r>
            <a:r>
              <a:rPr lang="en-US" dirty="0" smtClean="0"/>
              <a:t>;</a:t>
            </a:r>
          </a:p>
          <a:p>
            <a:r>
              <a:rPr lang="el-GR" dirty="0" smtClean="0"/>
              <a:t>Με ποιους τρόπους μια επιχείρηση μπορεί να επηρεάσει το περιβάλλον της</a:t>
            </a:r>
            <a:r>
              <a:rPr lang="en-US" dirty="0" smtClean="0"/>
              <a:t>;</a:t>
            </a:r>
          </a:p>
          <a:p>
            <a:r>
              <a:rPr lang="el-GR" dirty="0" smtClean="0"/>
              <a:t>Ποιο είναι το κύριο εργαλείο ανάλυσης του </a:t>
            </a:r>
            <a:r>
              <a:rPr lang="el-GR" dirty="0" err="1" smtClean="0"/>
              <a:t>μικροπεριβάλλοντος</a:t>
            </a:r>
            <a:r>
              <a:rPr lang="el-GR" dirty="0" smtClean="0"/>
              <a:t> και σε ποιον βιομηχανικό κλάδο εφαρμόζεται</a:t>
            </a:r>
            <a:r>
              <a:rPr lang="en-US" dirty="0" smtClean="0"/>
              <a:t>;</a:t>
            </a:r>
            <a:endParaRPr lang="el-GR" dirty="0" smtClean="0"/>
          </a:p>
          <a:p>
            <a:r>
              <a:rPr lang="el-GR" dirty="0" smtClean="0"/>
              <a:t>Ποια εμπόδια εισόδου αποτρέπουν την είσοδο νέων ανταγωνιστών στον κλάδο</a:t>
            </a:r>
            <a:r>
              <a:rPr lang="en-US" dirty="0" smtClean="0"/>
              <a:t>;</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lnSpc>
                <a:spcPct val="80000"/>
              </a:lnSpc>
              <a:buNone/>
            </a:pPr>
            <a:r>
              <a:rPr lang="el-GR" sz="2600" dirty="0" smtClean="0"/>
              <a:t>Ερωτήματα – Ανακεφαλαίωση</a:t>
            </a:r>
          </a:p>
          <a:p>
            <a:pPr>
              <a:lnSpc>
                <a:spcPct val="80000"/>
              </a:lnSpc>
            </a:pPr>
            <a:r>
              <a:rPr lang="el-GR" sz="2200" dirty="0" smtClean="0"/>
              <a:t>Οι συμφωνίες μεταξύ των ανταγωνιστών σε έναν κλάδο τι αντίκτυπο έχουν σε αυτόν αλλά και στους καταναλωτές</a:t>
            </a:r>
            <a:r>
              <a:rPr lang="en-US" sz="2200" dirty="0" smtClean="0"/>
              <a:t>;</a:t>
            </a:r>
          </a:p>
          <a:p>
            <a:pPr>
              <a:lnSpc>
                <a:spcPct val="80000"/>
              </a:lnSpc>
            </a:pPr>
            <a:r>
              <a:rPr lang="el-GR" sz="2200" dirty="0" smtClean="0"/>
              <a:t>Γιατί μια εταιρεία προχωράει στην χαρτογράφηση των στρατηγικών ομάδων ενός κλάδου</a:t>
            </a:r>
            <a:r>
              <a:rPr lang="en-US" sz="2200" dirty="0" smtClean="0"/>
              <a:t>;</a:t>
            </a:r>
          </a:p>
          <a:p>
            <a:pPr>
              <a:lnSpc>
                <a:spcPct val="80000"/>
              </a:lnSpc>
            </a:pPr>
            <a:r>
              <a:rPr lang="el-GR" sz="2200" dirty="0" smtClean="0"/>
              <a:t>Που αποσκοπεί μία εταιρεία όταν ακολουθεί την προσέγγιση του «προγραμματισμού βάσει σεναρίων»</a:t>
            </a:r>
            <a:r>
              <a:rPr lang="en-US" sz="2200" dirty="0" smtClean="0"/>
              <a:t>; </a:t>
            </a:r>
            <a:r>
              <a:rPr lang="el-GR" sz="2200" dirty="0" smtClean="0"/>
              <a:t>Ποια είναι η πολυεθνική εταιρεία που συνέβαλε στην καθιέρωσή της και την εφαρμόζει πιστά μέχρι σήμερα</a:t>
            </a:r>
            <a:r>
              <a:rPr lang="en-US" sz="2200" dirty="0" smtClean="0"/>
              <a:t>;</a:t>
            </a:r>
          </a:p>
          <a:p>
            <a:pPr>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a:t>
            </a:r>
            <a:r>
              <a:rPr lang="el-GR" sz="2400" dirty="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5220072" y="1777380"/>
            <a:ext cx="3563888" cy="3327756"/>
          </a:xfrm>
        </p:spPr>
        <p:txBody>
          <a:bodyPr>
            <a:noAutofit/>
          </a:bodyPr>
          <a:lstStyle/>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pic>
        <p:nvPicPr>
          <p:cNvPr id="5" name="Εικόνα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849388"/>
            <a:ext cx="4437351" cy="33841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200" dirty="0" smtClean="0"/>
              <a:t>Ανάλυση Στρατηγικών Ομάδων</a:t>
            </a:r>
            <a:endParaRPr lang="en-US" sz="3200"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Στρατηγική Ανάλυση του Εξωτερικού Περιβάλλοντος</a:t>
            </a:r>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a:xfrm>
            <a:off x="457200" y="1333500"/>
            <a:ext cx="8229600" cy="4381500"/>
          </a:xfrm>
        </p:spPr>
        <p:txBody>
          <a:bodyPr>
            <a:normAutofit lnSpcReduction="10000"/>
          </a:bodyPr>
          <a:lstStyle/>
          <a:p>
            <a:pPr>
              <a:lnSpc>
                <a:spcPct val="90000"/>
              </a:lnSpc>
              <a:buNone/>
            </a:pPr>
            <a:r>
              <a:rPr lang="el-GR" dirty="0" smtClean="0"/>
              <a:t>Στρατηγική Ομάδα</a:t>
            </a:r>
          </a:p>
          <a:p>
            <a:pPr>
              <a:lnSpc>
                <a:spcPct val="90000"/>
              </a:lnSpc>
            </a:pPr>
            <a:r>
              <a:rPr lang="el-GR" sz="2400" dirty="0" smtClean="0"/>
              <a:t>Ο </a:t>
            </a:r>
            <a:r>
              <a:rPr lang="en-US" sz="2400" dirty="0" smtClean="0"/>
              <a:t>Hunt </a:t>
            </a:r>
            <a:r>
              <a:rPr lang="el-GR" sz="2400" dirty="0" smtClean="0"/>
              <a:t>υπέδειξε τον όρο </a:t>
            </a:r>
            <a:r>
              <a:rPr lang="el-GR" sz="2400" b="1" dirty="0" smtClean="0"/>
              <a:t>στρατηγική ομάδα </a:t>
            </a:r>
            <a:r>
              <a:rPr lang="el-GR" sz="2400" dirty="0" smtClean="0"/>
              <a:t>το 1972 όταν διαπίστωσε υποομάδες επιχειρήσεων με παρόμοια χαρακτηριστικά να υπάρχουν στην ίδια αγορά. Ο </a:t>
            </a:r>
            <a:r>
              <a:rPr lang="en-US" sz="2400" dirty="0" smtClean="0"/>
              <a:t>Porter </a:t>
            </a:r>
            <a:r>
              <a:rPr lang="el-GR" sz="2400" dirty="0" smtClean="0"/>
              <a:t>διεύρυνε την έννοια αυτή τη δεκαετία του 80.</a:t>
            </a:r>
          </a:p>
          <a:p>
            <a:pPr>
              <a:lnSpc>
                <a:spcPct val="90000"/>
              </a:lnSpc>
            </a:pPr>
            <a:r>
              <a:rPr lang="el-GR" sz="2400" dirty="0" smtClean="0"/>
              <a:t> Η </a:t>
            </a:r>
            <a:r>
              <a:rPr lang="el-GR" sz="2400" b="1" dirty="0" smtClean="0"/>
              <a:t>στρατηγική ομάδα </a:t>
            </a:r>
            <a:r>
              <a:rPr lang="el-GR" sz="2400" dirty="0" smtClean="0"/>
              <a:t>ορίζεται ως μία ομάδα οργανισμών που ακολουθεί τις ίδιες ή παρόμοιες στρατηγικές σε έναν συγκεκριμένο κλάδο.</a:t>
            </a:r>
            <a:r>
              <a:rPr lang="en-US" sz="2400" dirty="0" smtClean="0"/>
              <a:t> </a:t>
            </a:r>
            <a:endParaRPr lang="el-GR" sz="2400" dirty="0" smtClean="0"/>
          </a:p>
          <a:p>
            <a:pPr marL="800100" lvl="2" indent="-342900">
              <a:lnSpc>
                <a:spcPct val="90000"/>
              </a:lnSpc>
              <a:spcBef>
                <a:spcPts val="1800"/>
              </a:spcBef>
              <a:buFont typeface="Courier New" panose="02070309020205020404" pitchFamily="49" charset="0"/>
              <a:buChar char="o"/>
            </a:pPr>
            <a:r>
              <a:rPr lang="el-GR" sz="2000" dirty="0" smtClean="0"/>
              <a:t>Π.χ. ο κλάδος των εστιατορίων μπορεί να διαιρεθεί σε αρκετές στρατηγικές ομάδες όπως τα </a:t>
            </a:r>
            <a:r>
              <a:rPr lang="el-GR" sz="2000" dirty="0" err="1" smtClean="0"/>
              <a:t>ταχυφαγεία</a:t>
            </a:r>
            <a:r>
              <a:rPr lang="el-GR" sz="2000" dirty="0" smtClean="0"/>
              <a:t> (</a:t>
            </a:r>
            <a:r>
              <a:rPr lang="en-US" sz="2000" dirty="0" smtClean="0"/>
              <a:t>fast-food)</a:t>
            </a:r>
            <a:r>
              <a:rPr lang="el-GR" sz="2000" dirty="0" smtClean="0"/>
              <a:t>, τις ταβέρνες, τα εστιατόρια βάσει μεταβλητών όπως η τιμολόγηση, η ώρα προετοιμασίας, η παρουσίαση, η εξυπηρέτηση.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Στρατηγική Ομάδα</a:t>
            </a:r>
          </a:p>
          <a:p>
            <a:pPr marL="228600" lvl="1">
              <a:spcBef>
                <a:spcPts val="1800"/>
              </a:spcBef>
              <a:buFont typeface="Arial" pitchFamily="34" charset="0"/>
              <a:buChar char="•"/>
            </a:pPr>
            <a:r>
              <a:rPr lang="el-GR" sz="2400" dirty="0" smtClean="0"/>
              <a:t>Ένας κλάδος μπορεί να αποτελείται από μία ή περισσότερες στρατηγικές ομάδες. Επίσης μία </a:t>
            </a:r>
            <a:r>
              <a:rPr lang="el-GR" sz="2400" b="1" dirty="0" smtClean="0"/>
              <a:t>στρατηγική ομάδα </a:t>
            </a:r>
            <a:r>
              <a:rPr lang="el-GR" sz="2400" dirty="0" smtClean="0"/>
              <a:t>μπορεί να αποτελείται από ένα ή περισσότερα μέλη.</a:t>
            </a:r>
            <a:endParaRPr lang="en-US" sz="2400" dirty="0" smtClean="0"/>
          </a:p>
          <a:p>
            <a:pPr marL="228600" lvl="1">
              <a:spcBef>
                <a:spcPts val="1800"/>
              </a:spcBef>
              <a:buFont typeface="Arial" pitchFamily="34" charset="0"/>
              <a:buChar char="•"/>
            </a:pPr>
            <a:r>
              <a:rPr lang="el-GR" sz="2400" dirty="0" smtClean="0"/>
              <a:t>Η έννοια της </a:t>
            </a:r>
            <a:r>
              <a:rPr lang="el-GR" sz="2400" b="1" dirty="0" smtClean="0"/>
              <a:t>στρατηγικής ομάδας </a:t>
            </a:r>
            <a:r>
              <a:rPr lang="el-GR" sz="2400" dirty="0" smtClean="0"/>
              <a:t>επικεντρώνεται περισσότερο στον ανταγωνισμό μεταξύ των μελών μιας ομάδας. Π.χ. τα ακριβά εστιατόρια ανταγωνίζονται μεταξύ τους και όχι με τα </a:t>
            </a:r>
            <a:r>
              <a:rPr lang="el-GR" sz="2400" dirty="0" err="1" smtClean="0"/>
              <a:t>ταχυφαγεία</a:t>
            </a:r>
            <a:r>
              <a:rPr lang="el-GR" sz="2400" dirty="0" smtClean="0"/>
              <a:t> γιατί παρόλο που ανήκουν στον ίδιο κλάδο ανήκουν σε διαφορετική στρατηγική ομάδα.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21196"/>
            <a:ext cx="8229600" cy="952500"/>
          </a:xfrm>
        </p:spPr>
        <p:txBody>
          <a:bodyPr/>
          <a:lstStyle/>
          <a:p>
            <a:r>
              <a:rPr lang="el-GR" dirty="0" smtClean="0"/>
              <a:t>Οι στρατηγικοί χάρτες</a:t>
            </a:r>
            <a:endParaRPr lang="el-GR" dirty="0"/>
          </a:p>
        </p:txBody>
      </p:sp>
      <p:sp>
        <p:nvSpPr>
          <p:cNvPr id="3" name="Θέση περιεχομένου 2"/>
          <p:cNvSpPr>
            <a:spLocks noGrp="1"/>
          </p:cNvSpPr>
          <p:nvPr>
            <p:ph idx="1"/>
          </p:nvPr>
        </p:nvSpPr>
        <p:spPr>
          <a:xfrm>
            <a:off x="251520" y="913284"/>
            <a:ext cx="8712968" cy="4481016"/>
          </a:xfrm>
        </p:spPr>
        <p:txBody>
          <a:bodyPr>
            <a:noAutofit/>
          </a:bodyPr>
          <a:lstStyle/>
          <a:p>
            <a:pPr>
              <a:lnSpc>
                <a:spcPct val="75000"/>
              </a:lnSpc>
            </a:pPr>
            <a:r>
              <a:rPr lang="el-GR" sz="2000" dirty="0" smtClean="0"/>
              <a:t>Η </a:t>
            </a:r>
            <a:r>
              <a:rPr lang="el-GR" sz="2000" b="1" dirty="0" smtClean="0"/>
              <a:t>χαρτογράφηση των στρατηγικών ομάδων </a:t>
            </a:r>
            <a:r>
              <a:rPr lang="el-GR" sz="2000" dirty="0" smtClean="0"/>
              <a:t>αποτελεί μία τεχνική προσδιορισμού της θέσης της εταιρείας σε ένα τομέα ή πεδίο της αγοράς και αποτελεί εργαλείο για την αποτελεσματικότερη ανάλυση του ανταγωνισμού σε έναν κλάδο. </a:t>
            </a:r>
          </a:p>
          <a:p>
            <a:pPr marL="0" indent="0">
              <a:lnSpc>
                <a:spcPct val="75000"/>
              </a:lnSpc>
              <a:buNone/>
            </a:pPr>
            <a:r>
              <a:rPr lang="el-GR" sz="2000" dirty="0" smtClean="0"/>
              <a:t>Ενδεικτικά αναφέρονται μερικές από τις μεταβλητές ή διαστάσεις που μπορεί να χρησιμοποιηθούν </a:t>
            </a:r>
          </a:p>
          <a:p>
            <a:pPr lvl="2">
              <a:lnSpc>
                <a:spcPct val="75000"/>
              </a:lnSpc>
              <a:buFont typeface="Courier New" panose="02070309020205020404" pitchFamily="49" charset="0"/>
              <a:buChar char="o"/>
            </a:pPr>
            <a:r>
              <a:rPr lang="el-GR" sz="2000" dirty="0"/>
              <a:t>Προϊόντα, υπηρεσίες μετά την πώληση</a:t>
            </a:r>
          </a:p>
          <a:p>
            <a:pPr lvl="2">
              <a:lnSpc>
                <a:spcPct val="75000"/>
              </a:lnSpc>
              <a:buFont typeface="Courier New" panose="02070309020205020404" pitchFamily="49" charset="0"/>
              <a:buChar char="o"/>
            </a:pPr>
            <a:r>
              <a:rPr lang="el-GR" sz="2000" dirty="0"/>
              <a:t>Το μέγεθος της αγοράς στο οποίο απευθύνεται η </a:t>
            </a:r>
            <a:r>
              <a:rPr lang="el-GR" sz="2000" dirty="0" smtClean="0"/>
              <a:t>επιχείρηση</a:t>
            </a:r>
          </a:p>
          <a:p>
            <a:pPr lvl="2">
              <a:lnSpc>
                <a:spcPct val="75000"/>
              </a:lnSpc>
              <a:buFont typeface="Courier New" panose="02070309020205020404" pitchFamily="49" charset="0"/>
              <a:buChar char="o"/>
            </a:pPr>
            <a:r>
              <a:rPr lang="el-GR" sz="2000" dirty="0" smtClean="0"/>
              <a:t>Τιμολογιακή πολιτική</a:t>
            </a:r>
            <a:endParaRPr lang="el-GR" sz="2000" dirty="0"/>
          </a:p>
          <a:p>
            <a:pPr lvl="2">
              <a:lnSpc>
                <a:spcPct val="75000"/>
              </a:lnSpc>
              <a:buFont typeface="Courier New" panose="02070309020205020404" pitchFamily="49" charset="0"/>
              <a:buChar char="o"/>
            </a:pPr>
            <a:r>
              <a:rPr lang="el-GR" sz="2000" dirty="0"/>
              <a:t>Τα κανάλια </a:t>
            </a:r>
            <a:r>
              <a:rPr lang="el-GR" sz="2000" dirty="0" smtClean="0"/>
              <a:t>διανομής</a:t>
            </a:r>
          </a:p>
          <a:p>
            <a:pPr lvl="2">
              <a:lnSpc>
                <a:spcPct val="75000"/>
              </a:lnSpc>
              <a:buFont typeface="Courier New" panose="02070309020205020404" pitchFamily="49" charset="0"/>
              <a:buChar char="o"/>
            </a:pPr>
            <a:r>
              <a:rPr lang="el-GR" sz="2000" dirty="0" smtClean="0"/>
              <a:t>Βαθμός καθετοποίησης</a:t>
            </a:r>
          </a:p>
          <a:p>
            <a:pPr lvl="2">
              <a:lnSpc>
                <a:spcPct val="75000"/>
              </a:lnSpc>
              <a:buFont typeface="Courier New" panose="02070309020205020404" pitchFamily="49" charset="0"/>
              <a:buChar char="o"/>
            </a:pPr>
            <a:r>
              <a:rPr lang="el-GR" sz="2000" dirty="0" smtClean="0"/>
              <a:t>Προσπάθειες μάρκετινγκ</a:t>
            </a:r>
            <a:endParaRPr lang="el-GR" sz="2000" dirty="0"/>
          </a:p>
          <a:p>
            <a:pPr lvl="2">
              <a:lnSpc>
                <a:spcPct val="75000"/>
              </a:lnSpc>
              <a:buFont typeface="Courier New" panose="02070309020205020404" pitchFamily="49" charset="0"/>
              <a:buChar char="o"/>
            </a:pPr>
            <a:r>
              <a:rPr lang="el-GR" sz="2000" dirty="0"/>
              <a:t>Η γεωγραφική </a:t>
            </a:r>
            <a:r>
              <a:rPr lang="el-GR" sz="2000" dirty="0" smtClean="0"/>
              <a:t>κατανομή</a:t>
            </a:r>
          </a:p>
          <a:p>
            <a:pPr lvl="2">
              <a:lnSpc>
                <a:spcPct val="75000"/>
              </a:lnSpc>
              <a:buFont typeface="Courier New" panose="02070309020205020404" pitchFamily="49" charset="0"/>
              <a:buChar char="o"/>
            </a:pPr>
            <a:r>
              <a:rPr lang="el-GR" sz="2000" dirty="0" smtClean="0"/>
              <a:t>Η </a:t>
            </a:r>
            <a:r>
              <a:rPr lang="el-GR" sz="2000" dirty="0"/>
              <a:t>χρησιμοποιούμενη τεχνολογία κ.α.</a:t>
            </a:r>
          </a:p>
          <a:p>
            <a:pPr marL="0" indent="0">
              <a:lnSpc>
                <a:spcPct val="75000"/>
              </a:lnSpc>
              <a:buNone/>
            </a:pPr>
            <a:r>
              <a:rPr lang="el-GR" sz="2000" dirty="0" smtClean="0"/>
              <a:t> </a:t>
            </a:r>
          </a:p>
        </p:txBody>
      </p:sp>
    </p:spTree>
    <p:extLst>
      <p:ext uri="{BB962C8B-B14F-4D97-AF65-F5344CB8AC3E}">
        <p14:creationId xmlns:p14="http://schemas.microsoft.com/office/powerpoint/2010/main" xmlns="" val="2369530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2024</TotalTime>
  <Words>2196</Words>
  <Application>Microsoft Office PowerPoint</Application>
  <PresentationFormat>Προβολή στην οθόνη (16:10)</PresentationFormat>
  <Paragraphs>231</Paragraphs>
  <Slides>37</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Ανάλυση Στρατηγικών Ομάδων</vt:lpstr>
      <vt:lpstr>Διαφάνεια 7</vt:lpstr>
      <vt:lpstr>Διαφάνεια 8</vt:lpstr>
      <vt:lpstr>Οι στρατηγικοί χάρτες</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Προγραμματισμός βάσει σεναρίων</vt:lpstr>
      <vt:lpstr>Προγραμματισμός βάσει σεναρίων</vt:lpstr>
      <vt:lpstr>Προγραμματισμός βάσει σεναρίων</vt:lpstr>
      <vt:lpstr>Προγραμματισμός βάσει σεναρίων</vt:lpstr>
      <vt:lpstr>Προγραμματισμός βάσει σεναρίων</vt:lpstr>
      <vt:lpstr>Προγραμματισμός βάσει σεναρίων</vt:lpstr>
      <vt:lpstr>Προγραμματισμός βάσει σεναρίων</vt:lpstr>
      <vt:lpstr>Διαφάνεια 29</vt:lpstr>
      <vt:lpstr>Διαφάνεια 30</vt:lpstr>
      <vt:lpstr>Βιβλιογραφία</vt:lpstr>
      <vt:lpstr>Σημείωμα Αναφοράς</vt:lpstr>
      <vt:lpstr>Σημείωμα Αδειοδότησης</vt:lpstr>
      <vt:lpstr>Διαφάνεια 34</vt:lpstr>
      <vt:lpstr>Διαφάνεια 35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344</cp:revision>
  <dcterms:created xsi:type="dcterms:W3CDTF">2012-09-06T09:03:05Z</dcterms:created>
  <dcterms:modified xsi:type="dcterms:W3CDTF">2015-11-07T18:47:00Z</dcterms:modified>
</cp:coreProperties>
</file>