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7" r:id="rId9"/>
    <p:sldId id="288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290" r:id="rId28"/>
    <p:sldId id="291" r:id="rId29"/>
    <p:sldId id="292" r:id="rId30"/>
    <p:sldId id="293" r:id="rId31"/>
    <p:sldId id="294" r:id="rId32"/>
    <p:sldId id="295" r:id="rId33"/>
    <p:sldId id="280" r:id="rId34"/>
  </p:sldIdLst>
  <p:sldSz cx="9144000" cy="5715000" type="screen16x10"/>
  <p:notesSz cx="6858000" cy="9144000"/>
  <p:custDataLst>
    <p:tags r:id="rId3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6" autoAdjust="0"/>
    <p:restoredTop sz="84478" autoAdjust="0"/>
  </p:normalViewPr>
  <p:slideViewPr>
    <p:cSldViewPr>
      <p:cViewPr varScale="1">
        <p:scale>
          <a:sx n="90" d="100"/>
          <a:sy n="90" d="100"/>
        </p:scale>
        <p:origin x="144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082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035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52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688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9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30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6463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25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smtClean="0">
                <a:solidFill>
                  <a:schemeClr val="bg1"/>
                </a:solidFill>
              </a:rPr>
              <a:t>Μικροοικονομική –Ανάλυση προσφοράς</a:t>
            </a:r>
            <a:r>
              <a:rPr lang="el-GR" sz="1000" smtClean="0">
                <a:solidFill>
                  <a:schemeClr val="bg1"/>
                </a:solidFill>
              </a:rPr>
              <a:t>, τμήμα λογιστικής και χρηματοοικονομικής,</a:t>
            </a:r>
            <a:r>
              <a:rPr lang="el-GR" sz="1000" baseline="0" smtClean="0">
                <a:solidFill>
                  <a:schemeClr val="bg1"/>
                </a:solidFill>
              </a:rPr>
              <a:t> </a:t>
            </a:r>
            <a:r>
              <a:rPr lang="el-GR" sz="1000" smtClean="0">
                <a:solidFill>
                  <a:schemeClr val="bg1"/>
                </a:solidFill>
              </a:rPr>
              <a:t>ΤΕΙ </a:t>
            </a:r>
            <a:r>
              <a:rPr lang="el-GR" sz="1000">
                <a:solidFill>
                  <a:schemeClr val="bg1"/>
                </a:solidFill>
              </a:rPr>
              <a:t>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0/" TargetMode="Externa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Μικροοικονομική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5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n-US" sz="2800" smtClean="0"/>
              <a:t> </a:t>
            </a:r>
            <a:r>
              <a:rPr lang="el-GR" sz="2800" b="1" smtClean="0"/>
              <a:t>Αναλυση προσφοράς</a:t>
            </a:r>
            <a:endParaRPr lang="el-GR" sz="2800" b="1"/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ΑΝΑΛΥΣΗ ΤΗΣ ΠΡΟΣΦΟΡΑΣ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3"/>
            <a:ext cx="8291264" cy="4311666"/>
          </a:xfrm>
        </p:spPr>
        <p:txBody>
          <a:bodyPr>
            <a:normAutofit/>
          </a:bodyPr>
          <a:lstStyle/>
          <a:p>
            <a:pPr algn="just"/>
            <a:r>
              <a:rPr lang="el-GR" b="1" smtClean="0"/>
              <a:t>Όπως </a:t>
            </a:r>
            <a:r>
              <a:rPr lang="el-GR" b="1"/>
              <a:t>στη ζήτηση έτσι και στη προσφορά ενός αγαθού καθοριστικό ρόλο παίζει η τιµή του αγαθού.</a:t>
            </a:r>
          </a:p>
          <a:p>
            <a:pPr algn="just"/>
            <a:r>
              <a:rPr lang="el-GR" b="1" smtClean="0"/>
              <a:t>Όταν </a:t>
            </a:r>
            <a:r>
              <a:rPr lang="el-GR" b="1"/>
              <a:t>η τιµή είναι υψηλή οι παραγωγοί </a:t>
            </a:r>
            <a:r>
              <a:rPr lang="el-GR" b="1" smtClean="0"/>
              <a:t>προσφέρουν μεγάλες </a:t>
            </a:r>
            <a:r>
              <a:rPr lang="el-GR" b="1"/>
              <a:t>ποσότητες του αγαθού. Αντίθετα, όταν η τιµή είναι χαµηλή προσφέρονται µικρές ποσότητες του αγαθού.</a:t>
            </a:r>
          </a:p>
          <a:p>
            <a:pPr algn="just"/>
            <a:endParaRPr lang="el-GR" b="1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79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ΚΛΙΜΑΚΑ ΚΑΙ ΚΑΜΠΥΛΗ ΠΡΟΣΦΟΡΑΣ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3"/>
            <a:ext cx="8291264" cy="4311666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b="1" smtClean="0"/>
              <a:t>Κλίµακα </a:t>
            </a:r>
            <a:r>
              <a:rPr lang="el-GR" b="1"/>
              <a:t>προσφοράς αγαθού: πίνακας που δείχνει τη σχέση ανάµεσα στη τιµή ενός αγαθού και την προσφερόµενη ποσότητά του.</a:t>
            </a:r>
          </a:p>
          <a:p>
            <a:pPr algn="just"/>
            <a:r>
              <a:rPr lang="el-GR" b="1" smtClean="0"/>
              <a:t>Σε </a:t>
            </a:r>
            <a:r>
              <a:rPr lang="el-GR" b="1"/>
              <a:t>κάθε τιµή αντιστοιχεί µια προσφερόµενη ποσότητα ορισµένου αγαθού και κάθε συνδυασµός µπορεί να παρασταθεί </a:t>
            </a:r>
            <a:r>
              <a:rPr lang="el-GR" b="1" smtClean="0"/>
              <a:t>γραφικά µε</a:t>
            </a:r>
            <a:r>
              <a:rPr lang="el-GR" b="1"/>
              <a:t>	ένα	</a:t>
            </a:r>
            <a:r>
              <a:rPr lang="el-GR" b="1" smtClean="0"/>
              <a:t>σηµείο πάνω σε</a:t>
            </a:r>
            <a:r>
              <a:rPr lang="el-GR" b="1"/>
              <a:t>	</a:t>
            </a:r>
            <a:r>
              <a:rPr lang="el-GR" b="1" smtClean="0"/>
              <a:t> ένα</a:t>
            </a:r>
            <a:r>
              <a:rPr lang="el-GR" b="1"/>
              <a:t>	</a:t>
            </a:r>
            <a:r>
              <a:rPr lang="el-GR" b="1" smtClean="0"/>
              <a:t>σύστηµα συντεταγµένων</a:t>
            </a:r>
            <a:r>
              <a:rPr lang="el-GR" b="1"/>
              <a:t>.</a:t>
            </a:r>
          </a:p>
          <a:p>
            <a:pPr algn="just"/>
            <a:endParaRPr lang="el-GR" b="1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10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ΚΛΙΜΑΚΑ ΚΑΙ ΚΑΜΠΥΛΗ ΠΡΟΣΦΟΡΑΣ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3"/>
            <a:ext cx="8291264" cy="431166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b="1" smtClean="0"/>
              <a:t>Καµπύλη </a:t>
            </a:r>
            <a:r>
              <a:rPr lang="el-GR" b="1"/>
              <a:t>προσφοράς του αγαθού: γράφηµα µε το σύνολο των εφικτών συνδυασµών τιµών και προσφερόµενων ποσοτήτων (στον κάθετο </a:t>
            </a:r>
            <a:r>
              <a:rPr lang="el-GR" b="1" smtClean="0"/>
              <a:t>άξονα µετράµε τις τιµές και στον οριζόντιο</a:t>
            </a:r>
            <a:r>
              <a:rPr lang="el-GR" b="1"/>
              <a:t>	τις ποσότητες).</a:t>
            </a:r>
          </a:p>
          <a:p>
            <a:pPr algn="just"/>
            <a:r>
              <a:rPr lang="el-GR" b="1" smtClean="0"/>
              <a:t>Ο </a:t>
            </a:r>
            <a:r>
              <a:rPr lang="el-GR" b="1"/>
              <a:t>χώρος των εφικτών συνδυασµών είναι ο χώρος που χαράσσεται από την καµπύλη προσφοράς (όλοι οι συνδυασµοί πάνω σε αυτή) και ο χώρος κάτω από αυτή σε µια συγκεκριµένη χρονική περίοδο.</a:t>
            </a:r>
          </a:p>
          <a:p>
            <a:pPr algn="just"/>
            <a:endParaRPr lang="el-GR" b="1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ΚΛΙΜΑΚΑ ΚΑΙ ΚΑΜΠΥΛΗ ΠΡΟΣΦΟΡΑΣ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3"/>
            <a:ext cx="8291264" cy="4311666"/>
          </a:xfrm>
        </p:spPr>
        <p:txBody>
          <a:bodyPr>
            <a:normAutofit/>
          </a:bodyPr>
          <a:lstStyle/>
          <a:p>
            <a:pPr algn="just"/>
            <a:r>
              <a:rPr lang="el-GR" b="1" smtClean="0"/>
              <a:t>Η </a:t>
            </a:r>
            <a:r>
              <a:rPr lang="el-GR" b="1"/>
              <a:t>καµπύλη είναι συνεχής και έχει θετική κλήση από αριστερά προς τα δεξιά, καθώς η τιµή και η ποσότητα συνδέονται θετικά µεταξύ τους (όταν αυξάνεται η µια αυξάνεται και η άλλη).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ΚΛΙΜΑΚΑ ΚΑΙ ΚΑΜΠΥΛΗ ΠΡΟΣΦΟΡΑΣ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956" y="1041663"/>
            <a:ext cx="7400000" cy="4200000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491880" y="5264428"/>
            <a:ext cx="290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Mankiw &amp; Taylor, 2010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38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ΑΤΟΜΙΚΗ ΚΑΜΠΥΛΗ ΠΡΟΣΦΟΡΑΣ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686800" cy="37716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mtClean="0"/>
              <a:t>Ατοµική καµπύλη προσφοράς: ο γεωµετρικός </a:t>
            </a:r>
            <a:r>
              <a:rPr lang="el-GR"/>
              <a:t>τόπος όλων των δυνατών </a:t>
            </a:r>
            <a:r>
              <a:rPr lang="el-GR" smtClean="0"/>
              <a:t>συνδυασµών ποσοτήτων µε τις αντίστοιχες τιµές σε µια συγκεκριµένη </a:t>
            </a:r>
            <a:r>
              <a:rPr lang="el-GR"/>
              <a:t>χρονική περίοδο ενός και µόνο παραγωγού.</a:t>
            </a:r>
          </a:p>
          <a:p>
            <a:pPr algn="just"/>
            <a:r>
              <a:rPr lang="el-GR" smtClean="0"/>
              <a:t>Η µορφή</a:t>
            </a:r>
            <a:r>
              <a:rPr lang="el-GR"/>
              <a:t>	κάθε	</a:t>
            </a:r>
            <a:r>
              <a:rPr lang="el-GR" smtClean="0"/>
              <a:t>ατοµικής καµπύλης διαφέρει</a:t>
            </a:r>
            <a:r>
              <a:rPr lang="el-GR"/>
              <a:t>	</a:t>
            </a:r>
            <a:r>
              <a:rPr lang="el-GR" smtClean="0"/>
              <a:t>από παραγωγό </a:t>
            </a:r>
            <a:r>
              <a:rPr lang="el-GR"/>
              <a:t>σε παραγωγό, δεδοµένου ότι ο καθένας εκτιµά µε το δικό του τρόπο τη σχέση τιµής και ποσότητας.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6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ΣΥΝΟΛΙΚΗ ΚΑΜΠΥΛΗ ΠΡΟΣΦΟΡΑΣ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292"/>
            <a:ext cx="8686800" cy="41198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l-GR" smtClean="0"/>
              <a:t>Συνολική </a:t>
            </a:r>
            <a:r>
              <a:rPr lang="el-GR"/>
              <a:t>καµπύλη προσφοράς: είναι το άθροισµα όλων των επιµέρους ατοµικών καµπυλών προσφοράς, δηλαδή µας δείχνει τη προσφορά όλων των παραγωγών για συγκεκριµένο αγαθό στην αγορά.</a:t>
            </a:r>
          </a:p>
          <a:p>
            <a:pPr algn="just"/>
            <a:r>
              <a:rPr lang="el-GR" smtClean="0"/>
              <a:t>Μεταβολή </a:t>
            </a:r>
            <a:r>
              <a:rPr lang="el-GR"/>
              <a:t>της τιµής φέρνει µετατόπιση από ένα σηµείο σε ένα άλλο σηµείο της ίδιας καµπύλης προσφοράς.</a:t>
            </a:r>
          </a:p>
          <a:p>
            <a:pPr algn="just"/>
            <a:r>
              <a:rPr lang="el-GR" smtClean="0"/>
              <a:t>Αλλαγή στην προσφορά έχουµε όταν µεταβάλλεται </a:t>
            </a:r>
            <a:r>
              <a:rPr lang="el-GR"/>
              <a:t>κάποιος από τους παράγοντες που την προσδιορίζουν µετατοπίζοντας ολόκληρη την καµπύλη προσφοράς.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7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ΑΤΟΜΙΚΗ &amp; ΣΥΝΟΛΙΚΗ ΚΑΜΠΥΛΗ ΠΡΟΣΦΟΡΑΣ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192289"/>
            <a:ext cx="7689927" cy="3771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18461" y="5112293"/>
            <a:ext cx="290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Mankiw &amp; Taylor, 2010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0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ΠΡΟΣΔΙΟΡΙΣΤΙΚΟΙ ΠΑΡΑΓΟΝΤΕΣ ΠΡΟΣΦΟΡΑΣ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88296"/>
          </a:xfrm>
        </p:spPr>
        <p:txBody>
          <a:bodyPr>
            <a:normAutofit fontScale="92500" lnSpcReduction="20000"/>
          </a:bodyPr>
          <a:lstStyle/>
          <a:p>
            <a:r>
              <a:rPr lang="el-GR"/>
              <a:t>Εκτός της τιµής, προσδιοριστικοί παράγοντες είναι:</a:t>
            </a:r>
          </a:p>
          <a:p>
            <a:r>
              <a:rPr lang="el-GR"/>
              <a:t>1.	Οι στόχοι που θέτουν οι επιχειρήσεις.</a:t>
            </a:r>
          </a:p>
          <a:p>
            <a:r>
              <a:rPr lang="el-GR"/>
              <a:t>2.	Το επίπεδο της τεχνολογίας.</a:t>
            </a:r>
          </a:p>
          <a:p>
            <a:r>
              <a:rPr lang="el-GR"/>
              <a:t>3.	Οι τιµές των λοιπών αγαθών.</a:t>
            </a:r>
          </a:p>
          <a:p>
            <a:r>
              <a:rPr lang="el-GR"/>
              <a:t>4.	Οι τιµές των συντελεστών παραγωγής.</a:t>
            </a:r>
          </a:p>
          <a:p>
            <a:r>
              <a:rPr lang="el-GR"/>
              <a:t>5.	Οι προβλέψεις των παραγωγών.</a:t>
            </a:r>
          </a:p>
          <a:p>
            <a:r>
              <a:rPr lang="el-GR"/>
              <a:t>6.	Αστάθµητοι παράγοντες.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9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435280" cy="952500"/>
          </a:xfrm>
        </p:spPr>
        <p:txBody>
          <a:bodyPr>
            <a:normAutofit fontScale="90000"/>
          </a:bodyPr>
          <a:lstStyle/>
          <a:p>
            <a:r>
              <a:rPr lang="el-GR"/>
              <a:t>1.	Οι στόχοι που θέτουν οι επιχειρήσεις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882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mtClean="0"/>
              <a:t>κοινωνική </a:t>
            </a:r>
            <a:r>
              <a:rPr lang="el-GR"/>
              <a:t>προβολή (γόητρο): παράγουν ένα αγαθό µε οριακά κέρδη, προκειµένου να </a:t>
            </a:r>
            <a:r>
              <a:rPr lang="el-GR" smtClean="0"/>
              <a:t>διατηρήσουν την κοινωνική </a:t>
            </a:r>
            <a:r>
              <a:rPr lang="el-GR"/>
              <a:t>τους πρωτοκαθεδρία.</a:t>
            </a:r>
          </a:p>
          <a:p>
            <a:pPr algn="just"/>
            <a:r>
              <a:rPr lang="el-GR" smtClean="0"/>
              <a:t>Κατάκτηση αγοράς: παράγουν βραχυχρόνια </a:t>
            </a:r>
            <a:r>
              <a:rPr lang="el-GR"/>
              <a:t>	</a:t>
            </a:r>
            <a:r>
              <a:rPr lang="el-GR" smtClean="0"/>
              <a:t>µε χαµηλό </a:t>
            </a:r>
            <a:r>
              <a:rPr lang="el-GR"/>
              <a:t>κέρδος	</a:t>
            </a:r>
            <a:r>
              <a:rPr lang="el-GR" smtClean="0"/>
              <a:t>προκειµένου να</a:t>
            </a:r>
            <a:r>
              <a:rPr lang="el-GR"/>
              <a:t>	</a:t>
            </a:r>
            <a:r>
              <a:rPr lang="el-GR" smtClean="0"/>
              <a:t>κατακτήσουν το µεγαλύτερο µερίδιο</a:t>
            </a:r>
            <a:r>
              <a:rPr lang="el-GR"/>
              <a:t>	αγοράς</a:t>
            </a:r>
            <a:r>
              <a:rPr lang="el-GR" smtClean="0"/>
              <a:t>, να</a:t>
            </a:r>
            <a:r>
              <a:rPr lang="el-GR"/>
              <a:t>	</a:t>
            </a:r>
            <a:r>
              <a:rPr lang="el-GR" smtClean="0"/>
              <a:t>αποµακρύνουν τους ανταγωνιστές και στη </a:t>
            </a:r>
            <a:r>
              <a:rPr lang="el-GR"/>
              <a:t>συνέχεια να καθιερώσουν υψηλά µονοπωλιακά κέρδη.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45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Μικροοικονομική</a:t>
            </a:r>
            <a:endParaRPr lang="el-GR" b="1"/>
          </a:p>
          <a:p>
            <a:pPr algn="l"/>
            <a:r>
              <a:rPr lang="el-GR" sz="2800" b="1" smtClean="0"/>
              <a:t>Ενότητα </a:t>
            </a:r>
            <a:r>
              <a:rPr lang="el-GR" sz="2800" b="1"/>
              <a:t>5</a:t>
            </a:r>
            <a:r>
              <a:rPr lang="el-GR" sz="2800" b="1" smtClean="0"/>
              <a:t>:</a:t>
            </a:r>
            <a:r>
              <a:rPr lang="en-US" sz="2800" smtClean="0"/>
              <a:t> </a:t>
            </a:r>
            <a:r>
              <a:rPr lang="el-GR" sz="2800" smtClean="0"/>
              <a:t>ανάλυση προσφοράς</a:t>
            </a:r>
            <a:endParaRPr lang="el-GR" sz="2800"/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435280" cy="952500"/>
          </a:xfrm>
        </p:spPr>
        <p:txBody>
          <a:bodyPr>
            <a:normAutofit/>
          </a:bodyPr>
          <a:lstStyle/>
          <a:p>
            <a:r>
              <a:rPr lang="el-GR"/>
              <a:t>2. Το επίπεδο της τεχνολογίας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1365"/>
            <a:ext cx="8229600" cy="434043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mtClean="0"/>
              <a:t>Η αλµατωδώς αυξανόµενη τεχνολογία </a:t>
            </a:r>
            <a:r>
              <a:rPr lang="el-GR"/>
              <a:t>προσφέρει:</a:t>
            </a:r>
          </a:p>
          <a:p>
            <a:pPr algn="just"/>
            <a:r>
              <a:rPr lang="el-GR" smtClean="0"/>
              <a:t>περισσότερες </a:t>
            </a:r>
            <a:r>
              <a:rPr lang="el-GR"/>
              <a:t>και τελειότερες µεθόδους παραγωγής, που έχουν σαν αποτέλεσµα την εξοικονόµηση µεγαλύτερων ποσοτήτων παραγωγικών συντελεστών και κατά συνέπεια την παραγωγή αυξηµένων  ποσοτήτων αγαθών.</a:t>
            </a:r>
          </a:p>
          <a:p>
            <a:pPr algn="just"/>
            <a:r>
              <a:rPr lang="el-GR" smtClean="0"/>
              <a:t>τεχνητές </a:t>
            </a:r>
            <a:r>
              <a:rPr lang="el-GR"/>
              <a:t>πρώτες ύλες (συνθετικές ίνες, πλαστικά κ.λπ.) που αυξάνουν τις ποσότητες των πρώτων υλών και κατά συνέπεια την προσφορά αγαθών.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6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435280" cy="952500"/>
          </a:xfrm>
        </p:spPr>
        <p:txBody>
          <a:bodyPr>
            <a:normAutofit/>
          </a:bodyPr>
          <a:lstStyle/>
          <a:p>
            <a:r>
              <a:rPr lang="el-GR"/>
              <a:t>3. Οι τιµές των λοιπών αγαθών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1365"/>
            <a:ext cx="8229600" cy="4340431"/>
          </a:xfrm>
        </p:spPr>
        <p:txBody>
          <a:bodyPr>
            <a:normAutofit/>
          </a:bodyPr>
          <a:lstStyle/>
          <a:p>
            <a:pPr algn="just"/>
            <a:r>
              <a:rPr lang="el-GR" smtClean="0"/>
              <a:t>Αν </a:t>
            </a:r>
            <a:r>
              <a:rPr lang="el-GR"/>
              <a:t>η τιµή ενός αγαθού αυξηθεί, τότε η παραγωγή του συγκεκριµένου αγαθού θα καταστεί περισσότερο επικερδείς και συνεπώς οι παραγωγοί θα στραφούν στην παραγωγή του για να µεγιστοποιήσουν τα κέρδη τους.</a:t>
            </a:r>
          </a:p>
          <a:p>
            <a:pPr algn="just"/>
            <a:r>
              <a:rPr lang="el-GR" smtClean="0"/>
              <a:t>Αντίθετα,εάν η τιµή ενός αγαθού µειωθεί τότε η παραγωγή του θα περιοριστεί</a:t>
            </a:r>
            <a:r>
              <a:rPr lang="el-GR"/>
              <a:t>.</a:t>
            </a:r>
          </a:p>
          <a:p>
            <a:pPr marL="0" indent="0">
              <a:buNone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46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435280" cy="952500"/>
          </a:xfrm>
        </p:spPr>
        <p:txBody>
          <a:bodyPr>
            <a:normAutofit fontScale="90000"/>
          </a:bodyPr>
          <a:lstStyle/>
          <a:p>
            <a:r>
              <a:rPr lang="el-GR"/>
              <a:t>4. Οι τιµές των συντελεστών παραγωγής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1365"/>
            <a:ext cx="8229600" cy="4340431"/>
          </a:xfrm>
        </p:spPr>
        <p:txBody>
          <a:bodyPr>
            <a:normAutofit fontScale="92500"/>
          </a:bodyPr>
          <a:lstStyle/>
          <a:p>
            <a:pPr algn="just"/>
            <a:r>
              <a:rPr lang="el-GR" smtClean="0"/>
              <a:t>Οι τιµές των συντελεστών παραγωγής </a:t>
            </a:r>
            <a:r>
              <a:rPr lang="el-GR"/>
              <a:t>προσδιορίζουν το κόστος παραγωγής ενός αγαθού, συνεπώς κάθε µεταβολή τους επηρεάζει εν τέλει και την προσφορά του συγκεκριµένου αγαθού (π χ η µείωση του ηµεροµισθίου στην παραγωγή του αγαθού θα µειώσει το κόστος παραγωγής του, δηλαδή θα αυξήσει τα περιθώρια κέρδους του, γεγονός που θα οδηγήσει στην αύξηση της παραγωγής του.)</a:t>
            </a:r>
          </a:p>
        </p:txBody>
      </p:sp>
    </p:spTree>
    <p:extLst>
      <p:ext uri="{BB962C8B-B14F-4D97-AF65-F5344CB8AC3E}">
        <p14:creationId xmlns:p14="http://schemas.microsoft.com/office/powerpoint/2010/main" val="34125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435280" cy="952500"/>
          </a:xfrm>
        </p:spPr>
        <p:txBody>
          <a:bodyPr>
            <a:normAutofit/>
          </a:bodyPr>
          <a:lstStyle/>
          <a:p>
            <a:r>
              <a:rPr lang="el-GR"/>
              <a:t>5. Οι προβλέψεις των παραγωγών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1365"/>
            <a:ext cx="8229600" cy="434043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mtClean="0"/>
              <a:t>Οι παραγωγοί θα περιορίσουν την προσφορά του συγκεκριµένου αγαθού εάν προβλέψουν ότι οι µελλοντικές </a:t>
            </a:r>
            <a:r>
              <a:rPr lang="el-GR"/>
              <a:t>συνθήκες στην αγορά είναι τέτοιες που εξασφαλίζουν χαµηλές τιµές στο αγαθό που παράγουν και ως εκ τούτου χαµηλά κέρδη (και αντίστροφα).</a:t>
            </a:r>
          </a:p>
          <a:p>
            <a:pPr algn="just"/>
            <a:r>
              <a:rPr lang="el-GR"/>
              <a:t>Κάποιες φορές οι προσδοκίες για υψηλές τιµές µπορεί </a:t>
            </a:r>
            <a:r>
              <a:rPr lang="el-GR" smtClean="0"/>
              <a:t>να οδηγήσουν βραχυχρόνια </a:t>
            </a:r>
            <a:r>
              <a:rPr lang="el-GR"/>
              <a:t>σε µείωση της προσφοράς</a:t>
            </a:r>
            <a:r>
              <a:rPr lang="el-GR" smtClean="0"/>
              <a:t>, διότι </a:t>
            </a:r>
            <a:r>
              <a:rPr lang="el-GR"/>
              <a:t>οι παραγωγοί περιµένουν για να διαθέσουν τα αγαθά τους την µεγαλύτερη τιµή!!!</a:t>
            </a:r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1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435280" cy="952500"/>
          </a:xfrm>
        </p:spPr>
        <p:txBody>
          <a:bodyPr>
            <a:normAutofit/>
          </a:bodyPr>
          <a:lstStyle/>
          <a:p>
            <a:r>
              <a:rPr lang="el-GR"/>
              <a:t>5. Οι προβλέψεις των παραγωγών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1365"/>
            <a:ext cx="8229600" cy="4340431"/>
          </a:xfrm>
        </p:spPr>
        <p:txBody>
          <a:bodyPr>
            <a:normAutofit/>
          </a:bodyPr>
          <a:lstStyle/>
          <a:p>
            <a:pPr algn="just"/>
            <a:r>
              <a:rPr lang="el-GR" smtClean="0"/>
              <a:t>Αν παραγωγοί</a:t>
            </a:r>
            <a:r>
              <a:rPr lang="el-GR"/>
              <a:t>	</a:t>
            </a:r>
            <a:r>
              <a:rPr lang="el-GR" smtClean="0"/>
              <a:t>προβλέψουν ότι</a:t>
            </a:r>
            <a:r>
              <a:rPr lang="el-GR"/>
              <a:t>	</a:t>
            </a:r>
            <a:r>
              <a:rPr lang="el-GR" smtClean="0"/>
              <a:t>σύντοµα πρόκειται να </a:t>
            </a:r>
            <a:r>
              <a:rPr lang="el-GR"/>
              <a:t>εφαρµοστεί	</a:t>
            </a:r>
            <a:r>
              <a:rPr lang="el-GR" smtClean="0"/>
              <a:t> µια σύγχρονη µέθοδος</a:t>
            </a:r>
            <a:r>
              <a:rPr lang="el-GR"/>
              <a:t>	</a:t>
            </a:r>
            <a:r>
              <a:rPr lang="el-GR" smtClean="0"/>
              <a:t>παραγωγής που</a:t>
            </a:r>
            <a:r>
              <a:rPr lang="el-GR"/>
              <a:t>	</a:t>
            </a:r>
            <a:r>
              <a:rPr lang="el-GR" smtClean="0"/>
              <a:t>θα µειώσει το  </a:t>
            </a:r>
            <a:r>
              <a:rPr lang="el-GR"/>
              <a:t>κόστος  παραγωγής  του  αγαθού,  τότε  </a:t>
            </a:r>
            <a:r>
              <a:rPr lang="el-GR" smtClean="0"/>
              <a:t>θα µειώσουν </a:t>
            </a:r>
            <a:r>
              <a:rPr lang="el-GR"/>
              <a:t>βραχυχρόνια την παραγωγή του συγκεκριµένου αγαθού (και αντίστροφα) ...κ.ο.κ...</a:t>
            </a:r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5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435280" cy="952500"/>
          </a:xfrm>
        </p:spPr>
        <p:txBody>
          <a:bodyPr>
            <a:normAutofit/>
          </a:bodyPr>
          <a:lstStyle/>
          <a:p>
            <a:r>
              <a:rPr lang="el-GR"/>
              <a:t>6. Αστάθµητοι παράγοντες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1365"/>
            <a:ext cx="8229600" cy="4340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mtClean="0"/>
              <a:t>Αστάθµητοι παράγοντες που µειώνουν ή αυξάνουν </a:t>
            </a:r>
            <a:r>
              <a:rPr lang="el-GR"/>
              <a:t>την προσφορά ενός αγαθού είναι: </a:t>
            </a:r>
            <a:endParaRPr lang="el-GR" smtClean="0"/>
          </a:p>
          <a:p>
            <a:pPr algn="just"/>
            <a:r>
              <a:rPr lang="el-GR" smtClean="0"/>
              <a:t>οι </a:t>
            </a:r>
            <a:r>
              <a:rPr lang="el-GR"/>
              <a:t>πόλεµοι, οι θεοµηνίες, οι πληµµύρες κ.λπ</a:t>
            </a:r>
            <a:r>
              <a:rPr lang="el-GR" smtClean="0"/>
              <a:t>.</a:t>
            </a:r>
          </a:p>
          <a:p>
            <a:pPr algn="just"/>
            <a:r>
              <a:rPr lang="el-GR" smtClean="0"/>
              <a:t> η </a:t>
            </a:r>
            <a:r>
              <a:rPr lang="el-GR"/>
              <a:t>έλλειψη πρώτων υλών</a:t>
            </a:r>
          </a:p>
          <a:p>
            <a:pPr algn="just"/>
            <a:r>
              <a:rPr lang="el-GR" smtClean="0"/>
              <a:t>η </a:t>
            </a:r>
            <a:r>
              <a:rPr lang="el-GR"/>
              <a:t>απρόβλεπτη ανατίµηση των πρώτων υλών</a:t>
            </a:r>
          </a:p>
          <a:p>
            <a:pPr algn="just"/>
            <a:r>
              <a:rPr lang="el-GR" smtClean="0"/>
              <a:t>οι </a:t>
            </a:r>
            <a:r>
              <a:rPr lang="el-GR"/>
              <a:t>ευνοϊκές καιρικές συνθήκες</a:t>
            </a:r>
          </a:p>
          <a:p>
            <a:pPr marL="0" indent="0" algn="just">
              <a:buNone/>
            </a:pPr>
            <a:r>
              <a:rPr lang="el-GR"/>
              <a:t>…κ.λπ.</a:t>
            </a:r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435280" cy="952500"/>
          </a:xfrm>
        </p:spPr>
        <p:txBody>
          <a:bodyPr>
            <a:normAutofit fontScale="90000"/>
          </a:bodyPr>
          <a:lstStyle/>
          <a:p>
            <a:r>
              <a:rPr lang="el-GR" smtClean="0"/>
              <a:t>ΑΛΛΑΓΗ </a:t>
            </a:r>
            <a:r>
              <a:rPr lang="el-GR"/>
              <a:t>ΠΡΟΣΦΟΡΑΣ–ΜΕΤΑΤΟΠΙΣΗ ΚΑΜΠΥΛΗΣ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7301"/>
            <a:ext cx="8229600" cy="46577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mtClean="0"/>
              <a:t>Όταν </a:t>
            </a:r>
            <a:r>
              <a:rPr lang="el-GR"/>
              <a:t>µεταβάλλεται η τιµή ενός αγαθού, τότε έχουµε µετακίνηση από σηµείο σε σηµείο επί της ίδιας καµπύλης προσφοράς και κατ΄ επέκταση αλλάζει και η προσφερόµενη ποσότητα του αγαθού.</a:t>
            </a:r>
          </a:p>
          <a:p>
            <a:pPr algn="just"/>
            <a:r>
              <a:rPr lang="el-GR" smtClean="0"/>
              <a:t>Αντίθετα</a:t>
            </a:r>
            <a:r>
              <a:rPr lang="el-GR"/>
              <a:t>, όταν µεταβάλλεται ένας ή περισσότεροι από τους προσδιοριστικούς παράγοντες   της   προσφοράς,   </a:t>
            </a:r>
            <a:r>
              <a:rPr lang="el-GR" smtClean="0"/>
              <a:t>τότε έχουµε µετατόπιση </a:t>
            </a:r>
            <a:r>
              <a:rPr lang="el-GR"/>
              <a:t>της καµπύλης της προσφοράς από την αρχική της θέση είτε προς τα δεξιά (αύξηση προσφοράς) είτε προς τα αριστερά (µείωση της προσφοράς).</a:t>
            </a:r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1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Σύγχρονη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Μικροοικονοµική Ανάλυση (2013), Κιόχος Π., Παπανικολάου Γ. και Κιόχος Α. </a:t>
            </a:r>
            <a:endParaRPr lang="el-GR" sz="140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Αρχές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οικονοµικής θεωρίας (2010), Mankiw G.N. and Taylor M.P.</a:t>
            </a:r>
            <a:endParaRPr lang="el-GR" sz="140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5123" y="4908246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28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7938137" cy="341631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Μικροοικονομική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Μικροοοικονομική. ΤΕΙ Ηπείρου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διεύθυνση:</a:t>
            </a:r>
          </a:p>
          <a:p>
            <a:pPr lvl="0" algn="just"/>
            <a:r>
              <a:rPr lang="en-US" sz="2400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http://eclass.teiep.gr/OpenClass/courses/ACC140/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447257"/>
            <a:ext cx="8972930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Μικροοικονομική</a:t>
            </a:r>
            <a:r>
              <a:rPr lang="el-GR" sz="1100" smtClean="0">
                <a:solidFill>
                  <a:schemeClr val="bg1"/>
                </a:solidFill>
              </a:rPr>
              <a:t>, Ενότητα 5 ΤΜΗΜΑ ΛΟΓΙΣΤΙΚΗΣ ΚΑΙ ΧΡΗΜΑΤΟΙΚΟΝΟΜΙΚΗΣ , ΤΕΙ ΗΠΕΙΡΟΥ </a:t>
            </a:r>
            <a:r>
              <a:rPr lang="el-GR" sz="1100" b="1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31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86" y="525079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74677"/>
            <a:ext cx="9144000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Μικροοικονομική, Ενότητα </a:t>
            </a:r>
            <a:r>
              <a:rPr lang="el-GR" sz="1200" b="1" smtClean="0">
                <a:solidFill>
                  <a:schemeClr val="bg1"/>
                </a:solidFill>
              </a:rPr>
              <a:t>5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32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128276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rmAutofit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</a:t>
            </a:r>
          </a:p>
          <a:p>
            <a:pPr marL="0"/>
            <a:r>
              <a:rPr lang="el-GR" smtClean="0"/>
              <a:t>Ορίζετε την έννοια της προσφοράς </a:t>
            </a:r>
          </a:p>
          <a:p>
            <a:pPr marL="0"/>
            <a:r>
              <a:rPr lang="el-GR" smtClean="0"/>
              <a:t>Σχηματίζετε καμπύλες προσφοράς</a:t>
            </a:r>
          </a:p>
          <a:p>
            <a:pPr marL="0"/>
            <a:r>
              <a:rPr lang="el-GR" smtClean="0"/>
              <a:t>Γνωρίζετε και αναλύετε τους προσδιοριστικούς παράγοντες της προσφοράς. </a:t>
            </a:r>
          </a:p>
          <a:p>
            <a:pPr marL="0"/>
            <a:endParaRPr lang="el-GR" smtClean="0"/>
          </a:p>
          <a:p>
            <a:pPr marL="0"/>
            <a:endParaRPr lang="el-GR"/>
          </a:p>
          <a:p>
            <a:pPr marL="0"/>
            <a:endParaRPr lang="el-GR" smtClean="0"/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Προσφορά </a:t>
            </a:r>
          </a:p>
          <a:p>
            <a:r>
              <a:rPr lang="el-GR" smtClean="0"/>
              <a:t>Καμπύλη προσφοράς </a:t>
            </a:r>
          </a:p>
          <a:p>
            <a:r>
              <a:rPr lang="el-GR" smtClean="0"/>
              <a:t>Προσδιοριστικοί παράγοντες </a:t>
            </a:r>
          </a:p>
          <a:p>
            <a:r>
              <a:rPr lang="el-GR" smtClean="0"/>
              <a:t>Μετατοπίσεις καμπύλης προσφοράς 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2" y="3672417"/>
            <a:ext cx="8314183" cy="1135063"/>
          </a:xfrm>
        </p:spPr>
        <p:txBody>
          <a:bodyPr>
            <a:normAutofit/>
          </a:bodyPr>
          <a:lstStyle/>
          <a:p>
            <a:r>
              <a:rPr lang="el-GR" sz="4400" smtClean="0"/>
              <a:t>Ενότητα </a:t>
            </a:r>
            <a:r>
              <a:rPr lang="el-GR" sz="4400"/>
              <a:t>5</a:t>
            </a:r>
            <a:r>
              <a:rPr lang="el-GR" sz="4400" smtClean="0"/>
              <a:t> : Ανάλυση προσφοράς</a:t>
            </a:r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Μικροοικονομική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ΑΝΑΛΥΣΗ ΤΗΣ ΠΡΟΣΦΟΡΑΣ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5293"/>
            <a:ext cx="8291264" cy="4311666"/>
          </a:xfrm>
        </p:spPr>
        <p:txBody>
          <a:bodyPr>
            <a:normAutofit/>
          </a:bodyPr>
          <a:lstStyle/>
          <a:p>
            <a:pPr algn="just"/>
            <a:r>
              <a:rPr lang="el-GR" b="1" smtClean="0"/>
              <a:t>Προσφορά</a:t>
            </a:r>
            <a:r>
              <a:rPr lang="el-GR" b="1"/>
              <a:t>: καλείται η ποσότητα ενός αγαθού που οι παραγωγοί είναι διατεθειµένοι και ικανοί να πουλήσουν σε διάφορες τιµές και σε ορισµένη χρονική περίοδο.</a:t>
            </a:r>
          </a:p>
          <a:p>
            <a:pPr algn="just"/>
            <a:r>
              <a:rPr lang="el-GR" b="1" smtClean="0"/>
              <a:t>Νόµος </a:t>
            </a:r>
            <a:r>
              <a:rPr lang="el-GR" b="1"/>
              <a:t>Προσφοράς: οι προσφερόµενες ποσότητες ενός αγαθού αυξάνονται όταν η τιµή του αγαθού αυξάνεται και αντίστροφα.</a:t>
            </a:r>
          </a:p>
          <a:p>
            <a:pPr algn="just"/>
            <a:endParaRPr lang="el-GR" b="1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1238</Words>
  <Application>Microsoft Office PowerPoint</Application>
  <PresentationFormat>On-screen Show (16:10)</PresentationFormat>
  <Paragraphs>176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 Unicode MS</vt:lpstr>
      <vt:lpstr>Arial</vt:lpstr>
      <vt:lpstr>Calibri</vt:lpstr>
      <vt:lpstr>Times New Roman</vt:lpstr>
      <vt:lpstr>Θέμα του Office</vt:lpstr>
      <vt:lpstr>Μικροοικονομική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5 : Ανάλυση προσφοράς</vt:lpstr>
      <vt:lpstr>ΑΝΑΛΥΣΗ ΤΗΣ ΠΡΟΣΦΟΡΑΣ</vt:lpstr>
      <vt:lpstr>ΑΝΑΛΥΣΗ ΤΗΣ ΠΡΟΣΦΟΡΑΣ</vt:lpstr>
      <vt:lpstr>ΚΛΙΜΑΚΑ ΚΑΙ ΚΑΜΠΥΛΗ ΠΡΟΣΦΟΡΑΣ</vt:lpstr>
      <vt:lpstr>ΚΛΙΜΑΚΑ ΚΑΙ ΚΑΜΠΥΛΗ ΠΡΟΣΦΟΡΑΣ</vt:lpstr>
      <vt:lpstr>ΚΛΙΜΑΚΑ ΚΑΙ ΚΑΜΠΥΛΗ ΠΡΟΣΦΟΡΑΣ</vt:lpstr>
      <vt:lpstr>ΚΛΙΜΑΚΑ ΚΑΙ ΚΑΜΠΥΛΗ ΠΡΟΣΦΟΡΑΣ</vt:lpstr>
      <vt:lpstr>ΑΤΟΜΙΚΗ ΚΑΜΠΥΛΗ ΠΡΟΣΦΟΡΑΣ</vt:lpstr>
      <vt:lpstr>ΣΥΝΟΛΙΚΗ ΚΑΜΠΥΛΗ ΠΡΟΣΦΟΡΑΣ</vt:lpstr>
      <vt:lpstr>ΑΤΟΜΙΚΗ &amp; ΣΥΝΟΛΙΚΗ ΚΑΜΠΥΛΗ ΠΡΟΣΦΟΡΑΣ</vt:lpstr>
      <vt:lpstr>ΠΡΟΣΔΙΟΡΙΣΤΙΚΟΙ ΠΑΡΑΓΟΝΤΕΣ ΠΡΟΣΦΟΡΑΣ</vt:lpstr>
      <vt:lpstr>1. Οι στόχοι που θέτουν οι επιχειρήσεις</vt:lpstr>
      <vt:lpstr>2. Το επίπεδο της τεχνολογίας</vt:lpstr>
      <vt:lpstr>3. Οι τιµές των λοιπών αγαθών</vt:lpstr>
      <vt:lpstr>4. Οι τιµές των συντελεστών παραγωγής</vt:lpstr>
      <vt:lpstr>5. Οι προβλέψεις των παραγωγών</vt:lpstr>
      <vt:lpstr>5. Οι προβλέψεις των παραγωγών</vt:lpstr>
      <vt:lpstr>6. Αστάθµητοι παράγοντες</vt:lpstr>
      <vt:lpstr>ΑΛΛΑΓΗ ΠΡΟΣΦΟΡΑΣ–ΜΕΤΑΤΟΠΙΣΗ ΚΑΜΠΥΛΗΣ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186</cp:revision>
  <dcterms:created xsi:type="dcterms:W3CDTF">2012-09-06T09:03:05Z</dcterms:created>
  <dcterms:modified xsi:type="dcterms:W3CDTF">2015-10-09T13:12:14Z</dcterms:modified>
</cp:coreProperties>
</file>