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2" r:id="rId8"/>
    <p:sldId id="305" r:id="rId9"/>
    <p:sldId id="301" r:id="rId10"/>
    <p:sldId id="300" r:id="rId11"/>
    <p:sldId id="299" r:id="rId12"/>
    <p:sldId id="306" r:id="rId13"/>
    <p:sldId id="307" r:id="rId14"/>
    <p:sldId id="291" r:id="rId15"/>
    <p:sldId id="292" r:id="rId16"/>
    <p:sldId id="293" r:id="rId17"/>
    <p:sldId id="294" r:id="rId18"/>
    <p:sldId id="295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10" y="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e.org.g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Τιμολόγιο Πώλησης Β’ </a:t>
            </a:r>
          </a:p>
          <a:p>
            <a:r>
              <a:rPr lang="el-GR" sz="2000" b="1" dirty="0"/>
              <a:t>(</a:t>
            </a:r>
            <a:r>
              <a:rPr lang="el-GR" sz="2000" b="1" dirty="0" smtClean="0"/>
              <a:t>Άρθρο 8 Ν. 4308/2014)</a:t>
            </a:r>
            <a:endParaRPr lang="en-US" sz="2000" dirty="0" smtClean="0"/>
          </a:p>
          <a:p>
            <a:r>
              <a:rPr lang="el-GR" sz="2800" b="1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Πωλήσεις για τρίτους</a:t>
            </a:r>
            <a:r>
              <a:rPr lang="el-GR" dirty="0" smtClean="0"/>
              <a:t>...Αγρότες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b="1" dirty="0" smtClean="0"/>
              <a:t>13.</a:t>
            </a:r>
            <a:r>
              <a:rPr lang="el-GR" sz="2800" dirty="0" smtClean="0"/>
              <a:t> </a:t>
            </a:r>
            <a:r>
              <a:rPr lang="el-GR" sz="2800" b="1" dirty="0" smtClean="0"/>
              <a:t>Εξαιρετικά</a:t>
            </a:r>
            <a:r>
              <a:rPr lang="el-GR" sz="2800" dirty="0" smtClean="0"/>
              <a:t>, για τις </a:t>
            </a:r>
            <a:r>
              <a:rPr lang="el-GR" sz="2800" b="1" dirty="0" smtClean="0"/>
              <a:t>πωλήσεις αγροτικών </a:t>
            </a:r>
            <a:r>
              <a:rPr lang="el-GR" sz="2800" dirty="0" smtClean="0"/>
              <a:t>προϊόντων </a:t>
            </a:r>
            <a:r>
              <a:rPr lang="el-GR" sz="2800" b="1" dirty="0" smtClean="0"/>
              <a:t>από τρίτο για λογαριασμό αγρότη </a:t>
            </a:r>
            <a:r>
              <a:rPr lang="el-GR" sz="2800" dirty="0" smtClean="0"/>
              <a:t>παραγωγού, το έγγραφο της προηγούμενης παραγράφου </a:t>
            </a:r>
            <a:r>
              <a:rPr lang="el-GR" sz="2800" b="1" dirty="0" smtClean="0"/>
              <a:t>εκδίδεται τουλάχιστον σε ετήσια βάση </a:t>
            </a:r>
            <a:r>
              <a:rPr lang="el-GR" sz="2800" dirty="0" smtClean="0"/>
              <a:t>και αποστέλλεται στον αγρότη παραγωγό έγκαιρα για εκπλήρωσης κάθε νόμιμης υποχρέωσης. </a:t>
            </a:r>
            <a:endParaRPr lang="en-US" sz="2800" dirty="0" smtClean="0"/>
          </a:p>
          <a:p>
            <a:pPr marL="0" algn="just"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Πωλήσεις για Λογαριασμό Αγροτών..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sz="1900" b="1" dirty="0" smtClean="0"/>
              <a:t>ΕΡΜΗΝΕΙΑ ΠΟΛ 1003</a:t>
            </a:r>
            <a:endParaRPr lang="en-US" sz="1900" dirty="0" smtClean="0"/>
          </a:p>
          <a:p>
            <a:pPr marL="0" algn="just">
              <a:buNone/>
            </a:pPr>
            <a:r>
              <a:rPr lang="el-GR" dirty="0" smtClean="0"/>
              <a:t>8.13.1 </a:t>
            </a:r>
            <a:r>
              <a:rPr lang="el-GR" b="1" dirty="0" smtClean="0"/>
              <a:t>Ειδικά</a:t>
            </a:r>
            <a:r>
              <a:rPr lang="el-GR" dirty="0" smtClean="0"/>
              <a:t> για τις </a:t>
            </a:r>
            <a:r>
              <a:rPr lang="el-GR" b="1" dirty="0" smtClean="0"/>
              <a:t>πωλήσεις αγροτικών προϊόντων </a:t>
            </a:r>
            <a:r>
              <a:rPr lang="el-GR" dirty="0" smtClean="0"/>
              <a:t>από τρίτο (</a:t>
            </a:r>
            <a:r>
              <a:rPr lang="el-GR" b="1" dirty="0" smtClean="0"/>
              <a:t>συνεταιριστικές οργανώσεις κ.λπ</a:t>
            </a:r>
            <a:r>
              <a:rPr lang="el-GR" dirty="0" smtClean="0"/>
              <a:t>.), για λογαριασμό </a:t>
            </a:r>
            <a:r>
              <a:rPr lang="el-GR" b="1" dirty="0" smtClean="0"/>
              <a:t>αγρότη παραγωγού</a:t>
            </a:r>
            <a:r>
              <a:rPr lang="el-GR" dirty="0" smtClean="0"/>
              <a:t>, το έγγραφο της </a:t>
            </a:r>
            <a:r>
              <a:rPr lang="el-GR" b="1" dirty="0" smtClean="0"/>
              <a:t>εκκαθάριση</a:t>
            </a:r>
            <a:r>
              <a:rPr lang="el-GR" dirty="0"/>
              <a:t>ς</a:t>
            </a:r>
            <a:r>
              <a:rPr lang="el-GR" dirty="0" smtClean="0"/>
              <a:t> εκδίδεται </a:t>
            </a:r>
            <a:r>
              <a:rPr lang="el-GR" b="1" dirty="0" smtClean="0"/>
              <a:t>τουλάχιστον</a:t>
            </a:r>
            <a:r>
              <a:rPr lang="el-GR" dirty="0" smtClean="0"/>
              <a:t> σε </a:t>
            </a:r>
            <a:r>
              <a:rPr lang="el-GR" b="1" dirty="0" smtClean="0"/>
              <a:t>ετήσια</a:t>
            </a:r>
            <a:r>
              <a:rPr lang="el-GR" dirty="0" smtClean="0"/>
              <a:t> βάση και αποστέλλεται στον αγρότη παραγωγό </a:t>
            </a:r>
            <a:r>
              <a:rPr lang="el-GR" b="1" dirty="0" smtClean="0"/>
              <a:t>έγκαιρα</a:t>
            </a:r>
            <a:r>
              <a:rPr lang="el-GR" dirty="0" smtClean="0"/>
              <a:t> για εκπλήρωση κάθε δικής του υποχρέωσης.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Στεφάνου Κωνσταντίνος (2013), Λογιστική και Εμπορική Διαχείριση με Ηλεκτρονικούς Υπολογιστές, εκδόσεις Στεφάνου Κωνσταντίνος,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Δρ. Νικόλαος 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(2012), Μηχανογραφημένη Λογιστική,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Νικόλαος,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Γκίνογλου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Π.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Ταχυνάκης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Ν. Πρωτοψάλτης (2004), Λογιστικά Πληροφοριακά Συστήματα Μηχανογραφημένη Λογιστική, εκδόσεις Εκδοτική </a:t>
            </a:r>
            <a:r>
              <a:rPr lang="en-US" sz="1400" dirty="0" err="1" smtClean="0">
                <a:ea typeface="Arial Unicode MS"/>
                <a:cs typeface="Times New Roman" pitchFamily="18" charset="0"/>
              </a:rPr>
              <a:t>Rosili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Εμπορική –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Μ.ΕΠΕ,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Αθανασίου Δημήτριος (2015), Η σύγχρονη μηχανογραφική οργάνωση επιχειρήσεων,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Μούργκος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Ιωάννης,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>
              <a:buNone/>
            </a:pPr>
            <a:r>
              <a:rPr lang="el-GR" sz="1400" dirty="0" smtClean="0"/>
              <a:t>Ν. 4308/2014 «</a:t>
            </a:r>
            <a:r>
              <a:rPr lang="el-GR" sz="1400" dirty="0" err="1" smtClean="0"/>
              <a:t>Eλληνικά</a:t>
            </a:r>
            <a:r>
              <a:rPr lang="el-GR" sz="1400" dirty="0" smtClean="0"/>
              <a:t> Λογιστικά Πρότυπα, συναφείς ρυθμίσεις</a:t>
            </a:r>
            <a:br>
              <a:rPr lang="el-GR" sz="1400" dirty="0" smtClean="0"/>
            </a:br>
            <a:r>
              <a:rPr lang="el-GR" sz="1400" dirty="0" smtClean="0"/>
              <a:t>και άλλες διατάξεις » , ΦΕΚ  251/ τ. Α΄ /</a:t>
            </a:r>
            <a:r>
              <a:rPr lang="el-GR" sz="1400" dirty="0" smtClean="0"/>
              <a:t>24-11-2014,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ΠΟΛ</a:t>
            </a:r>
            <a:r>
              <a:rPr lang="el-GR" sz="1400" dirty="0" smtClean="0"/>
              <a:t>. 1003/2015: Παροχή οδηγιών για την εφαρμογή του ν. 4308/2014 (ΦΕΚ Α΄ 251) περί των «Ελληνικών Λογιστικών Προτύπων, συναφείς ρυθμίσεις και άλλες </a:t>
            </a:r>
            <a:r>
              <a:rPr lang="el-GR" sz="1400" dirty="0" smtClean="0"/>
              <a:t>διατάξεις</a:t>
            </a:r>
            <a:r>
              <a:rPr lang="el-GR" sz="1400" dirty="0" smtClean="0"/>
              <a:t>,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Λογιστική  Οδηγία Εφαρμογής του Νόμου </a:t>
            </a:r>
            <a:r>
              <a:rPr lang="el-GR" sz="1400" dirty="0" smtClean="0"/>
              <a:t>4308/2014 «Ελληνικά Λογιστικά Πρότυπα, συναφείς ρυθμίσεις και άλλες διατάξεις», </a:t>
            </a:r>
            <a:r>
              <a:rPr lang="el-GR" sz="1400" dirty="0" smtClean="0"/>
              <a:t>Επιτροπή  Λογιστικής Τυποποίησης και Ελέγχων</a:t>
            </a:r>
            <a:r>
              <a:rPr lang="el-GR" sz="1400" i="1" dirty="0" smtClean="0"/>
              <a:t> </a:t>
            </a:r>
            <a:r>
              <a:rPr lang="el-GR" sz="1400" i="1" dirty="0" smtClean="0"/>
              <a:t>,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b="1" dirty="0" smtClean="0">
                <a:hlinkClick r:id="rId2"/>
              </a:rPr>
              <a:t>www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elte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smtClean="0">
                <a:hlinkClick r:id="rId2"/>
              </a:rPr>
              <a:t>org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gr</a:t>
            </a:r>
            <a:r>
              <a:rPr lang="el-GR" sz="1400" b="1" dirty="0" smtClean="0"/>
              <a:t>,</a:t>
            </a:r>
            <a:endParaRPr lang="en-US" sz="1400" b="1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b="1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Κ.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Καραμάνης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και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Π.Βρουστούρης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(2015), « Λογιστική Οργάνωση στα Πλαίσια των Ε.Λ.Π. – Πρακτικό βοήθημα για τον Λογιστή », Εκδόσεις ΜΕΝΙΠΠΟΣ Ε.Π.Ε.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Ι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smtClean="0"/>
              <a:t>5</a:t>
            </a:r>
            <a:r>
              <a:rPr lang="el-GR" sz="2800" b="1" smtClean="0"/>
              <a:t>: </a:t>
            </a:r>
            <a:r>
              <a:rPr lang="el-GR" sz="2800" b="1" dirty="0" smtClean="0"/>
              <a:t>Τιμολόγιο Πώλησης Μέρος  Β’</a:t>
            </a:r>
          </a:p>
          <a:p>
            <a:pPr algn="l"/>
            <a:r>
              <a:rPr lang="el-GR" sz="2000" b="1" dirty="0"/>
              <a:t>(</a:t>
            </a:r>
            <a:r>
              <a:rPr lang="el-GR" sz="2000" b="1" dirty="0" smtClean="0"/>
              <a:t> Άρθρο 8 Ν. 4308/2014)</a:t>
            </a:r>
            <a:endParaRPr lang="en-US" sz="20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Συνέχεια από την προηγούμενη ενότητα ως προς την έννοια του τιμολογίου με αναφορά στην τιμολόγηση για λογαριασμό τρίτων και ειδικά καθεστώτα όπως οι αγρότες. </a:t>
            </a:r>
          </a:p>
          <a:p>
            <a:pPr marL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Πωλήσεις για Λογαριασμό </a:t>
            </a:r>
            <a:r>
              <a:rPr lang="en-US" dirty="0" smtClean="0"/>
              <a:t>“</a:t>
            </a:r>
            <a:r>
              <a:rPr lang="el-GR" dirty="0" smtClean="0"/>
              <a:t>Τρίτων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b="1" dirty="0" smtClean="0"/>
              <a:t>12.</a:t>
            </a:r>
            <a:r>
              <a:rPr lang="el-GR" dirty="0" smtClean="0"/>
              <a:t> Ο τρίτος που </a:t>
            </a:r>
            <a:r>
              <a:rPr lang="el-GR" b="1" dirty="0" smtClean="0"/>
              <a:t>πωλεί αγαθά </a:t>
            </a:r>
            <a:r>
              <a:rPr lang="el-GR" dirty="0" smtClean="0"/>
              <a:t>για λογαριασμό της οντότητας και εκδίδει το σχετικό παραστατικό πώλησης για λογαριασμό της, εκδίδει επίσης έγγραφο (</a:t>
            </a:r>
            <a:r>
              <a:rPr lang="el-GR" b="1" dirty="0" smtClean="0"/>
              <a:t>εκκαθάριση</a:t>
            </a:r>
            <a:r>
              <a:rPr lang="el-GR" dirty="0" smtClean="0"/>
              <a:t>), σε έντυπη ή ηλεκτρονική μορφή, για τις πωλήσεις για λογαριασμό της οντότητας. </a:t>
            </a:r>
          </a:p>
          <a:p>
            <a:pPr marL="0"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Πωλήσεις για Λογαριασμό </a:t>
            </a:r>
            <a:r>
              <a:rPr lang="en-US" dirty="0" smtClean="0"/>
              <a:t>“</a:t>
            </a:r>
            <a:r>
              <a:rPr lang="el-GR" dirty="0" smtClean="0"/>
              <a:t>Τρίτων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ΕΡΜΗΝΕΙΑ ΠΟΛ 1003</a:t>
            </a:r>
            <a:endParaRPr lang="en-US" dirty="0" smtClean="0"/>
          </a:p>
          <a:p>
            <a:pPr marL="0" algn="just">
              <a:buNone/>
            </a:pPr>
            <a:r>
              <a:rPr lang="el-GR" dirty="0" smtClean="0"/>
              <a:t>8.12.1 Η παράγραφος αυτή ορίζει την υποχρέωση τρίτου (</a:t>
            </a:r>
            <a:r>
              <a:rPr lang="el-GR" b="1" dirty="0" smtClean="0"/>
              <a:t>αντιπρόσωπος</a:t>
            </a:r>
            <a:r>
              <a:rPr lang="el-GR" dirty="0" smtClean="0"/>
              <a:t>) που πωλεί, </a:t>
            </a:r>
            <a:r>
              <a:rPr lang="el-GR" b="1" dirty="0" smtClean="0"/>
              <a:t>έναντι αμοιβής</a:t>
            </a:r>
            <a:r>
              <a:rPr lang="el-GR" dirty="0" smtClean="0"/>
              <a:t>, αγαθά για </a:t>
            </a:r>
            <a:r>
              <a:rPr lang="el-GR" b="1" dirty="0" smtClean="0"/>
              <a:t>λογαριασμό</a:t>
            </a:r>
            <a:r>
              <a:rPr lang="el-GR" dirty="0" smtClean="0"/>
              <a:t> μιας οντότητας, και </a:t>
            </a:r>
            <a:r>
              <a:rPr lang="el-GR" b="1" dirty="0" smtClean="0"/>
              <a:t>εκδίδει ο ίδιος το σχετικό παραστατικό πώλησης για λογαριασμό της</a:t>
            </a:r>
            <a:r>
              <a:rPr lang="el-GR" dirty="0" smtClean="0"/>
              <a:t>, να εκδίδει και ένα έγγραφο-παραστατικό (</a:t>
            </a:r>
            <a:r>
              <a:rPr lang="el-GR" b="1" dirty="0" smtClean="0"/>
              <a:t>εκκαθάριση</a:t>
            </a:r>
            <a:r>
              <a:rPr lang="el-GR" dirty="0" smtClean="0"/>
              <a:t>), σε </a:t>
            </a:r>
            <a:r>
              <a:rPr lang="el-GR" b="1" dirty="0" smtClean="0"/>
              <a:t>έντυπη ή ηλεκτρονική μορφή</a:t>
            </a:r>
            <a:r>
              <a:rPr lang="el-GR" dirty="0" smtClean="0"/>
              <a:t>, για την τεκμηρίωση των πωλήσεων για λογαριασμό της οντότητας. 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228"/>
            <a:ext cx="8147248" cy="648072"/>
          </a:xfrm>
        </p:spPr>
        <p:txBody>
          <a:bodyPr>
            <a:normAutofit fontScale="90000"/>
          </a:bodyPr>
          <a:lstStyle/>
          <a:p>
            <a:r>
              <a:rPr lang="el-GR" dirty="0"/>
              <a:t>Πωλήσεις για Λογαριασμό </a:t>
            </a:r>
            <a:r>
              <a:rPr lang="en-US" dirty="0" smtClean="0"/>
              <a:t>“</a:t>
            </a:r>
            <a:r>
              <a:rPr lang="el-GR" dirty="0" smtClean="0"/>
              <a:t>Τρίτων</a:t>
            </a:r>
            <a:r>
              <a:rPr lang="en-US" dirty="0" smtClean="0"/>
              <a:t>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Το έγγραφο </a:t>
            </a:r>
            <a:r>
              <a:rPr lang="el-GR" dirty="0"/>
              <a:t>περιλαμβάνει τις απαιτούμενες </a:t>
            </a:r>
            <a:r>
              <a:rPr lang="el-GR" b="1" dirty="0"/>
              <a:t>πληροφορίες</a:t>
            </a:r>
            <a:r>
              <a:rPr lang="el-GR" dirty="0"/>
              <a:t> και αποστέλλεται από τον εκδότη στην οντότητα έγκαιρα, για την εκπλήρωση κάθε νόμιμης υποχρέωσης.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21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Πωλήσεις για τρίτους...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600" dirty="0" smtClean="0"/>
              <a:t>8.12.2 Η υποχρέωση όταν έχουμε πώληση για λογαριασμό Τρίτων (παρ. 12)  </a:t>
            </a:r>
            <a:r>
              <a:rPr lang="el-GR" sz="2600" b="1" dirty="0" smtClean="0"/>
              <a:t>εκπληρούται</a:t>
            </a:r>
            <a:r>
              <a:rPr lang="el-GR" sz="2600" dirty="0" smtClean="0"/>
              <a:t> και όταν η οντότητα αποστέλλει έγκαιρα στον τρίτο </a:t>
            </a:r>
            <a:r>
              <a:rPr lang="el-GR" sz="2600" b="1" dirty="0" smtClean="0"/>
              <a:t>αντίγραφα των εκδιδόμενων τιμολογίων</a:t>
            </a:r>
            <a:r>
              <a:rPr lang="el-GR" sz="2600" dirty="0" smtClean="0"/>
              <a:t>, </a:t>
            </a:r>
            <a:r>
              <a:rPr lang="el-GR" sz="2600" b="1" dirty="0" smtClean="0"/>
              <a:t>αντί</a:t>
            </a:r>
            <a:r>
              <a:rPr lang="el-GR" sz="2600" dirty="0" smtClean="0"/>
              <a:t> της σύνταξης και αποστολής ιδιαίτερου συγκεντρωτικού εγγράφου (</a:t>
            </a:r>
            <a:r>
              <a:rPr lang="el-GR" sz="2600" b="1" dirty="0" smtClean="0"/>
              <a:t>εκκαθάριση)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 marL="0" algn="just"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1335</TotalTime>
  <Words>822</Words>
  <Application>Microsoft Office PowerPoint</Application>
  <PresentationFormat>Προβολή στην οθόνη (16:10)</PresentationFormat>
  <Paragraphs>99</Paragraphs>
  <Slides>19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Μηχανογραφημένη Λογιστική Ι</vt:lpstr>
      <vt:lpstr>Διαφάνεια 2</vt:lpstr>
      <vt:lpstr>Άδειες Χρήσης</vt:lpstr>
      <vt:lpstr>Χρηματοδότηση</vt:lpstr>
      <vt:lpstr>Σκοποί  ενότητας</vt:lpstr>
      <vt:lpstr>Πωλήσεις για Λογαριασμό “Τρίτων”</vt:lpstr>
      <vt:lpstr>Πωλήσεις για Λογαριασμό “Τρίτων”</vt:lpstr>
      <vt:lpstr>Πωλήσεις για Λογαριασμό “Τρίτων”</vt:lpstr>
      <vt:lpstr>Πωλήσεις για τρίτους...</vt:lpstr>
      <vt:lpstr>Πωλήσεις για τρίτους...Αγρότες </vt:lpstr>
      <vt:lpstr>Πωλήσεις για Λογαριασμό Αγροτών..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16</vt:lpstr>
      <vt:lpstr>Διαφάνεια 17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211</cp:revision>
  <dcterms:created xsi:type="dcterms:W3CDTF">2012-09-06T09:03:05Z</dcterms:created>
  <dcterms:modified xsi:type="dcterms:W3CDTF">2016-03-06T11:12:35Z</dcterms:modified>
</cp:coreProperties>
</file>