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7" r:id="rId8"/>
    <p:sldId id="327" r:id="rId9"/>
    <p:sldId id="328" r:id="rId10"/>
    <p:sldId id="329" r:id="rId11"/>
    <p:sldId id="330" r:id="rId12"/>
    <p:sldId id="332" r:id="rId13"/>
    <p:sldId id="333" r:id="rId14"/>
    <p:sldId id="334" r:id="rId15"/>
    <p:sldId id="370" r:id="rId16"/>
    <p:sldId id="335" r:id="rId17"/>
    <p:sldId id="336" r:id="rId18"/>
    <p:sldId id="337" r:id="rId19"/>
    <p:sldId id="339" r:id="rId20"/>
    <p:sldId id="340" r:id="rId21"/>
    <p:sldId id="341" r:id="rId22"/>
    <p:sldId id="342" r:id="rId23"/>
    <p:sldId id="343" r:id="rId24"/>
    <p:sldId id="306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15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24" r:id="rId49"/>
    <p:sldId id="326" r:id="rId50"/>
    <p:sldId id="291" r:id="rId51"/>
    <p:sldId id="292" r:id="rId52"/>
    <p:sldId id="293" r:id="rId53"/>
    <p:sldId id="294" r:id="rId54"/>
    <p:sldId id="295" r:id="rId55"/>
    <p:sldId id="280" r:id="rId56"/>
  </p:sldIdLst>
  <p:sldSz cx="10160000" cy="5715000"/>
  <p:notesSz cx="6858000" cy="9144000"/>
  <p:custDataLst>
    <p:tags r:id="rId5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9309" autoAdjust="0"/>
  </p:normalViewPr>
  <p:slideViewPr>
    <p:cSldViewPr>
      <p:cViewPr varScale="1">
        <p:scale>
          <a:sx n="89" d="100"/>
          <a:sy n="89" d="100"/>
        </p:scale>
        <p:origin x="720" y="8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7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29/09/2015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2000" y="1775358"/>
            <a:ext cx="86360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59520" y="3238500"/>
            <a:ext cx="864096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66000" y="228868"/>
            <a:ext cx="22860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8001" y="228868"/>
            <a:ext cx="6688667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33"/>
              </a:spcBef>
              <a:defRPr/>
            </a:lvl1pPr>
            <a:lvl2pPr>
              <a:spcBef>
                <a:spcPts val="1333"/>
              </a:spcBef>
              <a:defRPr/>
            </a:lvl2pPr>
            <a:lvl3pPr>
              <a:spcBef>
                <a:spcPts val="1333"/>
              </a:spcBef>
              <a:defRPr/>
            </a:lvl3pPr>
            <a:lvl4pPr>
              <a:spcBef>
                <a:spcPts val="1333"/>
              </a:spcBef>
              <a:defRPr/>
            </a:lvl4pPr>
            <a:lvl5pPr>
              <a:spcBef>
                <a:spcPts val="1333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10160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1779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889" y="-57951"/>
            <a:ext cx="10156113" cy="359007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111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111" b="1" dirty="0" smtClean="0">
                <a:solidFill>
                  <a:schemeClr val="bg1"/>
                </a:solidFill>
              </a:rPr>
              <a:t> </a:t>
            </a:r>
            <a:r>
              <a:rPr lang="el-GR" sz="1111" b="1" dirty="0" smtClean="0">
                <a:solidFill>
                  <a:schemeClr val="bg1"/>
                </a:solidFill>
              </a:rPr>
              <a:t>– </a:t>
            </a:r>
            <a:r>
              <a:rPr lang="el-GR" sz="1111" b="0" dirty="0" smtClean="0">
                <a:solidFill>
                  <a:schemeClr val="bg1"/>
                </a:solidFill>
              </a:rPr>
              <a:t>Ενότητα</a:t>
            </a:r>
            <a:r>
              <a:rPr lang="el-GR" sz="1111" b="0" baseline="0" dirty="0" smtClean="0">
                <a:solidFill>
                  <a:schemeClr val="bg1"/>
                </a:solidFill>
              </a:rPr>
              <a:t> 1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Τμήμα </a:t>
            </a:r>
            <a:r>
              <a:rPr lang="el-GR" sz="1111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ΤΕΙ </a:t>
            </a:r>
            <a:r>
              <a:rPr lang="el-GR" sz="1111" dirty="0">
                <a:solidFill>
                  <a:schemeClr val="bg1"/>
                </a:solidFill>
              </a:rPr>
              <a:t>ΗΠΕΙΡΟΥ </a:t>
            </a:r>
            <a:r>
              <a:rPr lang="el-GR" sz="1111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1" y="-14"/>
            <a:ext cx="237176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17" y="3"/>
            <a:ext cx="405423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2571" y="3672420"/>
            <a:ext cx="8636000" cy="1135063"/>
          </a:xfrm>
        </p:spPr>
        <p:txBody>
          <a:bodyPr anchor="t"/>
          <a:lstStyle>
            <a:lvl1pPr algn="l">
              <a:defRPr sz="4444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02571" y="2422261"/>
            <a:ext cx="8636000" cy="1250156"/>
          </a:xfrm>
        </p:spPr>
        <p:txBody>
          <a:bodyPr anchor="b"/>
          <a:lstStyle>
            <a:lvl1pPr marL="0" indent="0">
              <a:buNone/>
              <a:defRPr sz="2223">
                <a:solidFill>
                  <a:schemeClr val="tx1"/>
                </a:solidFill>
              </a:defRPr>
            </a:lvl1pPr>
            <a:lvl2pPr marL="5079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65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3pPr>
            <a:lvl4pPr marL="1523947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2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11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89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8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857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9646" y="913284"/>
            <a:ext cx="2460711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64668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10160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1779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89" y="-57951"/>
            <a:ext cx="10156113" cy="332590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111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111" b="1" dirty="0" smtClean="0">
                <a:solidFill>
                  <a:schemeClr val="bg1"/>
                </a:solidFill>
              </a:rPr>
              <a:t> </a:t>
            </a:r>
            <a:r>
              <a:rPr lang="el-GR" sz="1111" b="1" dirty="0" smtClean="0">
                <a:solidFill>
                  <a:schemeClr val="bg1"/>
                </a:solidFill>
              </a:rPr>
              <a:t>– </a:t>
            </a:r>
            <a:r>
              <a:rPr lang="el-GR" sz="1111" b="0" dirty="0" smtClean="0">
                <a:solidFill>
                  <a:schemeClr val="bg1"/>
                </a:solidFill>
              </a:rPr>
              <a:t>Ενότητα</a:t>
            </a:r>
            <a:r>
              <a:rPr lang="el-GR" sz="1111" b="0" baseline="0" dirty="0" smtClean="0">
                <a:solidFill>
                  <a:schemeClr val="bg1"/>
                </a:solidFill>
              </a:rPr>
              <a:t> 1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Τμήμα </a:t>
            </a:r>
            <a:r>
              <a:rPr lang="el-GR" sz="1111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ΤΕΙ ΗΠΕΙΡΟΥ </a:t>
            </a:r>
            <a:r>
              <a:rPr lang="el-GR" sz="1111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111" b="1" dirty="0">
              <a:solidFill>
                <a:schemeClr val="bg1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1" y="-14"/>
            <a:ext cx="237176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17" y="3"/>
            <a:ext cx="405423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8000" y="1311880"/>
            <a:ext cx="4489099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82" indent="0">
              <a:buNone/>
              <a:defRPr sz="2223" b="1"/>
            </a:lvl2pPr>
            <a:lvl3pPr marL="1015965" indent="0">
              <a:buNone/>
              <a:defRPr sz="2000" b="1"/>
            </a:lvl3pPr>
            <a:lvl4pPr marL="1523947" indent="0">
              <a:buNone/>
              <a:defRPr sz="1779" b="1"/>
            </a:lvl4pPr>
            <a:lvl5pPr marL="2031929" indent="0">
              <a:buNone/>
              <a:defRPr sz="1779" b="1"/>
            </a:lvl5pPr>
            <a:lvl6pPr marL="2539911" indent="0">
              <a:buNone/>
              <a:defRPr sz="1779" b="1"/>
            </a:lvl6pPr>
            <a:lvl7pPr marL="3047894" indent="0">
              <a:buNone/>
              <a:defRPr sz="1779" b="1"/>
            </a:lvl7pPr>
            <a:lvl8pPr marL="3555875" indent="0">
              <a:buNone/>
              <a:defRPr sz="1779" b="1"/>
            </a:lvl8pPr>
            <a:lvl9pPr marL="4063857" indent="0">
              <a:buNone/>
              <a:defRPr sz="1779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8000" y="1845016"/>
            <a:ext cx="4489099" cy="3232733"/>
          </a:xfrm>
        </p:spPr>
        <p:txBody>
          <a:bodyPr/>
          <a:lstStyle>
            <a:lvl1pPr>
              <a:defRPr sz="2667"/>
            </a:lvl1pPr>
            <a:lvl2pPr>
              <a:defRPr sz="2223"/>
            </a:lvl2pPr>
            <a:lvl3pPr>
              <a:defRPr sz="2000"/>
            </a:lvl3pPr>
            <a:lvl4pPr>
              <a:defRPr sz="1779"/>
            </a:lvl4pPr>
            <a:lvl5pPr>
              <a:defRPr sz="1779"/>
            </a:lvl5pPr>
            <a:lvl6pPr>
              <a:defRPr sz="1779"/>
            </a:lvl6pPr>
            <a:lvl7pPr>
              <a:defRPr sz="1779"/>
            </a:lvl7pPr>
            <a:lvl8pPr>
              <a:defRPr sz="1779"/>
            </a:lvl8pPr>
            <a:lvl9pPr>
              <a:defRPr sz="1779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161142" y="1311880"/>
            <a:ext cx="4490861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82" indent="0">
              <a:buNone/>
              <a:defRPr sz="2223" b="1"/>
            </a:lvl2pPr>
            <a:lvl3pPr marL="1015965" indent="0">
              <a:buNone/>
              <a:defRPr sz="2000" b="1"/>
            </a:lvl3pPr>
            <a:lvl4pPr marL="1523947" indent="0">
              <a:buNone/>
              <a:defRPr sz="1779" b="1"/>
            </a:lvl4pPr>
            <a:lvl5pPr marL="2031929" indent="0">
              <a:buNone/>
              <a:defRPr sz="1779" b="1"/>
            </a:lvl5pPr>
            <a:lvl6pPr marL="2539911" indent="0">
              <a:buNone/>
              <a:defRPr sz="1779" b="1"/>
            </a:lvl6pPr>
            <a:lvl7pPr marL="3047894" indent="0">
              <a:buNone/>
              <a:defRPr sz="1779" b="1"/>
            </a:lvl7pPr>
            <a:lvl8pPr marL="3555875" indent="0">
              <a:buNone/>
              <a:defRPr sz="1779" b="1"/>
            </a:lvl8pPr>
            <a:lvl9pPr marL="4063857" indent="0">
              <a:buNone/>
              <a:defRPr sz="1779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161142" y="1845016"/>
            <a:ext cx="4490861" cy="3232733"/>
          </a:xfrm>
        </p:spPr>
        <p:txBody>
          <a:bodyPr/>
          <a:lstStyle>
            <a:lvl1pPr>
              <a:defRPr sz="2667"/>
            </a:lvl1pPr>
            <a:lvl2pPr>
              <a:defRPr sz="2223"/>
            </a:lvl2pPr>
            <a:lvl3pPr>
              <a:defRPr sz="2000"/>
            </a:lvl3pPr>
            <a:lvl4pPr>
              <a:defRPr sz="1779"/>
            </a:lvl4pPr>
            <a:lvl5pPr>
              <a:defRPr sz="1779"/>
            </a:lvl5pPr>
            <a:lvl6pPr>
              <a:defRPr sz="1779"/>
            </a:lvl6pPr>
            <a:lvl7pPr>
              <a:defRPr sz="1779"/>
            </a:lvl7pPr>
            <a:lvl8pPr>
              <a:defRPr sz="1779"/>
            </a:lvl8pPr>
            <a:lvl9pPr>
              <a:defRPr sz="1779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10160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1779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889" y="-57951"/>
            <a:ext cx="10156113" cy="692367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5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111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111" b="1" dirty="0" smtClean="0">
                <a:solidFill>
                  <a:schemeClr val="bg1"/>
                </a:solidFill>
              </a:rPr>
              <a:t> </a:t>
            </a:r>
            <a:r>
              <a:rPr lang="el-GR" sz="1111" b="1" dirty="0" smtClean="0">
                <a:solidFill>
                  <a:schemeClr val="bg1"/>
                </a:solidFill>
              </a:rPr>
              <a:t>– </a:t>
            </a:r>
            <a:r>
              <a:rPr lang="el-GR" sz="1111" b="0" dirty="0" smtClean="0">
                <a:solidFill>
                  <a:schemeClr val="bg1"/>
                </a:solidFill>
              </a:rPr>
              <a:t>Ενότητα</a:t>
            </a:r>
            <a:r>
              <a:rPr lang="el-GR" sz="1111" b="0" baseline="0" dirty="0" smtClean="0">
                <a:solidFill>
                  <a:schemeClr val="bg1"/>
                </a:solidFill>
              </a:rPr>
              <a:t> 1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Τμήμα </a:t>
            </a:r>
            <a:r>
              <a:rPr lang="el-GR" sz="1111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ΤΕΙ ΗΠΕΙΡΟΥ </a:t>
            </a:r>
            <a:r>
              <a:rPr lang="el-GR" sz="1111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endParaRPr lang="el-GR" sz="1111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1" y="-14"/>
            <a:ext cx="237176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17" y="3"/>
            <a:ext cx="405423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10160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1779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89" y="-57951"/>
            <a:ext cx="10156113" cy="665950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5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111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111" b="1" dirty="0" smtClean="0">
                <a:solidFill>
                  <a:schemeClr val="bg1"/>
                </a:solidFill>
              </a:rPr>
              <a:t> </a:t>
            </a:r>
            <a:r>
              <a:rPr lang="el-GR" sz="1111" b="1" dirty="0" smtClean="0">
                <a:solidFill>
                  <a:schemeClr val="bg1"/>
                </a:solidFill>
              </a:rPr>
              <a:t>– </a:t>
            </a:r>
            <a:r>
              <a:rPr lang="el-GR" sz="1111" b="0" dirty="0" smtClean="0">
                <a:solidFill>
                  <a:schemeClr val="bg1"/>
                </a:solidFill>
              </a:rPr>
              <a:t>Ενότητα</a:t>
            </a:r>
            <a:r>
              <a:rPr lang="el-GR" sz="1111" b="0" baseline="0" dirty="0" smtClean="0">
                <a:solidFill>
                  <a:schemeClr val="bg1"/>
                </a:solidFill>
              </a:rPr>
              <a:t> 1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Τμήμα </a:t>
            </a:r>
            <a:r>
              <a:rPr lang="el-GR" sz="1111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ΤΕΙ ΗΠΕΙΡΟΥ </a:t>
            </a:r>
            <a:r>
              <a:rPr lang="el-GR" sz="1111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endParaRPr lang="el-GR" sz="1111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1" y="-14"/>
            <a:ext cx="237176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17" y="3"/>
            <a:ext cx="405423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10160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1779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889" y="-57951"/>
            <a:ext cx="10156113" cy="665950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5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111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111" b="1" dirty="0" smtClean="0">
                <a:solidFill>
                  <a:schemeClr val="bg1"/>
                </a:solidFill>
              </a:rPr>
              <a:t> </a:t>
            </a:r>
            <a:r>
              <a:rPr lang="el-GR" sz="1111" b="1" dirty="0" smtClean="0">
                <a:solidFill>
                  <a:schemeClr val="bg1"/>
                </a:solidFill>
              </a:rPr>
              <a:t>– </a:t>
            </a:r>
            <a:r>
              <a:rPr lang="el-GR" sz="1111" b="0" dirty="0" smtClean="0">
                <a:solidFill>
                  <a:schemeClr val="bg1"/>
                </a:solidFill>
              </a:rPr>
              <a:t>Ενότητα</a:t>
            </a:r>
            <a:r>
              <a:rPr lang="el-GR" sz="1111" b="0" baseline="0" dirty="0" smtClean="0">
                <a:solidFill>
                  <a:schemeClr val="bg1"/>
                </a:solidFill>
              </a:rPr>
              <a:t> 1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Τμήμα </a:t>
            </a:r>
            <a:r>
              <a:rPr lang="el-GR" sz="1111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ΤΕΙ ΗΠΕΙΡΟΥ </a:t>
            </a:r>
            <a:r>
              <a:rPr lang="el-GR" sz="1111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endParaRPr lang="el-GR" sz="1111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1" y="-14"/>
            <a:ext cx="237176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17" y="3"/>
            <a:ext cx="405423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72277" y="1297330"/>
            <a:ext cx="5679723" cy="3840427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3"/>
            </a:lvl4pPr>
            <a:lvl5pPr>
              <a:defRPr sz="2223"/>
            </a:lvl5pPr>
            <a:lvl6pPr>
              <a:defRPr sz="2223"/>
            </a:lvl6pPr>
            <a:lvl7pPr>
              <a:defRPr sz="2223"/>
            </a:lvl7pPr>
            <a:lvl8pPr>
              <a:defRPr sz="2223"/>
            </a:lvl8pPr>
            <a:lvl9pPr>
              <a:defRPr sz="222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8001" y="1297330"/>
            <a:ext cx="3342571" cy="3840427"/>
          </a:xfrm>
        </p:spPr>
        <p:txBody>
          <a:bodyPr>
            <a:normAutofit/>
          </a:bodyPr>
          <a:lstStyle>
            <a:lvl1pPr marL="0" indent="0">
              <a:buNone/>
              <a:defRPr sz="2223"/>
            </a:lvl1pPr>
            <a:lvl2pPr marL="507982" indent="0">
              <a:buNone/>
              <a:defRPr sz="1333"/>
            </a:lvl2pPr>
            <a:lvl3pPr marL="1015965" indent="0">
              <a:buNone/>
              <a:defRPr sz="1111"/>
            </a:lvl3pPr>
            <a:lvl4pPr marL="1523947" indent="0">
              <a:buNone/>
              <a:defRPr sz="1000"/>
            </a:lvl4pPr>
            <a:lvl5pPr marL="2031929" indent="0">
              <a:buNone/>
              <a:defRPr sz="1000"/>
            </a:lvl5pPr>
            <a:lvl6pPr marL="2539911" indent="0">
              <a:buNone/>
              <a:defRPr sz="1000"/>
            </a:lvl6pPr>
            <a:lvl7pPr marL="3047894" indent="0">
              <a:buNone/>
              <a:defRPr sz="1000"/>
            </a:lvl7pPr>
            <a:lvl8pPr marL="3555875" indent="0">
              <a:buNone/>
              <a:defRPr sz="1000"/>
            </a:lvl8pPr>
            <a:lvl9pPr marL="4063857" indent="0">
              <a:buNone/>
              <a:defRPr sz="10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08000" y="228000"/>
            <a:ext cx="91440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10160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1779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89" y="-57951"/>
            <a:ext cx="10156113" cy="359007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n-US" sz="1111" b="1" dirty="0" smtClean="0">
                <a:solidFill>
                  <a:schemeClr val="bg1"/>
                </a:solidFill>
              </a:rPr>
              <a:t>&lt;</a:t>
            </a:r>
            <a:r>
              <a:rPr lang="el-GR" sz="1111" b="1" dirty="0" smtClean="0">
                <a:solidFill>
                  <a:schemeClr val="bg1"/>
                </a:solidFill>
              </a:rPr>
              <a:t>Τίτλος</a:t>
            </a:r>
            <a:r>
              <a:rPr lang="el-GR" sz="1111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111" b="1" dirty="0" smtClean="0">
                <a:solidFill>
                  <a:schemeClr val="bg1"/>
                </a:solidFill>
              </a:rPr>
              <a:t> - </a:t>
            </a:r>
            <a:r>
              <a:rPr lang="el-GR" sz="1111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111" dirty="0">
                <a:solidFill>
                  <a:schemeClr val="bg1"/>
                </a:solidFill>
              </a:rPr>
              <a:t>ΤΕΙ ΗΠΕΙΡΟΥ </a:t>
            </a:r>
            <a:r>
              <a:rPr lang="el-GR" sz="1111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1" y="-14"/>
            <a:ext cx="237176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17" y="3"/>
            <a:ext cx="405423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91431" y="1297327"/>
            <a:ext cx="6096000" cy="2880320"/>
          </a:xfrm>
        </p:spPr>
        <p:txBody>
          <a:bodyPr/>
          <a:lstStyle>
            <a:lvl1pPr marL="0" indent="0">
              <a:buNone/>
              <a:defRPr sz="3556"/>
            </a:lvl1pPr>
            <a:lvl2pPr marL="507982" indent="0">
              <a:buNone/>
              <a:defRPr sz="3111"/>
            </a:lvl2pPr>
            <a:lvl3pPr marL="1015965" indent="0">
              <a:buNone/>
              <a:defRPr sz="2667"/>
            </a:lvl3pPr>
            <a:lvl4pPr marL="1523947" indent="0">
              <a:buNone/>
              <a:defRPr sz="2223"/>
            </a:lvl4pPr>
            <a:lvl5pPr marL="2031929" indent="0">
              <a:buNone/>
              <a:defRPr sz="2223"/>
            </a:lvl5pPr>
            <a:lvl6pPr marL="2539911" indent="0">
              <a:buNone/>
              <a:defRPr sz="2223"/>
            </a:lvl6pPr>
            <a:lvl7pPr marL="3047894" indent="0">
              <a:buNone/>
              <a:defRPr sz="2223"/>
            </a:lvl7pPr>
            <a:lvl8pPr marL="3555875" indent="0">
              <a:buNone/>
              <a:defRPr sz="2223"/>
            </a:lvl8pPr>
            <a:lvl9pPr marL="4063857" indent="0">
              <a:buNone/>
              <a:defRPr sz="2223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91431" y="4297660"/>
            <a:ext cx="6096000" cy="845840"/>
          </a:xfrm>
        </p:spPr>
        <p:txBody>
          <a:bodyPr>
            <a:normAutofit/>
          </a:bodyPr>
          <a:lstStyle>
            <a:lvl1pPr marL="0" indent="0">
              <a:buNone/>
              <a:defRPr sz="2223"/>
            </a:lvl1pPr>
            <a:lvl2pPr marL="507982" indent="0">
              <a:buNone/>
              <a:defRPr sz="1333"/>
            </a:lvl2pPr>
            <a:lvl3pPr marL="1015965" indent="0">
              <a:buNone/>
              <a:defRPr sz="1111"/>
            </a:lvl3pPr>
            <a:lvl4pPr marL="1523947" indent="0">
              <a:buNone/>
              <a:defRPr sz="1000"/>
            </a:lvl4pPr>
            <a:lvl5pPr marL="2031929" indent="0">
              <a:buNone/>
              <a:defRPr sz="1000"/>
            </a:lvl5pPr>
            <a:lvl6pPr marL="2539911" indent="0">
              <a:buNone/>
              <a:defRPr sz="1000"/>
            </a:lvl6pPr>
            <a:lvl7pPr marL="3047894" indent="0">
              <a:buNone/>
              <a:defRPr sz="1000"/>
            </a:lvl7pPr>
            <a:lvl8pPr marL="3555875" indent="0">
              <a:buNone/>
              <a:defRPr sz="1000"/>
            </a:lvl8pPr>
            <a:lvl9pPr marL="4063857" indent="0">
              <a:buNone/>
              <a:defRPr sz="10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08000" y="228000"/>
            <a:ext cx="91440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10160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1779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89" y="-57951"/>
            <a:ext cx="10156113" cy="665950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5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111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111" b="1" dirty="0" smtClean="0">
                <a:solidFill>
                  <a:schemeClr val="bg1"/>
                </a:solidFill>
              </a:rPr>
              <a:t> </a:t>
            </a:r>
            <a:r>
              <a:rPr lang="el-GR" sz="1111" b="1" dirty="0" smtClean="0">
                <a:solidFill>
                  <a:schemeClr val="bg1"/>
                </a:solidFill>
              </a:rPr>
              <a:t>– </a:t>
            </a:r>
            <a:r>
              <a:rPr lang="el-GR" sz="1111" b="0" dirty="0" smtClean="0">
                <a:solidFill>
                  <a:schemeClr val="bg1"/>
                </a:solidFill>
              </a:rPr>
              <a:t>Ενότητα</a:t>
            </a:r>
            <a:r>
              <a:rPr lang="el-GR" sz="1111" b="0" baseline="0" dirty="0" smtClean="0">
                <a:solidFill>
                  <a:schemeClr val="bg1"/>
                </a:solidFill>
              </a:rPr>
              <a:t> 1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Τμήμα </a:t>
            </a:r>
            <a:r>
              <a:rPr lang="el-GR" sz="1111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111" dirty="0" smtClean="0">
                <a:solidFill>
                  <a:schemeClr val="bg1"/>
                </a:solidFill>
              </a:rPr>
              <a:t>, </a:t>
            </a:r>
            <a:r>
              <a:rPr lang="el-GR" sz="1111" dirty="0" smtClean="0">
                <a:solidFill>
                  <a:schemeClr val="bg1"/>
                </a:solidFill>
              </a:rPr>
              <a:t>ΤΕΙ ΗΠΕΙΡΟΥ </a:t>
            </a:r>
            <a:r>
              <a:rPr lang="el-GR" sz="1111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endParaRPr lang="el-GR" sz="1111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91" y="-14"/>
            <a:ext cx="237176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17" y="3"/>
            <a:ext cx="405423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281333" y="529696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699175" y="5466154"/>
            <a:ext cx="370117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779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779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15965" rtl="0" eaLnBrk="1" latinLnBrk="0" hangingPunct="1">
        <a:spcBef>
          <a:spcPct val="0"/>
        </a:spcBef>
        <a:buNone/>
        <a:defRPr sz="488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86" indent="-380986" algn="l" defTabSz="1015965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71" indent="-317489" algn="l" defTabSz="1015965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55" indent="-253991" algn="l" defTabSz="101596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38" indent="-253991" algn="l" defTabSz="1015965" rtl="0" eaLnBrk="1" latinLnBrk="0" hangingPunct="1">
        <a:spcBef>
          <a:spcPct val="20000"/>
        </a:spcBef>
        <a:buFont typeface="Arial" pitchFamily="34" charset="0"/>
        <a:buChar char="–"/>
        <a:defRPr sz="2223" kern="1200">
          <a:solidFill>
            <a:schemeClr val="tx1"/>
          </a:solidFill>
          <a:latin typeface="+mn-lt"/>
          <a:ea typeface="+mn-ea"/>
          <a:cs typeface="+mn-cs"/>
        </a:defRPr>
      </a:lvl4pPr>
      <a:lvl5pPr marL="2285920" indent="-253991" algn="l" defTabSz="1015965" rtl="0" eaLnBrk="1" latinLnBrk="0" hangingPunct="1">
        <a:spcBef>
          <a:spcPct val="20000"/>
        </a:spcBef>
        <a:buFont typeface="Arial" pitchFamily="34" charset="0"/>
        <a:buChar char="»"/>
        <a:defRPr sz="2223" kern="1200">
          <a:solidFill>
            <a:schemeClr val="tx1"/>
          </a:solidFill>
          <a:latin typeface="+mn-lt"/>
          <a:ea typeface="+mn-ea"/>
          <a:cs typeface="+mn-cs"/>
        </a:defRPr>
      </a:lvl5pPr>
      <a:lvl6pPr marL="2793902" indent="-253991" algn="l" defTabSz="1015965" rtl="0" eaLnBrk="1" latinLnBrk="0" hangingPunct="1">
        <a:spcBef>
          <a:spcPct val="20000"/>
        </a:spcBef>
        <a:buFont typeface="Arial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6pPr>
      <a:lvl7pPr marL="3301884" indent="-253991" algn="l" defTabSz="1015965" rtl="0" eaLnBrk="1" latinLnBrk="0" hangingPunct="1">
        <a:spcBef>
          <a:spcPct val="20000"/>
        </a:spcBef>
        <a:buFont typeface="Arial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7pPr>
      <a:lvl8pPr marL="3809867" indent="-253991" algn="l" defTabSz="1015965" rtl="0" eaLnBrk="1" latinLnBrk="0" hangingPunct="1">
        <a:spcBef>
          <a:spcPct val="20000"/>
        </a:spcBef>
        <a:buFont typeface="Arial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8pPr>
      <a:lvl9pPr marL="4317849" indent="-253991" algn="l" defTabSz="1015965" rtl="0" eaLnBrk="1" latinLnBrk="0" hangingPunct="1">
        <a:spcBef>
          <a:spcPct val="20000"/>
        </a:spcBef>
        <a:buFont typeface="Arial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82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65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47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29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11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94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75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857" algn="l" defTabSz="10159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.com/psychology/journal/10862" TargetMode="External"/><Relationship Id="rId7" Type="http://schemas.openxmlformats.org/officeDocument/2006/relationships/hyperlink" Target="http://bjp.rcpsych.org/" TargetMode="External"/><Relationship Id="rId2" Type="http://schemas.openxmlformats.org/officeDocument/2006/relationships/hyperlink" Target="http://www.karger.com/Journal/Home/2242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jp.psychiatryonline.org/" TargetMode="External"/><Relationship Id="rId5" Type="http://schemas.openxmlformats.org/officeDocument/2006/relationships/hyperlink" Target="http://www.psychiatrist.com/Pages/home.aspx" TargetMode="External"/><Relationship Id="rId4" Type="http://schemas.openxmlformats.org/officeDocument/2006/relationships/hyperlink" Target="http://jep.textrum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Ψυχοπαθολογία Ενηλίκων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59520" y="2901573"/>
            <a:ext cx="8640960" cy="1622779"/>
          </a:xfrm>
        </p:spPr>
        <p:txBody>
          <a:bodyPr>
            <a:noAutofit/>
          </a:bodyPr>
          <a:lstStyle/>
          <a:p>
            <a:r>
              <a:rPr lang="el-GR" sz="3111" dirty="0"/>
              <a:t>Ενότητα 1</a:t>
            </a:r>
            <a:r>
              <a:rPr lang="en-US" sz="3111" dirty="0"/>
              <a:t> </a:t>
            </a:r>
            <a:r>
              <a:rPr lang="el-GR" sz="3111" dirty="0"/>
              <a:t>:</a:t>
            </a:r>
            <a:r>
              <a:rPr lang="en-US" sz="3111" dirty="0"/>
              <a:t> </a:t>
            </a:r>
            <a:r>
              <a:rPr lang="el-GR" sz="3111" b="1" dirty="0"/>
              <a:t>Εισαγωγή</a:t>
            </a:r>
          </a:p>
          <a:p>
            <a:endParaRPr lang="el-GR" sz="3111" dirty="0"/>
          </a:p>
          <a:p>
            <a:r>
              <a:rPr lang="el-GR" sz="3111" dirty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2087" y="5078738"/>
            <a:ext cx="1757428" cy="51240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155" y="4859996"/>
            <a:ext cx="4789211" cy="949883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713510" y="-84166"/>
            <a:ext cx="4686527" cy="1274815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101600" tIns="50800" rIns="101600" bIns="50800" rtlCol="0" anchor="ctr">
              <a:noAutofit/>
            </a:bodyPr>
            <a:lstStyle/>
            <a:p>
              <a:pPr>
                <a:lnSpc>
                  <a:spcPts val="2889"/>
                </a:lnSpc>
              </a:pPr>
              <a:r>
                <a:rPr lang="el-GR" sz="2223" dirty="0"/>
                <a:t>Ελληνική Δημοκρατία</a:t>
              </a:r>
            </a:p>
            <a:p>
              <a:pPr>
                <a:lnSpc>
                  <a:spcPts val="2889"/>
                </a:lnSpc>
              </a:pPr>
              <a:r>
                <a:rPr lang="el-GR" sz="2223" dirty="0"/>
                <a:t>Τεχνολογικό Εκπαιδευτικό Ίδρυμα Ηπείρου</a:t>
              </a:r>
              <a:endParaRPr lang="en-GB" sz="2223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Ψυχοπαθολογία (3 από 5)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142988"/>
            <a:ext cx="9144000" cy="4429156"/>
          </a:xfrm>
        </p:spPr>
        <p:txBody>
          <a:bodyPr>
            <a:noAutofit/>
          </a:bodyPr>
          <a:lstStyle/>
          <a:p>
            <a:r>
              <a:rPr lang="el-GR" sz="2800" dirty="0"/>
              <a:t>Ο </a:t>
            </a:r>
            <a:r>
              <a:rPr lang="el-GR" sz="2800" dirty="0" smtClean="0"/>
              <a:t>κλάδος</a:t>
            </a:r>
            <a:r>
              <a:rPr lang="en-US" sz="2800" dirty="0" smtClean="0"/>
              <a:t> </a:t>
            </a:r>
            <a:r>
              <a:rPr lang="el-GR" sz="2800" dirty="0" smtClean="0"/>
              <a:t>που </a:t>
            </a:r>
            <a:r>
              <a:rPr lang="el-GR" sz="2800" dirty="0"/>
              <a:t>ασχολείται με τη μελέτη της φύσης, της εμφάνισης και της θεραπείας των ψυχικών </a:t>
            </a:r>
            <a:r>
              <a:rPr lang="el-GR" sz="2800" dirty="0" smtClean="0"/>
              <a:t>διαταραχών</a:t>
            </a:r>
            <a:endParaRPr lang="el-GR" sz="2800" dirty="0"/>
          </a:p>
          <a:p>
            <a:r>
              <a:rPr lang="el-GR" sz="2800" dirty="0" smtClean="0"/>
              <a:t>Υπάρχουν </a:t>
            </a:r>
            <a:r>
              <a:rPr lang="el-GR" sz="2800" dirty="0"/>
              <a:t>λίγες σαφείς και εύκολες απαντήσεις  </a:t>
            </a:r>
          </a:p>
          <a:p>
            <a:r>
              <a:rPr lang="el-GR" sz="2800" dirty="0" smtClean="0"/>
              <a:t>Ωστόσο, </a:t>
            </a:r>
            <a:r>
              <a:rPr lang="el-GR" sz="2800" dirty="0"/>
              <a:t>οι αβεβαιότητες δε μειώνουν το ενδιαφέρον και τη </a:t>
            </a:r>
            <a:r>
              <a:rPr lang="el-GR" sz="2800" dirty="0" smtClean="0"/>
              <a:t>σημαντικότητά του</a:t>
            </a:r>
            <a:endParaRPr lang="en-US" sz="2800" dirty="0" smtClean="0"/>
          </a:p>
          <a:p>
            <a:pPr algn="r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Johnson, 2010)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616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Ψυχοπαθολογία (4 από 5)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4381500"/>
          </a:xfrm>
        </p:spPr>
        <p:txBody>
          <a:bodyPr>
            <a:normAutofit fontScale="25000" lnSpcReduction="20000"/>
          </a:bodyPr>
          <a:lstStyle/>
          <a:p>
            <a:r>
              <a:rPr lang="el-GR" sz="11200" b="1" dirty="0"/>
              <a:t>Πρόκληση</a:t>
            </a:r>
            <a:r>
              <a:rPr lang="el-GR" sz="11200" dirty="0"/>
              <a:t>: να παραμείνουμε αντικειμενικοί</a:t>
            </a:r>
          </a:p>
          <a:p>
            <a:r>
              <a:rPr lang="el-GR" sz="11200" dirty="0" smtClean="0"/>
              <a:t>Δύσκολο: απαιτεί προσπάθεια,  </a:t>
            </a:r>
            <a:r>
              <a:rPr lang="el-GR" sz="11200" dirty="0"/>
              <a:t>γιατί μελετάμε την ανθρώπινη </a:t>
            </a:r>
            <a:r>
              <a:rPr lang="el-GR" sz="11200" dirty="0" smtClean="0"/>
              <a:t>συμπεριφορά, </a:t>
            </a:r>
            <a:r>
              <a:rPr lang="el-GR" sz="11200" dirty="0"/>
              <a:t>κάποια θέματα είναι προσωπικά και προκαλούν έντονα </a:t>
            </a:r>
            <a:r>
              <a:rPr lang="el-GR" sz="11200" dirty="0" smtClean="0"/>
              <a:t>συναισθήματα</a:t>
            </a:r>
          </a:p>
          <a:p>
            <a:r>
              <a:rPr lang="el-GR" sz="11200" dirty="0" smtClean="0"/>
              <a:t>Η μελέτη των ψυχικών διαταραχών προκαλεί αμηχανία, γιατί μπορεί να δούμε τον εαυτό μας να καθρεφτίζεται σε κάποια από τα συμπτώματα των διαταραχών</a:t>
            </a:r>
          </a:p>
          <a:p>
            <a:r>
              <a:rPr lang="el-GR" sz="11200" dirty="0" smtClean="0"/>
              <a:t>Ο φόβος για τα φίδια μήπως είναι φοβία;</a:t>
            </a:r>
          </a:p>
          <a:p>
            <a:pPr algn="r">
              <a:buNone/>
            </a:pPr>
            <a:r>
              <a:rPr lang="en-US" sz="9600" dirty="0" smtClean="0"/>
              <a:t>(</a:t>
            </a:r>
            <a:r>
              <a:rPr lang="en-US" sz="9600" dirty="0" err="1" smtClean="0"/>
              <a:t>Kring</a:t>
            </a:r>
            <a:r>
              <a:rPr lang="en-US" sz="9600" dirty="0" smtClean="0"/>
              <a:t> A.M., Davison G.C., Neale J.M., Johnson, 2010</a:t>
            </a:r>
            <a:r>
              <a:rPr lang="el-GR" sz="9600" dirty="0" smtClean="0"/>
              <a:t>)</a:t>
            </a:r>
            <a:endParaRPr lang="el-GR" sz="1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281333" y="5296962"/>
            <a:ext cx="2156385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125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Ψυχοπαθολογία </a:t>
            </a:r>
            <a:r>
              <a:rPr lang="el-GR" sz="4400" dirty="0" smtClean="0"/>
              <a:t>(5 από 5)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Το γεγονός ότι ξεχνάμε που βάζουμε τα κλειδιά μας μήπως είναι σύμπτωμα αποσυνδετικής διαταραχής; </a:t>
            </a:r>
          </a:p>
          <a:p>
            <a:r>
              <a:rPr lang="el-GR" sz="2800" dirty="0" smtClean="0"/>
              <a:t>Η μελέτη των ψυχικών διαταραχών αυξάνει την ευαισθησία μας, τις εκκεντρικότητές μας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935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Προκαταλήψεις και </a:t>
            </a:r>
            <a:r>
              <a:rPr lang="el-GR" sz="4400" dirty="0" smtClean="0"/>
              <a:t>στίγμα (1 από 3) 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4095768"/>
          </a:xfrm>
        </p:spPr>
        <p:txBody>
          <a:bodyPr>
            <a:normAutofit/>
          </a:bodyPr>
          <a:lstStyle/>
          <a:p>
            <a:r>
              <a:rPr lang="el-GR" sz="2800" dirty="0"/>
              <a:t>Χρειάζεται </a:t>
            </a:r>
            <a:r>
              <a:rPr lang="el-GR" sz="2800" b="1" dirty="0"/>
              <a:t>προσοχή</a:t>
            </a:r>
            <a:r>
              <a:rPr lang="el-GR" sz="2800" dirty="0"/>
              <a:t> ώστε να μη μεταφέρουμε τις προκαταλήψεις που έχουμε  για το τι είναι αποκλίνουσα </a:t>
            </a:r>
            <a:r>
              <a:rPr lang="el-GR" sz="2800" dirty="0" smtClean="0"/>
              <a:t>συμπεριφορά</a:t>
            </a:r>
            <a:endParaRPr lang="el-GR" sz="2800" dirty="0"/>
          </a:p>
          <a:p>
            <a:r>
              <a:rPr lang="el-GR" sz="2800" dirty="0"/>
              <a:t>Και είναι ακόμη εξίσου σημαντικό τόσο το να εντοπίσουμε τις προκαταλήψεις μας όσο και το να αντιμετωπίσουμε το </a:t>
            </a:r>
            <a:r>
              <a:rPr lang="el-GR" sz="2800" dirty="0" smtClean="0"/>
              <a:t>στίγμα</a:t>
            </a:r>
          </a:p>
          <a:p>
            <a:pPr algn="r">
              <a:buNone/>
            </a:pPr>
            <a:r>
              <a:rPr lang="en-US" sz="2600" dirty="0" smtClean="0"/>
              <a:t>(</a:t>
            </a:r>
            <a:r>
              <a:rPr lang="en-US" sz="2600" dirty="0" err="1" smtClean="0"/>
              <a:t>Kring</a:t>
            </a:r>
            <a:r>
              <a:rPr lang="en-US" sz="2600" dirty="0" smtClean="0"/>
              <a:t> A.M., Davison G.C., Neale J.M., Johnson, 2010</a:t>
            </a:r>
            <a:r>
              <a:rPr lang="el-GR" sz="2600" dirty="0" smtClean="0"/>
              <a:t>)</a:t>
            </a:r>
          </a:p>
          <a:p>
            <a:pPr algn="r"/>
            <a:endParaRPr lang="el-GR" sz="3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47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Προκαταλήψεις και στίγμα </a:t>
            </a:r>
            <a:r>
              <a:rPr lang="el-GR" sz="4400" dirty="0" smtClean="0"/>
              <a:t>(2 </a:t>
            </a:r>
            <a:r>
              <a:rPr lang="el-GR" sz="4400" dirty="0"/>
              <a:t>από </a:t>
            </a:r>
            <a:r>
              <a:rPr lang="el-GR" sz="4400" dirty="0" smtClean="0"/>
              <a:t>3)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Προκατάληψη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μια </a:t>
            </a:r>
            <a:r>
              <a:rPr lang="el-GR" sz="2800" dirty="0"/>
              <a:t>γνώμη ή άποψη η οποία έχει σχηματιστεί κατά έναν μη αντικειμενικό/επιστημονικό τρόπο, αλλά και μια τοποθέτηση που περιλαμβάνει </a:t>
            </a:r>
            <a:r>
              <a:rPr lang="el-GR" sz="2800" dirty="0" smtClean="0"/>
              <a:t>συναισθήματα, </a:t>
            </a:r>
            <a:r>
              <a:rPr lang="el-GR" sz="2800" dirty="0"/>
              <a:t>όπως η περιφρόνηση και η </a:t>
            </a:r>
            <a:r>
              <a:rPr lang="el-GR" sz="2800" dirty="0" smtClean="0"/>
              <a:t>απέχθεια</a:t>
            </a:r>
          </a:p>
          <a:p>
            <a:r>
              <a:rPr lang="el-GR" sz="2800" dirty="0" smtClean="0"/>
              <a:t> </a:t>
            </a:r>
            <a:r>
              <a:rPr lang="el-GR" sz="2800" dirty="0"/>
              <a:t>Συχνά σχηματίζεται </a:t>
            </a:r>
            <a:r>
              <a:rPr lang="el-GR" sz="2800" dirty="0" smtClean="0"/>
              <a:t>ως </a:t>
            </a:r>
            <a:r>
              <a:rPr lang="el-GR" sz="2800" dirty="0"/>
              <a:t>αποτέλεσμα έλλειψης πληροφόρησης ή μειωμένης </a:t>
            </a:r>
            <a:r>
              <a:rPr lang="el-GR" sz="2800" dirty="0" smtClean="0"/>
              <a:t>αντίληψης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241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Προκαταλήψεις και στίγμα </a:t>
            </a:r>
            <a:r>
              <a:rPr lang="el-GR" sz="4400" dirty="0" smtClean="0"/>
              <a:t>(3 </a:t>
            </a:r>
            <a:r>
              <a:rPr lang="el-GR" sz="4400" dirty="0"/>
              <a:t>από </a:t>
            </a:r>
            <a:r>
              <a:rPr lang="el-GR" sz="4400" dirty="0" smtClean="0"/>
              <a:t>3)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Στίγμα</a:t>
            </a:r>
            <a:r>
              <a:rPr lang="el-GR" sz="2800" dirty="0"/>
              <a:t>: οι επικίνδυνες πεποιθήσεις και στάσεις που αναπτύσσει μια κοινωνία, τις οποίες αποδίδει σε ομάδες που με κάποιον τρόπο θεωρούνται αποκλίνουσες, όπως είναι οι ψυχικά πάσχοντες </a:t>
            </a:r>
            <a:endParaRPr lang="el-GR" sz="2800" dirty="0" smtClean="0"/>
          </a:p>
          <a:p>
            <a:pPr algn="r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Johnson, 2010)</a:t>
            </a:r>
            <a:r>
              <a:rPr lang="el-GR" sz="3600" dirty="0" smtClean="0"/>
              <a:t/>
            </a:r>
            <a:br>
              <a:rPr lang="el-GR" sz="3600" dirty="0" smtClean="0"/>
            </a:b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21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Αποκλίνουσα συμπεριφορά (1 από 2) 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40957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3000" dirty="0" smtClean="0"/>
              <a:t>Ορισμός, σύμφωνα με το </a:t>
            </a:r>
            <a:r>
              <a:rPr lang="el-GR" sz="3000" b="1" dirty="0" smtClean="0"/>
              <a:t>DSM-IV</a:t>
            </a:r>
            <a:r>
              <a:rPr lang="el-GR" sz="3000" dirty="0" smtClean="0"/>
              <a:t>:</a:t>
            </a:r>
            <a:br>
              <a:rPr lang="el-GR" sz="3000" dirty="0" smtClean="0"/>
            </a:br>
            <a:r>
              <a:rPr lang="el-GR" sz="3000" dirty="0" smtClean="0"/>
              <a:t>«Ένα κλινικά σημαντικό </a:t>
            </a:r>
            <a:r>
              <a:rPr lang="el-GR" sz="3000" dirty="0" err="1" smtClean="0"/>
              <a:t>συμπεριφορικό</a:t>
            </a:r>
            <a:r>
              <a:rPr lang="el-GR" sz="3000" dirty="0" smtClean="0"/>
              <a:t> ή ψυχολογικό σύνδρομο ή μοτίβο που εμφανίζει κάποιος, το οποίο συνδέεται με δυσφορία (π.χ. ένα επώδυνο σύμπτωμα) ή με αναπηρία (δηλ. μείωση της λειτουργικότητας σε έναν ή περισσότερους λειτουργικούς τομείς της ζωής του ατόμου) ή με σημαντικά αυξημένο κίνδυνο οδύνης, θανάτου, πόνου, αναπηρίας ή με σημαντική μείωση της ελευθερίας του ατόμου» </a:t>
            </a:r>
          </a:p>
          <a:p>
            <a:pPr marL="0" indent="0" algn="r">
              <a:buNone/>
            </a:pPr>
            <a:r>
              <a:rPr lang="en-US" sz="2600" dirty="0" smtClean="0"/>
              <a:t>(</a:t>
            </a:r>
            <a:r>
              <a:rPr lang="en-US" sz="2600" dirty="0" err="1" smtClean="0"/>
              <a:t>Kring</a:t>
            </a:r>
            <a:r>
              <a:rPr lang="en-US" sz="2600" dirty="0" smtClean="0"/>
              <a:t> A.M., Davison G.C., Neale J.M., Johnson, 2010)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l-GR" sz="3000" dirty="0" smtClean="0"/>
          </a:p>
          <a:p>
            <a:pPr marL="0" indent="0">
              <a:buNone/>
            </a:pPr>
            <a:endParaRPr lang="el-GR" sz="3000" dirty="0" smtClean="0"/>
          </a:p>
          <a:p>
            <a:pPr marL="0" indent="0">
              <a:buNone/>
            </a:pP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522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Αποκλίνουσα συμπεριφορά </a:t>
            </a:r>
            <a:r>
              <a:rPr lang="el-GR" dirty="0" smtClean="0"/>
              <a:t>(2 </a:t>
            </a:r>
            <a:r>
              <a:rPr lang="el-GR" dirty="0"/>
              <a:t>από 2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4167206"/>
          </a:xfrm>
        </p:spPr>
        <p:txBody>
          <a:bodyPr>
            <a:normAutofit/>
          </a:bodyPr>
          <a:lstStyle/>
          <a:p>
            <a:r>
              <a:rPr lang="el-GR" sz="2800" dirty="0"/>
              <a:t>Επιπλέον, το συγκεκριμένο σύνδρομο ή μοτίβο δεν πρέπει να αποτελεί απλώς μια αναμενόμενη και πολιτισμικά αποδεκτή αντίδραση σε ένα γεγονός, όπως για παράδειγμα στο θάνατο ενός αγαπημένου προσώπου. Όποια κι αν είναι η αρχική τους αιτία, πρέπει στην παρούσα φάση  να θεωρείται εκδήλωση </a:t>
            </a:r>
            <a:r>
              <a:rPr lang="el-GR" sz="2800" b="1" dirty="0" err="1"/>
              <a:t>συμπεριφορικής</a:t>
            </a:r>
            <a:r>
              <a:rPr lang="el-GR" sz="2800" dirty="0"/>
              <a:t>, </a:t>
            </a:r>
            <a:r>
              <a:rPr lang="el-GR" sz="2800" b="1" dirty="0"/>
              <a:t>ψυχολογικής</a:t>
            </a:r>
            <a:r>
              <a:rPr lang="el-GR" sz="2800" dirty="0"/>
              <a:t> ή </a:t>
            </a:r>
            <a:r>
              <a:rPr lang="el-GR" sz="2800" b="1" dirty="0"/>
              <a:t>βιολογικής</a:t>
            </a:r>
            <a:r>
              <a:rPr lang="el-GR" sz="2800" dirty="0"/>
              <a:t> δυσλειτουργίας του ατόμου</a:t>
            </a:r>
            <a:r>
              <a:rPr lang="el-GR" sz="2800" dirty="0" smtClean="0"/>
              <a:t>»</a:t>
            </a:r>
          </a:p>
          <a:p>
            <a:pPr algn="r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Johnson, 2010)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854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357170"/>
            <a:ext cx="9144000" cy="714380"/>
          </a:xfrm>
        </p:spPr>
        <p:txBody>
          <a:bodyPr>
            <a:noAutofit/>
          </a:bodyPr>
          <a:lstStyle/>
          <a:p>
            <a:r>
              <a:rPr lang="el-GR" sz="3600" dirty="0"/>
              <a:t>Χαρακτηριστικά αποκλίνουσας </a:t>
            </a:r>
            <a:r>
              <a:rPr lang="el-GR" sz="3600" dirty="0" smtClean="0"/>
              <a:t>συμπεριφοράς (1 από 6)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285864"/>
            <a:ext cx="9144000" cy="4214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Ταυτόχρονη παρουσία διάφορων χαρακτηριστικών :</a:t>
            </a:r>
          </a:p>
          <a:p>
            <a:pPr marL="514350" indent="-514350">
              <a:buAutoNum type="arabicPeriod"/>
            </a:pPr>
            <a:r>
              <a:rPr lang="el-GR" sz="2800" b="1" dirty="0" smtClean="0"/>
              <a:t>Δυσφορία</a:t>
            </a:r>
            <a:r>
              <a:rPr lang="el-GR" sz="2800" dirty="0"/>
              <a:t>: θα πρέπει να προκαλεί δυσφορία του </a:t>
            </a:r>
            <a:r>
              <a:rPr lang="el-GR" sz="2800" dirty="0" smtClean="0"/>
              <a:t>ατόμου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Ωστόσο</a:t>
            </a:r>
            <a:r>
              <a:rPr lang="el-GR" sz="2800" dirty="0"/>
              <a:t>, δεν προκαλούν όλες οι αποκλίνουσες συμπεριφορές </a:t>
            </a:r>
            <a:r>
              <a:rPr lang="el-GR" sz="2800" dirty="0" smtClean="0"/>
              <a:t>δυσφορία (!!!)</a:t>
            </a:r>
          </a:p>
          <a:p>
            <a:pPr marL="514350" indent="-514350">
              <a:buNone/>
            </a:pPr>
            <a:r>
              <a:rPr lang="el-GR" sz="2800" dirty="0" smtClean="0"/>
              <a:t>π.χ. ένα άτομο με αντικοινωνική διαταραχή προσωπικότητας μπορεί να αντιμετωπίζει τους άλλους με επιθετικότητα και να παραβιάζει τους νόμους, χωρίς να νιώθει ενοχές, άγχος ή άλλο είδος δυσφορίας</a:t>
            </a:r>
          </a:p>
          <a:p>
            <a:pPr marL="514350" indent="-514350" algn="r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Johnson, 2010)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 smtClean="0"/>
          </a:p>
          <a:p>
            <a:pPr marL="514350" indent="-514350">
              <a:buNone/>
            </a:pPr>
            <a:endParaRPr lang="el-GR" sz="2800" dirty="0" smtClean="0"/>
          </a:p>
          <a:p>
            <a:pPr marL="514350" indent="-514350">
              <a:buAutoNum type="arabicPeriod"/>
            </a:pPr>
            <a:endParaRPr lang="el-GR" sz="3200" dirty="0" smtClean="0"/>
          </a:p>
          <a:p>
            <a:pPr marL="514350" indent="-514350">
              <a:buNone/>
            </a:pP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0033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Χαρακτηριστικά αποκλίνουσας συμπεριφοράς </a:t>
            </a:r>
            <a:r>
              <a:rPr lang="el-GR" sz="4000" dirty="0" smtClean="0"/>
              <a:t>(2 από 6)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 typeface="+mj-lt"/>
              <a:buAutoNum type="arabicPeriod" startAt="2"/>
            </a:pPr>
            <a:r>
              <a:rPr lang="el-GR" sz="3200" b="1" dirty="0" smtClean="0"/>
              <a:t> </a:t>
            </a:r>
            <a:r>
              <a:rPr lang="el-GR" sz="2800" b="1" dirty="0" smtClean="0"/>
              <a:t>Αναπηρία</a:t>
            </a:r>
            <a:r>
              <a:rPr lang="el-GR" sz="2800" dirty="0"/>
              <a:t>: μείωση της λειτουργικότητας του ατόμου σε έναν ή περισσότερους τομείς της ζωής </a:t>
            </a:r>
            <a:r>
              <a:rPr lang="el-GR" sz="2800" dirty="0" smtClean="0"/>
              <a:t>του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Παράδειγμα</a:t>
            </a:r>
            <a:r>
              <a:rPr lang="el-GR" sz="2800" dirty="0"/>
              <a:t>: οι διαταραχές που σχετίζονται με ουσίες ορίζονται σε μεγάλο βαθμό από την αναπηρία που προκαλούν κυρίως στην κοινωνική και επαγγελματική ζωή του </a:t>
            </a:r>
            <a:r>
              <a:rPr lang="el-GR" sz="2800" dirty="0" smtClean="0"/>
              <a:t>ατόμου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Οι φοβίες (π.χ. για τα αεροπλάνα) μπορεί να προκαλέσουν τόσο δυσφορία, όσο και αναπηρία </a:t>
            </a:r>
            <a:endParaRPr lang="el-GR" sz="2800" dirty="0" smtClean="0"/>
          </a:p>
          <a:p>
            <a:pPr marL="0" indent="0" algn="r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Johnson, 2010)</a:t>
            </a:r>
            <a:endParaRPr lang="el-GR" sz="2400" dirty="0" smtClean="0"/>
          </a:p>
          <a:p>
            <a:pPr marL="0" indent="0">
              <a:buNone/>
            </a:pPr>
            <a:endParaRPr lang="el-GR" sz="2800" dirty="0"/>
          </a:p>
          <a:p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646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19493" y="1177313"/>
            <a:ext cx="8880987" cy="3760419"/>
          </a:xfrm>
        </p:spPr>
        <p:txBody>
          <a:bodyPr>
            <a:noAutofit/>
          </a:bodyPr>
          <a:lstStyle/>
          <a:p>
            <a:pPr algn="l"/>
            <a:r>
              <a:rPr lang="el-GR" sz="3111" dirty="0" smtClean="0"/>
              <a:t>Τμήμα </a:t>
            </a:r>
            <a:r>
              <a:rPr lang="el-GR" sz="3111" dirty="0" err="1" smtClean="0"/>
              <a:t>Λογοθεραπείας</a:t>
            </a:r>
            <a:endParaRPr lang="el-GR" sz="3111" dirty="0"/>
          </a:p>
          <a:p>
            <a:pPr algn="l"/>
            <a:r>
              <a:rPr lang="el-GR" b="1" dirty="0" smtClean="0"/>
              <a:t>Ψυχοπαθολογία Ενηλίκων</a:t>
            </a:r>
            <a:endParaRPr lang="el-GR" b="1" dirty="0"/>
          </a:p>
          <a:p>
            <a:pPr algn="l"/>
            <a:r>
              <a:rPr lang="el-GR" sz="3111" b="1" dirty="0"/>
              <a:t>Ενότητα 1:</a:t>
            </a:r>
            <a:r>
              <a:rPr lang="en-US" sz="3111" dirty="0"/>
              <a:t> </a:t>
            </a:r>
            <a:r>
              <a:rPr lang="el-GR" sz="3111" dirty="0"/>
              <a:t>Εισαγωγή</a:t>
            </a:r>
            <a:r>
              <a:rPr lang="en-US" sz="3111" dirty="0"/>
              <a:t> </a:t>
            </a:r>
          </a:p>
          <a:p>
            <a:pPr algn="l"/>
            <a:endParaRPr lang="en-US" sz="3111" dirty="0"/>
          </a:p>
          <a:p>
            <a:pPr algn="l">
              <a:lnSpc>
                <a:spcPts val="2889"/>
              </a:lnSpc>
            </a:pPr>
            <a:r>
              <a:rPr lang="el-GR" sz="3111" dirty="0">
                <a:solidFill>
                  <a:schemeClr val="tx2">
                    <a:lumMod val="50000"/>
                  </a:schemeClr>
                </a:solidFill>
              </a:rPr>
              <a:t>Σιαφάκα Βασιλική </a:t>
            </a:r>
          </a:p>
          <a:p>
            <a:pPr algn="l">
              <a:lnSpc>
                <a:spcPts val="2889"/>
              </a:lnSpc>
            </a:pPr>
            <a:r>
              <a:rPr lang="el-GR" sz="2667" dirty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889"/>
              </a:lnSpc>
            </a:pPr>
            <a:r>
              <a:rPr lang="el-GR" sz="2667" dirty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2087" y="5078738"/>
            <a:ext cx="1757428" cy="51240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155" y="4859996"/>
            <a:ext cx="4789211" cy="94988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1" y="-313557"/>
            <a:ext cx="8280356" cy="1137441"/>
          </a:xfrm>
          <a:prstGeom prst="rect">
            <a:avLst/>
          </a:prstGeom>
          <a:solidFill>
            <a:schemeClr val="accent2"/>
          </a:solidFill>
        </p:spPr>
        <p:txBody>
          <a:bodyPr vert="horz" lIns="101600" tIns="50800" rIns="101600" bIns="508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667" dirty="0">
                <a:solidFill>
                  <a:schemeClr val="bg1"/>
                </a:solidFill>
              </a:rPr>
              <a:t>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294" y="-313558"/>
            <a:ext cx="2460711" cy="114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357169"/>
            <a:ext cx="9144000" cy="824195"/>
          </a:xfrm>
        </p:spPr>
        <p:txBody>
          <a:bodyPr>
            <a:noAutofit/>
          </a:bodyPr>
          <a:lstStyle/>
          <a:p>
            <a:r>
              <a:rPr lang="el-GR" sz="3600" dirty="0"/>
              <a:t>Χαρακτηριστικά αποκλίνουσας συμπεριφοράς </a:t>
            </a:r>
            <a:r>
              <a:rPr lang="el-GR" sz="3600" dirty="0" smtClean="0"/>
              <a:t>(3 από 6)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3</a:t>
            </a:r>
            <a:r>
              <a:rPr lang="el-GR" sz="2800" dirty="0"/>
              <a:t>. </a:t>
            </a:r>
            <a:r>
              <a:rPr lang="el-GR" sz="2800" b="1" dirty="0"/>
              <a:t>Παραβίαση της κοινωνικής νόρμας</a:t>
            </a:r>
            <a:r>
              <a:rPr lang="el-GR" sz="2800" dirty="0"/>
              <a:t>: </a:t>
            </a:r>
            <a:br>
              <a:rPr lang="el-GR" sz="2800" dirty="0"/>
            </a:br>
            <a:r>
              <a:rPr lang="el-GR" sz="2800" dirty="0"/>
              <a:t>Κοινωνικές νόρμες είναι τα ευρέως αποδεκτά  κριτήρια (πεποιθήσεις και στάσεις)  για να κρίνουν που τοποθετείται μια συμπεριφορά σε σχέση με το καλό – κακό, σωστό – λάθος, αποδεκτό – μη </a:t>
            </a:r>
            <a:r>
              <a:rPr lang="el-GR" sz="2800" dirty="0" smtClean="0"/>
              <a:t>αποδεκτό</a:t>
            </a:r>
          </a:p>
          <a:p>
            <a:pPr marL="0" indent="0" algn="r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Johnson, 2010)</a:t>
            </a:r>
            <a:endParaRPr lang="el-GR" sz="2400" dirty="0" smtClean="0"/>
          </a:p>
          <a:p>
            <a:pPr marL="0" indent="0" algn="r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475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Χαρακτηριστικά αποκλίνουσας συμπεριφοράς </a:t>
            </a:r>
            <a:r>
              <a:rPr lang="el-GR" sz="3600" dirty="0" smtClean="0"/>
              <a:t>(4 από 6)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4095768"/>
          </a:xfrm>
        </p:spPr>
        <p:txBody>
          <a:bodyPr>
            <a:noAutofit/>
          </a:bodyPr>
          <a:lstStyle/>
          <a:p>
            <a:r>
              <a:rPr lang="el-GR" sz="2800" b="1" dirty="0"/>
              <a:t>Παράδειγμα</a:t>
            </a:r>
            <a:r>
              <a:rPr lang="el-GR" sz="2800" dirty="0"/>
              <a:t>: οι συζητήσεις με ανύπαρκτες φωνές των ατόμων με σχιζοφρένεια ή τα επαναλαμβανόμενα τελετουργικά των ατόμων με </a:t>
            </a:r>
            <a:r>
              <a:rPr lang="el-GR" sz="2800" dirty="0" err="1"/>
              <a:t>ιδεοψυχαναγκαστική</a:t>
            </a:r>
            <a:r>
              <a:rPr lang="el-GR" sz="2800" dirty="0"/>
              <a:t> διαταραχή δεν είναι συμβατά με τις κοινωνικές νόρμες </a:t>
            </a:r>
          </a:p>
          <a:p>
            <a:r>
              <a:rPr lang="el-GR" sz="2800" dirty="0"/>
              <a:t>Οι κοινωνικές νόρμες ποικίλουν σε μεγάλο βαθμό μεταξύ των διαφόρων πολιτισμικών και των διαφόρων </a:t>
            </a:r>
            <a:r>
              <a:rPr lang="el-GR" sz="2800" dirty="0" err="1"/>
              <a:t>εθνοτικών</a:t>
            </a:r>
            <a:r>
              <a:rPr lang="el-GR" sz="2800" dirty="0"/>
              <a:t> ομάδων (ποικιλομορφία</a:t>
            </a:r>
            <a:r>
              <a:rPr lang="el-GR" sz="3200" dirty="0"/>
              <a:t>) </a:t>
            </a:r>
            <a:endParaRPr lang="el-GR" sz="3200" dirty="0" smtClean="0"/>
          </a:p>
          <a:p>
            <a:pPr algn="r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Johnson, 2010)</a:t>
            </a:r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8222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Χαρακτηριστικά αποκλίνουσας συμπεριφοράς </a:t>
            </a:r>
            <a:r>
              <a:rPr lang="el-GR" sz="3600" dirty="0" smtClean="0"/>
              <a:t>(5 από 6)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4381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3300" dirty="0"/>
              <a:t>4. </a:t>
            </a:r>
            <a:r>
              <a:rPr lang="el-GR" sz="3300" b="1" dirty="0"/>
              <a:t>Δυσλειτουργία</a:t>
            </a:r>
            <a:r>
              <a:rPr lang="el-GR" sz="3300" dirty="0" smtClean="0"/>
              <a:t>: </a:t>
            </a:r>
            <a:r>
              <a:rPr lang="el-GR" sz="3300" dirty="0"/>
              <a:t>προκύπτει, όταν ένας εσωτερικός μηχανισμός δεν μπορεί να εκτελέσει τη φυσική του λειτουργία</a:t>
            </a:r>
          </a:p>
          <a:p>
            <a:pPr marL="0" indent="0">
              <a:buNone/>
            </a:pPr>
            <a:r>
              <a:rPr lang="el-GR" sz="3300" dirty="0"/>
              <a:t>Αναφέρεται σε ψυχολογικές, </a:t>
            </a:r>
            <a:r>
              <a:rPr lang="el-GR" sz="3300" dirty="0" err="1"/>
              <a:t>συμπεριφορικές</a:t>
            </a:r>
            <a:r>
              <a:rPr lang="el-GR" sz="3300" dirty="0"/>
              <a:t> ή βιολογικές δυσλειτουργίες</a:t>
            </a:r>
            <a:br>
              <a:rPr lang="el-GR" sz="3300" dirty="0"/>
            </a:br>
            <a:r>
              <a:rPr lang="el-GR" sz="3300" dirty="0"/>
              <a:t>Οι εσωτερικοί μηχανισμοί που αφορούν στις ψυχικές διαταραχές είναι στην πλειοψηφία τους </a:t>
            </a:r>
            <a:r>
              <a:rPr lang="el-GR" sz="3300" dirty="0" smtClean="0"/>
              <a:t>άγνωστοι</a:t>
            </a:r>
          </a:p>
          <a:p>
            <a:pPr marL="0" indent="0" algn="r">
              <a:buNone/>
            </a:pPr>
            <a:r>
              <a:rPr lang="en-US" sz="3100" dirty="0" smtClean="0"/>
              <a:t>(</a:t>
            </a:r>
            <a:r>
              <a:rPr lang="en-US" sz="3100" dirty="0" err="1" smtClean="0"/>
              <a:t>Kring</a:t>
            </a:r>
            <a:r>
              <a:rPr lang="en-US" sz="3100" dirty="0" smtClean="0"/>
              <a:t> A.M., Davison G.C., Neale J.M., Johnson, 2010)</a:t>
            </a:r>
            <a:endParaRPr lang="el-GR" sz="3100" dirty="0" smtClean="0"/>
          </a:p>
          <a:p>
            <a:pPr marL="0" indent="0">
              <a:buNone/>
            </a:pPr>
            <a:endParaRPr lang="el-GR" sz="3500" dirty="0"/>
          </a:p>
          <a:p>
            <a:pPr marL="0" indent="0">
              <a:buNone/>
            </a:pPr>
            <a:r>
              <a:rPr lang="el-GR" sz="3500" dirty="0" smtClean="0"/>
              <a:t> </a:t>
            </a:r>
            <a:endParaRPr lang="el-GR" sz="35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7112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Χαρακτηριστικά αποκλίνουσας συμπεριφοράς </a:t>
            </a:r>
            <a:r>
              <a:rPr lang="el-GR" sz="3600" dirty="0" smtClean="0"/>
              <a:t>(6 από 6)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428740"/>
            <a:ext cx="9144000" cy="3676396"/>
          </a:xfrm>
        </p:spPr>
        <p:txBody>
          <a:bodyPr/>
          <a:lstStyle/>
          <a:p>
            <a:r>
              <a:rPr lang="el-GR" sz="2800" dirty="0" smtClean="0"/>
              <a:t>Η παρουσίαση των διαταραχών θα γίνει με βάση τους σημερινούς ορισμούς </a:t>
            </a:r>
          </a:p>
          <a:p>
            <a:r>
              <a:rPr lang="el-GR" sz="2800" dirty="0" smtClean="0"/>
              <a:t>Πιθανά</a:t>
            </a:r>
            <a:r>
              <a:rPr lang="el-GR" sz="2800" dirty="0"/>
              <a:t>, σε κάποια χρόνια, ακόμη κι ο ορισμός της αποκλίνουσας συμπεριφοράς να έχει αλλάξει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33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757075" y="2129891"/>
            <a:ext cx="2248975" cy="9419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23" b="1" dirty="0">
                <a:solidFill>
                  <a:schemeClr val="tx1"/>
                </a:solidFill>
              </a:rPr>
              <a:t>Ψυχική διαταραχή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1375808" y="714360"/>
            <a:ext cx="1984389" cy="8863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23" b="1" dirty="0">
                <a:solidFill>
                  <a:schemeClr val="tx1"/>
                </a:solidFill>
              </a:rPr>
              <a:t>Προσωπική δυσφορία 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1393746" y="3929071"/>
            <a:ext cx="2032599" cy="7858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23" b="1" dirty="0">
                <a:solidFill>
                  <a:schemeClr val="tx1"/>
                </a:solidFill>
              </a:rPr>
              <a:t>Αναπηρία 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6336781" y="714360"/>
            <a:ext cx="2381267" cy="10001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23" b="1" dirty="0">
                <a:solidFill>
                  <a:schemeClr val="tx1"/>
                </a:solidFill>
              </a:rPr>
              <a:t>Παραβίαση κοινωνικής νόρμας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6402925" y="3857633"/>
            <a:ext cx="2381267" cy="857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23" b="1" dirty="0">
                <a:solidFill>
                  <a:schemeClr val="tx1"/>
                </a:solidFill>
              </a:rPr>
              <a:t>Δυσλειτουργία </a:t>
            </a: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 flipH="1" flipV="1">
            <a:off x="3546728" y="3462078"/>
            <a:ext cx="396879" cy="3307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6200000" flipH="1">
            <a:off x="3426343" y="1733013"/>
            <a:ext cx="264587" cy="264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6138341" y="1799161"/>
            <a:ext cx="264587" cy="1984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rot="16200000" flipV="1">
            <a:off x="5865818" y="3429004"/>
            <a:ext cx="330731" cy="3307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BBB-6F42-4D1F-B635-DB6BE0D80B1A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3651240" y="550070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1079472" y="5214954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(</a:t>
            </a:r>
            <a:r>
              <a:rPr lang="en-US" dirty="0" err="1" smtClean="0"/>
              <a:t>Kring</a:t>
            </a:r>
            <a:r>
              <a:rPr lang="en-US" dirty="0" smtClean="0"/>
              <a:t> A.M., Davison G.C., Neale J.M., Johnson, 2010)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29134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Ιστορία της Ψυχοπαθολογίας (1 από 11)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43815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4000" b="1" dirty="0"/>
              <a:t>Πρώιμη δαιμονολογία</a:t>
            </a:r>
            <a:r>
              <a:rPr lang="el-GR" sz="4000" dirty="0"/>
              <a:t>: </a:t>
            </a:r>
            <a:br>
              <a:rPr lang="el-GR" sz="4000" dirty="0"/>
            </a:br>
            <a:r>
              <a:rPr lang="el-GR" sz="4000" dirty="0"/>
              <a:t>Όλες οι καλές ή οι κακές </a:t>
            </a:r>
            <a:r>
              <a:rPr lang="el-GR" sz="4000" dirty="0" smtClean="0"/>
              <a:t>δυνάμεις </a:t>
            </a:r>
            <a:r>
              <a:rPr lang="el-GR" sz="4000" dirty="0"/>
              <a:t>που υπερέβαιναν τον ανθρώπινο έλεγχο (π.χ. εκλείψεις, σεισμοί, ασθένειες) θεωρούνταν </a:t>
            </a:r>
            <a:r>
              <a:rPr lang="el-GR" sz="4000" dirty="0" smtClean="0"/>
              <a:t>υπερφυσικές</a:t>
            </a:r>
            <a:endParaRPr lang="el-GR" sz="4000" dirty="0"/>
          </a:p>
          <a:p>
            <a:pPr marL="0" indent="0">
              <a:buNone/>
            </a:pPr>
            <a:r>
              <a:rPr lang="el-GR" sz="4000" dirty="0"/>
              <a:t>Φιλόσοφοι, θεολόγοι και γιατροί που μελετούσαν τον «ταραγμένο νου» θεωρούσαν ότι η διαταραγμένη συμπεριφορά αντανακλούσε τη δυσαρέσκεια των θεών ή την κατοχή του ατόμου από </a:t>
            </a:r>
            <a:r>
              <a:rPr lang="el-GR" sz="4000" dirty="0" smtClean="0"/>
              <a:t>δαίμονες</a:t>
            </a:r>
          </a:p>
          <a:p>
            <a:pPr marL="0" indent="0" algn="r">
              <a:buNone/>
            </a:pPr>
            <a:r>
              <a:rPr lang="en-US" sz="3400" dirty="0" smtClean="0"/>
              <a:t>(</a:t>
            </a:r>
            <a:r>
              <a:rPr lang="en-US" sz="3400" dirty="0" err="1" smtClean="0"/>
              <a:t>Kring</a:t>
            </a:r>
            <a:r>
              <a:rPr lang="en-US" sz="3400" dirty="0" smtClean="0"/>
              <a:t> A.M., Davison G.C., Neale J.M., Johnson, 2010)</a:t>
            </a:r>
            <a:endParaRPr lang="el-GR" sz="3400" dirty="0" smtClean="0"/>
          </a:p>
          <a:p>
            <a:pPr marL="0" indent="0">
              <a:buNone/>
            </a:pPr>
            <a:r>
              <a:rPr lang="el-GR" sz="4100" dirty="0"/>
              <a:t/>
            </a:r>
            <a:br>
              <a:rPr lang="el-GR" sz="4100" dirty="0"/>
            </a:br>
            <a:endParaRPr lang="el-GR" sz="41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5661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Ιστορία της Ψυχοπαθολογίας </a:t>
            </a:r>
            <a:r>
              <a:rPr lang="el-GR" sz="4000" dirty="0" smtClean="0"/>
              <a:t>(2 από 11)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7968" y="1142988"/>
            <a:ext cx="9144032" cy="45720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600" b="1" dirty="0"/>
              <a:t>Θεραπεία</a:t>
            </a:r>
            <a:r>
              <a:rPr lang="el-GR" sz="3600" dirty="0"/>
              <a:t>: ο </a:t>
            </a:r>
            <a:r>
              <a:rPr lang="el-GR" sz="3600" b="1" dirty="0"/>
              <a:t>εξαγνισμός</a:t>
            </a:r>
            <a:r>
              <a:rPr lang="el-GR" sz="3600" dirty="0"/>
              <a:t> (με διάφορα μέσα: μαστίγωμα, ασιτία, πρόκληση θορύβων  κ.ά. Ώστε το σώμα να γίνει αφιλόξενο για τους δαίμονες</a:t>
            </a:r>
            <a:r>
              <a:rPr lang="el-GR" sz="3600" dirty="0" smtClean="0"/>
              <a:t>)</a:t>
            </a:r>
          </a:p>
          <a:p>
            <a:pPr marL="0" indent="0">
              <a:buNone/>
            </a:pPr>
            <a:r>
              <a:rPr lang="el-GR" sz="3600" b="1" dirty="0"/>
              <a:t>Πρώιμες βιολογικές ερμηνείες</a:t>
            </a:r>
            <a:r>
              <a:rPr lang="el-GR" sz="3600" dirty="0"/>
              <a:t>: </a:t>
            </a:r>
            <a:r>
              <a:rPr lang="el-GR" sz="3600" dirty="0" smtClean="0"/>
              <a:t>Ιπποκράτης </a:t>
            </a:r>
            <a:r>
              <a:rPr lang="el-GR" sz="3600" dirty="0"/>
              <a:t>(5ος αι. π.Χ.) : </a:t>
            </a:r>
            <a:r>
              <a:rPr lang="el-GR" sz="3600" dirty="0" smtClean="0"/>
              <a:t>διαχώρισε </a:t>
            </a:r>
            <a:r>
              <a:rPr lang="el-GR" sz="3600" dirty="0"/>
              <a:t>την Ιατρική από τη </a:t>
            </a:r>
            <a:r>
              <a:rPr lang="el-GR" sz="3600" dirty="0" smtClean="0"/>
              <a:t>δεισιδαιμονία</a:t>
            </a:r>
            <a:endParaRPr lang="el-GR" sz="3600" dirty="0"/>
          </a:p>
          <a:p>
            <a:pPr marL="0" indent="0">
              <a:buNone/>
            </a:pPr>
            <a:r>
              <a:rPr lang="el-GR" sz="3600" dirty="0"/>
              <a:t>Θεωρούσε τον εγκέφαλο όργανο της συνείδησης, της νοητικής ζωής και των συναισθημάτων </a:t>
            </a:r>
            <a:r>
              <a:rPr lang="el-GR" sz="3300" dirty="0" smtClean="0"/>
              <a:t/>
            </a:r>
            <a:br>
              <a:rPr lang="el-GR" sz="3300" dirty="0" smtClean="0"/>
            </a:br>
            <a:endParaRPr lang="el-GR" sz="3300" dirty="0" smtClean="0"/>
          </a:p>
          <a:p>
            <a:pPr marL="0" indent="0" algn="r">
              <a:buNone/>
            </a:pPr>
            <a:r>
              <a:rPr lang="en-US" sz="3100" dirty="0" smtClean="0"/>
              <a:t>(</a:t>
            </a:r>
            <a:r>
              <a:rPr lang="en-US" sz="3100" dirty="0" err="1" smtClean="0"/>
              <a:t>Kring</a:t>
            </a:r>
            <a:r>
              <a:rPr lang="en-US" sz="3100" dirty="0" smtClean="0"/>
              <a:t> A.M., Davison G.C., Neale J.M., Johnson, 2010)</a:t>
            </a:r>
            <a:endParaRPr lang="el-GR" sz="3100" dirty="0" smtClean="0"/>
          </a:p>
          <a:p>
            <a:pPr marL="0" indent="0">
              <a:buNone/>
            </a:pPr>
            <a:r>
              <a:rPr lang="el-GR" sz="3800" u="sng" dirty="0"/>
              <a:t/>
            </a:r>
            <a:br>
              <a:rPr lang="el-GR" sz="3800" u="sng" dirty="0"/>
            </a:br>
            <a:endParaRPr lang="el-GR" sz="3800" u="sng" dirty="0"/>
          </a:p>
          <a:p>
            <a:endParaRPr lang="el-GR" sz="3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187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Ιστορία της Ψυχοπαθολογίας </a:t>
            </a:r>
            <a:r>
              <a:rPr lang="el-GR" sz="4000" dirty="0" smtClean="0"/>
              <a:t>(3 από 11)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4024330"/>
          </a:xfrm>
        </p:spPr>
        <p:txBody>
          <a:bodyPr>
            <a:normAutofit/>
          </a:bodyPr>
          <a:lstStyle/>
          <a:p>
            <a:r>
              <a:rPr lang="el-GR" sz="2800" dirty="0"/>
              <a:t>Αποκλίσεις στη σκέψη και τη συμπεριφορά θεωρούσε ότι αποτελούν ένδειξη κάποιου είδους παθολογίας του </a:t>
            </a:r>
            <a:r>
              <a:rPr lang="el-GR" sz="2800" dirty="0" smtClean="0"/>
              <a:t>εγκεφάλου</a:t>
            </a:r>
            <a:br>
              <a:rPr lang="el-GR" sz="2800" dirty="0" smtClean="0"/>
            </a:br>
            <a:r>
              <a:rPr lang="el-GR" sz="2800" dirty="0" smtClean="0"/>
              <a:t> </a:t>
            </a:r>
            <a:endParaRPr lang="el-GR" sz="2800" dirty="0"/>
          </a:p>
          <a:p>
            <a:r>
              <a:rPr lang="el-GR" sz="2800" dirty="0"/>
              <a:t>Από τους πρώτους υποστηρικτές της ιδέας ότι, όταν κάτι δε λειτουργεί καλά στο σώμα, διαταράσσεται η σκέψη και η </a:t>
            </a:r>
            <a:r>
              <a:rPr lang="el-GR" sz="2800" dirty="0" smtClean="0"/>
              <a:t>συμπεριφορά</a:t>
            </a:r>
          </a:p>
          <a:p>
            <a:pPr algn="r">
              <a:buNone/>
            </a:pPr>
            <a:r>
              <a:rPr lang="el-GR" sz="32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Johnson, 2010)</a:t>
            </a:r>
            <a:endParaRPr lang="el-GR" sz="2400" dirty="0" smtClean="0"/>
          </a:p>
          <a:p>
            <a:endParaRPr lang="el-GR" sz="3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2429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Ιστορία της Ψυχοπαθολογίας </a:t>
            </a:r>
            <a:r>
              <a:rPr lang="el-GR" sz="4000" dirty="0" smtClean="0"/>
              <a:t>(4 από 11)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12800" b="1" dirty="0"/>
              <a:t>Πρώιμες βιολογικές ερμηνείες</a:t>
            </a:r>
            <a:r>
              <a:rPr lang="el-GR" sz="12800" b="1" dirty="0" smtClean="0"/>
              <a:t>: </a:t>
            </a:r>
          </a:p>
          <a:p>
            <a:pPr marL="0" indent="0">
              <a:buNone/>
            </a:pPr>
            <a:r>
              <a:rPr lang="el-GR" sz="12800" dirty="0" smtClean="0"/>
              <a:t>Ιπποκράτης </a:t>
            </a:r>
            <a:r>
              <a:rPr lang="el-GR" sz="12800" dirty="0"/>
              <a:t>: θεωρία των 4 χυμών </a:t>
            </a:r>
          </a:p>
          <a:p>
            <a:pPr marL="628650" lvl="1" indent="-461963"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el-GR" sz="11200" dirty="0" smtClean="0"/>
              <a:t>το</a:t>
            </a:r>
            <a:r>
              <a:rPr lang="el-GR" sz="11200" dirty="0"/>
              <a:t> αίμα (πλεόνασμα: ευμετάβλητη ιδιοσυγκρασία) </a:t>
            </a:r>
          </a:p>
          <a:p>
            <a:pPr marL="628650" lvl="1" indent="-461963"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el-GR" sz="11200" dirty="0" smtClean="0"/>
              <a:t>η </a:t>
            </a:r>
            <a:r>
              <a:rPr lang="el-GR" sz="11200" dirty="0"/>
              <a:t>μαύρη χολή (πλεόνασμα: μελαγχολία)</a:t>
            </a:r>
          </a:p>
          <a:p>
            <a:pPr marL="628650" lvl="1" indent="-461963"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el-GR" sz="11200" dirty="0" smtClean="0"/>
              <a:t>η </a:t>
            </a:r>
            <a:r>
              <a:rPr lang="el-GR" sz="11200" dirty="0"/>
              <a:t>κίτρινη χολή (πλεόνασμα: ευερεθιστότητα και </a:t>
            </a:r>
            <a:br>
              <a:rPr lang="el-GR" sz="11200" dirty="0"/>
            </a:br>
            <a:r>
              <a:rPr lang="el-GR" sz="11200" dirty="0"/>
              <a:t>                                άγχος)</a:t>
            </a:r>
          </a:p>
          <a:p>
            <a:pPr marL="628650" lvl="1" indent="-461963">
              <a:buFont typeface="Wingdings" panose="05000000000000000000" pitchFamily="2" charset="2"/>
              <a:buChar char="Ø"/>
              <a:tabLst>
                <a:tab pos="628650" algn="l"/>
              </a:tabLst>
            </a:pPr>
            <a:r>
              <a:rPr lang="el-GR" sz="11200" dirty="0" smtClean="0"/>
              <a:t>το</a:t>
            </a:r>
            <a:r>
              <a:rPr lang="el-GR" sz="11200" dirty="0"/>
              <a:t> φλέγμα (πλεόνασμα: ψύχραιμος, απαθής, που δεν </a:t>
            </a:r>
            <a:r>
              <a:rPr lang="el-GR" sz="11200" dirty="0" smtClean="0"/>
              <a:t>                      </a:t>
            </a:r>
            <a:r>
              <a:rPr lang="el-GR" sz="11200" dirty="0"/>
              <a:t>αντιδρά συγκινησιακά)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1496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Ιστορία της Ψυχοπαθολογίας </a:t>
            </a:r>
            <a:r>
              <a:rPr lang="el-GR" sz="4000" dirty="0" smtClean="0"/>
              <a:t>(5 από 11)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Όταν οι τέσσερις χυμοί βρίσκονται σε ισορροπία μέσα στο σώμα, τότε πρόκειται για </a:t>
            </a:r>
            <a:r>
              <a:rPr lang="el-GR" sz="2800" b="1" dirty="0"/>
              <a:t>ευκρασία</a:t>
            </a:r>
            <a:r>
              <a:rPr lang="el-GR" sz="2800" dirty="0"/>
              <a:t>, δηλαδή ο άνθρωπος είναι υγιής 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  <a:p>
            <a:r>
              <a:rPr lang="el-GR" sz="2800" dirty="0"/>
              <a:t>Η </a:t>
            </a:r>
            <a:r>
              <a:rPr lang="el-GR" sz="2800" b="1" dirty="0"/>
              <a:t>δυσκρασία </a:t>
            </a:r>
            <a:r>
              <a:rPr lang="el-GR" sz="2800" dirty="0"/>
              <a:t>περιγράφει την κατάσταση, όταν η ισορροπία των χυμών έχει χαθεί</a:t>
            </a:r>
            <a:br>
              <a:rPr lang="el-GR" sz="2800" dirty="0"/>
            </a:br>
            <a:r>
              <a:rPr lang="el-GR" sz="2800" dirty="0"/>
              <a:t>Η δυσκρασία εκδηλώνεται με τις διάφορες ασθένειες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36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111" dirty="0"/>
              <a:t>Το παρόν εκπαιδευτικό υλικό υπόκειται σε άδειες χρήσης </a:t>
            </a:r>
            <a:r>
              <a:rPr lang="el-GR" sz="3111" dirty="0" err="1"/>
              <a:t>Creative</a:t>
            </a:r>
            <a:r>
              <a:rPr lang="el-GR" sz="3111" dirty="0"/>
              <a:t> </a:t>
            </a:r>
            <a:r>
              <a:rPr lang="el-GR" sz="3111" dirty="0" err="1"/>
              <a:t>Commons</a:t>
            </a:r>
            <a:r>
              <a:rPr lang="el-GR" sz="3111" dirty="0"/>
              <a:t>. </a:t>
            </a:r>
          </a:p>
          <a:p>
            <a:r>
              <a:rPr lang="el-GR" sz="3111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9895" y="4257657"/>
            <a:ext cx="1757428" cy="51240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Ιστορία της Ψυχοπαθολογίας </a:t>
            </a:r>
            <a:r>
              <a:rPr lang="el-GR" sz="4000" dirty="0" smtClean="0"/>
              <a:t>(6 από 11)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3800" b="1" dirty="0"/>
              <a:t>Μεσαίωνας και Δαιμονολογία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l-GR" sz="3800" dirty="0"/>
              <a:t>Επιστροφή στις απόψεις ότι οι ψυχικές διαταραχές οφείλονται σε υπερφυσικά αίτια </a:t>
            </a:r>
            <a:r>
              <a:rPr lang="el-GR" sz="3800" dirty="0" smtClean="0"/>
              <a:t/>
            </a:r>
            <a:br>
              <a:rPr lang="el-GR" sz="3800" dirty="0" smtClean="0"/>
            </a:br>
            <a:endParaRPr lang="el-GR" sz="3800" dirty="0"/>
          </a:p>
          <a:p>
            <a:r>
              <a:rPr lang="el-GR" sz="3800" dirty="0"/>
              <a:t>Η ξαφνική απώλεια της λογικής ήταν σύμπτωμα κατοχής του ατόμου από δαίμονες και η συνηθισμένη μέθοδος για την αποπομπή του δαίμονα ήταν το κάψιμο («η Δίωξη των μαγισσών» 1480-1700</a:t>
            </a:r>
            <a:r>
              <a:rPr lang="el-GR" sz="3800" dirty="0" smtClean="0"/>
              <a:t>)</a:t>
            </a:r>
          </a:p>
          <a:p>
            <a:pPr algn="r">
              <a:buNone/>
            </a:pPr>
            <a:r>
              <a:rPr lang="en-US" sz="3100" dirty="0" smtClean="0"/>
              <a:t>(</a:t>
            </a:r>
            <a:r>
              <a:rPr lang="en-US" sz="3100" dirty="0" err="1" smtClean="0"/>
              <a:t>Kring</a:t>
            </a:r>
            <a:r>
              <a:rPr lang="en-US" sz="3100" dirty="0" smtClean="0"/>
              <a:t> A.M., Davison G.C., Neale J.M., Johnson, 2010)</a:t>
            </a:r>
            <a:endParaRPr lang="el-GR" sz="3100" dirty="0" smtClean="0"/>
          </a:p>
          <a:p>
            <a:pPr>
              <a:buNone/>
            </a:pPr>
            <a:endParaRPr lang="el-GR" sz="3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6548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Ιστορία της Ψυχοπαθολογίας </a:t>
            </a:r>
            <a:r>
              <a:rPr lang="el-GR" sz="4000" dirty="0" smtClean="0"/>
              <a:t>(7 από 11)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4238644"/>
          </a:xfrm>
        </p:spPr>
        <p:txBody>
          <a:bodyPr>
            <a:normAutofit/>
          </a:bodyPr>
          <a:lstStyle/>
          <a:p>
            <a:r>
              <a:rPr lang="el-GR" sz="2800" b="1" dirty="0"/>
              <a:t>Σεληνιασμός</a:t>
            </a:r>
            <a:r>
              <a:rPr lang="el-GR" sz="2800" dirty="0"/>
              <a:t>: θεωρία του Ελβετού γιατρού </a:t>
            </a:r>
            <a:r>
              <a:rPr lang="el-GR" sz="2800" dirty="0" err="1"/>
              <a:t>Paracelsus</a:t>
            </a:r>
            <a:r>
              <a:rPr lang="el-GR" sz="2800" dirty="0"/>
              <a:t> ο οποίος απέδιδε την αποκλίνουσα συμπεριφορά στην κακή ευθυγράμμιση της σελήνης και των άστρων 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  <a:p>
            <a:r>
              <a:rPr lang="el-GR" sz="2800" dirty="0"/>
              <a:t>Ακόμη και σήμερα πολλοί πιστεύουν ότι η πανσέληνος συνδέεται με την αποκλίνουσα συμπεριφορά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649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Ιστορία της Ψυχοπαθολογίας </a:t>
            </a:r>
            <a:r>
              <a:rPr lang="el-GR" sz="4000" dirty="0" smtClean="0"/>
              <a:t>(8 από 11)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Ανάπτυξη των Ασύλων </a:t>
            </a:r>
            <a:r>
              <a:rPr lang="el-GR" sz="2800" dirty="0"/>
              <a:t>:</a:t>
            </a:r>
            <a:br>
              <a:rPr lang="el-GR" sz="2800" dirty="0"/>
            </a:br>
            <a:r>
              <a:rPr lang="el-GR" sz="2800" dirty="0"/>
              <a:t>Μέχρι το 15ο αι. (τέλος σταυροφοριών) υπήρχαν ελάχιστα ψυχιατρικά νοσοκομεία στην Ευρώπη (αντίθετα υπήρχαν πολλά για λεπρούς) 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  <a:p>
            <a:r>
              <a:rPr lang="el-GR" sz="2800" dirty="0"/>
              <a:t>Σταδιακά τα λεπροκομεία μετατράπηκαν σε άσυλα, όπου φιλοξενούσαν ψυχικά πάσχοντες και ζητιάνους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7500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Ιστορία της Ψυχοπαθολογίας </a:t>
            </a:r>
            <a:r>
              <a:rPr lang="el-GR" sz="4000" dirty="0" smtClean="0"/>
              <a:t>(9 από 11)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indent="-180975"/>
            <a:r>
              <a:rPr lang="el-GR" sz="2800" dirty="0" smtClean="0"/>
              <a:t> Δεν </a:t>
            </a:r>
            <a:r>
              <a:rPr lang="el-GR" sz="2800" dirty="0"/>
              <a:t>παρείχαν κάποια αγωγή, απλά τους έβαζαν να δουλεύουν 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 smtClean="0"/>
          </a:p>
          <a:p>
            <a:pPr marL="180975" indent="-180975"/>
            <a:r>
              <a:rPr lang="el-GR" sz="2800" dirty="0" smtClean="0"/>
              <a:t> Οι </a:t>
            </a:r>
            <a:r>
              <a:rPr lang="el-GR" sz="2800" dirty="0"/>
              <a:t>μεταρρυθμίσεις του </a:t>
            </a:r>
            <a:r>
              <a:rPr lang="el-GR" sz="2800" dirty="0" err="1"/>
              <a:t>Pinel</a:t>
            </a:r>
            <a:r>
              <a:rPr lang="el-GR" sz="2800" dirty="0"/>
              <a:t> (1745-1826):</a:t>
            </a:r>
            <a:br>
              <a:rPr lang="el-GR" sz="2800" dirty="0"/>
            </a:br>
            <a:r>
              <a:rPr lang="el-GR" sz="2800" dirty="0"/>
              <a:t>Κίνημα για την ανθρωπιστική αντιμετώπιση των ψυχικά ασθενών στα άσυλα </a:t>
            </a:r>
          </a:p>
          <a:p>
            <a:endParaRPr lang="el-GR" sz="3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7019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Ιστορία της Ψυχοπαθολογίας </a:t>
            </a:r>
            <a:r>
              <a:rPr lang="el-GR" sz="4000" dirty="0" smtClean="0"/>
              <a:t>(10 από 11)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6700" indent="-266700"/>
            <a:r>
              <a:rPr lang="el-GR" sz="2800" dirty="0"/>
              <a:t>Άρχισε να αντιμετωπίζει τους </a:t>
            </a:r>
            <a:r>
              <a:rPr lang="el-GR" sz="2800" dirty="0" err="1" smtClean="0"/>
              <a:t>τρόφιμους</a:t>
            </a:r>
            <a:r>
              <a:rPr lang="el-GR" sz="2800" dirty="0" smtClean="0"/>
              <a:t> </a:t>
            </a:r>
            <a:r>
              <a:rPr lang="el-GR" sz="2800" dirty="0"/>
              <a:t>ως ασθενείς κι όχι ως κτήνη. Αφαίρεσε τις αλυσίδες. Ασθενείς που μέχρι τότε θεωρούνταν επικίνδυνοι, περιφέρονταν χωρίς να ενοχλούν κανένα </a:t>
            </a:r>
          </a:p>
          <a:p>
            <a:pPr marL="180975" indent="-180975"/>
            <a:r>
              <a:rPr lang="el-GR" sz="2800" dirty="0"/>
              <a:t>Τα μπουντρούμια αντικαταστάθηκαν από ευήλια </a:t>
            </a:r>
            <a:r>
              <a:rPr lang="el-GR" sz="2800" dirty="0" smtClean="0"/>
              <a:t>δωμάτια, ασθενείς</a:t>
            </a:r>
            <a:r>
              <a:rPr lang="el-GR" sz="2800" dirty="0"/>
              <a:t>, χρόνια φυλακισμένοι, ανέκτησαν την υγεία τους και έφυγαν από το νοσοκομείο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547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794117" y="1214426"/>
            <a:ext cx="5857884" cy="4357718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/>
              <a:t>Τα άτομα με ψυχικές παθήσεις έχουν συχνά αντιμετωπιστεί ως εγκληματίες και έχουν τιμωρηθεί, φυλακιστεί ή καταδικαστεί σε θάνατο για το «έγκλημά» τους να αποκλίνουν από το </a:t>
            </a:r>
            <a:r>
              <a:rPr lang="el-GR" sz="2800" dirty="0" smtClean="0"/>
              <a:t>φυσιολογικό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 Η τρέλα έχει υπάρξει αντικείμενο φόβου και εμπαιγμού και οι ψυχικά ασθενείς έχουν υποστεί σοβαρή κακοποίηση 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  <a:p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800" i="1" dirty="0" smtClean="0"/>
              <a:t>«Ο </a:t>
            </a:r>
            <a:r>
              <a:rPr lang="el-GR" sz="2800" i="1" dirty="0"/>
              <a:t>καλύτερος τρόπος για να σιγουρευτείς ότι εσύ είσαι ο γνωστικός, είναι το να κλείσεις </a:t>
            </a:r>
            <a:br>
              <a:rPr lang="el-GR" sz="2800" i="1" dirty="0"/>
            </a:br>
            <a:r>
              <a:rPr lang="el-GR" sz="2800" i="1" dirty="0"/>
              <a:t>μέσα το γείτονά </a:t>
            </a:r>
            <a:r>
              <a:rPr lang="el-GR" sz="2800" i="1" dirty="0" smtClean="0"/>
              <a:t>σου» </a:t>
            </a:r>
            <a:r>
              <a:rPr lang="el-GR" sz="2800" dirty="0" smtClean="0"/>
              <a:t>(</a:t>
            </a:r>
            <a:r>
              <a:rPr lang="el-GR" sz="2800" i="1" dirty="0" smtClean="0"/>
              <a:t>Φ. Ντοστογιέφσκι</a:t>
            </a:r>
            <a:r>
              <a:rPr lang="el-GR" sz="2800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Ιστορία της Ψυχοπαθολογίας (</a:t>
            </a:r>
            <a:r>
              <a:rPr lang="el-GR" sz="4000" dirty="0" smtClean="0"/>
              <a:t>11 από 11)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358550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ΙΑΤΡΙΚΟ ΜΟΝΤΕΛΟ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7968" y="1142988"/>
            <a:ext cx="9144000" cy="457201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l-GR" sz="5800" b="1" dirty="0" smtClean="0"/>
              <a:t>Ιατρικό μοντέλο</a:t>
            </a:r>
            <a:r>
              <a:rPr lang="el-GR" sz="5800" dirty="0" smtClean="0"/>
              <a:t>: </a:t>
            </a:r>
            <a:r>
              <a:rPr lang="el-GR" sz="4600" dirty="0" smtClean="0"/>
              <a:t/>
            </a:r>
            <a:br>
              <a:rPr lang="el-GR" sz="4600" dirty="0" smtClean="0"/>
            </a:br>
            <a:r>
              <a:rPr lang="el-GR" sz="4600" dirty="0" smtClean="0">
                <a:sym typeface="Wingdings 2"/>
              </a:rPr>
              <a:t> </a:t>
            </a:r>
            <a:r>
              <a:rPr lang="el-GR" sz="5100" dirty="0" smtClean="0"/>
              <a:t>προσδιορισμός των ψυχικών δυσλειτουργιών </a:t>
            </a:r>
            <a:br>
              <a:rPr lang="el-GR" sz="5100" dirty="0" smtClean="0"/>
            </a:br>
            <a:r>
              <a:rPr lang="el-GR" sz="5100" dirty="0" smtClean="0">
                <a:sym typeface="Wingdings 2"/>
              </a:rPr>
              <a:t> </a:t>
            </a:r>
            <a:r>
              <a:rPr lang="el-GR" sz="5100" dirty="0" smtClean="0"/>
              <a:t>εντοπισμός συμπτωμάτων</a:t>
            </a:r>
            <a:br>
              <a:rPr lang="el-GR" sz="5100" dirty="0" smtClean="0"/>
            </a:br>
            <a:r>
              <a:rPr lang="el-GR" sz="5100" dirty="0">
                <a:sym typeface="Wingdings 2"/>
              </a:rPr>
              <a:t> </a:t>
            </a:r>
            <a:r>
              <a:rPr lang="el-GR" sz="5100" dirty="0" smtClean="0"/>
              <a:t>ανεύρεση αιτιών </a:t>
            </a:r>
            <a:br>
              <a:rPr lang="el-GR" sz="5100" dirty="0" smtClean="0"/>
            </a:br>
            <a:r>
              <a:rPr lang="el-GR" sz="5100" dirty="0">
                <a:sym typeface="Wingdings 2"/>
              </a:rPr>
              <a:t> </a:t>
            </a:r>
            <a:r>
              <a:rPr lang="el-GR" sz="5100" dirty="0" smtClean="0"/>
              <a:t>πρόταση θεραπείας </a:t>
            </a:r>
            <a:br>
              <a:rPr lang="el-GR" sz="5100" dirty="0" smtClean="0"/>
            </a:br>
            <a:r>
              <a:rPr lang="el-GR" sz="5100" dirty="0" smtClean="0"/>
              <a:t>(όπως γίνεται και στις σωματικές παθήσεις)</a:t>
            </a:r>
          </a:p>
          <a:p>
            <a:pPr algn="r">
              <a:lnSpc>
                <a:spcPct val="150000"/>
              </a:lnSpc>
              <a:buNone/>
            </a:pPr>
            <a:r>
              <a:rPr lang="el-GR" sz="5100" dirty="0" smtClean="0"/>
              <a:t> </a:t>
            </a:r>
            <a:r>
              <a:rPr lang="el-GR" sz="4400" dirty="0" smtClean="0"/>
              <a:t>(</a:t>
            </a:r>
            <a:r>
              <a:rPr lang="en-US" sz="4400" dirty="0" err="1" smtClean="0"/>
              <a:t>Schacter</a:t>
            </a:r>
            <a:r>
              <a:rPr lang="en-US" sz="4400" dirty="0" smtClean="0"/>
              <a:t> D.I., Gilbert D.T., Wegner D.M., 2012)</a:t>
            </a:r>
            <a:endParaRPr lang="el-GR" sz="4400" dirty="0" smtClean="0"/>
          </a:p>
          <a:p>
            <a:pPr>
              <a:lnSpc>
                <a:spcPct val="150000"/>
              </a:lnSpc>
            </a:pPr>
            <a:endParaRPr lang="el-GR" sz="5100" dirty="0" smtClean="0"/>
          </a:p>
          <a:p>
            <a:pPr>
              <a:lnSpc>
                <a:spcPct val="150000"/>
              </a:lnSpc>
            </a:pPr>
            <a:endParaRPr lang="el-GR" sz="51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BBB-6F42-4D1F-B635-DB6BE0D80B1A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0148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928695"/>
          </a:xfrm>
        </p:spPr>
        <p:txBody>
          <a:bodyPr>
            <a:noAutofit/>
          </a:bodyPr>
          <a:lstStyle/>
          <a:p>
            <a:r>
              <a:rPr lang="el-GR" sz="4000" dirty="0"/>
              <a:t>Ταξινόμηση Ψυχικών </a:t>
            </a:r>
            <a:r>
              <a:rPr lang="el-GR" sz="4000" dirty="0" smtClean="0"/>
              <a:t>Διαταραχών </a:t>
            </a:r>
            <a:br>
              <a:rPr lang="el-GR" sz="4000" dirty="0" smtClean="0"/>
            </a:br>
            <a:r>
              <a:rPr lang="el-GR" sz="4000" dirty="0" smtClean="0"/>
              <a:t>(1 από 3)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571616"/>
            <a:ext cx="9144000" cy="3533520"/>
          </a:xfrm>
        </p:spPr>
        <p:txBody>
          <a:bodyPr>
            <a:normAutofit fontScale="77500" lnSpcReduction="20000"/>
          </a:bodyPr>
          <a:lstStyle/>
          <a:p>
            <a:r>
              <a:rPr lang="el-GR" sz="3800" b="1" dirty="0"/>
              <a:t>Σύστημα </a:t>
            </a:r>
            <a:r>
              <a:rPr lang="el-GR" sz="3800" b="1" dirty="0" smtClean="0"/>
              <a:t>ταξινόμησης </a:t>
            </a:r>
            <a:r>
              <a:rPr lang="el-GR" sz="3800" b="1" dirty="0"/>
              <a:t>DSM </a:t>
            </a:r>
            <a:r>
              <a:rPr lang="el-GR" sz="3800" dirty="0"/>
              <a:t>(1952)</a:t>
            </a:r>
            <a:br>
              <a:rPr lang="el-GR" sz="3800" dirty="0"/>
            </a:br>
            <a:r>
              <a:rPr lang="el-GR" sz="3800" dirty="0"/>
              <a:t>Εξελίχτηκε, καθώς εξελισσόταν οι επιστήμες της ψυχολογίας και της ψυχιατρικής  και η διαδικασία αναθεώρησης συνεχίζεται μέχρι τις μέρες μας </a:t>
            </a:r>
            <a:br>
              <a:rPr lang="el-GR" sz="3800" dirty="0"/>
            </a:br>
            <a:endParaRPr lang="el-GR" sz="3800" dirty="0"/>
          </a:p>
          <a:p>
            <a:r>
              <a:rPr lang="el-GR" sz="3800" b="1" dirty="0"/>
              <a:t>20ος αι. δυο κατηγορίες</a:t>
            </a:r>
            <a:r>
              <a:rPr lang="el-GR" sz="3800" dirty="0"/>
              <a:t>:</a:t>
            </a:r>
            <a:br>
              <a:rPr lang="el-GR" sz="3800" dirty="0"/>
            </a:br>
            <a:r>
              <a:rPr lang="el-GR" sz="3800" dirty="0" smtClean="0"/>
              <a:t>1</a:t>
            </a:r>
            <a:r>
              <a:rPr lang="el-GR" sz="3800" baseline="30000" dirty="0" smtClean="0"/>
              <a:t>η</a:t>
            </a:r>
            <a:r>
              <a:rPr lang="el-GR" sz="3800" dirty="0" smtClean="0"/>
              <a:t>  </a:t>
            </a:r>
            <a:r>
              <a:rPr lang="el-GR" sz="3800" b="1" dirty="0"/>
              <a:t>Νεύρωση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l-GR" sz="3800" dirty="0"/>
              <a:t/>
            </a:r>
            <a:br>
              <a:rPr lang="el-GR" sz="3800" dirty="0"/>
            </a:br>
            <a:r>
              <a:rPr lang="el-GR" sz="3800" dirty="0" smtClean="0"/>
              <a:t>2η </a:t>
            </a:r>
            <a:r>
              <a:rPr lang="el-GR" sz="3800" b="1" dirty="0"/>
              <a:t>Ψύχωση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0622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571483"/>
            <a:ext cx="9144000" cy="609881"/>
          </a:xfrm>
        </p:spPr>
        <p:txBody>
          <a:bodyPr>
            <a:noAutofit/>
          </a:bodyPr>
          <a:lstStyle/>
          <a:p>
            <a:r>
              <a:rPr lang="el-GR" sz="4000" dirty="0" smtClean="0"/>
              <a:t>Ταξινόμηση </a:t>
            </a:r>
            <a:r>
              <a:rPr lang="el-GR" sz="4000" dirty="0"/>
              <a:t>Ψυχικών </a:t>
            </a:r>
            <a:r>
              <a:rPr lang="el-GR" sz="4000" dirty="0" smtClean="0"/>
              <a:t>Διαταραχών </a:t>
            </a:r>
            <a:br>
              <a:rPr lang="el-GR" sz="4000" dirty="0" smtClean="0"/>
            </a:br>
            <a:r>
              <a:rPr lang="el-GR" sz="4000" dirty="0" smtClean="0"/>
              <a:t>(2 από 3)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500178"/>
            <a:ext cx="9144000" cy="385765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l-GR" sz="3600" b="1" dirty="0" smtClean="0"/>
              <a:t>Νεύρωση</a:t>
            </a:r>
            <a:r>
              <a:rPr lang="el-GR" sz="3600" dirty="0"/>
              <a:t>: </a:t>
            </a:r>
            <a:r>
              <a:rPr lang="el-GR" sz="3600" dirty="0" smtClean="0"/>
              <a:t>«κατάσταση </a:t>
            </a:r>
            <a:r>
              <a:rPr lang="el-GR" sz="3600" dirty="0"/>
              <a:t>που περιλαμβάνει άγχος, αλλά κατά την οποία το άτομο βρίσκεται ακόμη σε επαφή με την </a:t>
            </a:r>
            <a:r>
              <a:rPr lang="el-GR" sz="3600" dirty="0" smtClean="0"/>
              <a:t>πραγματικότητα»</a:t>
            </a:r>
          </a:p>
          <a:p>
            <a:pPr marL="514350" indent="-514350">
              <a:buAutoNum type="arabicPeriod"/>
            </a:pPr>
            <a:r>
              <a:rPr lang="el-GR" sz="3600" b="1" dirty="0"/>
              <a:t>Ψύχωση</a:t>
            </a:r>
            <a:r>
              <a:rPr lang="el-GR" sz="3600" dirty="0"/>
              <a:t>: </a:t>
            </a:r>
            <a:r>
              <a:rPr lang="el-GR" sz="3600" dirty="0" smtClean="0"/>
              <a:t>«κατάσταση </a:t>
            </a:r>
            <a:r>
              <a:rPr lang="el-GR" sz="3600" dirty="0"/>
              <a:t>κατά την οποία ένα άτομο βιώνει σημαντικές διαστρεβλώσεις στην αντίληψη και τη σκέψη που αδυνατίζουν την επαφή με την </a:t>
            </a:r>
            <a:r>
              <a:rPr lang="el-GR" sz="3600" dirty="0" smtClean="0"/>
              <a:t>πραγματικότητα»</a:t>
            </a:r>
          </a:p>
          <a:p>
            <a:pPr marL="514350" indent="-514350" algn="r">
              <a:buNone/>
            </a:pPr>
            <a:r>
              <a:rPr lang="el-GR" sz="3100" dirty="0" smtClean="0"/>
              <a:t>(</a:t>
            </a:r>
            <a:r>
              <a:rPr lang="en-US" sz="3100" dirty="0" err="1" smtClean="0"/>
              <a:t>Schacter</a:t>
            </a:r>
            <a:r>
              <a:rPr lang="en-US" sz="3100" dirty="0" smtClean="0"/>
              <a:t> D.I., Gilbert D.T., Wegner D.M., 2012</a:t>
            </a:r>
            <a:r>
              <a:rPr lang="en-US" sz="3600" dirty="0" smtClean="0"/>
              <a:t>)</a:t>
            </a:r>
            <a:endParaRPr lang="el-GR" sz="3600" dirty="0" smtClean="0"/>
          </a:p>
          <a:p>
            <a:pPr marL="514350" indent="-514350">
              <a:buNone/>
            </a:pPr>
            <a:r>
              <a:rPr lang="el-GR" sz="3500" u="sng" dirty="0"/>
              <a:t/>
            </a:r>
            <a:br>
              <a:rPr lang="el-GR" sz="3500" u="sng" dirty="0"/>
            </a:br>
            <a:endParaRPr lang="el-GR" sz="3500" u="sng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1102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642921"/>
            <a:ext cx="9144000" cy="538443"/>
          </a:xfrm>
        </p:spPr>
        <p:txBody>
          <a:bodyPr>
            <a:noAutofit/>
          </a:bodyPr>
          <a:lstStyle/>
          <a:p>
            <a:r>
              <a:rPr lang="el-GR" sz="4000" dirty="0"/>
              <a:t>Ταξινόμηση Ψυχικών </a:t>
            </a:r>
            <a:r>
              <a:rPr lang="el-GR" sz="4000" dirty="0" smtClean="0"/>
              <a:t>Διαταραχών </a:t>
            </a:r>
            <a:br>
              <a:rPr lang="el-GR" sz="4000" dirty="0" smtClean="0"/>
            </a:br>
            <a:r>
              <a:rPr lang="el-GR" sz="4000" dirty="0" smtClean="0"/>
              <a:t>(3 από 3)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500178"/>
            <a:ext cx="9144000" cy="3604958"/>
          </a:xfrm>
        </p:spPr>
        <p:txBody>
          <a:bodyPr>
            <a:normAutofit fontScale="92500"/>
          </a:bodyPr>
          <a:lstStyle/>
          <a:p>
            <a:r>
              <a:rPr lang="el-GR" sz="3000" dirty="0"/>
              <a:t>Η συνύπαρξη δυο ή περισσότερων διαταραχών σε ένα άτομο ονομάζεται </a:t>
            </a:r>
            <a:r>
              <a:rPr lang="el-GR" sz="3000" b="1" dirty="0" err="1"/>
              <a:t>συννοσηρότητα</a:t>
            </a:r>
            <a:r>
              <a:rPr lang="el-GR" sz="3000" dirty="0"/>
              <a:t> και είναι σχετικά συχνό φαινόμενο στους ασθενείς που αξιολογούνται με το DSM </a:t>
            </a:r>
            <a:br>
              <a:rPr lang="el-GR" sz="3000" dirty="0"/>
            </a:br>
            <a:r>
              <a:rPr lang="el-GR" sz="3000" dirty="0"/>
              <a:t/>
            </a:r>
            <a:br>
              <a:rPr lang="el-GR" sz="3000" dirty="0"/>
            </a:br>
            <a:r>
              <a:rPr lang="el-GR" sz="3000" dirty="0"/>
              <a:t>(π.χ. άτομα με κατάθλιψη – </a:t>
            </a:r>
            <a:r>
              <a:rPr lang="el-GR" sz="3000" dirty="0" err="1"/>
              <a:t>δχ</a:t>
            </a:r>
            <a:r>
              <a:rPr lang="el-GR" sz="3000" dirty="0"/>
              <a:t> της διάθεσης- μπορεί να έχουν συμπτώματα και αγχώδους </a:t>
            </a:r>
            <a:r>
              <a:rPr lang="el-GR" sz="3000" dirty="0" err="1"/>
              <a:t>δχ</a:t>
            </a:r>
            <a:r>
              <a:rPr lang="el-GR" sz="3000" dirty="0" smtClean="0"/>
              <a:t>)</a:t>
            </a:r>
          </a:p>
          <a:p>
            <a:pPr algn="r">
              <a:buNone/>
            </a:pPr>
            <a:r>
              <a:rPr lang="el-GR" sz="3500" dirty="0" smtClean="0"/>
              <a:t> </a:t>
            </a:r>
            <a:r>
              <a:rPr lang="el-GR" sz="4400" dirty="0" smtClean="0"/>
              <a:t> </a:t>
            </a:r>
            <a:r>
              <a:rPr lang="el-GR" sz="2600" dirty="0" smtClean="0"/>
              <a:t>(</a:t>
            </a:r>
            <a:r>
              <a:rPr lang="en-US" sz="2600" dirty="0" err="1" smtClean="0"/>
              <a:t>Schacter</a:t>
            </a:r>
            <a:r>
              <a:rPr lang="en-US" sz="2600" dirty="0" smtClean="0"/>
              <a:t> D.I., Gilbert D.T., Wegner D.M., 2012)</a:t>
            </a:r>
            <a:endParaRPr lang="el-GR" sz="2600" dirty="0" smtClean="0"/>
          </a:p>
          <a:p>
            <a:endParaRPr lang="el-GR" sz="35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187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23953"/>
            <a:ext cx="9144000" cy="4190707"/>
          </a:xfrm>
        </p:spPr>
        <p:txBody>
          <a:bodyPr>
            <a:noAutofit/>
          </a:bodyPr>
          <a:lstStyle/>
          <a:p>
            <a:pPr marL="380972" indent="-380972" algn="just"/>
            <a:r>
              <a:rPr lang="el-GR" altLang="el-GR" sz="2223" dirty="0"/>
              <a:t>Το έργο υλοποιείται στο πλαίσιο του Επιχειρησιακού Προγράμματος «</a:t>
            </a:r>
            <a:r>
              <a:rPr lang="el-GR" altLang="el-GR" sz="2223" b="1" dirty="0"/>
              <a:t>Εκπαίδευση και Δια Βίου Μάθηση</a:t>
            </a:r>
            <a:r>
              <a:rPr lang="el-GR" altLang="el-GR" sz="2223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80972" indent="-380972" algn="just"/>
            <a:r>
              <a:rPr lang="el-GR" altLang="el-GR" sz="2223" dirty="0"/>
              <a:t>Το έργο «</a:t>
            </a:r>
            <a:r>
              <a:rPr lang="el-GR" altLang="el-GR" sz="2223" b="1" dirty="0"/>
              <a:t>Ανοικτά Ακαδημαϊκά Μαθήματα στο TEI Ηπείρου</a:t>
            </a:r>
            <a:r>
              <a:rPr lang="el-GR" altLang="el-GR" sz="2223" dirty="0"/>
              <a:t>» έχει χρηματοδοτήσει μόνο τη αναδιαμόρφωση του εκπαιδευτικού υλικού.</a:t>
            </a:r>
          </a:p>
          <a:p>
            <a:pPr marL="380972" indent="-380972" algn="just"/>
            <a:r>
              <a:rPr lang="el-GR" altLang="el-GR" sz="2223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348" y="4363115"/>
            <a:ext cx="7200053" cy="1428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1000133"/>
          </a:xfrm>
        </p:spPr>
        <p:txBody>
          <a:bodyPr>
            <a:noAutofit/>
          </a:bodyPr>
          <a:lstStyle/>
          <a:p>
            <a:r>
              <a:rPr lang="el-GR" sz="4000" dirty="0"/>
              <a:t>Κύριες κατηγορίες ψυχικών διαταραχών κατά </a:t>
            </a:r>
            <a:r>
              <a:rPr lang="el-GR" sz="4000" dirty="0" smtClean="0"/>
              <a:t>DSM-IV (1 από 8)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500178"/>
            <a:ext cx="9144000" cy="3604958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l-GR" sz="3800" b="1" dirty="0" smtClean="0"/>
              <a:t>Διαταραχές </a:t>
            </a:r>
            <a:r>
              <a:rPr lang="el-GR" sz="3800" b="1" dirty="0"/>
              <a:t>που εμφανίζονται πρώτη φορά στη βρεφική, παιδική ή πρώιμη εφηβική ηλικία </a:t>
            </a:r>
            <a:r>
              <a:rPr lang="el-GR" sz="3800" dirty="0"/>
              <a:t>(νοητική υστέρηση, νυχτερινή ενούρηση κ.ά</a:t>
            </a:r>
            <a:r>
              <a:rPr lang="el-GR" sz="3800" dirty="0" smtClean="0"/>
              <a:t>.)</a:t>
            </a:r>
            <a:br>
              <a:rPr lang="el-GR" sz="3800" dirty="0" smtClean="0"/>
            </a:br>
            <a:endParaRPr lang="el-GR" sz="3800" dirty="0" smtClean="0"/>
          </a:p>
          <a:p>
            <a:pPr marL="742950" indent="-742950">
              <a:buFont typeface="+mj-lt"/>
              <a:buAutoNum type="arabicPeriod"/>
            </a:pPr>
            <a:r>
              <a:rPr lang="el-GR" sz="3800" b="1" dirty="0" smtClean="0"/>
              <a:t>Παραλήρημα</a:t>
            </a:r>
            <a:r>
              <a:rPr lang="el-GR" sz="3800" b="1" dirty="0"/>
              <a:t>, άνοια, αμνησία και άλλες νοητικές </a:t>
            </a:r>
            <a:r>
              <a:rPr lang="el-GR" sz="3800" dirty="0" err="1"/>
              <a:t>δχ</a:t>
            </a:r>
            <a:r>
              <a:rPr lang="el-GR" sz="3800" dirty="0"/>
              <a:t>: αποτελούν διαταραχές της σκέψης που προκλήθηκαν από τη νόσο </a:t>
            </a:r>
            <a:r>
              <a:rPr lang="el-GR" sz="3800" dirty="0" err="1"/>
              <a:t>Alzheimer</a:t>
            </a:r>
            <a:r>
              <a:rPr lang="el-GR" sz="3800" dirty="0"/>
              <a:t>, το AIDS, τη νόσο </a:t>
            </a:r>
            <a:r>
              <a:rPr lang="el-GR" sz="3800" dirty="0" err="1"/>
              <a:t>Parkinson</a:t>
            </a:r>
            <a:r>
              <a:rPr lang="el-GR" sz="3800" dirty="0"/>
              <a:t> κ.ά</a:t>
            </a:r>
            <a:r>
              <a:rPr lang="el-GR" sz="3800" dirty="0" smtClean="0"/>
              <a:t>.</a:t>
            </a:r>
          </a:p>
          <a:p>
            <a:pPr marL="742950" indent="-742950" algn="r">
              <a:buNone/>
            </a:pPr>
            <a:r>
              <a:rPr lang="el-GR" sz="3100" dirty="0" smtClean="0"/>
              <a:t>(</a:t>
            </a:r>
            <a:r>
              <a:rPr lang="en-US" sz="3100" dirty="0" err="1" smtClean="0"/>
              <a:t>Schacter</a:t>
            </a:r>
            <a:r>
              <a:rPr lang="en-US" sz="3100" dirty="0" smtClean="0"/>
              <a:t> D.I., Gilbert D.T., Wegner D.M., 2012)</a:t>
            </a:r>
            <a:endParaRPr lang="el-GR" sz="31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9350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Κύριες κατηγορίες ψυχικών διαταραχών </a:t>
            </a:r>
            <a:r>
              <a:rPr lang="el-GR" sz="4000" dirty="0"/>
              <a:t>κατά </a:t>
            </a:r>
            <a:r>
              <a:rPr lang="el-GR" sz="4000" dirty="0" smtClean="0"/>
              <a:t>DSM-IV (2 από 8)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>
              <a:buFont typeface="+mj-lt"/>
              <a:buAutoNum type="arabicPeriod" startAt="3"/>
            </a:pPr>
            <a:r>
              <a:rPr lang="el-GR" sz="3200" b="1" dirty="0"/>
              <a:t>Ψυχικές </a:t>
            </a:r>
            <a:r>
              <a:rPr lang="el-GR" sz="3200" b="1" dirty="0" smtClean="0"/>
              <a:t>διαταραχές που οφείλονται </a:t>
            </a:r>
            <a:r>
              <a:rPr lang="el-GR" sz="3200" b="1" dirty="0"/>
              <a:t>σε γενική ιατρική κατάσταση, μη ταξινομούμενες αλλού </a:t>
            </a:r>
            <a:r>
              <a:rPr lang="el-GR" sz="3200" dirty="0"/>
              <a:t>: </a:t>
            </a:r>
            <a:r>
              <a:rPr lang="el-GR" sz="3200" dirty="0" smtClean="0"/>
              <a:t>προβλήματα </a:t>
            </a:r>
            <a:r>
              <a:rPr lang="el-GR" sz="3200" dirty="0"/>
              <a:t>που προκλήθηκαν λόγω εκφυλισμού του εγκεφάλου λόγω ασθένειας, ουσιών κ.ά</a:t>
            </a:r>
            <a:r>
              <a:rPr lang="el-GR" sz="3200" dirty="0" smtClean="0"/>
              <a:t>.</a:t>
            </a:r>
            <a:br>
              <a:rPr lang="el-GR" sz="3200" dirty="0" smtClean="0"/>
            </a:br>
            <a:endParaRPr lang="el-GR" sz="3200" dirty="0" smtClean="0"/>
          </a:p>
          <a:p>
            <a:pPr marL="361950" indent="-361950">
              <a:buFont typeface="+mj-lt"/>
              <a:buAutoNum type="arabicPeriod" startAt="3"/>
            </a:pPr>
            <a:r>
              <a:rPr lang="el-GR" sz="3200" b="1" dirty="0"/>
              <a:t>Διαταραχές που σχετίζονται με τη χρήση </a:t>
            </a:r>
            <a:r>
              <a:rPr lang="el-GR" sz="3200" b="1" dirty="0" smtClean="0"/>
              <a:t>ουσιών</a:t>
            </a:r>
            <a:endParaRPr lang="el-GR" sz="3200" b="1" dirty="0"/>
          </a:p>
          <a:p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7436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Κύριες κατηγορίες ψυχικών διαταραχών κατά </a:t>
            </a:r>
            <a:r>
              <a:rPr lang="el-GR" sz="4000" dirty="0" smtClean="0"/>
              <a:t>DSM-IV (3 από 8)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571616"/>
            <a:ext cx="9144000" cy="353352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l-GR" sz="2800" b="1" dirty="0" smtClean="0"/>
              <a:t>Σχιζοφρένεια </a:t>
            </a:r>
            <a:r>
              <a:rPr lang="el-GR" sz="2800" b="1" dirty="0"/>
              <a:t>και άλλες ψυχωτικές διαταραχές </a:t>
            </a:r>
            <a:r>
              <a:rPr lang="el-GR" sz="2800" dirty="0"/>
              <a:t>(χαρακτηρίζονται από έντονες </a:t>
            </a:r>
            <a:r>
              <a:rPr lang="el-GR" sz="2800" dirty="0" err="1"/>
              <a:t>δχ</a:t>
            </a:r>
            <a:r>
              <a:rPr lang="el-GR" sz="2800" dirty="0"/>
              <a:t> στην αντίληψη, τη σκέψη, το λόγο, το συναίσθημα, τη </a:t>
            </a:r>
            <a:r>
              <a:rPr lang="el-GR" sz="2800" dirty="0" smtClean="0"/>
              <a:t>συμπεριφορά)</a:t>
            </a:r>
            <a:br>
              <a:rPr lang="el-GR" sz="2800" dirty="0" smtClean="0"/>
            </a:br>
            <a:endParaRPr lang="el-GR" sz="2800" dirty="0" smtClean="0"/>
          </a:p>
          <a:p>
            <a:pPr marL="742950" indent="-742950">
              <a:buFont typeface="+mj-lt"/>
              <a:buAutoNum type="arabicPeriod" startAt="5"/>
            </a:pPr>
            <a:r>
              <a:rPr lang="el-GR" sz="2800" b="1" dirty="0" smtClean="0"/>
              <a:t>Διαταραχές </a:t>
            </a:r>
            <a:r>
              <a:rPr lang="el-GR" sz="2800" b="1" dirty="0"/>
              <a:t>της διάθεσης </a:t>
            </a:r>
            <a:r>
              <a:rPr lang="el-GR" sz="2800" dirty="0"/>
              <a:t>(κατάθλιψη, μανία)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7354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428607"/>
            <a:ext cx="9144000" cy="1000133"/>
          </a:xfrm>
        </p:spPr>
        <p:txBody>
          <a:bodyPr>
            <a:noAutofit/>
          </a:bodyPr>
          <a:lstStyle/>
          <a:p>
            <a:r>
              <a:rPr lang="el-GR" sz="4000" dirty="0"/>
              <a:t>Κύριες κατηγορίες ψυχικών διαταραχών κατά </a:t>
            </a:r>
            <a:r>
              <a:rPr lang="el-GR" sz="4000" dirty="0" smtClean="0"/>
              <a:t>DSM-IV (4 από 8)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500178"/>
            <a:ext cx="9144000" cy="360495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l-GR" sz="3000" b="1" dirty="0"/>
              <a:t>Αγχώδεις </a:t>
            </a:r>
            <a:r>
              <a:rPr lang="el-GR" sz="3000" b="1" dirty="0" smtClean="0"/>
              <a:t>Διαταραχές </a:t>
            </a:r>
            <a:br>
              <a:rPr lang="el-GR" sz="3000" b="1" dirty="0" smtClean="0"/>
            </a:br>
            <a:r>
              <a:rPr lang="el-GR" sz="3000" dirty="0" smtClean="0"/>
              <a:t>(</a:t>
            </a:r>
            <a:r>
              <a:rPr lang="el-GR" sz="3000" dirty="0"/>
              <a:t>φοβίες, </a:t>
            </a:r>
            <a:r>
              <a:rPr lang="el-GR" sz="3000" dirty="0" err="1"/>
              <a:t>ιδεοψυχαναγκαστική</a:t>
            </a:r>
            <a:r>
              <a:rPr lang="el-GR" sz="3000" dirty="0"/>
              <a:t> </a:t>
            </a:r>
            <a:r>
              <a:rPr lang="el-GR" sz="3000" dirty="0" smtClean="0"/>
              <a:t>Διαταραχή, Διαταραχή </a:t>
            </a:r>
            <a:r>
              <a:rPr lang="el-GR" sz="3000" dirty="0" err="1"/>
              <a:t>μετατραυματικού</a:t>
            </a:r>
            <a:r>
              <a:rPr lang="el-GR" sz="3000" dirty="0"/>
              <a:t> </a:t>
            </a:r>
            <a:r>
              <a:rPr lang="el-GR" sz="3000" dirty="0" err="1" smtClean="0"/>
              <a:t>stress</a:t>
            </a:r>
            <a:r>
              <a:rPr lang="el-GR" sz="3000" dirty="0" smtClean="0"/>
              <a:t>)</a:t>
            </a:r>
            <a:br>
              <a:rPr lang="el-GR" sz="3000" dirty="0" smtClean="0"/>
            </a:br>
            <a:endParaRPr lang="el-GR" sz="3000" dirty="0" smtClean="0"/>
          </a:p>
          <a:p>
            <a:pPr marL="742950" indent="-742950">
              <a:buFont typeface="+mj-lt"/>
              <a:buAutoNum type="arabicPeriod" startAt="7"/>
            </a:pPr>
            <a:r>
              <a:rPr lang="el-GR" sz="3000" b="1" dirty="0" smtClean="0"/>
              <a:t>Σωματόμορφες </a:t>
            </a:r>
            <a:r>
              <a:rPr lang="el-GR" sz="3000" b="1" dirty="0"/>
              <a:t>Διαταραχές </a:t>
            </a:r>
            <a:r>
              <a:rPr lang="el-GR" sz="3000" dirty="0" smtClean="0"/>
              <a:t>(ασυνήθιστη </a:t>
            </a:r>
            <a:r>
              <a:rPr lang="el-GR" sz="3000" dirty="0"/>
              <a:t>εμμονή γύρω από θέματα υγείας  ή σωματικά συμπτώματα χωρίς οργανική αιτιολογία)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4679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571483"/>
            <a:ext cx="9144000" cy="609881"/>
          </a:xfrm>
        </p:spPr>
        <p:txBody>
          <a:bodyPr>
            <a:noAutofit/>
          </a:bodyPr>
          <a:lstStyle/>
          <a:p>
            <a:r>
              <a:rPr lang="el-GR" sz="4000" dirty="0"/>
              <a:t>Κύριες κατηγορίες ψυχικών διαταραχών κατά </a:t>
            </a:r>
            <a:r>
              <a:rPr lang="el-GR" sz="4000" dirty="0" smtClean="0"/>
              <a:t>DSM-IV (5 από 8)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643054"/>
            <a:ext cx="9144000" cy="3462082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 startAt="9"/>
            </a:pPr>
            <a:r>
              <a:rPr lang="el-GR" sz="3800" b="1" dirty="0"/>
              <a:t>Επίπλαστες </a:t>
            </a:r>
            <a:r>
              <a:rPr lang="el-GR" sz="3800" b="1" dirty="0" smtClean="0"/>
              <a:t>Διαταραχές </a:t>
            </a:r>
            <a:r>
              <a:rPr lang="el-GR" sz="3800" dirty="0"/>
              <a:t>(</a:t>
            </a:r>
            <a:r>
              <a:rPr lang="el-GR" sz="3800" dirty="0" err="1"/>
              <a:t>facticius</a:t>
            </a:r>
            <a:r>
              <a:rPr lang="el-GR" sz="3800" dirty="0"/>
              <a:t> </a:t>
            </a:r>
            <a:r>
              <a:rPr lang="el-GR" sz="3800" dirty="0" err="1"/>
              <a:t>disorders</a:t>
            </a:r>
            <a:r>
              <a:rPr lang="el-GR" sz="3800" dirty="0"/>
              <a:t>) : διαταραχές που υιοθετούνται από το άτομο για να ικανοποιήσει  κάποιες οικονομικές ή ψυχολογικές </a:t>
            </a:r>
            <a:r>
              <a:rPr lang="el-GR" sz="3800" dirty="0" smtClean="0"/>
              <a:t>ανάγκες</a:t>
            </a:r>
            <a:br>
              <a:rPr lang="el-GR" sz="3800" dirty="0" smtClean="0"/>
            </a:br>
            <a:endParaRPr lang="el-GR" sz="3800" dirty="0" smtClean="0"/>
          </a:p>
          <a:p>
            <a:pPr marL="742950" indent="-742950">
              <a:buFont typeface="+mj-lt"/>
              <a:buAutoNum type="arabicPeriod" startAt="9"/>
            </a:pPr>
            <a:r>
              <a:rPr lang="el-GR" sz="3800" b="1" dirty="0" smtClean="0"/>
              <a:t>Αποσυνδετικές </a:t>
            </a:r>
            <a:r>
              <a:rPr lang="el-GR" sz="3800" b="1" dirty="0"/>
              <a:t>διαταραχές</a:t>
            </a:r>
            <a:r>
              <a:rPr lang="el-GR" sz="3800" dirty="0"/>
              <a:t>: η φυσιολογική λειτουργία της συνείδησης, της μνήμης ή της ταυτότητας μεταβάλλεται αιφνίδια και προσωρινά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5073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571483"/>
            <a:ext cx="9144000" cy="1000133"/>
          </a:xfrm>
        </p:spPr>
        <p:txBody>
          <a:bodyPr>
            <a:noAutofit/>
          </a:bodyPr>
          <a:lstStyle/>
          <a:p>
            <a:r>
              <a:rPr lang="el-GR" sz="4000" dirty="0"/>
              <a:t>Κύριες κατηγορίες ψυχικών διαταραχών κατά DSM-IV </a:t>
            </a:r>
            <a:r>
              <a:rPr lang="el-GR" sz="4000" dirty="0" smtClean="0"/>
              <a:t>(6 από 8 </a:t>
            </a:r>
            <a:r>
              <a:rPr lang="el-GR" sz="4000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928806"/>
            <a:ext cx="9144000" cy="317633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el-GR" sz="2800" b="1" dirty="0"/>
              <a:t>Σεξουαλικές διαταραχές και διαταραχές ταυτότητας φύλου </a:t>
            </a:r>
            <a:r>
              <a:rPr lang="el-GR" sz="2800" dirty="0"/>
              <a:t>(προβλήματα που σχετίζονται  με μη ικανοποιητική σεξουαλική, αναζήτηση παράξενων αντικειμένων  ή καταστάσεων με σκοπό τη διέγερση , προβλήματα ταυτότητας φύλου κ.ά.)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2274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500045"/>
            <a:ext cx="9144000" cy="1071571"/>
          </a:xfrm>
        </p:spPr>
        <p:txBody>
          <a:bodyPr>
            <a:noAutofit/>
          </a:bodyPr>
          <a:lstStyle/>
          <a:p>
            <a:r>
              <a:rPr lang="el-GR" sz="4000" dirty="0"/>
              <a:t>Κύριες κατηγορίες ψυχικών διαταραχών κατά </a:t>
            </a:r>
            <a:r>
              <a:rPr lang="el-GR" sz="4000" dirty="0" smtClean="0"/>
              <a:t>DSM-IV (7 από 8)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643054"/>
            <a:ext cx="9144000" cy="3462082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 startAt="12"/>
            </a:pPr>
            <a:r>
              <a:rPr lang="el-GR" sz="3500" b="1" dirty="0"/>
              <a:t>Διαταραχές στην πρόληψη τροφής (ψυχογενής </a:t>
            </a:r>
            <a:br>
              <a:rPr lang="el-GR" sz="3500" b="1" dirty="0"/>
            </a:br>
            <a:r>
              <a:rPr lang="el-GR" sz="3500" b="1" dirty="0"/>
              <a:t>  ανορεξία, βουλιμία) </a:t>
            </a:r>
          </a:p>
          <a:p>
            <a:pPr marL="742950" indent="-742950">
              <a:buFont typeface="+mj-lt"/>
              <a:buAutoNum type="arabicPeriod" startAt="12"/>
            </a:pPr>
            <a:r>
              <a:rPr lang="el-GR" sz="3500" b="1" dirty="0" smtClean="0"/>
              <a:t>Διαταραχές </a:t>
            </a:r>
            <a:r>
              <a:rPr lang="el-GR" sz="3500" b="1" dirty="0"/>
              <a:t>ύπνου</a:t>
            </a:r>
          </a:p>
          <a:p>
            <a:pPr marL="742950" indent="-742950">
              <a:buFont typeface="+mj-lt"/>
              <a:buAutoNum type="arabicPeriod" startAt="12"/>
            </a:pPr>
            <a:r>
              <a:rPr lang="el-GR" sz="3500" b="1" dirty="0" smtClean="0"/>
              <a:t>Διαταραχή </a:t>
            </a:r>
            <a:r>
              <a:rPr lang="el-GR" sz="3500" b="1" dirty="0"/>
              <a:t>ελέγχου των παρορμήσεων μη </a:t>
            </a:r>
            <a:br>
              <a:rPr lang="el-GR" sz="3500" b="1" dirty="0"/>
            </a:br>
            <a:r>
              <a:rPr lang="el-GR" sz="3500" b="1" dirty="0"/>
              <a:t>  ταξινομούμενη αλλού </a:t>
            </a:r>
            <a:r>
              <a:rPr lang="el-GR" sz="3500" dirty="0"/>
              <a:t>(κλεπτομανία, παθολογική </a:t>
            </a:r>
            <a:r>
              <a:rPr lang="el-GR" sz="3500" dirty="0" smtClean="0"/>
              <a:t>χαρτοπαιξία </a:t>
            </a:r>
            <a:r>
              <a:rPr lang="el-GR" sz="3500" dirty="0"/>
              <a:t>και πυρομανία)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351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228864"/>
            <a:ext cx="9144000" cy="1128437"/>
          </a:xfrm>
        </p:spPr>
        <p:txBody>
          <a:bodyPr>
            <a:noAutofit/>
          </a:bodyPr>
          <a:lstStyle/>
          <a:p>
            <a:r>
              <a:rPr lang="el-GR" sz="4000" dirty="0"/>
              <a:t>Κύριες κατηγορίες ψυχικών διαταραχών κατά </a:t>
            </a:r>
            <a:r>
              <a:rPr lang="el-GR" sz="4000" dirty="0" smtClean="0"/>
              <a:t>DSM-IV (8/8)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571616"/>
            <a:ext cx="9144000" cy="35335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5"/>
            </a:pPr>
            <a:r>
              <a:rPr lang="el-GR" sz="3200" b="1" dirty="0" smtClean="0"/>
              <a:t> Διαταραχές </a:t>
            </a:r>
            <a:r>
              <a:rPr lang="el-GR" sz="3200" b="1" dirty="0"/>
              <a:t>προσαρμογής </a:t>
            </a:r>
            <a:r>
              <a:rPr lang="el-GR" sz="3200" dirty="0"/>
              <a:t>(μετά από διαζύγιο, </a:t>
            </a:r>
            <a:r>
              <a:rPr lang="el-GR" sz="3200" dirty="0" smtClean="0"/>
              <a:t>οικονομικά </a:t>
            </a:r>
            <a:r>
              <a:rPr lang="el-GR" sz="3200" dirty="0"/>
              <a:t>προβλήματα, μετακόμιση κ.ά</a:t>
            </a:r>
            <a:r>
              <a:rPr lang="el-GR" sz="3200" dirty="0" smtClean="0"/>
              <a:t>.)</a:t>
            </a:r>
            <a:br>
              <a:rPr lang="el-GR" sz="3200" dirty="0" smtClean="0"/>
            </a:br>
            <a:endParaRPr lang="el-GR" sz="3200" dirty="0"/>
          </a:p>
          <a:p>
            <a:pPr marL="514350" indent="-514350">
              <a:buFont typeface="+mj-lt"/>
              <a:buAutoNum type="arabicPeriod" startAt="15"/>
            </a:pPr>
            <a:r>
              <a:rPr lang="el-GR" sz="3200" b="1" dirty="0" smtClean="0"/>
              <a:t> Διαταραχές προσωπικότητας </a:t>
            </a:r>
            <a:r>
              <a:rPr lang="el-GR" sz="3200" dirty="0" smtClean="0"/>
              <a:t>(μακροχρόνια πρότυπα συμπεριφοράς, όπως η υπερβολικά </a:t>
            </a:r>
            <a:r>
              <a:rPr lang="el-GR" sz="3200" dirty="0" err="1" smtClean="0"/>
              <a:t>εξαρτητική</a:t>
            </a:r>
            <a:r>
              <a:rPr lang="el-GR" sz="3200" dirty="0" smtClean="0"/>
              <a:t> συμπεριφορά)</a:t>
            </a:r>
          </a:p>
          <a:p>
            <a:pPr marL="514350" indent="-514350" algn="r">
              <a:buNone/>
            </a:pPr>
            <a:r>
              <a:rPr lang="el-GR" sz="4000" dirty="0" smtClean="0"/>
              <a:t> </a:t>
            </a:r>
            <a:r>
              <a:rPr lang="el-GR" sz="2600" dirty="0" smtClean="0"/>
              <a:t>(</a:t>
            </a:r>
            <a:r>
              <a:rPr lang="en-US" sz="2600" dirty="0" err="1" smtClean="0"/>
              <a:t>Schacter</a:t>
            </a:r>
            <a:r>
              <a:rPr lang="en-US" sz="2600" dirty="0" smtClean="0"/>
              <a:t> D.I., Gilbert D.T., Wegner D.M., 2012)</a:t>
            </a:r>
            <a:endParaRPr lang="el-GR" sz="2600" dirty="0" smtClean="0"/>
          </a:p>
          <a:p>
            <a:pPr marL="514350" indent="-514350">
              <a:buFont typeface="+mj-lt"/>
              <a:buAutoNum type="arabicPeriod" startAt="15"/>
            </a:pPr>
            <a:endParaRPr lang="el-GR" sz="32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1130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Βιβλιογραφία μαθήματος</a:t>
            </a:r>
            <a:r>
              <a:rPr lang="en-US" sz="4000" dirty="0" smtClean="0"/>
              <a:t>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err="1"/>
              <a:t>Bennett</a:t>
            </a:r>
            <a:r>
              <a:rPr lang="el-GR" sz="1400" dirty="0"/>
              <a:t>, </a:t>
            </a:r>
            <a:r>
              <a:rPr lang="el-GR" sz="1400" dirty="0" smtClean="0"/>
              <a:t>P. (2010). </a:t>
            </a:r>
            <a:r>
              <a:rPr lang="el-GR" sz="1400" i="1" dirty="0" smtClean="0"/>
              <a:t>Κλινική </a:t>
            </a:r>
            <a:r>
              <a:rPr lang="el-GR" sz="1400" i="1" dirty="0"/>
              <a:t>ψυχολογία και </a:t>
            </a:r>
            <a:r>
              <a:rPr lang="el-GR" sz="1400" i="1" dirty="0" smtClean="0"/>
              <a:t> ψυχοπαθολογία</a:t>
            </a:r>
            <a:r>
              <a:rPr lang="el-GR" sz="1400" dirty="0" smtClean="0"/>
              <a:t>. Αθήνα </a:t>
            </a:r>
            <a:r>
              <a:rPr lang="el-GR" sz="1400" dirty="0"/>
              <a:t>: </a:t>
            </a:r>
            <a:r>
              <a:rPr lang="el-GR" sz="1400" dirty="0" smtClean="0"/>
              <a:t>Πεδίο</a:t>
            </a:r>
          </a:p>
          <a:p>
            <a:pPr marL="0" indent="0">
              <a:buNone/>
            </a:pPr>
            <a:r>
              <a:rPr lang="el-GR" sz="1400" dirty="0" err="1" smtClean="0"/>
              <a:t>Freud</a:t>
            </a:r>
            <a:r>
              <a:rPr lang="el-GR" sz="1400" dirty="0" smtClean="0"/>
              <a:t>, S. (2013). </a:t>
            </a:r>
            <a:r>
              <a:rPr lang="el-GR" sz="1400" i="1" dirty="0" smtClean="0"/>
              <a:t>Η ψυχοπαθολογία της καθημερινής ζωής </a:t>
            </a:r>
            <a:r>
              <a:rPr lang="el-GR" sz="1400" dirty="0" smtClean="0"/>
              <a:t>. Αθήνα : Νίκας / Ελληνική Παιδεία Α.Ε.</a:t>
            </a:r>
          </a:p>
          <a:p>
            <a:pPr marL="0" indent="0">
              <a:buNone/>
            </a:pPr>
            <a:r>
              <a:rPr lang="en-US" sz="1400" dirty="0" err="1" smtClean="0"/>
              <a:t>Getzfeld</a:t>
            </a:r>
            <a:r>
              <a:rPr lang="en-US" sz="1400" dirty="0"/>
              <a:t>, </a:t>
            </a:r>
            <a:r>
              <a:rPr lang="en-US" sz="1400" dirty="0" smtClean="0"/>
              <a:t>A</a:t>
            </a:r>
            <a:r>
              <a:rPr lang="el-GR" sz="1400" dirty="0" smtClean="0"/>
              <a:t>.(2009).</a:t>
            </a:r>
            <a:r>
              <a:rPr lang="el-GR" sz="1400" i="1" dirty="0" smtClean="0"/>
              <a:t>Βασικά </a:t>
            </a:r>
            <a:r>
              <a:rPr lang="el-GR" sz="1400" i="1" dirty="0"/>
              <a:t>στοιχεία </a:t>
            </a:r>
            <a:r>
              <a:rPr lang="el-GR" sz="1400" i="1" dirty="0" smtClean="0"/>
              <a:t>ψυχοπαθολογίας</a:t>
            </a:r>
            <a:r>
              <a:rPr lang="el-GR" sz="1400" dirty="0" smtClean="0"/>
              <a:t>. Πάτρα </a:t>
            </a:r>
            <a:r>
              <a:rPr lang="el-GR" sz="1400" dirty="0"/>
              <a:t>: </a:t>
            </a:r>
            <a:r>
              <a:rPr lang="en-US" sz="1400" dirty="0" err="1" smtClean="0"/>
              <a:t>Gotsis</a:t>
            </a:r>
            <a:r>
              <a:rPr lang="el-GR" sz="1400" dirty="0" smtClean="0"/>
              <a:t>.</a:t>
            </a:r>
          </a:p>
          <a:p>
            <a:pPr marL="0" indent="0">
              <a:buNone/>
            </a:pPr>
            <a:r>
              <a:rPr lang="el-GR" sz="1400" dirty="0" err="1"/>
              <a:t>Kring</a:t>
            </a:r>
            <a:r>
              <a:rPr lang="el-GR" sz="1400" dirty="0"/>
              <a:t>, Α., </a:t>
            </a:r>
            <a:r>
              <a:rPr lang="el-GR" sz="1400" dirty="0" err="1"/>
              <a:t>Davison</a:t>
            </a:r>
            <a:r>
              <a:rPr lang="el-GR" sz="1400" dirty="0"/>
              <a:t>, G., </a:t>
            </a:r>
            <a:r>
              <a:rPr lang="el-GR" sz="1400" dirty="0" err="1"/>
              <a:t>Neale</a:t>
            </a:r>
            <a:r>
              <a:rPr lang="el-GR" sz="1400" dirty="0"/>
              <a:t>, J., &amp; Johnson, S.(2010). </a:t>
            </a:r>
            <a:r>
              <a:rPr lang="el-GR" sz="1400" i="1" dirty="0"/>
              <a:t>Ψυχοπαθολογία</a:t>
            </a:r>
            <a:r>
              <a:rPr lang="el-GR" sz="1400" dirty="0"/>
              <a:t>. Αθήνα : </a:t>
            </a:r>
            <a:r>
              <a:rPr lang="el-GR" sz="1400" dirty="0" err="1"/>
              <a:t>Gutenberg</a:t>
            </a:r>
            <a:endParaRPr lang="el-GR" sz="1400" dirty="0"/>
          </a:p>
          <a:p>
            <a:pPr marL="0" indent="0">
              <a:buNone/>
            </a:pPr>
            <a:r>
              <a:rPr lang="en-US" sz="1400" dirty="0" err="1" smtClean="0"/>
              <a:t>Schacter</a:t>
            </a:r>
            <a:r>
              <a:rPr lang="en-US" sz="1400" dirty="0" smtClean="0"/>
              <a:t> D.L., Gilbert D.T., Wegner D..M. (2012). </a:t>
            </a:r>
            <a:r>
              <a:rPr lang="el-GR" sz="1400" dirty="0" smtClean="0"/>
              <a:t>Ψυχολογία. Αθήνα: </a:t>
            </a:r>
            <a:r>
              <a:rPr lang="en-US" sz="1400" dirty="0" smtClean="0"/>
              <a:t>Gutenberg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 smtClean="0"/>
              <a:t>Αγγελόπουλος</a:t>
            </a:r>
            <a:r>
              <a:rPr lang="el-GR" sz="1400" dirty="0"/>
              <a:t>, Ν. (2009). </a:t>
            </a:r>
            <a:r>
              <a:rPr lang="el-GR" sz="1400" i="1" dirty="0"/>
              <a:t>Ιατρική ψυχολογία και ψυχοπαθολογία : Μια σύγχρονη ψυχιατρική </a:t>
            </a:r>
            <a:r>
              <a:rPr lang="el-GR" sz="1400" dirty="0"/>
              <a:t>. Αθήνα : Βήτα Ιατρικές </a:t>
            </a:r>
            <a:r>
              <a:rPr lang="el-GR" sz="1400" dirty="0" smtClean="0"/>
              <a:t>     </a:t>
            </a:r>
          </a:p>
          <a:p>
            <a:pPr marL="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Εκδόσεις</a:t>
            </a:r>
            <a:r>
              <a:rPr lang="el-GR" sz="1400" dirty="0"/>
              <a:t>. </a:t>
            </a:r>
          </a:p>
          <a:p>
            <a:pPr marL="0" indent="0">
              <a:buNone/>
            </a:pPr>
            <a:r>
              <a:rPr lang="el-GR" sz="1400" dirty="0"/>
              <a:t>Ουλής, Π. (2006). </a:t>
            </a:r>
            <a:r>
              <a:rPr lang="el-GR" sz="1400" i="1" dirty="0"/>
              <a:t>Εγχειρίδιο κλινικής ψυχοπαθολογίας.</a:t>
            </a:r>
            <a:r>
              <a:rPr lang="el-GR" sz="1400" dirty="0"/>
              <a:t> Αθήνα : Βήτα Ιατρικές </a:t>
            </a:r>
            <a:r>
              <a:rPr lang="el-GR" sz="1400" dirty="0" smtClean="0"/>
              <a:t>Εκδόσεις</a:t>
            </a:r>
          </a:p>
          <a:p>
            <a:pPr marL="0" indent="0">
              <a:buNone/>
            </a:pPr>
            <a:r>
              <a:rPr lang="el-GR" sz="1400" dirty="0"/>
              <a:t>Σικελιανού, Δ. (2010). </a:t>
            </a:r>
            <a:r>
              <a:rPr lang="el-GR" sz="1400" i="1" dirty="0"/>
              <a:t>Κλινική ψυχοπαθολογία ενηλίκων</a:t>
            </a:r>
            <a:r>
              <a:rPr lang="el-GR" sz="1400" dirty="0"/>
              <a:t>. Αθήνα : </a:t>
            </a:r>
            <a:r>
              <a:rPr lang="el-GR" sz="1400" dirty="0" err="1"/>
              <a:t>Διόνικος</a:t>
            </a:r>
            <a:endParaRPr lang="el-GR" sz="1400" dirty="0"/>
          </a:p>
          <a:p>
            <a:pPr marL="0" indent="0">
              <a:buNone/>
            </a:pPr>
            <a:r>
              <a:rPr lang="el-GR" sz="1400" dirty="0"/>
              <a:t>Χριστοπούλου, Α. (2008). </a:t>
            </a:r>
            <a:r>
              <a:rPr lang="el-GR" sz="1400" i="1" dirty="0"/>
              <a:t>Εισαγωγή στην ψυχοπαθολογία του ενήλικα</a:t>
            </a:r>
            <a:r>
              <a:rPr lang="el-GR" sz="1400" dirty="0"/>
              <a:t>. Αθήνα : Τόπος</a:t>
            </a:r>
          </a:p>
          <a:p>
            <a:pPr marL="0" indent="0">
              <a:buNone/>
            </a:pPr>
            <a:endParaRPr lang="el-GR" sz="1400" dirty="0"/>
          </a:p>
          <a:p>
            <a:pPr marL="0" indent="0">
              <a:buNone/>
            </a:pPr>
            <a:endParaRPr lang="el-GR" sz="1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546942" y="5694425"/>
            <a:ext cx="1975556" cy="338079"/>
          </a:xfrm>
        </p:spPr>
        <p:txBody>
          <a:bodyPr/>
          <a:lstStyle/>
          <a:p>
            <a:fld id="{3751FBBB-6F42-4D1F-B635-DB6BE0D80B1A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81170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Περιοδικά</a:t>
            </a:r>
            <a:r>
              <a:rPr lang="en-US" sz="4400" dirty="0" smtClean="0"/>
              <a:t>/Journals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>
                <a:hlinkClick r:id="rId2"/>
              </a:rPr>
              <a:t>Psychopathology</a:t>
            </a:r>
            <a:r>
              <a:rPr lang="el-GR" sz="1500" dirty="0" smtClean="0">
                <a:hlinkClick r:id="rId2"/>
              </a:rPr>
              <a:t> (</a:t>
            </a:r>
            <a:r>
              <a:rPr lang="en-US" sz="1500" dirty="0" smtClean="0">
                <a:hlinkClick r:id="rId2"/>
              </a:rPr>
              <a:t>http</a:t>
            </a:r>
            <a:r>
              <a:rPr lang="en-US" sz="1500" dirty="0">
                <a:hlinkClick r:id="rId2"/>
              </a:rPr>
              <a:t>://</a:t>
            </a:r>
            <a:r>
              <a:rPr lang="en-US" sz="1500" dirty="0" smtClean="0">
                <a:hlinkClick r:id="rId2"/>
              </a:rPr>
              <a:t>www.karger.com/Journal/Home/224276</a:t>
            </a:r>
            <a:r>
              <a:rPr lang="el-GR" sz="1500" dirty="0" smtClean="0"/>
              <a:t>)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Journal of Psychopathology and Behavioral </a:t>
            </a:r>
            <a:r>
              <a:rPr lang="en-US" sz="1500" dirty="0" smtClean="0"/>
              <a:t>Assessment</a:t>
            </a:r>
            <a:r>
              <a:rPr lang="el-GR" sz="1500" dirty="0" smtClean="0"/>
              <a:t> (</a:t>
            </a:r>
            <a:r>
              <a:rPr lang="en-US" sz="1500" dirty="0">
                <a:hlinkClick r:id="rId3"/>
              </a:rPr>
              <a:t>http://</a:t>
            </a:r>
            <a:r>
              <a:rPr lang="en-US" sz="1500" dirty="0" smtClean="0">
                <a:hlinkClick r:id="rId3"/>
              </a:rPr>
              <a:t>www.springer.com/psychology/journal/10862</a:t>
            </a:r>
            <a:r>
              <a:rPr lang="el-GR" sz="1500" dirty="0" smtClean="0"/>
              <a:t>)</a:t>
            </a:r>
          </a:p>
          <a:p>
            <a:pPr marL="0" indent="0">
              <a:buNone/>
            </a:pPr>
            <a:r>
              <a:rPr lang="en-US" sz="1500" dirty="0"/>
              <a:t>Journal of Experimental </a:t>
            </a:r>
            <a:r>
              <a:rPr lang="en-US" sz="1500" dirty="0" smtClean="0"/>
              <a:t>Psychopathology</a:t>
            </a:r>
            <a:r>
              <a:rPr lang="el-GR" sz="1500" dirty="0" smtClean="0"/>
              <a:t> ( </a:t>
            </a:r>
            <a:r>
              <a:rPr lang="en-US" sz="1500" dirty="0" smtClean="0">
                <a:hlinkClick r:id="rId4"/>
              </a:rPr>
              <a:t>http</a:t>
            </a:r>
            <a:r>
              <a:rPr lang="en-US" sz="1500" dirty="0">
                <a:hlinkClick r:id="rId4"/>
              </a:rPr>
              <a:t>://jep.textrum.com</a:t>
            </a:r>
            <a:r>
              <a:rPr lang="en-US" sz="1500" dirty="0" smtClean="0">
                <a:hlinkClick r:id="rId4"/>
              </a:rPr>
              <a:t>/</a:t>
            </a:r>
            <a:r>
              <a:rPr lang="el-GR" sz="1500" dirty="0" smtClean="0"/>
              <a:t> )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Journal of Clinical Psychiatry  (</a:t>
            </a:r>
            <a:r>
              <a:rPr lang="en-US" sz="1500" dirty="0" smtClean="0">
                <a:hlinkClick r:id="rId5"/>
              </a:rPr>
              <a:t>http://www.psychiatrist.com/Pages/home.aspx</a:t>
            </a:r>
            <a:r>
              <a:rPr lang="en-US" sz="1500" dirty="0" smtClean="0"/>
              <a:t>)</a:t>
            </a:r>
          </a:p>
          <a:p>
            <a:pPr marL="0" indent="0">
              <a:buNone/>
            </a:pPr>
            <a:r>
              <a:rPr lang="en-US" sz="1500" dirty="0" smtClean="0"/>
              <a:t>American Journal of Psychiatry (</a:t>
            </a:r>
            <a:r>
              <a:rPr lang="en-US" sz="1600" dirty="0" smtClean="0">
                <a:hlinkClick r:id="rId6"/>
              </a:rPr>
              <a:t>http://ajp.psychiatryonline.org/</a:t>
            </a:r>
            <a:r>
              <a:rPr lang="en-US" sz="1600" dirty="0" smtClean="0"/>
              <a:t>)</a:t>
            </a:r>
          </a:p>
          <a:p>
            <a:pPr>
              <a:buNone/>
            </a:pPr>
            <a:r>
              <a:rPr lang="en-US" sz="1600" dirty="0" smtClean="0"/>
              <a:t>British Journal of Psychiatry (</a:t>
            </a:r>
            <a:r>
              <a:rPr lang="en-US" sz="1600" dirty="0" smtClean="0">
                <a:hlinkClick r:id="rId7"/>
              </a:rPr>
              <a:t>http://bjp.rcpsych.org/</a:t>
            </a:r>
            <a:r>
              <a:rPr lang="en-US" sz="1600" dirty="0" smtClean="0"/>
              <a:t>)</a:t>
            </a:r>
          </a:p>
          <a:p>
            <a:pPr>
              <a:buNone/>
            </a:pPr>
            <a:endParaRPr lang="el-GR" sz="1600" dirty="0" smtClean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BBB-6F42-4D1F-B635-DB6BE0D80B1A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02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Σκοποί  ενότητας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73324"/>
            <a:ext cx="9144000" cy="3831812"/>
          </a:xfrm>
        </p:spPr>
        <p:txBody>
          <a:bodyPr>
            <a:normAutofit fontScale="92500" lnSpcReduction="10000"/>
          </a:bodyPr>
          <a:lstStyle/>
          <a:p>
            <a:pPr marL="0"/>
            <a:r>
              <a:rPr lang="el-GR" sz="3500" dirty="0" smtClean="0"/>
              <a:t>Να γνωρίσουν οι φοιτητές στο εισαγωγικό μάθημα:  </a:t>
            </a:r>
          </a:p>
          <a:p>
            <a:pPr marL="190514" indent="-571500">
              <a:buFont typeface="Wingdings" panose="05000000000000000000" pitchFamily="2" charset="2"/>
              <a:buChar char="ü"/>
            </a:pPr>
            <a:r>
              <a:rPr lang="el-GR" sz="3500" dirty="0" smtClean="0"/>
              <a:t>τι θεωρείται αποκλίνουσα συμπεριφορά</a:t>
            </a:r>
          </a:p>
          <a:p>
            <a:pPr marL="190514" indent="-571500">
              <a:buFont typeface="Wingdings" panose="05000000000000000000" pitchFamily="2" charset="2"/>
              <a:buChar char="ü"/>
            </a:pPr>
            <a:r>
              <a:rPr lang="el-GR" sz="3500" dirty="0" smtClean="0"/>
              <a:t>ποιο είναι το αντικείμενο της Ψυχοπαθολογίας</a:t>
            </a:r>
          </a:p>
          <a:p>
            <a:pPr marL="190514" indent="-571500">
              <a:buFont typeface="Wingdings" panose="05000000000000000000" pitchFamily="2" charset="2"/>
              <a:buChar char="ü"/>
            </a:pPr>
            <a:r>
              <a:rPr lang="el-GR" sz="3500" dirty="0" smtClean="0"/>
              <a:t>ποια είναι τα κριτήρια και ποια τα συστήματα </a:t>
            </a:r>
            <a:br>
              <a:rPr lang="el-GR" sz="3500" dirty="0" smtClean="0"/>
            </a:br>
            <a:r>
              <a:rPr lang="el-GR" sz="3500" dirty="0" smtClean="0"/>
              <a:t>     ταξινόμησης των ψυχικών διαταραχών </a:t>
            </a:r>
          </a:p>
          <a:p>
            <a:pPr marL="190514" indent="-571500">
              <a:buFont typeface="Wingdings" panose="05000000000000000000" pitchFamily="2" charset="2"/>
              <a:buChar char="ü"/>
            </a:pPr>
            <a:r>
              <a:rPr lang="el-GR" sz="3500" dirty="0" smtClean="0"/>
              <a:t>ποιες είναι οι κύριες κατηγορίες ψυχικών </a:t>
            </a:r>
            <a:br>
              <a:rPr lang="el-GR" sz="3500" dirty="0" smtClean="0"/>
            </a:br>
            <a:r>
              <a:rPr lang="el-GR" sz="3500" dirty="0" smtClean="0"/>
              <a:t>    διαταραχών κατά </a:t>
            </a:r>
            <a:r>
              <a:rPr lang="en-US" sz="3500" dirty="0" smtClean="0"/>
              <a:t>DSM-IV</a:t>
            </a:r>
            <a:endParaRPr lang="el-GR" sz="3500" dirty="0" smtClean="0"/>
          </a:p>
          <a:p>
            <a:pPr marL="190514" indent="-571500">
              <a:buFont typeface="Wingdings" panose="05000000000000000000" pitchFamily="2" charset="2"/>
              <a:buChar char="ü"/>
            </a:pPr>
            <a:endParaRPr lang="el-GR" sz="3500" dirty="0"/>
          </a:p>
          <a:p>
            <a:pPr mar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817581"/>
            <a:ext cx="10160000" cy="21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2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79" y="5765475"/>
            <a:ext cx="8855808" cy="410303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333" b="1" dirty="0">
                <a:solidFill>
                  <a:schemeClr val="bg1"/>
                </a:solidFill>
              </a:rPr>
              <a:t>ΔΙΑΤΑΡΑΧΕΣ ΦΩΝΗΣ</a:t>
            </a:r>
            <a:r>
              <a:rPr lang="el-GR" sz="1333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333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90" y="5556857"/>
            <a:ext cx="297473" cy="501692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61501" y="5756003"/>
            <a:ext cx="698500" cy="3380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50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3" y="5689436"/>
            <a:ext cx="405423" cy="352541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386863" y="520540"/>
            <a:ext cx="8957807" cy="111932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86863" y="2192537"/>
            <a:ext cx="8820152" cy="3386053"/>
          </a:xfrm>
          <a:prstGeom prst="rect">
            <a:avLst/>
          </a:prstGeom>
        </p:spPr>
        <p:txBody>
          <a:bodyPr wrap="square" lIns="101596" tIns="50799" rIns="101596" bIns="50799">
            <a:spAutoFit/>
          </a:bodyPr>
          <a:lstStyle/>
          <a:p>
            <a:pPr algn="just"/>
            <a:r>
              <a:rPr lang="el-GR" sz="2667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&lt;Σιαφάκα Βασιλική&gt;.</a:t>
            </a:r>
          </a:p>
          <a:p>
            <a:pPr algn="just"/>
            <a:r>
              <a:rPr lang="el-GR" sz="2667" dirty="0">
                <a:solidFill>
                  <a:schemeClr val="bg1">
                    <a:lumMod val="50000"/>
                  </a:schemeClr>
                </a:solidFill>
              </a:rPr>
              <a:t> &lt;Ψυχοπαθολογία Ενηλίκων&gt;. </a:t>
            </a:r>
          </a:p>
          <a:p>
            <a:pPr algn="just"/>
            <a:r>
              <a:rPr lang="el-GR" sz="2667" dirty="0">
                <a:solidFill>
                  <a:schemeClr val="bg1">
                    <a:lumMod val="50000"/>
                  </a:schemeClr>
                </a:solidFill>
              </a:rPr>
              <a:t>Έκδοση: 1.0 &lt;Ιωάννινα&gt;, 2015. Διαθέσιμο από τη δικτυακή διεύθυνση:</a:t>
            </a:r>
          </a:p>
          <a:p>
            <a:pPr algn="just"/>
            <a:r>
              <a:rPr lang="el-GR" sz="2667" dirty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2667" dirty="0">
                <a:solidFill>
                  <a:schemeClr val="bg1">
                    <a:lumMod val="50000"/>
                  </a:schemeClr>
                </a:solidFill>
              </a:rPr>
              <a:t>URL </a:t>
            </a:r>
            <a:r>
              <a:rPr lang="el-GR" sz="2667" dirty="0">
                <a:solidFill>
                  <a:schemeClr val="bg1">
                    <a:lumMod val="50000"/>
                  </a:schemeClr>
                </a:solidFill>
              </a:rPr>
              <a:t>μαθήματος&gt;</a:t>
            </a:r>
          </a:p>
          <a:p>
            <a:pPr algn="just"/>
            <a:r>
              <a:rPr lang="el-GR" sz="2667" dirty="0">
                <a:solidFill>
                  <a:schemeClr val="bg1">
                    <a:lumMod val="50000"/>
                  </a:schemeClr>
                </a:solidFill>
              </a:rPr>
              <a:t>πχ </a:t>
            </a:r>
            <a:r>
              <a:rPr lang="en-US" sz="2667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2667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oc-web.ioa.teiep.gr/OpenClass/courses/LOGO1</a:t>
            </a:r>
            <a:r>
              <a:rPr lang="el-GR" sz="2667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02</a:t>
            </a:r>
            <a:r>
              <a:rPr lang="en-US" sz="2667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n-US" sz="2667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667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667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82893" y="0"/>
            <a:ext cx="8957807" cy="1119323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82893" y="1074936"/>
            <a:ext cx="9362147" cy="2155075"/>
          </a:xfrm>
          <a:prstGeom prst="rect">
            <a:avLst/>
          </a:prstGeom>
        </p:spPr>
        <p:txBody>
          <a:bodyPr wrap="square" lIns="101596" tIns="50799" rIns="101596" bIns="50799">
            <a:spAutoFit/>
          </a:bodyPr>
          <a:lstStyle/>
          <a:p>
            <a:pPr algn="just"/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223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μεταγενέστερη.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2471" y="5249687"/>
            <a:ext cx="7297868" cy="410367"/>
          </a:xfrm>
          <a:prstGeom prst="rect">
            <a:avLst/>
          </a:prstGeom>
        </p:spPr>
        <p:txBody>
          <a:bodyPr wrap="square" lIns="101596" tIns="50799" rIns="101596" bIns="50799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http://creativecommons.org/licenses/by-nc-nd/4.0/deed.el</a:t>
            </a:r>
            <a:r>
              <a:rPr lang="el-GR" sz="20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56298" y="5182882"/>
            <a:ext cx="703711" cy="547199"/>
          </a:xfrm>
          <a:prstGeom prst="rect">
            <a:avLst/>
          </a:prstGeom>
        </p:spPr>
        <p:txBody>
          <a:bodyPr wrap="none" lIns="101596" tIns="50799" rIns="101596" bIns="50799">
            <a:spAutoFit/>
          </a:bodyPr>
          <a:lstStyle/>
          <a:p>
            <a:r>
              <a:rPr lang="el-GR" sz="2889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82893" y="3977338"/>
            <a:ext cx="9255467" cy="786752"/>
          </a:xfrm>
          <a:prstGeom prst="rect">
            <a:avLst/>
          </a:prstGeom>
        </p:spPr>
        <p:txBody>
          <a:bodyPr wrap="square" lIns="101596" tIns="50799" rIns="101596" bIns="50799">
            <a:spAutoFit/>
          </a:bodyPr>
          <a:lstStyle/>
          <a:p>
            <a:pPr algn="just"/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223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22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23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254" y="3257546"/>
            <a:ext cx="1757428" cy="51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19627" y="3377032"/>
            <a:ext cx="7951912" cy="1094528"/>
          </a:xfrm>
          <a:prstGeom prst="rect">
            <a:avLst/>
          </a:prstGeom>
        </p:spPr>
        <p:txBody>
          <a:bodyPr wrap="square" lIns="101596" tIns="50799" rIns="101596" bIns="50799">
            <a:spAutoFit/>
          </a:bodyPr>
          <a:lstStyle/>
          <a:p>
            <a:pPr algn="r"/>
            <a:r>
              <a:rPr lang="el-GR" sz="3223" b="1" dirty="0"/>
              <a:t>Επεξεργασία: &lt;Τσάνταλη Ελένη&gt;</a:t>
            </a:r>
          </a:p>
          <a:p>
            <a:pPr algn="r"/>
            <a:r>
              <a:rPr lang="el-GR" sz="3223" dirty="0" smtClean="0"/>
              <a:t>&lt; Ιωάννινα&gt;, </a:t>
            </a:r>
            <a:r>
              <a:rPr lang="el-GR" sz="3223" dirty="0"/>
              <a:t>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1" y="4597009"/>
            <a:ext cx="3616855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4113" y="4827209"/>
            <a:ext cx="1757428" cy="51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817581"/>
            <a:ext cx="10160000" cy="21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2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79" y="5765475"/>
            <a:ext cx="8855808" cy="410303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333" b="1" dirty="0">
                <a:solidFill>
                  <a:schemeClr val="bg1"/>
                </a:solidFill>
              </a:rPr>
              <a:t>ΔΙΑΤΑΡΑΧΕΣ ΦΩΝΗΣ</a:t>
            </a:r>
            <a:r>
              <a:rPr lang="el-GR" sz="1333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333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90" y="5556857"/>
            <a:ext cx="297473" cy="501692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61501" y="5756003"/>
            <a:ext cx="698500" cy="3380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53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3" y="5689436"/>
            <a:ext cx="405423" cy="3525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74680" y="2362051"/>
            <a:ext cx="5080000" cy="1042976"/>
          </a:xfrm>
          <a:prstGeom prst="rect">
            <a:avLst/>
          </a:prstGeom>
        </p:spPr>
        <p:txBody>
          <a:bodyPr lIns="101596" tIns="50799" rIns="101596" bIns="50799">
            <a:spAutoFit/>
          </a:bodyPr>
          <a:lstStyle/>
          <a:p>
            <a:pPr algn="ctr"/>
            <a:r>
              <a:rPr lang="el-GR" sz="6111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25252"/>
            <a:ext cx="9144000" cy="952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817581"/>
            <a:ext cx="10160000" cy="21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6" tIns="50799" rIns="101596" bIns="50799" rtlCol="0" anchor="ctr"/>
          <a:lstStyle/>
          <a:p>
            <a:pPr algn="ctr"/>
            <a:endParaRPr lang="el-GR" sz="2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79" y="5765475"/>
            <a:ext cx="8855808" cy="410303"/>
          </a:xfrm>
          <a:prstGeom prst="rect">
            <a:avLst/>
          </a:prstGeom>
          <a:noFill/>
        </p:spPr>
        <p:txBody>
          <a:bodyPr wrap="square" lIns="101596" tIns="50799" rIns="101596" bIns="50799" rtlCol="0">
            <a:spAutoFit/>
          </a:bodyPr>
          <a:lstStyle/>
          <a:p>
            <a:pPr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333" b="1" dirty="0">
                <a:solidFill>
                  <a:schemeClr val="bg1"/>
                </a:solidFill>
              </a:rPr>
              <a:t>ΔΙΑΤΑΡΑΧΕΣ ΦΩΝΗΣ</a:t>
            </a:r>
            <a:r>
              <a:rPr lang="el-GR" sz="1333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333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90" y="5556857"/>
            <a:ext cx="297473" cy="501692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61501" y="5756003"/>
            <a:ext cx="698500" cy="3380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54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3" y="5689436"/>
            <a:ext cx="405423" cy="352541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29098" y="118840"/>
            <a:ext cx="8957807" cy="1119323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86782" y="1446150"/>
            <a:ext cx="8628183" cy="4104070"/>
          </a:xfrm>
          <a:prstGeom prst="rect">
            <a:avLst/>
          </a:prstGeom>
        </p:spPr>
        <p:txBody>
          <a:bodyPr wrap="square" lIns="101596" tIns="50799" rIns="101596" bIns="50799">
            <a:spAutoFit/>
          </a:bodyPr>
          <a:lstStyle/>
          <a:p>
            <a:pPr algn="just"/>
            <a:r>
              <a:rPr lang="el-GR" sz="2889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889" dirty="0">
              <a:solidFill>
                <a:schemeClr val="bg1">
                  <a:lumMod val="50000"/>
                </a:schemeClr>
              </a:solidFill>
            </a:endParaRPr>
          </a:p>
          <a:p>
            <a:pPr marL="380972" indent="-380972" algn="just">
              <a:buFont typeface="Arial" pitchFamily="34" charset="0"/>
              <a:buChar char="•"/>
            </a:pPr>
            <a:r>
              <a:rPr lang="el-GR" sz="2889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80972" indent="-380972" algn="just">
              <a:buFont typeface="Arial" pitchFamily="34" charset="0"/>
              <a:buChar char="•"/>
            </a:pPr>
            <a:r>
              <a:rPr lang="el-GR" sz="2889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889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889" dirty="0">
              <a:solidFill>
                <a:schemeClr val="bg1">
                  <a:lumMod val="50000"/>
                </a:schemeClr>
              </a:solidFill>
            </a:endParaRPr>
          </a:p>
          <a:p>
            <a:pPr marL="380972" indent="-380972" algn="just">
              <a:buFont typeface="Arial" pitchFamily="34" charset="0"/>
              <a:buChar char="•"/>
            </a:pPr>
            <a:r>
              <a:rPr lang="el-GR" sz="2889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80972" indent="-380972" algn="just">
              <a:buFont typeface="Arial" pitchFamily="34" charset="0"/>
              <a:buChar char="•"/>
            </a:pPr>
            <a:r>
              <a:rPr lang="el-GR" sz="2889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889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889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889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889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2087" y="5078738"/>
            <a:ext cx="1757428" cy="51240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9513" y="4991072"/>
            <a:ext cx="3600400" cy="71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38" y="285087"/>
            <a:ext cx="9144000" cy="9525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Περιεχόμενα ενότητας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Ψυχικές διαταραχές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Ψυχοπαθολογία</a:t>
            </a:r>
          </a:p>
          <a:p>
            <a:pPr marL="514350" indent="0">
              <a:buNone/>
            </a:pPr>
            <a:r>
              <a:rPr lang="el-GR" sz="2800" dirty="0" smtClean="0"/>
              <a:t>2.1.  Αποκλίνουσα συμπεριφορά</a:t>
            </a:r>
          </a:p>
          <a:p>
            <a:pPr marL="514350" indent="0">
              <a:buNone/>
            </a:pPr>
            <a:r>
              <a:rPr lang="el-GR" sz="2800" dirty="0" smtClean="0"/>
              <a:t>2.2.  Ιστορία της ψυχοπαθολογίας</a:t>
            </a:r>
          </a:p>
          <a:p>
            <a:pPr marL="514350" indent="0">
              <a:buNone/>
            </a:pPr>
            <a:r>
              <a:rPr lang="el-GR" sz="2800" dirty="0" smtClean="0"/>
              <a:t>2.3. Ταξινόμηση ψυχικών διαταραχών</a:t>
            </a:r>
          </a:p>
          <a:p>
            <a:pPr marL="514350" indent="0">
              <a:buNone/>
            </a:pPr>
            <a:r>
              <a:rPr lang="el-GR" sz="2800" dirty="0" smtClean="0"/>
              <a:t>2.4. Κύριες </a:t>
            </a:r>
            <a:r>
              <a:rPr lang="el-GR" sz="2800" dirty="0"/>
              <a:t>κατηγορίες ψυχικών διαταραχών κατά DSM-IV</a:t>
            </a:r>
            <a:endParaRPr lang="el-GR" sz="2800" dirty="0" smtClean="0"/>
          </a:p>
          <a:p>
            <a:endParaRPr lang="el-GR" sz="3200" dirty="0" smtClean="0"/>
          </a:p>
          <a:p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89" dirty="0" smtClean="0"/>
              <a:t>Εισαγωγή</a:t>
            </a:r>
            <a:endParaRPr lang="el-GR" sz="4889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Ψυχικές Διαταραχές (1 από 5)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4167206"/>
          </a:xfrm>
        </p:spPr>
        <p:txBody>
          <a:bodyPr>
            <a:noAutofit/>
          </a:bodyPr>
          <a:lstStyle/>
          <a:p>
            <a:r>
              <a:rPr lang="el-GR" sz="2800" b="1" dirty="0"/>
              <a:t>ΟΡΙΣΜΟΣ</a:t>
            </a:r>
            <a:r>
              <a:rPr lang="el-GR" sz="2800" dirty="0"/>
              <a:t>: Τα συμπτώματα που απεικονίζουν παθολογίες του νου ονομάζονται ψυχικές διαταραχές </a:t>
            </a:r>
          </a:p>
          <a:p>
            <a:r>
              <a:rPr lang="el-GR" sz="2800" dirty="0"/>
              <a:t>Για να θεωρηθούν ψυχικές διαταραχές θα πρέπει οι σκέψεις, τα συναισθήματα και οι συγκινήσεις να είναι επίμονες, βλαβερές για το άτομο που τις βιώνει και ανεξέλεγκτες </a:t>
            </a:r>
            <a:endParaRPr lang="en-US" sz="2800" dirty="0" smtClean="0"/>
          </a:p>
          <a:p>
            <a:pPr algn="r">
              <a:buNone/>
            </a:pPr>
            <a:r>
              <a:rPr lang="el-GR" sz="2400" dirty="0" smtClean="0"/>
              <a:t>(</a:t>
            </a:r>
            <a:r>
              <a:rPr lang="en-US" sz="2400" dirty="0" err="1" smtClean="0"/>
              <a:t>Schacter</a:t>
            </a:r>
            <a:r>
              <a:rPr lang="en-US" sz="2400" dirty="0" smtClean="0"/>
              <a:t> D.I., Gilbert D.T., Wegner D.M., 2012)</a:t>
            </a:r>
            <a:endParaRPr lang="el-GR" sz="24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857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Ψυχικές διαταραχές (2 από 5)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0" y="1214426"/>
            <a:ext cx="9144000" cy="4286280"/>
          </a:xfrm>
        </p:spPr>
        <p:txBody>
          <a:bodyPr>
            <a:normAutofit/>
          </a:bodyPr>
          <a:lstStyle/>
          <a:p>
            <a:r>
              <a:rPr lang="el-GR" sz="2800" dirty="0"/>
              <a:t>Π.χ. δε θεωρείται ψυχική διαταραχή το έντονο άγχος πριν από ένα τεστ, ούτε η βαθιά θλίψη για το θάνατο αγαπημένου προσώπου </a:t>
            </a:r>
          </a:p>
          <a:p>
            <a:r>
              <a:rPr lang="el-GR" sz="2800" dirty="0"/>
              <a:t>Περίπου 40% των ανθρώπων θα αναπτύξουν κάποια μορφή ψυχικής διαταραχής σε κάποια φάση της ζωής τους με σημαντικό κόστος για την υγεία, τη δημιουργικότητα και την ευημερία </a:t>
            </a:r>
            <a:r>
              <a:rPr lang="el-GR" sz="2800" dirty="0" smtClean="0"/>
              <a:t>τους</a:t>
            </a:r>
            <a:endParaRPr lang="en-US" sz="2800" dirty="0" smtClean="0"/>
          </a:p>
          <a:p>
            <a:pPr algn="r">
              <a:buNone/>
            </a:pPr>
            <a:r>
              <a:rPr lang="el-GR" sz="2400" dirty="0" smtClean="0"/>
              <a:t>(</a:t>
            </a:r>
            <a:r>
              <a:rPr lang="en-US" sz="2400" dirty="0" err="1" smtClean="0"/>
              <a:t>Schacter</a:t>
            </a:r>
            <a:r>
              <a:rPr lang="en-US" sz="2400" dirty="0" smtClean="0"/>
              <a:t> D.I., Gilbert D.T., Wegner D.M., 2012)</a:t>
            </a:r>
            <a:endParaRPr lang="el-GR" sz="2400" dirty="0" smtClean="0"/>
          </a:p>
          <a:p>
            <a:endParaRPr lang="en-US" sz="3200" dirty="0" smtClean="0"/>
          </a:p>
          <a:p>
            <a:pPr>
              <a:buNone/>
            </a:pP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67206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1487</TotalTime>
  <Words>2132</Words>
  <Application>Microsoft Office PowerPoint</Application>
  <PresentationFormat>Προσαρμογή</PresentationFormat>
  <Paragraphs>301</Paragraphs>
  <Slides>55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60" baseType="lpstr">
      <vt:lpstr>Arial</vt:lpstr>
      <vt:lpstr>Calibri</vt:lpstr>
      <vt:lpstr>Wingdings</vt:lpstr>
      <vt:lpstr>Wingdings 2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Εισαγωγή</vt:lpstr>
      <vt:lpstr>Ψυχικές Διαταραχές (1 από 5)</vt:lpstr>
      <vt:lpstr>Ψυχικές διαταραχές (2 από 5)</vt:lpstr>
      <vt:lpstr>Ψυχοπαθολογία (3 από 5)</vt:lpstr>
      <vt:lpstr>Ψυχοπαθολογία (4 από 5)</vt:lpstr>
      <vt:lpstr>Ψυχοπαθολογία (5 από 5)</vt:lpstr>
      <vt:lpstr>Προκαταλήψεις και στίγμα (1 από 3) </vt:lpstr>
      <vt:lpstr>Προκαταλήψεις και στίγμα (2 από 3)</vt:lpstr>
      <vt:lpstr>Προκαταλήψεις και στίγμα (3 από 3)</vt:lpstr>
      <vt:lpstr>Αποκλίνουσα συμπεριφορά (1 από 2) </vt:lpstr>
      <vt:lpstr>Αποκλίνουσα συμπεριφορά (2 από 2)</vt:lpstr>
      <vt:lpstr>Χαρακτηριστικά αποκλίνουσας συμπεριφοράς (1 από 6) </vt:lpstr>
      <vt:lpstr>Χαρακτηριστικά αποκλίνουσας συμπεριφοράς (2 από 6) </vt:lpstr>
      <vt:lpstr>Χαρακτηριστικά αποκλίνουσας συμπεριφοράς (3 από 6) </vt:lpstr>
      <vt:lpstr>Χαρακτηριστικά αποκλίνουσας συμπεριφοράς (4 από 6) </vt:lpstr>
      <vt:lpstr>Χαρακτηριστικά αποκλίνουσας συμπεριφοράς (5 από 6) </vt:lpstr>
      <vt:lpstr>Χαρακτηριστικά αποκλίνουσας συμπεριφοράς (6 από 6) </vt:lpstr>
      <vt:lpstr>Παρουσίαση του PowerPoint</vt:lpstr>
      <vt:lpstr>Ιστορία της Ψυχοπαθολογίας (1 από 11) </vt:lpstr>
      <vt:lpstr>Ιστορία της Ψυχοπαθολογίας (2 από 11)</vt:lpstr>
      <vt:lpstr>Ιστορία της Ψυχοπαθολογίας (3 από 11)</vt:lpstr>
      <vt:lpstr>Ιστορία της Ψυχοπαθολογίας (4 από 11)</vt:lpstr>
      <vt:lpstr>Ιστορία της Ψυχοπαθολογίας (5 από 11)</vt:lpstr>
      <vt:lpstr>Ιστορία της Ψυχοπαθολογίας (6 από 11)</vt:lpstr>
      <vt:lpstr>Ιστορία της Ψυχοπαθολογίας (7 από 11)</vt:lpstr>
      <vt:lpstr>Ιστορία της Ψυχοπαθολογίας (8 από 11)</vt:lpstr>
      <vt:lpstr>Ιστορία της Ψυχοπαθολογίας (9 από 11)</vt:lpstr>
      <vt:lpstr>Ιστορία της Ψυχοπαθολογίας (10 από 11)</vt:lpstr>
      <vt:lpstr>Ιστορία της Ψυχοπαθολογίας (11 από 11)</vt:lpstr>
      <vt:lpstr>ΙΑΤΡΙΚΟ ΜΟΝΤΕΛΟ</vt:lpstr>
      <vt:lpstr>Ταξινόμηση Ψυχικών Διαταραχών  (1 από 3) </vt:lpstr>
      <vt:lpstr>Ταξινόμηση Ψυχικών Διαταραχών  (2 από 3) </vt:lpstr>
      <vt:lpstr>Ταξινόμηση Ψυχικών Διαταραχών  (3 από 3) </vt:lpstr>
      <vt:lpstr>Κύριες κατηγορίες ψυχικών διαταραχών κατά DSM-IV (1 από 8)</vt:lpstr>
      <vt:lpstr>Κύριες κατηγορίες ψυχικών διαταραχών κατά DSM-IV (2 από 8)</vt:lpstr>
      <vt:lpstr>Κύριες κατηγορίες ψυχικών διαταραχών κατά DSM-IV (3 από 8)</vt:lpstr>
      <vt:lpstr>Κύριες κατηγορίες ψυχικών διαταραχών κατά DSM-IV (4 από 8)</vt:lpstr>
      <vt:lpstr>Κύριες κατηγορίες ψυχικών διαταραχών κατά DSM-IV (5 από 8)</vt:lpstr>
      <vt:lpstr>Κύριες κατηγορίες ψυχικών διαταραχών κατά DSM-IV (6 από 8 )</vt:lpstr>
      <vt:lpstr>Κύριες κατηγορίες ψυχικών διαταραχών κατά DSM-IV (7 από 8)</vt:lpstr>
      <vt:lpstr>Κύριες κατηγορίες ψυχικών διαταραχών κατά DSM-IV (8/8)</vt:lpstr>
      <vt:lpstr>Βιβλιογραφία μαθήματος </vt:lpstr>
      <vt:lpstr>Περιοδικά/Journals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nikolaos kyrgios</cp:lastModifiedBy>
  <cp:revision>233</cp:revision>
  <dcterms:created xsi:type="dcterms:W3CDTF">2012-09-06T09:03:05Z</dcterms:created>
  <dcterms:modified xsi:type="dcterms:W3CDTF">2015-09-29T08:32:29Z</dcterms:modified>
</cp:coreProperties>
</file>