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56" r:id="rId2"/>
    <p:sldId id="289" r:id="rId3"/>
    <p:sldId id="257" r:id="rId4"/>
    <p:sldId id="259" r:id="rId5"/>
    <p:sldId id="261" r:id="rId6"/>
    <p:sldId id="262" r:id="rId7"/>
    <p:sldId id="294" r:id="rId8"/>
    <p:sldId id="374" r:id="rId9"/>
    <p:sldId id="375" r:id="rId10"/>
    <p:sldId id="376" r:id="rId11"/>
    <p:sldId id="377" r:id="rId12"/>
    <p:sldId id="378" r:id="rId13"/>
    <p:sldId id="379" r:id="rId14"/>
    <p:sldId id="380" r:id="rId15"/>
    <p:sldId id="381" r:id="rId16"/>
    <p:sldId id="382" r:id="rId17"/>
    <p:sldId id="383" r:id="rId18"/>
    <p:sldId id="384" r:id="rId19"/>
    <p:sldId id="385" r:id="rId20"/>
    <p:sldId id="386" r:id="rId21"/>
    <p:sldId id="387" r:id="rId22"/>
    <p:sldId id="388" r:id="rId23"/>
    <p:sldId id="389" r:id="rId24"/>
    <p:sldId id="390" r:id="rId25"/>
    <p:sldId id="391" r:id="rId26"/>
    <p:sldId id="392" r:id="rId27"/>
    <p:sldId id="393" r:id="rId28"/>
    <p:sldId id="373" r:id="rId29"/>
    <p:sldId id="291" r:id="rId30"/>
    <p:sldId id="292" r:id="rId31"/>
    <p:sldId id="293" r:id="rId32"/>
    <p:sldId id="280" r:id="rId33"/>
  </p:sldIdLst>
  <p:sldSz cx="9144000" cy="5715000" type="screen16x10"/>
  <p:notesSz cx="6858000" cy="9144000"/>
  <p:custDataLst>
    <p:tags r:id="rId36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Χωρίς στυλ, πλέγμα πίνακα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59" autoAdjust="0"/>
    <p:restoredTop sz="99309" autoAdjust="0"/>
  </p:normalViewPr>
  <p:slideViewPr>
    <p:cSldViewPr>
      <p:cViewPr varScale="1">
        <p:scale>
          <a:sx n="102" d="100"/>
          <a:sy n="102" d="100"/>
        </p:scale>
        <p:origin x="989" y="5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07/05/2015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7/5/2015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97369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Προγραμματισμός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Ι</a:t>
            </a:r>
            <a:r>
              <a:rPr lang="el-GR" sz="1000" b="1" dirty="0" smtClean="0">
                <a:solidFill>
                  <a:schemeClr val="bg1"/>
                </a:solidFill>
              </a:rPr>
              <a:t> – Εγγραφές, Σύνολα</a:t>
            </a:r>
            <a:r>
              <a:rPr lang="el-GR" sz="1000" dirty="0" smtClean="0">
                <a:solidFill>
                  <a:schemeClr val="bg1"/>
                </a:solidFill>
              </a:rPr>
              <a:t>, Τμήμα Μηχανικών Πληροφορικής,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OpenClass/courses/COMP111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Προγραμματισμός Ι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9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 smtClean="0"/>
              <a:t>Εγγραφές</a:t>
            </a:r>
            <a:r>
              <a:rPr lang="el-GR" sz="2800" b="1" dirty="0"/>
              <a:t>, Σύνολα</a:t>
            </a:r>
            <a:endParaRPr lang="el-GR" sz="2800" dirty="0" smtClean="0"/>
          </a:p>
          <a:p>
            <a:endParaRPr lang="en-US" sz="2800" dirty="0" smtClean="0"/>
          </a:p>
          <a:p>
            <a:r>
              <a:rPr lang="el-GR" sz="2800" dirty="0" smtClean="0"/>
              <a:t>Αλέξανδρος Τζάλλας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512" y="246528"/>
            <a:ext cx="8640960" cy="952500"/>
          </a:xfrm>
        </p:spPr>
        <p:txBody>
          <a:bodyPr>
            <a:normAutofit/>
          </a:bodyPr>
          <a:lstStyle/>
          <a:p>
            <a:r>
              <a:rPr lang="el-GR" dirty="0" smtClean="0"/>
              <a:t>Εγγραφές - </a:t>
            </a:r>
            <a:r>
              <a:rPr lang="en-US" dirty="0" smtClean="0"/>
              <a:t>Records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>
          <a:xfrm>
            <a:off x="457200" y="1333500"/>
            <a:ext cx="5482952" cy="37716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200" dirty="0"/>
              <a:t>Στη VAR δηλώνουμε μια μεταβλητή STUD η οποία είναι τύπου STUDENT. Το όνομα </a:t>
            </a:r>
            <a:r>
              <a:rPr lang="el-GR" sz="2200" dirty="0" smtClean="0"/>
              <a:t>STUDENT δεν </a:t>
            </a:r>
            <a:r>
              <a:rPr lang="el-GR" sz="2200" dirty="0"/>
              <a:t>μπορεί να χρησιμοποιηθεί στις εντολές του προγράμματος, αφού έχει δηλωθεί ως </a:t>
            </a:r>
            <a:r>
              <a:rPr lang="el-GR" sz="2200" dirty="0" smtClean="0"/>
              <a:t>τύπος δεδομένων </a:t>
            </a:r>
            <a:r>
              <a:rPr lang="el-GR" sz="2200" dirty="0"/>
              <a:t>και όχι ως μεταβλητή. Η αναφορά των πεδίων ενός RECORD γίνεται με τον </a:t>
            </a:r>
            <a:r>
              <a:rPr lang="el-GR" sz="2200" dirty="0" smtClean="0"/>
              <a:t>τελεστή.</a:t>
            </a:r>
            <a:endParaRPr lang="el-GR" sz="2200" dirty="0"/>
          </a:p>
        </p:txBody>
      </p:sp>
      <p:sp>
        <p:nvSpPr>
          <p:cNvPr id="7" name="6 - Διάγραμμα ροής: Έξοδος σε εκτυπωτή"/>
          <p:cNvSpPr/>
          <p:nvPr/>
        </p:nvSpPr>
        <p:spPr>
          <a:xfrm>
            <a:off x="5940152" y="1417340"/>
            <a:ext cx="3096344" cy="3024336"/>
          </a:xfrm>
          <a:prstGeom prst="flowChart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000" dirty="0"/>
              <a:t>TYPE STUDENT = RECORD</a:t>
            </a:r>
          </a:p>
          <a:p>
            <a:pPr indent="179388"/>
            <a:r>
              <a:rPr lang="en-US" sz="2000" dirty="0"/>
              <a:t>SUR,NAME:STRING[20];</a:t>
            </a:r>
          </a:p>
          <a:p>
            <a:pPr indent="179388"/>
            <a:r>
              <a:rPr lang="en-US" sz="2000" dirty="0"/>
              <a:t>AM,BIRTH:INTEGER;</a:t>
            </a:r>
          </a:p>
          <a:p>
            <a:pPr indent="179388"/>
            <a:r>
              <a:rPr lang="en-US" sz="2000" dirty="0"/>
              <a:t>SEX:CHAR;</a:t>
            </a:r>
          </a:p>
          <a:p>
            <a:pPr indent="179388"/>
            <a:r>
              <a:rPr lang="en-US" sz="2000" dirty="0"/>
              <a:t>GRADE:REAL;</a:t>
            </a:r>
          </a:p>
          <a:p>
            <a:r>
              <a:rPr lang="en-US" sz="2000" dirty="0"/>
              <a:t>END;</a:t>
            </a:r>
          </a:p>
          <a:p>
            <a:r>
              <a:rPr lang="en-US" sz="2000" dirty="0"/>
              <a:t>VAR STUD:STUDENT;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418924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512" y="246528"/>
            <a:ext cx="8640960" cy="952500"/>
          </a:xfrm>
        </p:spPr>
        <p:txBody>
          <a:bodyPr>
            <a:normAutofit/>
          </a:bodyPr>
          <a:lstStyle/>
          <a:p>
            <a:r>
              <a:rPr lang="el-GR" dirty="0" smtClean="0"/>
              <a:t>Εγγραφές - </a:t>
            </a:r>
            <a:r>
              <a:rPr lang="en-US" dirty="0" smtClean="0"/>
              <a:t>Records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>
          <a:xfrm>
            <a:off x="457200" y="1333500"/>
            <a:ext cx="5482952" cy="37716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800" dirty="0" smtClean="0"/>
              <a:t>Η </a:t>
            </a:r>
            <a:r>
              <a:rPr lang="el-GR" sz="1800" dirty="0"/>
              <a:t>εντολή STUD.SUR := 'ΣΩΤΗΡΙΟΥ'; δίνει </a:t>
            </a:r>
            <a:r>
              <a:rPr lang="el-GR" sz="1800" dirty="0" smtClean="0"/>
              <a:t>στο πεδίο </a:t>
            </a:r>
            <a:r>
              <a:rPr lang="el-GR" sz="1800" dirty="0"/>
              <a:t>SUR του RECORD STUD την </a:t>
            </a:r>
            <a:r>
              <a:rPr lang="el-GR" sz="1800" dirty="0" smtClean="0"/>
              <a:t>τιμή ΣΩΤΗΡΙΟΥ</a:t>
            </a:r>
            <a:r>
              <a:rPr lang="el-GR" sz="1800" dirty="0"/>
              <a:t>.</a:t>
            </a:r>
          </a:p>
          <a:p>
            <a:pPr marL="0" indent="0">
              <a:buNone/>
            </a:pPr>
            <a:r>
              <a:rPr lang="el-GR" sz="1800" dirty="0"/>
              <a:t>Η εντολή STUD.NAME := 'ΓΕΩΡΓΙΟΣ'; δίνει </a:t>
            </a:r>
            <a:r>
              <a:rPr lang="el-GR" sz="1800" dirty="0" smtClean="0"/>
              <a:t>στο πεδίο </a:t>
            </a:r>
            <a:r>
              <a:rPr lang="el-GR" sz="1800" dirty="0"/>
              <a:t>NAME του RECORD STUD την </a:t>
            </a:r>
            <a:r>
              <a:rPr lang="el-GR" sz="1800" dirty="0" smtClean="0"/>
              <a:t>τιμή ΓΕΩΡΓΙΟΣ</a:t>
            </a:r>
            <a:r>
              <a:rPr lang="el-GR" sz="1800" dirty="0"/>
              <a:t>.</a:t>
            </a:r>
          </a:p>
          <a:p>
            <a:pPr marL="0" indent="0">
              <a:buNone/>
            </a:pPr>
            <a:r>
              <a:rPr lang="el-GR" sz="1800" dirty="0"/>
              <a:t>Η εντολή STUD.ΑΜ := 145; δίνει στο πεδίο </a:t>
            </a:r>
            <a:r>
              <a:rPr lang="el-GR" sz="1800" dirty="0" smtClean="0"/>
              <a:t>ΑΜ του </a:t>
            </a:r>
            <a:r>
              <a:rPr lang="el-GR" sz="1800" dirty="0"/>
              <a:t>RECORD STUD την τιμή 145.</a:t>
            </a:r>
          </a:p>
          <a:p>
            <a:pPr marL="0" indent="0">
              <a:buNone/>
            </a:pPr>
            <a:r>
              <a:rPr lang="el-GR" sz="1800" dirty="0"/>
              <a:t>Η εντολή STUD.BIRTH := 1982; δίνει στο πεδίο BIRTH του RECORD STUD την τιμή 1982.</a:t>
            </a:r>
          </a:p>
          <a:p>
            <a:pPr marL="0" indent="0">
              <a:buNone/>
            </a:pPr>
            <a:r>
              <a:rPr lang="el-GR" sz="1800" dirty="0"/>
              <a:t>Η εντολή STUD.SEX := 'M'; δίνει στο πεδίο SEX του RECORD STUD την τιμή M (</a:t>
            </a:r>
            <a:r>
              <a:rPr lang="el-GR" sz="1800" dirty="0" err="1"/>
              <a:t>Male</a:t>
            </a:r>
            <a:r>
              <a:rPr lang="el-GR" sz="1800" dirty="0"/>
              <a:t> -&gt; Αγόρι).</a:t>
            </a:r>
          </a:p>
          <a:p>
            <a:pPr marL="0" indent="0">
              <a:buNone/>
            </a:pPr>
            <a:r>
              <a:rPr lang="el-GR" sz="1800" dirty="0"/>
              <a:t>Η εντολή STUD.GRADE := 7.5; δίνει στο πεδίο GRADE του RECORD STUD την τιμή 7.5.</a:t>
            </a:r>
            <a:endParaRPr lang="el-GR" sz="1800" b="1" dirty="0"/>
          </a:p>
        </p:txBody>
      </p:sp>
      <p:sp>
        <p:nvSpPr>
          <p:cNvPr id="7" name="6 - Διάγραμμα ροής: Έξοδος σε εκτυπωτή"/>
          <p:cNvSpPr/>
          <p:nvPr/>
        </p:nvSpPr>
        <p:spPr>
          <a:xfrm>
            <a:off x="5940152" y="1417340"/>
            <a:ext cx="3096344" cy="3024336"/>
          </a:xfrm>
          <a:prstGeom prst="flowChart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000" dirty="0"/>
              <a:t>TYPE STUDENT = RECORD</a:t>
            </a:r>
          </a:p>
          <a:p>
            <a:pPr indent="179388"/>
            <a:r>
              <a:rPr lang="en-US" sz="2000" dirty="0"/>
              <a:t>SUR,NAME:STRING[20];</a:t>
            </a:r>
          </a:p>
          <a:p>
            <a:pPr indent="179388"/>
            <a:r>
              <a:rPr lang="en-US" sz="2000" dirty="0"/>
              <a:t>AM,BIRTH:INTEGER;</a:t>
            </a:r>
          </a:p>
          <a:p>
            <a:pPr indent="179388"/>
            <a:r>
              <a:rPr lang="en-US" sz="2000" dirty="0"/>
              <a:t>SEX:CHAR;</a:t>
            </a:r>
          </a:p>
          <a:p>
            <a:pPr indent="179388"/>
            <a:r>
              <a:rPr lang="en-US" sz="2000" dirty="0"/>
              <a:t>GRADE:REAL;</a:t>
            </a:r>
          </a:p>
          <a:p>
            <a:r>
              <a:rPr lang="en-US" sz="2000" dirty="0"/>
              <a:t>END;</a:t>
            </a:r>
          </a:p>
          <a:p>
            <a:r>
              <a:rPr lang="en-US" sz="2000" dirty="0"/>
              <a:t>VAR STUD:STUDENT;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013529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512" y="246528"/>
            <a:ext cx="8640960" cy="952500"/>
          </a:xfrm>
        </p:spPr>
        <p:txBody>
          <a:bodyPr>
            <a:normAutofit/>
          </a:bodyPr>
          <a:lstStyle/>
          <a:p>
            <a:r>
              <a:rPr lang="el-GR" dirty="0" smtClean="0"/>
              <a:t>Εγγραφές - </a:t>
            </a:r>
            <a:r>
              <a:rPr lang="en-US" dirty="0" smtClean="0"/>
              <a:t>Records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>
          <a:xfrm>
            <a:off x="457200" y="1333500"/>
            <a:ext cx="4186808" cy="37716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400" b="1" dirty="0"/>
              <a:t>Πεδία του RECORD μπορεί να είναι και πίνακες</a:t>
            </a:r>
            <a:r>
              <a:rPr lang="el-GR" sz="2400" b="1" dirty="0" smtClean="0"/>
              <a:t>. </a:t>
            </a:r>
          </a:p>
          <a:p>
            <a:pPr marL="0" indent="0">
              <a:buNone/>
            </a:pPr>
            <a:r>
              <a:rPr lang="el-GR" sz="2400" dirty="0" smtClean="0"/>
              <a:t>Στο </a:t>
            </a:r>
            <a:r>
              <a:rPr lang="el-GR" sz="2400" dirty="0"/>
              <a:t>πιο πάνω παράδειγμα θα μπορούσαμε </a:t>
            </a:r>
            <a:r>
              <a:rPr lang="el-GR" sz="2400" dirty="0" smtClean="0"/>
              <a:t>να είχαμε </a:t>
            </a:r>
            <a:r>
              <a:rPr lang="el-GR" sz="2400" dirty="0"/>
              <a:t>τους βαθμούς (GRADE) 5 μαθημάτων οπότε </a:t>
            </a:r>
            <a:r>
              <a:rPr lang="el-GR" sz="2400" dirty="0" smtClean="0"/>
              <a:t>η δήλωση </a:t>
            </a:r>
            <a:r>
              <a:rPr lang="el-GR" sz="2400" dirty="0"/>
              <a:t>του RECORD θα γινόταν ως εξής:</a:t>
            </a:r>
            <a:endParaRPr lang="el-GR" sz="2400" b="1" dirty="0"/>
          </a:p>
        </p:txBody>
      </p:sp>
      <p:sp>
        <p:nvSpPr>
          <p:cNvPr id="7" name="6 - Διάγραμμα ροής: Έξοδος σε εκτυπωτή"/>
          <p:cNvSpPr/>
          <p:nvPr/>
        </p:nvSpPr>
        <p:spPr>
          <a:xfrm>
            <a:off x="5004048" y="1417340"/>
            <a:ext cx="4032448" cy="4104456"/>
          </a:xfrm>
          <a:prstGeom prst="flowChart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000" dirty="0"/>
              <a:t>TYPE STUDENT = RECORD</a:t>
            </a:r>
          </a:p>
          <a:p>
            <a:pPr indent="179388"/>
            <a:r>
              <a:rPr lang="en-US" sz="2000" dirty="0"/>
              <a:t>SUR,NAME:STRING[20];</a:t>
            </a:r>
          </a:p>
          <a:p>
            <a:pPr indent="179388"/>
            <a:r>
              <a:rPr lang="en-US" sz="2000" dirty="0"/>
              <a:t>AM,BIRTH:INTEGER;</a:t>
            </a:r>
          </a:p>
          <a:p>
            <a:pPr indent="179388"/>
            <a:r>
              <a:rPr lang="en-US" sz="2000" dirty="0"/>
              <a:t>SEX:CHAR;</a:t>
            </a:r>
          </a:p>
          <a:p>
            <a:pPr indent="179388"/>
            <a:r>
              <a:rPr lang="en-US" sz="2000" dirty="0"/>
              <a:t>GRADE:ARRAY[1..5] OF REAL;</a:t>
            </a:r>
          </a:p>
          <a:p>
            <a:r>
              <a:rPr lang="en-US" sz="2000" dirty="0"/>
              <a:t>END;</a:t>
            </a:r>
          </a:p>
          <a:p>
            <a:r>
              <a:rPr lang="en-US" sz="2000" dirty="0"/>
              <a:t>VAR STUD:STUDENT</a:t>
            </a:r>
            <a:r>
              <a:rPr lang="en-US" sz="2000" dirty="0" smtClean="0"/>
              <a:t>;</a:t>
            </a:r>
            <a:endParaRPr lang="el-GR" sz="2000" dirty="0" smtClean="0"/>
          </a:p>
          <a:p>
            <a:endParaRPr lang="el-GR" sz="2000" dirty="0"/>
          </a:p>
          <a:p>
            <a:r>
              <a:rPr lang="el-GR" i="1" dirty="0"/>
              <a:t>Η εντολή STUD.GRADE[1] := 7,5 δίνει στο πεδίο GRADE[1] του RECORD STUD την τιμή 7.5</a:t>
            </a:r>
            <a:r>
              <a:rPr lang="el-GR" i="1" dirty="0" smtClean="0"/>
              <a:t>. (</a:t>
            </a:r>
            <a:r>
              <a:rPr lang="el-GR" i="1" dirty="0"/>
              <a:t>Βαθμό για το 1ο μάθημα).</a:t>
            </a:r>
          </a:p>
        </p:txBody>
      </p:sp>
    </p:spTree>
    <p:extLst>
      <p:ext uri="{BB962C8B-B14F-4D97-AF65-F5344CB8AC3E}">
        <p14:creationId xmlns:p14="http://schemas.microsoft.com/office/powerpoint/2010/main" val="1206883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512" y="246528"/>
            <a:ext cx="8640960" cy="952500"/>
          </a:xfrm>
        </p:spPr>
        <p:txBody>
          <a:bodyPr>
            <a:normAutofit/>
          </a:bodyPr>
          <a:lstStyle/>
          <a:p>
            <a:r>
              <a:rPr lang="el-GR" dirty="0" smtClean="0"/>
              <a:t>Εγγραφές - </a:t>
            </a:r>
            <a:r>
              <a:rPr lang="en-US" dirty="0" smtClean="0"/>
              <a:t>Records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>
          <a:xfrm>
            <a:off x="457200" y="1333500"/>
            <a:ext cx="4186808" cy="37716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400" b="1" dirty="0"/>
              <a:t>Επίσης στοιχεία ενός πίνακα μπορεί να είναι RECORDS. </a:t>
            </a:r>
            <a:endParaRPr lang="el-GR" sz="2400" b="1" dirty="0" smtClean="0"/>
          </a:p>
          <a:p>
            <a:pPr marL="0" indent="0">
              <a:buNone/>
            </a:pPr>
            <a:r>
              <a:rPr lang="el-GR" sz="2400" dirty="0" smtClean="0"/>
              <a:t>Στο </a:t>
            </a:r>
            <a:r>
              <a:rPr lang="el-GR" sz="2400" dirty="0"/>
              <a:t>πρώτο παράδειγμα </a:t>
            </a:r>
            <a:r>
              <a:rPr lang="el-GR" sz="2400" dirty="0" smtClean="0"/>
              <a:t>που χρησιμοποιήσαμε </a:t>
            </a:r>
            <a:r>
              <a:rPr lang="el-GR" sz="2400" dirty="0"/>
              <a:t>θα </a:t>
            </a:r>
            <a:r>
              <a:rPr lang="el-GR" sz="2400" dirty="0" smtClean="0"/>
              <a:t> μπορούσαμε </a:t>
            </a:r>
            <a:r>
              <a:rPr lang="el-GR" sz="2400" dirty="0"/>
              <a:t>να είχαμε τα στοιχεία για 50 μαθητές οπότε η δήλωση </a:t>
            </a:r>
            <a:r>
              <a:rPr lang="el-GR" sz="2400" dirty="0" smtClean="0"/>
              <a:t>του RECORD </a:t>
            </a:r>
            <a:r>
              <a:rPr lang="el-GR" sz="2400" dirty="0"/>
              <a:t>θα γινόταν ως εξής:</a:t>
            </a:r>
            <a:endParaRPr lang="el-GR" sz="2400" b="1" dirty="0"/>
          </a:p>
        </p:txBody>
      </p:sp>
      <p:sp>
        <p:nvSpPr>
          <p:cNvPr id="7" name="6 - Διάγραμμα ροής: Έξοδος σε εκτυπωτή"/>
          <p:cNvSpPr/>
          <p:nvPr/>
        </p:nvSpPr>
        <p:spPr>
          <a:xfrm>
            <a:off x="4644008" y="1417340"/>
            <a:ext cx="4392488" cy="2880320"/>
          </a:xfrm>
          <a:prstGeom prst="flowChart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000" dirty="0"/>
              <a:t>TYPE STUDENT = RECORD</a:t>
            </a:r>
          </a:p>
          <a:p>
            <a:pPr indent="179388"/>
            <a:r>
              <a:rPr lang="en-US" sz="2000" dirty="0"/>
              <a:t>SUR,NAME:STRING[20];</a:t>
            </a:r>
          </a:p>
          <a:p>
            <a:pPr indent="179388"/>
            <a:r>
              <a:rPr lang="en-US" sz="2000" dirty="0"/>
              <a:t>AM,BIRTH:INTEGER;</a:t>
            </a:r>
          </a:p>
          <a:p>
            <a:pPr indent="179388"/>
            <a:r>
              <a:rPr lang="en-US" sz="2000" dirty="0"/>
              <a:t>SEX:CHAR;</a:t>
            </a:r>
          </a:p>
          <a:p>
            <a:pPr indent="179388"/>
            <a:r>
              <a:rPr lang="en-US" sz="2000" dirty="0"/>
              <a:t>GRADE:REAL;</a:t>
            </a:r>
          </a:p>
          <a:p>
            <a:r>
              <a:rPr lang="en-US" sz="2000" dirty="0"/>
              <a:t>END;</a:t>
            </a:r>
          </a:p>
          <a:p>
            <a:r>
              <a:rPr lang="en-US" sz="2000" dirty="0"/>
              <a:t>VAR STUD:ARRAY[1..50] OF STUDENT;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810375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512" y="246528"/>
            <a:ext cx="8640960" cy="952500"/>
          </a:xfrm>
        </p:spPr>
        <p:txBody>
          <a:bodyPr>
            <a:normAutofit/>
          </a:bodyPr>
          <a:lstStyle/>
          <a:p>
            <a:r>
              <a:rPr lang="el-GR" dirty="0" smtClean="0"/>
              <a:t>Εγγραφές - </a:t>
            </a:r>
            <a:r>
              <a:rPr lang="en-US" dirty="0" smtClean="0"/>
              <a:t>Records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>
          <a:xfrm>
            <a:off x="457200" y="1333500"/>
            <a:ext cx="4186808" cy="37716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800" dirty="0"/>
              <a:t>Η εντολή STUD[1].SUR := 'ΣΩΤΗΡΙΟΥ'; δίνει στο πεδίο SUR του RECORD STUD[1] την </a:t>
            </a:r>
            <a:r>
              <a:rPr lang="el-GR" sz="1800" dirty="0" smtClean="0"/>
              <a:t>τιμή ΣΩΤΗΡΙΟΥ</a:t>
            </a:r>
            <a:r>
              <a:rPr lang="el-GR" sz="1800" dirty="0"/>
              <a:t>. (Για το 1ο Σπουδαστή)</a:t>
            </a:r>
          </a:p>
          <a:p>
            <a:pPr marL="0" indent="0">
              <a:buNone/>
            </a:pPr>
            <a:r>
              <a:rPr lang="el-GR" sz="1800" dirty="0"/>
              <a:t>Η εντολή STUD[1].NAME := 'ΓΕΩΡΓΙΟΣ'; δίνει στο πεδίο NAME του RECORD STUD[1] την </a:t>
            </a:r>
            <a:r>
              <a:rPr lang="el-GR" sz="1800" dirty="0" smtClean="0"/>
              <a:t>τιμή ΓΕΩΡΓΙΟΣ</a:t>
            </a:r>
            <a:r>
              <a:rPr lang="el-GR" sz="1800" dirty="0"/>
              <a:t>. (Για το 1ο Σπουδαστή)</a:t>
            </a:r>
          </a:p>
          <a:p>
            <a:pPr marL="0" indent="0">
              <a:buNone/>
            </a:pPr>
            <a:r>
              <a:rPr lang="el-GR" sz="1800" dirty="0"/>
              <a:t>Η εντολή STUD[1].ΑΜ := 145; δίνει στο </a:t>
            </a:r>
            <a:r>
              <a:rPr lang="el-GR" sz="1800" dirty="0" smtClean="0"/>
              <a:t>πεδίο ΑΜ </a:t>
            </a:r>
            <a:r>
              <a:rPr lang="el-GR" sz="1800" dirty="0"/>
              <a:t>του RECORD STUD[1] την τιμή 145. (Για </a:t>
            </a:r>
            <a:r>
              <a:rPr lang="el-GR" sz="1800" dirty="0" smtClean="0"/>
              <a:t>το 1ο </a:t>
            </a:r>
            <a:r>
              <a:rPr lang="el-GR" sz="1800" dirty="0"/>
              <a:t>Σπουδαστή)</a:t>
            </a:r>
          </a:p>
          <a:p>
            <a:pPr marL="0" indent="0">
              <a:buNone/>
            </a:pPr>
            <a:r>
              <a:rPr lang="el-GR" sz="1800" dirty="0"/>
              <a:t>Η εντολή STUD.BIRTH := 1982; δίνει στο πεδίο BIRTH του RECORD STUD[1] την τιμή 1982</a:t>
            </a:r>
            <a:r>
              <a:rPr lang="el-GR" sz="1800" dirty="0" smtClean="0"/>
              <a:t>. (</a:t>
            </a:r>
            <a:r>
              <a:rPr lang="el-GR" sz="1800" dirty="0"/>
              <a:t>Για το 1ο Σπουδαστή</a:t>
            </a:r>
            <a:r>
              <a:rPr lang="el-GR" sz="1800" dirty="0" smtClean="0"/>
              <a:t>)</a:t>
            </a:r>
            <a:endParaRPr lang="el-GR" sz="1800" dirty="0"/>
          </a:p>
        </p:txBody>
      </p:sp>
      <p:sp>
        <p:nvSpPr>
          <p:cNvPr id="7" name="6 - Διάγραμμα ροής: Έξοδος σε εκτυπωτή"/>
          <p:cNvSpPr/>
          <p:nvPr/>
        </p:nvSpPr>
        <p:spPr>
          <a:xfrm>
            <a:off x="4644008" y="1417340"/>
            <a:ext cx="4392488" cy="2880320"/>
          </a:xfrm>
          <a:prstGeom prst="flowChart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000" dirty="0"/>
              <a:t>TYPE STUDENT = RECORD</a:t>
            </a:r>
          </a:p>
          <a:p>
            <a:pPr indent="179388"/>
            <a:r>
              <a:rPr lang="en-US" sz="2000" dirty="0"/>
              <a:t>SUR,NAME:STRING[20];</a:t>
            </a:r>
          </a:p>
          <a:p>
            <a:pPr indent="179388"/>
            <a:r>
              <a:rPr lang="en-US" sz="2000" dirty="0"/>
              <a:t>AM,BIRTH:INTEGER;</a:t>
            </a:r>
          </a:p>
          <a:p>
            <a:pPr indent="179388"/>
            <a:r>
              <a:rPr lang="en-US" sz="2000" dirty="0"/>
              <a:t>SEX:CHAR;</a:t>
            </a:r>
          </a:p>
          <a:p>
            <a:pPr indent="179388"/>
            <a:r>
              <a:rPr lang="en-US" sz="2000" dirty="0"/>
              <a:t>GRADE:REAL;</a:t>
            </a:r>
          </a:p>
          <a:p>
            <a:r>
              <a:rPr lang="en-US" sz="2000" dirty="0"/>
              <a:t>END;</a:t>
            </a:r>
          </a:p>
          <a:p>
            <a:r>
              <a:rPr lang="en-US" sz="2000" dirty="0"/>
              <a:t>VAR STUD:ARRAY[1..50] OF STUDENT;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879127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512" y="246528"/>
            <a:ext cx="8640960" cy="952500"/>
          </a:xfrm>
        </p:spPr>
        <p:txBody>
          <a:bodyPr>
            <a:normAutofit/>
          </a:bodyPr>
          <a:lstStyle/>
          <a:p>
            <a:r>
              <a:rPr lang="el-GR" dirty="0" smtClean="0"/>
              <a:t>Εγγραφές - </a:t>
            </a:r>
            <a:r>
              <a:rPr lang="en-US" dirty="0" smtClean="0"/>
              <a:t>Records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>
          <a:xfrm>
            <a:off x="457200" y="1333500"/>
            <a:ext cx="4186808" cy="37716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Η </a:t>
            </a:r>
            <a:r>
              <a:rPr lang="el-GR" sz="2000" dirty="0"/>
              <a:t>εντολή STUD[1].GRADE := 7.5; δίνει στο πεδίο GRADE του RECORD STUD[1] </a:t>
            </a:r>
            <a:r>
              <a:rPr lang="el-GR" sz="2000" dirty="0" smtClean="0"/>
              <a:t>την τιμή </a:t>
            </a:r>
            <a:r>
              <a:rPr lang="el-GR" sz="2000" dirty="0"/>
              <a:t>7.5</a:t>
            </a:r>
            <a:r>
              <a:rPr lang="el-GR" sz="2000" dirty="0" smtClean="0"/>
              <a:t>. (</a:t>
            </a:r>
            <a:r>
              <a:rPr lang="el-GR" sz="2000" dirty="0"/>
              <a:t>Για το 1ο Σπουδαστή)</a:t>
            </a:r>
          </a:p>
          <a:p>
            <a:pPr marL="0" indent="0">
              <a:buNone/>
            </a:pPr>
            <a:r>
              <a:rPr lang="el-GR" sz="2000" dirty="0"/>
              <a:t>Επίσης θα μπορούσαμε να είχαμε </a:t>
            </a:r>
            <a:r>
              <a:rPr lang="el-GR" sz="2000" dirty="0" smtClean="0"/>
              <a:t>συνδυασμό </a:t>
            </a:r>
            <a:r>
              <a:rPr lang="el-GR" sz="2000" dirty="0"/>
              <a:t>ή συνδυασμούς των πιο πάνω περιπτώσεων. π.χ</a:t>
            </a:r>
            <a:r>
              <a:rPr lang="el-GR" sz="2000" dirty="0" smtClean="0"/>
              <a:t>. να </a:t>
            </a:r>
            <a:r>
              <a:rPr lang="el-GR" sz="2000" dirty="0"/>
              <a:t>είχαμε τα στοιχεία για 50 μαθητές και τους βαθμούς (GRADE) 5 μαθημάτων οπότε η </a:t>
            </a:r>
            <a:r>
              <a:rPr lang="el-GR" sz="2000" dirty="0" smtClean="0"/>
              <a:t>δήλωση του </a:t>
            </a:r>
            <a:r>
              <a:rPr lang="el-GR" sz="2000" dirty="0"/>
              <a:t>RECORD θα γινόταν ως εξής:</a:t>
            </a:r>
            <a:endParaRPr lang="el-GR" sz="2000" b="1" dirty="0"/>
          </a:p>
        </p:txBody>
      </p:sp>
      <p:sp>
        <p:nvSpPr>
          <p:cNvPr id="7" name="6 - Διάγραμμα ροής: Έξοδος σε εκτυπωτή"/>
          <p:cNvSpPr/>
          <p:nvPr/>
        </p:nvSpPr>
        <p:spPr>
          <a:xfrm>
            <a:off x="4644008" y="1417340"/>
            <a:ext cx="4392488" cy="2880320"/>
          </a:xfrm>
          <a:prstGeom prst="flowChart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000" dirty="0"/>
              <a:t>TYPE STUDENT = RECORD</a:t>
            </a:r>
          </a:p>
          <a:p>
            <a:pPr indent="179388"/>
            <a:r>
              <a:rPr lang="en-US" sz="2000" dirty="0"/>
              <a:t>SUR,NAME:STRING[20];</a:t>
            </a:r>
          </a:p>
          <a:p>
            <a:pPr indent="179388"/>
            <a:r>
              <a:rPr lang="en-US" sz="2000" dirty="0"/>
              <a:t>AM,BIRTH:INTEGER;</a:t>
            </a:r>
          </a:p>
          <a:p>
            <a:pPr indent="179388"/>
            <a:r>
              <a:rPr lang="en-US" sz="2000" dirty="0"/>
              <a:t>SEX:CHAR;</a:t>
            </a:r>
          </a:p>
          <a:p>
            <a:pPr indent="179388"/>
            <a:r>
              <a:rPr lang="en-US" sz="2000" dirty="0"/>
              <a:t>GRADE:ARRAY[1..5] OF REAL;</a:t>
            </a:r>
          </a:p>
          <a:p>
            <a:r>
              <a:rPr lang="en-US" sz="2000" dirty="0"/>
              <a:t>END;</a:t>
            </a:r>
          </a:p>
          <a:p>
            <a:r>
              <a:rPr lang="en-US" sz="2000" dirty="0"/>
              <a:t>VAR STUD:ARRAY[1..50] OF STUDENT;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100745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512" y="246528"/>
            <a:ext cx="8640960" cy="952500"/>
          </a:xfrm>
        </p:spPr>
        <p:txBody>
          <a:bodyPr>
            <a:normAutofit/>
          </a:bodyPr>
          <a:lstStyle/>
          <a:p>
            <a:r>
              <a:rPr lang="el-GR" dirty="0" smtClean="0"/>
              <a:t>Εγγραφές - </a:t>
            </a:r>
            <a:r>
              <a:rPr lang="en-US" dirty="0" smtClean="0"/>
              <a:t>Records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>
          <a:xfrm>
            <a:off x="457200" y="1333500"/>
            <a:ext cx="4186808" cy="37716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Η </a:t>
            </a:r>
            <a:r>
              <a:rPr lang="el-GR" sz="2000" dirty="0"/>
              <a:t>εντολή STUD[1].GRADE := 7.5; δίνει στο πεδίο GRADE του RECORD STUD[1] </a:t>
            </a:r>
            <a:r>
              <a:rPr lang="el-GR" sz="2000" dirty="0" smtClean="0"/>
              <a:t>την τιμή </a:t>
            </a:r>
            <a:r>
              <a:rPr lang="el-GR" sz="2000" dirty="0"/>
              <a:t>7.5</a:t>
            </a:r>
            <a:r>
              <a:rPr lang="el-GR" sz="2000" dirty="0" smtClean="0"/>
              <a:t>. (</a:t>
            </a:r>
            <a:r>
              <a:rPr lang="el-GR" sz="2000" dirty="0"/>
              <a:t>Για το 1ο Σπουδαστή)</a:t>
            </a:r>
          </a:p>
          <a:p>
            <a:pPr marL="0" indent="0">
              <a:buNone/>
            </a:pPr>
            <a:r>
              <a:rPr lang="el-GR" sz="1800" dirty="0"/>
              <a:t>Επίσης θα μπορούσαμε να είχαμε </a:t>
            </a:r>
            <a:r>
              <a:rPr lang="el-GR" sz="1800" dirty="0" smtClean="0"/>
              <a:t>συνδυασμό </a:t>
            </a:r>
            <a:r>
              <a:rPr lang="el-GR" sz="1800" dirty="0"/>
              <a:t>ή συνδυασμούς των πιο πάνω περιπτώσεων. π.χ</a:t>
            </a:r>
            <a:r>
              <a:rPr lang="el-GR" sz="1800" dirty="0" smtClean="0"/>
              <a:t>. να </a:t>
            </a:r>
            <a:r>
              <a:rPr lang="el-GR" sz="1800" dirty="0"/>
              <a:t>είχαμε τα στοιχεία για 50 μαθητές και τους βαθμούς (GRADE) 5 μαθημάτων οπότε η </a:t>
            </a:r>
            <a:r>
              <a:rPr lang="el-GR" sz="1800" dirty="0" smtClean="0"/>
              <a:t>δήλωση του </a:t>
            </a:r>
            <a:r>
              <a:rPr lang="el-GR" sz="1800" dirty="0"/>
              <a:t>RECORD θα γινόταν ως εξής</a:t>
            </a:r>
            <a:r>
              <a:rPr lang="el-GR" sz="1800" dirty="0" smtClean="0"/>
              <a:t>:</a:t>
            </a:r>
          </a:p>
          <a:p>
            <a:pPr marL="0" indent="0">
              <a:buNone/>
            </a:pPr>
            <a:r>
              <a:rPr lang="el-GR" sz="1800" dirty="0"/>
              <a:t>Η εντολή STUD[1].GRADE[1] := 7.5; δίνει στο πεδίο GRADE[1] του RECORD STUD[1] την </a:t>
            </a:r>
            <a:r>
              <a:rPr lang="el-GR" sz="1800" dirty="0" smtClean="0"/>
              <a:t>τιμή 7.5</a:t>
            </a:r>
            <a:r>
              <a:rPr lang="el-GR" sz="1800" dirty="0"/>
              <a:t>. (Το πρώτο μάθημα για το 1ο Σπουδαστή)</a:t>
            </a:r>
            <a:endParaRPr lang="el-GR" sz="1800" b="1" dirty="0"/>
          </a:p>
        </p:txBody>
      </p:sp>
      <p:sp>
        <p:nvSpPr>
          <p:cNvPr id="7" name="6 - Διάγραμμα ροής: Έξοδος σε εκτυπωτή"/>
          <p:cNvSpPr/>
          <p:nvPr/>
        </p:nvSpPr>
        <p:spPr>
          <a:xfrm>
            <a:off x="4644008" y="1417340"/>
            <a:ext cx="4392488" cy="2880320"/>
          </a:xfrm>
          <a:prstGeom prst="flowChart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000" dirty="0"/>
              <a:t>TYPE STUDENT = RECORD</a:t>
            </a:r>
          </a:p>
          <a:p>
            <a:pPr indent="179388"/>
            <a:r>
              <a:rPr lang="en-US" sz="2000" dirty="0"/>
              <a:t>SUR,NAME:STRING[20];</a:t>
            </a:r>
          </a:p>
          <a:p>
            <a:pPr indent="179388"/>
            <a:r>
              <a:rPr lang="en-US" sz="2000" dirty="0"/>
              <a:t>AM,BIRTH:INTEGER;</a:t>
            </a:r>
          </a:p>
          <a:p>
            <a:pPr indent="179388"/>
            <a:r>
              <a:rPr lang="en-US" sz="2000" dirty="0"/>
              <a:t>SEX:CHAR;</a:t>
            </a:r>
          </a:p>
          <a:p>
            <a:pPr indent="179388"/>
            <a:r>
              <a:rPr lang="en-US" sz="2000" dirty="0"/>
              <a:t>GRADE:ARRAY[1..5] OF REAL;</a:t>
            </a:r>
          </a:p>
          <a:p>
            <a:r>
              <a:rPr lang="en-US" sz="2000" dirty="0"/>
              <a:t>END;</a:t>
            </a:r>
          </a:p>
          <a:p>
            <a:r>
              <a:rPr lang="en-US" sz="2000" dirty="0"/>
              <a:t>VAR STUD:ARRAY[1..50] OF STUDENT;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776656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512" y="246528"/>
            <a:ext cx="8640960" cy="952500"/>
          </a:xfrm>
        </p:spPr>
        <p:txBody>
          <a:bodyPr>
            <a:normAutofit/>
          </a:bodyPr>
          <a:lstStyle/>
          <a:p>
            <a:r>
              <a:rPr lang="el-GR" dirty="0" smtClean="0"/>
              <a:t>Εγγραφές - </a:t>
            </a:r>
            <a:r>
              <a:rPr lang="en-US" dirty="0" smtClean="0"/>
              <a:t>Records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b="1" dirty="0"/>
              <a:t>Παράδειγμα </a:t>
            </a:r>
            <a:r>
              <a:rPr lang="el-GR" sz="2800" b="1" dirty="0" smtClean="0"/>
              <a:t>2</a:t>
            </a:r>
            <a:endParaRPr lang="el-GR" sz="2800" b="1" dirty="0"/>
          </a:p>
          <a:p>
            <a:pPr marL="0" indent="0">
              <a:buNone/>
            </a:pPr>
            <a:r>
              <a:rPr lang="el-GR" sz="2400" dirty="0" smtClean="0"/>
              <a:t>Να </a:t>
            </a:r>
            <a:r>
              <a:rPr lang="el-GR" sz="2400" dirty="0"/>
              <a:t>γραφεί πρόγραμμα σε γλώσσα Pascal το οποίο </a:t>
            </a:r>
            <a:r>
              <a:rPr lang="el-GR" sz="2400" dirty="0" smtClean="0"/>
              <a:t>να διαβάζει </a:t>
            </a:r>
            <a:r>
              <a:rPr lang="el-GR" sz="2400" dirty="0"/>
              <a:t>τα στοιχεία 5 </a:t>
            </a:r>
            <a:r>
              <a:rPr lang="el-GR" sz="2400" dirty="0" smtClean="0"/>
              <a:t>σπουδαστών (</a:t>
            </a:r>
            <a:r>
              <a:rPr lang="el-GR" sz="2400" dirty="0"/>
              <a:t>επώνυμο, </a:t>
            </a:r>
            <a:r>
              <a:rPr lang="el-GR" sz="2400" dirty="0" smtClean="0"/>
              <a:t>αριθμό μητρώου</a:t>
            </a:r>
            <a:r>
              <a:rPr lang="el-GR" sz="2400" dirty="0"/>
              <a:t>, χρονολογία γέννησης και βαθμό στο μάθημα </a:t>
            </a:r>
            <a:r>
              <a:rPr lang="el-GR" sz="2400" dirty="0" smtClean="0"/>
              <a:t>Προγραμματισμός) του </a:t>
            </a:r>
            <a:r>
              <a:rPr lang="el-GR" sz="2400" dirty="0"/>
              <a:t>Τμήματος Τεχνολογίας Πληροφορικής και Τηλεπικοινωνιών. </a:t>
            </a:r>
            <a:endParaRPr lang="el-GR" sz="2400" dirty="0" smtClean="0"/>
          </a:p>
          <a:p>
            <a:pPr marL="0" indent="0">
              <a:buNone/>
            </a:pPr>
            <a:r>
              <a:rPr lang="el-GR" sz="2400" dirty="0" smtClean="0"/>
              <a:t>Να </a:t>
            </a:r>
            <a:r>
              <a:rPr lang="el-GR" sz="2400" dirty="0"/>
              <a:t>υπολογίζει το μέσο όρο </a:t>
            </a:r>
            <a:r>
              <a:rPr lang="el-GR" sz="2400" dirty="0" smtClean="0"/>
              <a:t>στο μάθημα </a:t>
            </a:r>
            <a:r>
              <a:rPr lang="el-GR" sz="2400" dirty="0"/>
              <a:t>Δομές Δεδομένων και να τυπώνει τα στοιχεία των σπουδαστών που </a:t>
            </a:r>
            <a:r>
              <a:rPr lang="el-GR" sz="2400" dirty="0" smtClean="0"/>
              <a:t>έχουν βαθμό μεγαλύτερο </a:t>
            </a:r>
            <a:r>
              <a:rPr lang="el-GR" sz="2400" dirty="0"/>
              <a:t>από το μέσο όρο.</a:t>
            </a:r>
            <a:endParaRPr lang="el-GR" sz="1400" b="1" dirty="0"/>
          </a:p>
        </p:txBody>
      </p:sp>
    </p:spTree>
    <p:extLst>
      <p:ext uri="{BB962C8B-B14F-4D97-AF65-F5344CB8AC3E}">
        <p14:creationId xmlns:p14="http://schemas.microsoft.com/office/powerpoint/2010/main" val="2850721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512" y="246528"/>
            <a:ext cx="2736304" cy="1674868"/>
          </a:xfrm>
        </p:spPr>
        <p:txBody>
          <a:bodyPr>
            <a:normAutofit/>
          </a:bodyPr>
          <a:lstStyle/>
          <a:p>
            <a:pPr algn="l"/>
            <a:r>
              <a:rPr lang="el-GR" dirty="0" smtClean="0"/>
              <a:t>Εγγραφές - </a:t>
            </a:r>
            <a:r>
              <a:rPr lang="en-US" dirty="0" smtClean="0"/>
              <a:t>Records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7" name="6 - Διάγραμμα ροής: Έξοδος σε εκτυπωτή"/>
          <p:cNvSpPr/>
          <p:nvPr/>
        </p:nvSpPr>
        <p:spPr>
          <a:xfrm>
            <a:off x="3275856" y="262288"/>
            <a:ext cx="4752528" cy="5452712"/>
          </a:xfrm>
          <a:prstGeom prst="flowChart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000" dirty="0"/>
              <a:t>Program paradeigma_21;</a:t>
            </a:r>
            <a:endParaRPr lang="el-GR" sz="1000" dirty="0"/>
          </a:p>
          <a:p>
            <a:r>
              <a:rPr lang="en-US" sz="1000" dirty="0"/>
              <a:t>Uses </a:t>
            </a:r>
            <a:r>
              <a:rPr lang="en-US" sz="1000" dirty="0" err="1"/>
              <a:t>crt</a:t>
            </a:r>
            <a:r>
              <a:rPr lang="en-US" sz="1000" dirty="0"/>
              <a:t>;</a:t>
            </a:r>
            <a:endParaRPr lang="el-GR" sz="1000" dirty="0"/>
          </a:p>
          <a:p>
            <a:r>
              <a:rPr lang="en-US" sz="1000" dirty="0"/>
              <a:t>Type student=record</a:t>
            </a:r>
            <a:endParaRPr lang="el-GR" sz="1000" dirty="0"/>
          </a:p>
          <a:p>
            <a:r>
              <a:rPr lang="en-US" sz="1000" dirty="0" err="1"/>
              <a:t>Sur:string</a:t>
            </a:r>
            <a:r>
              <a:rPr lang="en-US" sz="1000" dirty="0"/>
              <a:t>[20];</a:t>
            </a:r>
            <a:endParaRPr lang="el-GR" sz="1000" dirty="0"/>
          </a:p>
          <a:p>
            <a:r>
              <a:rPr lang="en-US" sz="1000" dirty="0" err="1"/>
              <a:t>Am,birth:integer</a:t>
            </a:r>
            <a:r>
              <a:rPr lang="en-US" sz="1000" dirty="0"/>
              <a:t>;</a:t>
            </a:r>
            <a:endParaRPr lang="el-GR" sz="1000" dirty="0"/>
          </a:p>
          <a:p>
            <a:r>
              <a:rPr lang="en-US" sz="1000" dirty="0" err="1"/>
              <a:t>Dd:real</a:t>
            </a:r>
            <a:r>
              <a:rPr lang="en-US" sz="1000" dirty="0"/>
              <a:t>;</a:t>
            </a:r>
            <a:endParaRPr lang="el-GR" sz="1000" dirty="0"/>
          </a:p>
          <a:p>
            <a:r>
              <a:rPr lang="en-US" sz="1000" dirty="0"/>
              <a:t>End;</a:t>
            </a:r>
            <a:endParaRPr lang="el-GR" sz="1000" dirty="0"/>
          </a:p>
          <a:p>
            <a:r>
              <a:rPr lang="en-US" sz="1000" dirty="0"/>
              <a:t>Var </a:t>
            </a:r>
            <a:r>
              <a:rPr lang="en-US" sz="1000" dirty="0" err="1"/>
              <a:t>stud:array</a:t>
            </a:r>
            <a:r>
              <a:rPr lang="en-US" sz="1000" dirty="0"/>
              <a:t>[1..5] of student;</a:t>
            </a:r>
            <a:endParaRPr lang="el-GR" sz="1000" dirty="0"/>
          </a:p>
          <a:p>
            <a:r>
              <a:rPr lang="en-US" sz="1000" dirty="0"/>
              <a:t>I:integer;sum,mo:real;</a:t>
            </a:r>
            <a:endParaRPr lang="el-GR" sz="1000" dirty="0"/>
          </a:p>
          <a:p>
            <a:r>
              <a:rPr lang="en-US" sz="1000" dirty="0"/>
              <a:t>Begin</a:t>
            </a:r>
            <a:endParaRPr lang="el-GR" sz="1000" dirty="0"/>
          </a:p>
          <a:p>
            <a:r>
              <a:rPr lang="en-US" sz="1000" dirty="0" err="1"/>
              <a:t>Clrscr</a:t>
            </a:r>
            <a:r>
              <a:rPr lang="en-US" sz="1000" dirty="0"/>
              <a:t>;</a:t>
            </a:r>
            <a:endParaRPr lang="el-GR" sz="1000" dirty="0"/>
          </a:p>
          <a:p>
            <a:r>
              <a:rPr lang="en-US" sz="1000" dirty="0"/>
              <a:t>Sum:=0;</a:t>
            </a:r>
            <a:endParaRPr lang="el-GR" sz="1000" dirty="0"/>
          </a:p>
          <a:p>
            <a:r>
              <a:rPr lang="en-US" sz="1000" dirty="0"/>
              <a:t>For i:=1 to 5 do</a:t>
            </a:r>
            <a:endParaRPr lang="el-GR" sz="1000" dirty="0"/>
          </a:p>
          <a:p>
            <a:r>
              <a:rPr lang="en-US" sz="1000" dirty="0"/>
              <a:t>Begin</a:t>
            </a:r>
            <a:endParaRPr lang="el-GR" sz="1000" dirty="0"/>
          </a:p>
          <a:p>
            <a:r>
              <a:rPr lang="en-US" sz="1000" dirty="0"/>
              <a:t>Write('dose </a:t>
            </a:r>
            <a:r>
              <a:rPr lang="en-US" sz="1000" dirty="0" err="1"/>
              <a:t>eponymo</a:t>
            </a:r>
            <a:r>
              <a:rPr lang="en-US" sz="1000" dirty="0"/>
              <a:t> ',</a:t>
            </a:r>
            <a:r>
              <a:rPr lang="en-US" sz="1000" dirty="0" err="1"/>
              <a:t>i</a:t>
            </a:r>
            <a:r>
              <a:rPr lang="en-US" sz="1000" dirty="0"/>
              <a:t>,' </a:t>
            </a:r>
            <a:r>
              <a:rPr lang="en-US" sz="1000" dirty="0" err="1"/>
              <a:t>ou</a:t>
            </a:r>
            <a:r>
              <a:rPr lang="en-US" sz="1000" dirty="0"/>
              <a:t> </a:t>
            </a:r>
            <a:r>
              <a:rPr lang="en-US" sz="1000" dirty="0" err="1"/>
              <a:t>spoudasth</a:t>
            </a:r>
            <a:r>
              <a:rPr lang="en-US" sz="1000" dirty="0"/>
              <a:t> : ');</a:t>
            </a:r>
            <a:endParaRPr lang="el-GR" sz="1000" dirty="0"/>
          </a:p>
          <a:p>
            <a:r>
              <a:rPr lang="en-US" sz="1000" dirty="0" err="1"/>
              <a:t>Readln</a:t>
            </a:r>
            <a:r>
              <a:rPr lang="en-US" sz="1000" dirty="0"/>
              <a:t>(stud[</a:t>
            </a:r>
            <a:r>
              <a:rPr lang="en-US" sz="1000" dirty="0" err="1"/>
              <a:t>i</a:t>
            </a:r>
            <a:r>
              <a:rPr lang="en-US" sz="1000" dirty="0"/>
              <a:t>].</a:t>
            </a:r>
            <a:r>
              <a:rPr lang="en-US" sz="1000" dirty="0" err="1"/>
              <a:t>sur</a:t>
            </a:r>
            <a:r>
              <a:rPr lang="en-US" sz="1000" dirty="0"/>
              <a:t>);</a:t>
            </a:r>
            <a:endParaRPr lang="el-GR" sz="1000" dirty="0"/>
          </a:p>
          <a:p>
            <a:r>
              <a:rPr lang="en-US" sz="1000" dirty="0"/>
              <a:t>Write('dose ar. </a:t>
            </a:r>
            <a:r>
              <a:rPr lang="en-US" sz="1000" dirty="0" err="1"/>
              <a:t>Mhtroou</a:t>
            </a:r>
            <a:r>
              <a:rPr lang="en-US" sz="1000" dirty="0"/>
              <a:t> ',</a:t>
            </a:r>
            <a:r>
              <a:rPr lang="en-US" sz="1000" dirty="0" err="1"/>
              <a:t>i</a:t>
            </a:r>
            <a:r>
              <a:rPr lang="en-US" sz="1000" dirty="0"/>
              <a:t>,' </a:t>
            </a:r>
            <a:r>
              <a:rPr lang="en-US" sz="1000" dirty="0" err="1"/>
              <a:t>ou</a:t>
            </a:r>
            <a:r>
              <a:rPr lang="en-US" sz="1000" dirty="0"/>
              <a:t> </a:t>
            </a:r>
            <a:r>
              <a:rPr lang="en-US" sz="1000" dirty="0" err="1"/>
              <a:t>spoudasth</a:t>
            </a:r>
            <a:r>
              <a:rPr lang="en-US" sz="1000" dirty="0"/>
              <a:t> : ');</a:t>
            </a:r>
            <a:endParaRPr lang="el-GR" sz="1000" dirty="0"/>
          </a:p>
          <a:p>
            <a:r>
              <a:rPr lang="en-US" sz="1000" dirty="0" err="1"/>
              <a:t>Readln</a:t>
            </a:r>
            <a:r>
              <a:rPr lang="en-US" sz="1000" dirty="0"/>
              <a:t>(stud[</a:t>
            </a:r>
            <a:r>
              <a:rPr lang="en-US" sz="1000" dirty="0" err="1"/>
              <a:t>i</a:t>
            </a:r>
            <a:r>
              <a:rPr lang="en-US" sz="1000" dirty="0"/>
              <a:t>].am);</a:t>
            </a:r>
            <a:endParaRPr lang="el-GR" sz="1000" dirty="0"/>
          </a:p>
          <a:p>
            <a:r>
              <a:rPr lang="en-US" sz="1000" dirty="0"/>
              <a:t>Write('dose hm. </a:t>
            </a:r>
            <a:r>
              <a:rPr lang="en-US" sz="1000" dirty="0" err="1"/>
              <a:t>Gennhshs</a:t>
            </a:r>
            <a:r>
              <a:rPr lang="en-US" sz="1000" dirty="0"/>
              <a:t> ',</a:t>
            </a:r>
            <a:r>
              <a:rPr lang="en-US" sz="1000" dirty="0" err="1"/>
              <a:t>i</a:t>
            </a:r>
            <a:r>
              <a:rPr lang="en-US" sz="1000" dirty="0"/>
              <a:t>,' </a:t>
            </a:r>
            <a:r>
              <a:rPr lang="en-US" sz="1000" dirty="0" err="1"/>
              <a:t>ou</a:t>
            </a:r>
            <a:r>
              <a:rPr lang="en-US" sz="1000" dirty="0"/>
              <a:t> </a:t>
            </a:r>
            <a:r>
              <a:rPr lang="en-US" sz="1000" dirty="0" err="1"/>
              <a:t>spoudasth</a:t>
            </a:r>
            <a:r>
              <a:rPr lang="en-US" sz="1000" dirty="0"/>
              <a:t> : ');</a:t>
            </a:r>
            <a:endParaRPr lang="el-GR" sz="1000" dirty="0"/>
          </a:p>
          <a:p>
            <a:r>
              <a:rPr lang="en-US" sz="1000" dirty="0" err="1"/>
              <a:t>Readln</a:t>
            </a:r>
            <a:r>
              <a:rPr lang="en-US" sz="1000" dirty="0"/>
              <a:t>(stud[</a:t>
            </a:r>
            <a:r>
              <a:rPr lang="en-US" sz="1000" dirty="0" err="1"/>
              <a:t>i</a:t>
            </a:r>
            <a:r>
              <a:rPr lang="en-US" sz="1000" dirty="0"/>
              <a:t>].birth);</a:t>
            </a:r>
            <a:endParaRPr lang="el-GR" sz="1000" dirty="0"/>
          </a:p>
          <a:p>
            <a:r>
              <a:rPr lang="en-US" sz="1000" dirty="0"/>
              <a:t>Write('dose </a:t>
            </a:r>
            <a:r>
              <a:rPr lang="en-US" sz="1000" dirty="0" err="1"/>
              <a:t>bathmo</a:t>
            </a:r>
            <a:r>
              <a:rPr lang="en-US" sz="1000" dirty="0"/>
              <a:t> ',</a:t>
            </a:r>
            <a:r>
              <a:rPr lang="en-US" sz="1000" dirty="0" err="1"/>
              <a:t>i</a:t>
            </a:r>
            <a:r>
              <a:rPr lang="en-US" sz="1000" dirty="0"/>
              <a:t>,' </a:t>
            </a:r>
            <a:r>
              <a:rPr lang="en-US" sz="1000" dirty="0" err="1"/>
              <a:t>ou</a:t>
            </a:r>
            <a:r>
              <a:rPr lang="en-US" sz="1000" dirty="0"/>
              <a:t> </a:t>
            </a:r>
            <a:r>
              <a:rPr lang="en-US" sz="1000" dirty="0" err="1"/>
              <a:t>spoudasth</a:t>
            </a:r>
            <a:r>
              <a:rPr lang="en-US" sz="1000" dirty="0"/>
              <a:t> : ');</a:t>
            </a:r>
            <a:endParaRPr lang="el-GR" sz="1000" dirty="0"/>
          </a:p>
          <a:p>
            <a:r>
              <a:rPr lang="en-US" sz="1000" dirty="0" err="1"/>
              <a:t>Readln</a:t>
            </a:r>
            <a:r>
              <a:rPr lang="en-US" sz="1000" dirty="0"/>
              <a:t>(stud[</a:t>
            </a:r>
            <a:r>
              <a:rPr lang="en-US" sz="1000" dirty="0" err="1"/>
              <a:t>i</a:t>
            </a:r>
            <a:r>
              <a:rPr lang="en-US" sz="1000" dirty="0"/>
              <a:t>].</a:t>
            </a:r>
            <a:r>
              <a:rPr lang="en-US" sz="1000" dirty="0" err="1"/>
              <a:t>dd</a:t>
            </a:r>
            <a:r>
              <a:rPr lang="en-US" sz="1000" dirty="0"/>
              <a:t>);</a:t>
            </a:r>
            <a:endParaRPr lang="el-GR" sz="1000" dirty="0"/>
          </a:p>
          <a:p>
            <a:r>
              <a:rPr lang="en-US" sz="1000" dirty="0"/>
              <a:t>Sum := sum + stud[</a:t>
            </a:r>
            <a:r>
              <a:rPr lang="en-US" sz="1000" dirty="0" err="1"/>
              <a:t>i</a:t>
            </a:r>
            <a:r>
              <a:rPr lang="en-US" sz="1000" dirty="0"/>
              <a:t>].</a:t>
            </a:r>
            <a:r>
              <a:rPr lang="en-US" sz="1000" dirty="0" err="1"/>
              <a:t>dd</a:t>
            </a:r>
            <a:r>
              <a:rPr lang="en-US" sz="1000" dirty="0"/>
              <a:t>;</a:t>
            </a:r>
            <a:endParaRPr lang="el-GR" sz="1000" dirty="0"/>
          </a:p>
          <a:p>
            <a:r>
              <a:rPr lang="en-US" sz="1000" dirty="0"/>
              <a:t>End;</a:t>
            </a:r>
            <a:endParaRPr lang="el-GR" sz="1000" dirty="0"/>
          </a:p>
          <a:p>
            <a:r>
              <a:rPr lang="en-US" sz="1000" dirty="0" err="1"/>
              <a:t>Writeln</a:t>
            </a:r>
            <a:r>
              <a:rPr lang="en-US" sz="1000" dirty="0"/>
              <a:t>;</a:t>
            </a:r>
            <a:endParaRPr lang="el-GR" sz="1000" dirty="0"/>
          </a:p>
          <a:p>
            <a:r>
              <a:rPr lang="en-US" sz="1000" dirty="0"/>
              <a:t>Mo := sum / 5;</a:t>
            </a:r>
            <a:endParaRPr lang="el-GR" sz="1000" dirty="0"/>
          </a:p>
          <a:p>
            <a:r>
              <a:rPr lang="en-US" sz="1000" dirty="0" err="1"/>
              <a:t>Writeln</a:t>
            </a:r>
            <a:r>
              <a:rPr lang="en-US" sz="1000" dirty="0"/>
              <a:t>('o </a:t>
            </a:r>
            <a:r>
              <a:rPr lang="en-US" sz="1000" dirty="0" err="1"/>
              <a:t>mesos</a:t>
            </a:r>
            <a:r>
              <a:rPr lang="en-US" sz="1000" dirty="0"/>
              <a:t> </a:t>
            </a:r>
            <a:r>
              <a:rPr lang="en-US" sz="1000" dirty="0" err="1"/>
              <a:t>oros</a:t>
            </a:r>
            <a:r>
              <a:rPr lang="en-US" sz="1000" dirty="0"/>
              <a:t> </a:t>
            </a:r>
            <a:r>
              <a:rPr lang="en-US" sz="1000" dirty="0" err="1"/>
              <a:t>einai</a:t>
            </a:r>
            <a:r>
              <a:rPr lang="en-US" sz="1000" dirty="0"/>
              <a:t> : ',mo:0:2);</a:t>
            </a:r>
            <a:endParaRPr lang="el-GR" sz="1000" dirty="0"/>
          </a:p>
          <a:p>
            <a:r>
              <a:rPr lang="en-US" sz="1000" dirty="0" err="1"/>
              <a:t>Writeln</a:t>
            </a:r>
            <a:r>
              <a:rPr lang="en-US" sz="1000" dirty="0"/>
              <a:t>;</a:t>
            </a:r>
            <a:endParaRPr lang="el-GR" sz="1000" dirty="0"/>
          </a:p>
          <a:p>
            <a:r>
              <a:rPr lang="en-US" sz="1000" dirty="0"/>
              <a:t>For i:=1 to 5 do</a:t>
            </a:r>
            <a:endParaRPr lang="el-GR" sz="1000" dirty="0"/>
          </a:p>
          <a:p>
            <a:r>
              <a:rPr lang="en-US" sz="1000" dirty="0"/>
              <a:t>If stud[i].dd &gt; </a:t>
            </a:r>
            <a:r>
              <a:rPr lang="en-US" sz="1000" dirty="0" err="1"/>
              <a:t>mo</a:t>
            </a:r>
            <a:r>
              <a:rPr lang="en-US" sz="1000" dirty="0"/>
              <a:t> then</a:t>
            </a:r>
            <a:endParaRPr lang="el-GR" sz="1000" dirty="0"/>
          </a:p>
          <a:p>
            <a:r>
              <a:rPr lang="en-US" sz="1000" dirty="0" err="1"/>
              <a:t>Writeln</a:t>
            </a:r>
            <a:r>
              <a:rPr lang="en-US" sz="1000" dirty="0"/>
              <a:t>('</a:t>
            </a:r>
            <a:r>
              <a:rPr lang="en-US" sz="1000" dirty="0" err="1"/>
              <a:t>eponymo</a:t>
            </a:r>
            <a:r>
              <a:rPr lang="en-US" sz="1000" dirty="0"/>
              <a:t>:',stud[</a:t>
            </a:r>
            <a:r>
              <a:rPr lang="en-US" sz="1000" dirty="0" err="1"/>
              <a:t>i</a:t>
            </a:r>
            <a:r>
              <a:rPr lang="en-US" sz="1000" dirty="0"/>
              <a:t>].</a:t>
            </a:r>
            <a:r>
              <a:rPr lang="en-US" sz="1000" dirty="0" err="1"/>
              <a:t>sur</a:t>
            </a:r>
            <a:r>
              <a:rPr lang="en-US" sz="1000" dirty="0"/>
              <a:t>,'</a:t>
            </a:r>
            <a:r>
              <a:rPr lang="en-US" sz="1000" dirty="0" err="1"/>
              <a:t>a.m.:',stud</a:t>
            </a:r>
            <a:r>
              <a:rPr lang="en-US" sz="1000" dirty="0"/>
              <a:t>[</a:t>
            </a:r>
            <a:r>
              <a:rPr lang="en-US" sz="1000" dirty="0" err="1"/>
              <a:t>i</a:t>
            </a:r>
            <a:r>
              <a:rPr lang="en-US" sz="1000" dirty="0"/>
              <a:t>].am,'</a:t>
            </a:r>
            <a:endParaRPr lang="el-GR" sz="1000" dirty="0"/>
          </a:p>
          <a:p>
            <a:r>
              <a:rPr lang="en-US" sz="1000" dirty="0"/>
              <a:t>Hm.</a:t>
            </a:r>
            <a:r>
              <a:rPr lang="en-US" sz="1000" dirty="0" err="1"/>
              <a:t>gennhshs</a:t>
            </a:r>
            <a:r>
              <a:rPr lang="en-US" sz="1000" dirty="0"/>
              <a:t>:',stud[</a:t>
            </a:r>
            <a:r>
              <a:rPr lang="en-US" sz="1000" dirty="0" err="1"/>
              <a:t>i</a:t>
            </a:r>
            <a:r>
              <a:rPr lang="en-US" sz="1000" dirty="0"/>
              <a:t>].birth,'</a:t>
            </a:r>
            <a:r>
              <a:rPr lang="en-US" sz="1000" dirty="0" err="1"/>
              <a:t>bathmos</a:t>
            </a:r>
            <a:r>
              <a:rPr lang="en-US" sz="1000" dirty="0"/>
              <a:t>:',stud[</a:t>
            </a:r>
            <a:r>
              <a:rPr lang="en-US" sz="1000" dirty="0" err="1"/>
              <a:t>i</a:t>
            </a:r>
            <a:r>
              <a:rPr lang="en-US" sz="1000" dirty="0"/>
              <a:t>].dd:0:2);</a:t>
            </a:r>
            <a:endParaRPr lang="el-GR" sz="1000" dirty="0"/>
          </a:p>
          <a:p>
            <a:r>
              <a:rPr lang="el-GR" sz="1000" dirty="0" err="1"/>
              <a:t>End</a:t>
            </a:r>
            <a:r>
              <a:rPr lang="el-GR" sz="1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09814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512" y="246528"/>
            <a:ext cx="8640960" cy="952500"/>
          </a:xfrm>
        </p:spPr>
        <p:txBody>
          <a:bodyPr>
            <a:normAutofit/>
          </a:bodyPr>
          <a:lstStyle/>
          <a:p>
            <a:r>
              <a:rPr lang="el-GR" dirty="0"/>
              <a:t>Σύνολα</a:t>
            </a: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000" dirty="0"/>
              <a:t>Τα σύνολα είναι τύποι δεδομένων που ορίζονται από τον χρήστη και οι οποίοι έχουν κάποιο βαθμό δόμησης. </a:t>
            </a:r>
            <a:endParaRPr lang="el-GR" sz="2000" dirty="0" smtClean="0"/>
          </a:p>
          <a:p>
            <a:r>
              <a:rPr lang="el-GR" sz="2000" dirty="0" smtClean="0"/>
              <a:t>Όπως </a:t>
            </a:r>
            <a:r>
              <a:rPr lang="el-GR" sz="2000" dirty="0"/>
              <a:t>και στα μαθηματικά, έτσι και στην Pascal, ένα </a:t>
            </a:r>
            <a:r>
              <a:rPr lang="el-GR" sz="2000" i="1" dirty="0"/>
              <a:t>σύνολο (</a:t>
            </a:r>
            <a:r>
              <a:rPr lang="el-GR" sz="2000" i="1" dirty="0" err="1"/>
              <a:t>set</a:t>
            </a:r>
            <a:r>
              <a:rPr lang="el-GR" sz="2000" i="1" dirty="0"/>
              <a:t>)</a:t>
            </a:r>
            <a:r>
              <a:rPr lang="el-GR" sz="2000" dirty="0"/>
              <a:t> είναι μια διατεταγμένη συλλογή στοιχείων. Ένα σύνολο αποτελείται από μια πεπερασμένη συλλογή (μοναδικών) στοιχείων τα οποία βρίσκονται στον ίδιο προκαθορισμένο τύπο, ο οποίος καλείται </a:t>
            </a:r>
            <a:r>
              <a:rPr lang="el-GR" sz="2000" i="1" dirty="0"/>
              <a:t>βασικός</a:t>
            </a:r>
            <a:r>
              <a:rPr lang="el-GR" sz="2000" dirty="0"/>
              <a:t>. </a:t>
            </a:r>
            <a:endParaRPr lang="el-GR" sz="2000" dirty="0" smtClean="0"/>
          </a:p>
          <a:p>
            <a:r>
              <a:rPr lang="el-GR" sz="2000" dirty="0" smtClean="0"/>
              <a:t>Η </a:t>
            </a:r>
            <a:r>
              <a:rPr lang="el-GR" sz="2000" dirty="0"/>
              <a:t>γενική μορφή δήλωσης ενός συνόλου είναι η εξής :</a:t>
            </a:r>
          </a:p>
          <a:p>
            <a:pPr marL="0" indent="0" algn="ctr">
              <a:buNone/>
            </a:pPr>
            <a:r>
              <a:rPr lang="el-GR" sz="2000" b="1" i="1" dirty="0" err="1"/>
              <a:t>Type</a:t>
            </a:r>
            <a:r>
              <a:rPr lang="el-GR" sz="2000" i="1" dirty="0"/>
              <a:t> '</a:t>
            </a:r>
            <a:r>
              <a:rPr lang="el-GR" sz="2000" i="1" dirty="0" err="1"/>
              <a:t>Ονομα_Συνόλου</a:t>
            </a:r>
            <a:r>
              <a:rPr lang="el-GR" sz="2000" i="1" dirty="0"/>
              <a:t> = </a:t>
            </a:r>
            <a:r>
              <a:rPr lang="el-GR" sz="2000" b="1" i="1" dirty="0" err="1"/>
              <a:t>Set</a:t>
            </a:r>
            <a:r>
              <a:rPr lang="el-GR" sz="2000" b="1" i="1" dirty="0"/>
              <a:t> of</a:t>
            </a:r>
            <a:r>
              <a:rPr lang="el-GR" sz="2000" i="1" dirty="0"/>
              <a:t> </a:t>
            </a:r>
            <a:r>
              <a:rPr lang="el-GR" sz="2000" i="1" dirty="0" err="1"/>
              <a:t>Τακτικός_Τύπος</a:t>
            </a:r>
            <a:endParaRPr lang="el-GR" sz="2000" dirty="0"/>
          </a:p>
          <a:p>
            <a:r>
              <a:rPr lang="el-GR" sz="2000" dirty="0"/>
              <a:t>Ο </a:t>
            </a:r>
            <a:r>
              <a:rPr lang="el-GR" sz="2000" i="1" dirty="0" err="1"/>
              <a:t>Τακτικός_Τύπος</a:t>
            </a:r>
            <a:r>
              <a:rPr lang="el-GR" sz="2000" dirty="0"/>
              <a:t> είναι ένα διατεταγμένο σύνολο τιμών, τα στοιχεία του πρέπει να είναι όλα του ίδιου τύπου και πρέπει να αποτελεί ένα απλό στοιχείο ή ένα </a:t>
            </a:r>
            <a:r>
              <a:rPr lang="el-GR" sz="2000" dirty="0" err="1"/>
              <a:t>υποδιάστημα</a:t>
            </a:r>
            <a:r>
              <a:rPr lang="el-GR" sz="2000" dirty="0"/>
              <a:t>. Ο </a:t>
            </a:r>
            <a:r>
              <a:rPr lang="el-GR" sz="2000" dirty="0" err="1"/>
              <a:t>Τακτικός_Τύπος</a:t>
            </a:r>
            <a:r>
              <a:rPr lang="el-GR" sz="2000" dirty="0"/>
              <a:t> δεν μπορεί να έχει πάνω από 256 πιθανές τιμές</a:t>
            </a:r>
          </a:p>
        </p:txBody>
      </p:sp>
    </p:spTree>
    <p:extLst>
      <p:ext uri="{BB962C8B-B14F-4D97-AF65-F5344CB8AC3E}">
        <p14:creationId xmlns:p14="http://schemas.microsoft.com/office/powerpoint/2010/main" val="2986436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Μηχανικών Πληροφορικής Τ.Ε</a:t>
            </a:r>
          </a:p>
          <a:p>
            <a:pPr algn="l"/>
            <a:r>
              <a:rPr lang="el-GR" b="1" dirty="0" smtClean="0"/>
              <a:t>Προγραμματισμός Ι </a:t>
            </a:r>
            <a:endParaRPr lang="el-GR" b="1" dirty="0"/>
          </a:p>
          <a:p>
            <a:r>
              <a:rPr lang="el-GR" sz="2800" b="1" dirty="0" smtClean="0"/>
              <a:t>Ενότητα </a:t>
            </a:r>
            <a:r>
              <a:rPr lang="en-US" sz="2800" b="1" dirty="0" smtClean="0"/>
              <a:t>9 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dirty="0" smtClean="0"/>
              <a:t>Εγγραφές</a:t>
            </a:r>
            <a:r>
              <a:rPr lang="el-GR" sz="2800" dirty="0"/>
              <a:t>, Σύνολα</a:t>
            </a:r>
          </a:p>
          <a:p>
            <a:pPr algn="l">
              <a:lnSpc>
                <a:spcPts val="2600"/>
              </a:lnSpc>
            </a:pP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Αλέξανδρος Τζάλλας</a:t>
            </a:r>
          </a:p>
          <a:p>
            <a:pPr algn="l">
              <a:lnSpc>
                <a:spcPts val="2600"/>
              </a:lnSpc>
            </a:pP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Λέκτορας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512" y="246528"/>
            <a:ext cx="8640960" cy="952500"/>
          </a:xfrm>
        </p:spPr>
        <p:txBody>
          <a:bodyPr>
            <a:normAutofit/>
          </a:bodyPr>
          <a:lstStyle/>
          <a:p>
            <a:r>
              <a:rPr lang="el-GR" dirty="0"/>
              <a:t>Σύνολα</a:t>
            </a: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b="1" dirty="0" smtClean="0"/>
              <a:t>Παράδειγμα</a:t>
            </a:r>
            <a:endParaRPr lang="el-GR" sz="2800" b="1" dirty="0"/>
          </a:p>
          <a:p>
            <a:pPr marL="0" indent="1431925">
              <a:buNone/>
            </a:pPr>
            <a:r>
              <a:rPr lang="el-GR" sz="2000" b="1" dirty="0" err="1"/>
              <a:t>Const</a:t>
            </a:r>
            <a:endParaRPr lang="el-GR" sz="2000" b="1" dirty="0"/>
          </a:p>
          <a:p>
            <a:pPr marL="0" indent="1431925">
              <a:buNone/>
            </a:pPr>
            <a:r>
              <a:rPr lang="el-GR" sz="2000" b="1" dirty="0"/>
              <a:t>             </a:t>
            </a:r>
            <a:r>
              <a:rPr lang="el-GR" sz="2000" b="1" dirty="0" err="1" smtClean="0"/>
              <a:t>vowels</a:t>
            </a:r>
            <a:r>
              <a:rPr lang="el-GR" sz="2000" b="1" dirty="0" smtClean="0"/>
              <a:t> </a:t>
            </a:r>
            <a:r>
              <a:rPr lang="el-GR" sz="2000" b="1" dirty="0"/>
              <a:t>= ['A', 'E', 'I', 'O', 'U'];</a:t>
            </a:r>
          </a:p>
          <a:p>
            <a:pPr marL="0" indent="1431925">
              <a:buNone/>
            </a:pPr>
            <a:r>
              <a:rPr lang="el-GR" sz="2000" b="1" dirty="0"/>
              <a:t>            </a:t>
            </a:r>
            <a:r>
              <a:rPr lang="el-GR" sz="2000" b="1" dirty="0" err="1"/>
              <a:t>upper_case</a:t>
            </a:r>
            <a:r>
              <a:rPr lang="el-GR" sz="2000" b="1" dirty="0"/>
              <a:t> = </a:t>
            </a:r>
            <a:r>
              <a:rPr lang="el-GR" sz="2000" b="1" dirty="0" err="1"/>
              <a:t>Set</a:t>
            </a:r>
            <a:r>
              <a:rPr lang="el-GR" sz="2000" b="1" dirty="0"/>
              <a:t> of 'A'..'Z' = ['A'..'Z'];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/>
              <a:t>Αφού οριστεί κάποιο σύνολο, ο τελεστής </a:t>
            </a:r>
            <a:r>
              <a:rPr lang="en-US" sz="2000" dirty="0" err="1" smtClean="0"/>
              <a:t>i</a:t>
            </a:r>
            <a:r>
              <a:rPr lang="el-GR" sz="2000" dirty="0" smtClean="0"/>
              <a:t>n</a:t>
            </a:r>
            <a:r>
              <a:rPr lang="el-GR" sz="2000" dirty="0"/>
              <a:t> χρησιμεύει για να εξετάσει την παρουσία ή την απουσία κάποιου συγκεκριμένου στοιχείου από το σύνολο, ως εξής</a:t>
            </a:r>
          </a:p>
          <a:p>
            <a:pPr marL="0" indent="900113">
              <a:buNone/>
            </a:pPr>
            <a:r>
              <a:rPr lang="el-GR" sz="2000" dirty="0"/>
              <a:t>            </a:t>
            </a:r>
            <a:r>
              <a:rPr lang="el-GR" sz="2000" dirty="0" err="1"/>
              <a:t>If</a:t>
            </a:r>
            <a:r>
              <a:rPr lang="el-GR" sz="2000" dirty="0"/>
              <a:t> </a:t>
            </a:r>
            <a:r>
              <a:rPr lang="el-GR" sz="2000" dirty="0" err="1"/>
              <a:t>ch</a:t>
            </a:r>
            <a:r>
              <a:rPr lang="el-GR" sz="2000" dirty="0"/>
              <a:t> In </a:t>
            </a:r>
            <a:r>
              <a:rPr lang="el-GR" sz="2000" dirty="0" err="1"/>
              <a:t>upper_case</a:t>
            </a:r>
            <a:r>
              <a:rPr lang="el-GR" sz="2000" dirty="0"/>
              <a:t> </a:t>
            </a:r>
            <a:r>
              <a:rPr lang="el-GR" sz="2000" dirty="0" err="1"/>
              <a:t>Then</a:t>
            </a:r>
            <a:r>
              <a:rPr lang="el-GR" sz="2000" dirty="0"/>
              <a:t> ...</a:t>
            </a:r>
          </a:p>
          <a:p>
            <a:pPr marL="0" indent="900113">
              <a:buNone/>
            </a:pPr>
            <a:r>
              <a:rPr lang="el-GR" sz="2000" dirty="0"/>
              <a:t>            </a:t>
            </a:r>
            <a:r>
              <a:rPr lang="el-GR" sz="2000" dirty="0" err="1"/>
              <a:t>If</a:t>
            </a:r>
            <a:r>
              <a:rPr lang="el-GR" sz="2000" dirty="0"/>
              <a:t> </a:t>
            </a:r>
            <a:r>
              <a:rPr lang="el-GR" sz="2000" dirty="0" err="1"/>
              <a:t>ch</a:t>
            </a:r>
            <a:r>
              <a:rPr lang="el-GR" sz="2000" dirty="0"/>
              <a:t> In </a:t>
            </a:r>
            <a:r>
              <a:rPr lang="el-GR" sz="2000" dirty="0" err="1"/>
              <a:t>vowels</a:t>
            </a:r>
            <a:r>
              <a:rPr lang="el-GR" sz="2000" dirty="0"/>
              <a:t> </a:t>
            </a:r>
            <a:r>
              <a:rPr lang="el-GR" sz="2000" dirty="0" err="1"/>
              <a:t>Then</a:t>
            </a:r>
            <a:r>
              <a:rPr lang="el-GR" sz="2000" dirty="0"/>
              <a:t> ...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/>
              <a:t>Στα παραπάνω παραδείγματα, το In επιστρέφει την τιμή </a:t>
            </a:r>
            <a:r>
              <a:rPr lang="el-GR" sz="2000" dirty="0" err="1"/>
              <a:t>true</a:t>
            </a:r>
            <a:r>
              <a:rPr lang="el-GR" sz="2000" dirty="0"/>
              <a:t> αν το </a:t>
            </a:r>
            <a:r>
              <a:rPr lang="el-GR" sz="2000" dirty="0" err="1"/>
              <a:t>ch</a:t>
            </a:r>
            <a:r>
              <a:rPr lang="el-GR" sz="2000" dirty="0"/>
              <a:t> είναι στοιχείο του αντίστοιχου συνόλου και </a:t>
            </a:r>
            <a:r>
              <a:rPr lang="el-GR" sz="2000" dirty="0" err="1"/>
              <a:t>false</a:t>
            </a:r>
            <a:r>
              <a:rPr lang="el-GR" sz="2000" dirty="0"/>
              <a:t> αν δεν είναι.</a:t>
            </a:r>
          </a:p>
        </p:txBody>
      </p:sp>
    </p:spTree>
    <p:extLst>
      <p:ext uri="{BB962C8B-B14F-4D97-AF65-F5344CB8AC3E}">
        <p14:creationId xmlns:p14="http://schemas.microsoft.com/office/powerpoint/2010/main" val="4087699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512" y="246528"/>
            <a:ext cx="8640960" cy="952500"/>
          </a:xfrm>
        </p:spPr>
        <p:txBody>
          <a:bodyPr>
            <a:normAutofit/>
          </a:bodyPr>
          <a:lstStyle/>
          <a:p>
            <a:r>
              <a:rPr lang="el-GR" dirty="0"/>
              <a:t>Ορισμός Τύπων Συνόλων</a:t>
            </a: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Τα σύνολα μπορούν να οριστούν με πολλούς τρόπους 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b="1" dirty="0"/>
              <a:t>Προκαθορισμένοι τακτικοί τύποι :</a:t>
            </a:r>
          </a:p>
          <a:p>
            <a:pPr marL="0" indent="360363">
              <a:spcBef>
                <a:spcPts val="0"/>
              </a:spcBef>
              <a:buNone/>
            </a:pPr>
            <a:r>
              <a:rPr lang="en-US" sz="2400" dirty="0"/>
              <a:t>Type</a:t>
            </a:r>
          </a:p>
          <a:p>
            <a:pPr marL="0" indent="360363">
              <a:spcBef>
                <a:spcPts val="0"/>
              </a:spcBef>
              <a:buNone/>
            </a:pPr>
            <a:r>
              <a:rPr lang="en-US" sz="2400" dirty="0"/>
              <a:t>        </a:t>
            </a:r>
            <a:r>
              <a:rPr lang="en-US" sz="2400" dirty="0" err="1" smtClean="0"/>
              <a:t>boolean_set</a:t>
            </a:r>
            <a:r>
              <a:rPr lang="en-US" sz="2400" dirty="0" smtClean="0"/>
              <a:t> </a:t>
            </a:r>
            <a:r>
              <a:rPr lang="en-US" sz="2400" dirty="0"/>
              <a:t>= Set of Boolean;</a:t>
            </a:r>
          </a:p>
          <a:p>
            <a:pPr marL="0" indent="360363">
              <a:spcBef>
                <a:spcPts val="0"/>
              </a:spcBef>
              <a:buNone/>
            </a:pPr>
            <a:r>
              <a:rPr lang="en-US" sz="2400" dirty="0"/>
              <a:t>        </a:t>
            </a:r>
            <a:r>
              <a:rPr lang="en-US" sz="2400" dirty="0" err="1" smtClean="0"/>
              <a:t>char_set</a:t>
            </a:r>
            <a:r>
              <a:rPr lang="en-US" sz="2400" dirty="0" smtClean="0"/>
              <a:t> </a:t>
            </a:r>
            <a:r>
              <a:rPr lang="en-US" sz="2400" dirty="0"/>
              <a:t>= Set of Char;</a:t>
            </a:r>
          </a:p>
          <a:p>
            <a:pPr marL="0" indent="360363">
              <a:spcBef>
                <a:spcPts val="0"/>
              </a:spcBef>
              <a:buNone/>
            </a:pPr>
            <a:r>
              <a:rPr lang="en-US" sz="2400" dirty="0"/>
              <a:t>        </a:t>
            </a:r>
            <a:r>
              <a:rPr lang="en-US" sz="2400" dirty="0" err="1" smtClean="0"/>
              <a:t>byte_set</a:t>
            </a:r>
            <a:r>
              <a:rPr lang="en-US" sz="2400" dirty="0" smtClean="0"/>
              <a:t> </a:t>
            </a:r>
            <a:r>
              <a:rPr lang="en-US" sz="2400" dirty="0"/>
              <a:t>= Set of Byte</a:t>
            </a:r>
            <a:r>
              <a:rPr lang="en-US" sz="2400" dirty="0" smtClean="0"/>
              <a:t>;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8108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512" y="246528"/>
            <a:ext cx="8640960" cy="952500"/>
          </a:xfrm>
        </p:spPr>
        <p:txBody>
          <a:bodyPr>
            <a:normAutofit/>
          </a:bodyPr>
          <a:lstStyle/>
          <a:p>
            <a:r>
              <a:rPr lang="el-GR" dirty="0"/>
              <a:t>Ορισμός Τύπων Συνόλων</a:t>
            </a: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b="1" dirty="0" err="1" smtClean="0"/>
              <a:t>Υποδιαστήματα</a:t>
            </a:r>
            <a:r>
              <a:rPr lang="el-GR" sz="2400" b="1" dirty="0" smtClean="0"/>
              <a:t> </a:t>
            </a:r>
            <a:r>
              <a:rPr lang="el-GR" sz="2400" b="1" dirty="0"/>
              <a:t>προκαθορισμένων τύπων :</a:t>
            </a:r>
          </a:p>
          <a:p>
            <a:pPr marL="0" indent="360363">
              <a:spcBef>
                <a:spcPts val="0"/>
              </a:spcBef>
              <a:buNone/>
            </a:pPr>
            <a:r>
              <a:rPr lang="en-US" sz="2000" dirty="0"/>
              <a:t>Type</a:t>
            </a:r>
          </a:p>
          <a:p>
            <a:pPr marL="0" indent="360363">
              <a:spcBef>
                <a:spcPts val="0"/>
              </a:spcBef>
              <a:buNone/>
            </a:pPr>
            <a:r>
              <a:rPr lang="en-US" sz="2000" dirty="0"/>
              <a:t>            bits = 1..7;</a:t>
            </a:r>
          </a:p>
          <a:p>
            <a:pPr marL="0" indent="360363">
              <a:spcBef>
                <a:spcPts val="0"/>
              </a:spcBef>
              <a:buNone/>
            </a:pPr>
            <a:r>
              <a:rPr lang="en-US" sz="2000" dirty="0"/>
              <a:t>            </a:t>
            </a:r>
            <a:r>
              <a:rPr lang="en-US" sz="2000" dirty="0" err="1"/>
              <a:t>byte_bitrs</a:t>
            </a:r>
            <a:r>
              <a:rPr lang="en-US" sz="2000" dirty="0"/>
              <a:t> = Set of bits;</a:t>
            </a:r>
          </a:p>
          <a:p>
            <a:pPr marL="0" indent="360363">
              <a:spcBef>
                <a:spcPts val="0"/>
              </a:spcBef>
              <a:buNone/>
            </a:pPr>
            <a:r>
              <a:rPr lang="en-US" sz="2000" dirty="0"/>
              <a:t>             </a:t>
            </a:r>
            <a:r>
              <a:rPr lang="en-US" sz="2000" dirty="0" err="1" smtClean="0"/>
              <a:t>up_case</a:t>
            </a:r>
            <a:r>
              <a:rPr lang="en-US" sz="2000" dirty="0" smtClean="0"/>
              <a:t> </a:t>
            </a:r>
            <a:r>
              <a:rPr lang="en-US" sz="2000" dirty="0"/>
              <a:t>= Set of 'A'..'Z';</a:t>
            </a:r>
          </a:p>
          <a:p>
            <a:pPr marL="0" indent="360363">
              <a:spcBef>
                <a:spcPts val="0"/>
              </a:spcBef>
              <a:buNone/>
            </a:pPr>
            <a:r>
              <a:rPr lang="en-US" sz="2000" dirty="0"/>
              <a:t>            </a:t>
            </a:r>
            <a:r>
              <a:rPr lang="en-US" sz="2000" dirty="0" err="1"/>
              <a:t>lo_case</a:t>
            </a:r>
            <a:r>
              <a:rPr lang="en-US" sz="2000" dirty="0"/>
              <a:t> = Set of '</a:t>
            </a:r>
            <a:r>
              <a:rPr lang="en-US" sz="2000" dirty="0" err="1"/>
              <a:t>a'..'z</a:t>
            </a:r>
            <a:r>
              <a:rPr lang="en-US" sz="2000" dirty="0"/>
              <a:t>';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b="1" dirty="0" err="1"/>
              <a:t>Απαριθμητοί</a:t>
            </a:r>
            <a:r>
              <a:rPr lang="el-GR" sz="2400" b="1" dirty="0"/>
              <a:t> τύποι :</a:t>
            </a:r>
          </a:p>
          <a:p>
            <a:pPr marL="0" indent="360363">
              <a:spcBef>
                <a:spcPts val="0"/>
              </a:spcBef>
              <a:buNone/>
            </a:pPr>
            <a:r>
              <a:rPr lang="en-US" sz="2000" dirty="0"/>
              <a:t>Type</a:t>
            </a:r>
          </a:p>
          <a:p>
            <a:pPr marL="0" indent="360363">
              <a:spcBef>
                <a:spcPts val="0"/>
              </a:spcBef>
              <a:buNone/>
            </a:pPr>
            <a:r>
              <a:rPr lang="en-US" sz="2000" dirty="0"/>
              <a:t>            </a:t>
            </a:r>
            <a:r>
              <a:rPr lang="en-US" sz="2000" dirty="0" smtClean="0"/>
              <a:t>transportation </a:t>
            </a:r>
            <a:r>
              <a:rPr lang="en-US" sz="2000" dirty="0"/>
              <a:t>= (bicycle, motorcycle, car, truck, bus);</a:t>
            </a:r>
          </a:p>
          <a:p>
            <a:pPr marL="0" indent="360363">
              <a:spcBef>
                <a:spcPts val="0"/>
              </a:spcBef>
              <a:buNone/>
            </a:pPr>
            <a:r>
              <a:rPr lang="en-US" sz="2000" dirty="0"/>
              <a:t>            </a:t>
            </a:r>
            <a:r>
              <a:rPr lang="en-US" sz="2000" dirty="0" err="1"/>
              <a:t>four_wheels</a:t>
            </a:r>
            <a:r>
              <a:rPr lang="en-US" sz="2000" dirty="0"/>
              <a:t> = </a:t>
            </a:r>
            <a:r>
              <a:rPr lang="en-US" sz="2000" dirty="0" err="1"/>
              <a:t>car..bus</a:t>
            </a:r>
            <a:r>
              <a:rPr lang="en-US" sz="2000" dirty="0"/>
              <a:t>;</a:t>
            </a:r>
          </a:p>
          <a:p>
            <a:pPr marL="0" indent="360363">
              <a:spcBef>
                <a:spcPts val="0"/>
              </a:spcBef>
              <a:buNone/>
            </a:pPr>
            <a:r>
              <a:rPr lang="en-US" sz="2000" dirty="0"/>
              <a:t>            </a:t>
            </a:r>
            <a:r>
              <a:rPr lang="en-US" sz="2000" dirty="0" err="1" smtClean="0"/>
              <a:t>trans_set</a:t>
            </a:r>
            <a:r>
              <a:rPr lang="en-US" sz="2000" dirty="0" smtClean="0"/>
              <a:t> </a:t>
            </a:r>
            <a:r>
              <a:rPr lang="en-US" sz="2000" dirty="0"/>
              <a:t>= Set of transportation;</a:t>
            </a:r>
          </a:p>
          <a:p>
            <a:pPr marL="0" indent="360363">
              <a:spcBef>
                <a:spcPts val="0"/>
              </a:spcBef>
              <a:buNone/>
            </a:pPr>
            <a:r>
              <a:rPr lang="en-US" sz="2000" dirty="0"/>
              <a:t>            </a:t>
            </a:r>
            <a:r>
              <a:rPr lang="en-US" sz="2000" dirty="0" err="1"/>
              <a:t>four_wheel_set</a:t>
            </a:r>
            <a:r>
              <a:rPr lang="en-US" sz="2000" dirty="0"/>
              <a:t> = Set of </a:t>
            </a:r>
            <a:r>
              <a:rPr lang="en-US" sz="2000" dirty="0" err="1"/>
              <a:t>four_wheels</a:t>
            </a:r>
            <a:r>
              <a:rPr lang="en-US" sz="2000" dirty="0" smtClean="0"/>
              <a:t>;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529085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512" y="246528"/>
            <a:ext cx="8640960" cy="952500"/>
          </a:xfrm>
        </p:spPr>
        <p:txBody>
          <a:bodyPr>
            <a:normAutofit/>
          </a:bodyPr>
          <a:lstStyle/>
          <a:p>
            <a:r>
              <a:rPr lang="el-GR" dirty="0"/>
              <a:t>Ορισμός Τύπων Συνόλων</a:t>
            </a: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b="1" dirty="0"/>
              <a:t>Μεταβλητές 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/>
              <a:t>Var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/>
              <a:t>            </a:t>
            </a:r>
            <a:r>
              <a:rPr lang="en-US" sz="2000" dirty="0" err="1" smtClean="0"/>
              <a:t>fast_trans</a:t>
            </a:r>
            <a:r>
              <a:rPr lang="en-US" sz="2000" dirty="0" smtClean="0"/>
              <a:t> </a:t>
            </a:r>
            <a:r>
              <a:rPr lang="en-US" sz="2000" dirty="0"/>
              <a:t>: </a:t>
            </a:r>
            <a:r>
              <a:rPr lang="en-US" sz="2000" dirty="0" err="1"/>
              <a:t>four_wheels</a:t>
            </a:r>
            <a:r>
              <a:rPr lang="en-US" sz="2000" dirty="0"/>
              <a:t>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/>
              <a:t>            </a:t>
            </a:r>
            <a:r>
              <a:rPr lang="en-US" sz="2000" dirty="0" err="1"/>
              <a:t>lower_letters</a:t>
            </a:r>
            <a:r>
              <a:rPr lang="en-US" sz="2000" dirty="0"/>
              <a:t> : </a:t>
            </a:r>
            <a:r>
              <a:rPr lang="en-US" sz="2000" dirty="0" err="1"/>
              <a:t>lo_case</a:t>
            </a:r>
            <a:r>
              <a:rPr lang="en-US" sz="2000" dirty="0"/>
              <a:t>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/>
              <a:t>            </a:t>
            </a:r>
            <a:r>
              <a:rPr lang="en-US" sz="2000" dirty="0" smtClean="0"/>
              <a:t>num1</a:t>
            </a:r>
            <a:r>
              <a:rPr lang="en-US" sz="2000" dirty="0"/>
              <a:t>, num2 : </a:t>
            </a:r>
            <a:r>
              <a:rPr lang="en-US" sz="2000" dirty="0" err="1"/>
              <a:t>byte_bits</a:t>
            </a:r>
            <a:r>
              <a:rPr lang="en-US" sz="2000" dirty="0"/>
              <a:t>;</a:t>
            </a:r>
          </a:p>
          <a:p>
            <a:r>
              <a:rPr lang="el-GR" sz="2400" b="1" dirty="0"/>
              <a:t>Σταθερές 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 err="1"/>
              <a:t>Const</a:t>
            </a:r>
            <a:endParaRPr lang="en-US" sz="2000" dirty="0"/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/>
              <a:t>           </a:t>
            </a:r>
            <a:r>
              <a:rPr lang="en-US" sz="2000" dirty="0" smtClean="0"/>
              <a:t>vowels </a:t>
            </a:r>
            <a:r>
              <a:rPr lang="en-US" sz="2000" dirty="0"/>
              <a:t>: Set of Char = ['A', 'E', 'I', 'O', 'U'];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/>
              <a:t>          </a:t>
            </a:r>
            <a:r>
              <a:rPr lang="en-US" sz="2000" dirty="0" smtClean="0"/>
              <a:t> </a:t>
            </a:r>
            <a:r>
              <a:rPr lang="en-US" sz="2000" dirty="0" err="1"/>
              <a:t>up_chars</a:t>
            </a:r>
            <a:r>
              <a:rPr lang="en-US" sz="2000" dirty="0"/>
              <a:t> : Set of Char = ['A'..'Z'];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/>
              <a:t>           </a:t>
            </a:r>
            <a:r>
              <a:rPr lang="en-US" sz="2000" dirty="0" err="1"/>
              <a:t>lo_chars</a:t>
            </a:r>
            <a:r>
              <a:rPr lang="en-US" sz="2000" dirty="0"/>
              <a:t> : Set of Char = ['</a:t>
            </a:r>
            <a:r>
              <a:rPr lang="en-US" sz="2000" dirty="0" err="1"/>
              <a:t>a'..'z</a:t>
            </a:r>
            <a:r>
              <a:rPr lang="en-US" sz="2000" dirty="0"/>
              <a:t>'];</a:t>
            </a:r>
          </a:p>
        </p:txBody>
      </p:sp>
    </p:spTree>
    <p:extLst>
      <p:ext uri="{BB962C8B-B14F-4D97-AF65-F5344CB8AC3E}">
        <p14:creationId xmlns:p14="http://schemas.microsoft.com/office/powerpoint/2010/main" val="3591703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512" y="246528"/>
            <a:ext cx="8640960" cy="952500"/>
          </a:xfrm>
        </p:spPr>
        <p:txBody>
          <a:bodyPr>
            <a:normAutofit fontScale="90000"/>
          </a:bodyPr>
          <a:lstStyle/>
          <a:p>
            <a:r>
              <a:rPr lang="el-GR" dirty="0"/>
              <a:t>Εκχώρηση Στοιχείων Συνόλων 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σε Μεταβλητές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000" dirty="0"/>
              <a:t>Για την εκχώρηση στοιχείων συνόλων σε μεταβλητές χρησιμοποιούνται οι αγκύλες, ως εξής :</a:t>
            </a:r>
          </a:p>
          <a:p>
            <a:pPr marL="0" indent="0" algn="ctr">
              <a:buNone/>
            </a:pPr>
            <a:r>
              <a:rPr lang="el-GR" sz="2400" dirty="0" err="1"/>
              <a:t>Μεταβλητή_Συνόλου</a:t>
            </a:r>
            <a:r>
              <a:rPr lang="el-GR" sz="2400" dirty="0"/>
              <a:t> := [</a:t>
            </a:r>
            <a:r>
              <a:rPr lang="el-GR" sz="2400" dirty="0" err="1"/>
              <a:t>Στοιχείο_Συνόλου</a:t>
            </a:r>
            <a:r>
              <a:rPr lang="el-GR" sz="2400" dirty="0"/>
              <a:t>]</a:t>
            </a:r>
          </a:p>
          <a:p>
            <a:r>
              <a:rPr lang="el-GR" sz="2000" dirty="0"/>
              <a:t>Το κενό σύνολο είναι το [ ] και με τη βοήθειά του μπορούμε να μηδενίσουμε μεταβλητές συνόλων. Ένα σύνολο μπορεί να αποτελείται από μια σειρά στοιχείων, ένα </a:t>
            </a:r>
            <a:r>
              <a:rPr lang="el-GR" sz="2000" dirty="0" err="1"/>
              <a:t>υποδιάστημα</a:t>
            </a:r>
            <a:r>
              <a:rPr lang="el-GR" sz="2000" dirty="0"/>
              <a:t> ή από τον συνδυασμό και των δύο, ως εξής :</a:t>
            </a:r>
          </a:p>
          <a:p>
            <a:pPr marL="0" indent="2600325">
              <a:spcBef>
                <a:spcPts val="0"/>
              </a:spcBef>
              <a:buNone/>
            </a:pPr>
            <a:r>
              <a:rPr lang="el-GR" sz="1800" dirty="0"/>
              <a:t>set1 := [1, 3, 5, 7, 9]</a:t>
            </a:r>
          </a:p>
          <a:p>
            <a:pPr marL="0" indent="2600325">
              <a:spcBef>
                <a:spcPts val="0"/>
              </a:spcBef>
              <a:buNone/>
            </a:pPr>
            <a:r>
              <a:rPr lang="el-GR" sz="1800" dirty="0"/>
              <a:t>set2 := [0..7];</a:t>
            </a:r>
          </a:p>
          <a:p>
            <a:pPr marL="0" indent="2600325">
              <a:spcBef>
                <a:spcPts val="0"/>
              </a:spcBef>
              <a:buNone/>
            </a:pPr>
            <a:r>
              <a:rPr lang="el-GR" sz="1800" dirty="0"/>
              <a:t>set3 := [0..7, 14, 15, 16];</a:t>
            </a:r>
          </a:p>
          <a:p>
            <a:pPr marL="0" indent="2600325">
              <a:spcBef>
                <a:spcPts val="0"/>
              </a:spcBef>
              <a:buNone/>
            </a:pPr>
            <a:r>
              <a:rPr lang="el-GR" sz="1800" dirty="0" err="1"/>
              <a:t>char_list</a:t>
            </a:r>
            <a:r>
              <a:rPr lang="el-GR" sz="1800" dirty="0"/>
              <a:t> := ['A'..'Z', '</a:t>
            </a:r>
            <a:r>
              <a:rPr lang="el-GR" sz="1800" dirty="0" err="1"/>
              <a:t>a'..'z</a:t>
            </a:r>
            <a:r>
              <a:rPr lang="el-GR" sz="1800" dirty="0"/>
              <a:t>', '0'..'9'];</a:t>
            </a:r>
          </a:p>
        </p:txBody>
      </p:sp>
    </p:spTree>
    <p:extLst>
      <p:ext uri="{BB962C8B-B14F-4D97-AF65-F5344CB8AC3E}">
        <p14:creationId xmlns:p14="http://schemas.microsoft.com/office/powerpoint/2010/main" val="2225069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512" y="246528"/>
            <a:ext cx="8640960" cy="952500"/>
          </a:xfrm>
        </p:spPr>
        <p:txBody>
          <a:bodyPr>
            <a:normAutofit fontScale="90000"/>
          </a:bodyPr>
          <a:lstStyle/>
          <a:p>
            <a:r>
              <a:rPr lang="el-GR" dirty="0"/>
              <a:t>Εκχώρηση Στοιχείων Συνόλων 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σε Μεταβλητές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b="1" dirty="0"/>
              <a:t>Οι Τελεστές Συνόλων</a:t>
            </a:r>
            <a:endParaRPr lang="el-GR" sz="2400" dirty="0"/>
          </a:p>
          <a:p>
            <a:pPr marL="0" indent="0">
              <a:buNone/>
            </a:pPr>
            <a:r>
              <a:rPr lang="el-GR" sz="2400" dirty="0"/>
              <a:t>Οι τελεστές συνόλων προσφέρουν τρόπους για την δημιουργία νέων συνόλων με στοιχεία από ήδη υπάρχοντα σύνολα. Οι τελεστές συνόλων που υποστηρίζει η Pascal είναι οι εξής :</a:t>
            </a:r>
          </a:p>
          <a:p>
            <a:r>
              <a:rPr lang="el-GR" sz="2400" dirty="0"/>
              <a:t> </a:t>
            </a:r>
            <a:r>
              <a:rPr lang="el-GR" sz="2400" b="1" dirty="0" smtClean="0"/>
              <a:t>Οι </a:t>
            </a:r>
            <a:r>
              <a:rPr lang="el-GR" sz="2400" b="1" dirty="0"/>
              <a:t>Σχεσιακοί Τελεστές</a:t>
            </a:r>
            <a:endParaRPr lang="el-GR" sz="2400" dirty="0"/>
          </a:p>
          <a:p>
            <a:pPr marL="0" indent="0">
              <a:buNone/>
            </a:pPr>
            <a:r>
              <a:rPr lang="el-GR" sz="2400" dirty="0"/>
              <a:t>Οι σχεσιακοί τελεστές έχουν ως σκοπό την εύρεση της σχέσης δύο ή περισσοτέρων συνόλων. Βασισμένος στις πιθανές καταστάσεις κάποιας σχέσης, ο τελεστής επιστρέφει την τιμή </a:t>
            </a:r>
            <a:r>
              <a:rPr lang="el-GR" sz="2400" dirty="0" err="1"/>
              <a:t>True</a:t>
            </a:r>
            <a:r>
              <a:rPr lang="el-GR" sz="2400" dirty="0"/>
              <a:t> ή </a:t>
            </a:r>
            <a:r>
              <a:rPr lang="el-GR" sz="2400" dirty="0" err="1"/>
              <a:t>False</a:t>
            </a:r>
            <a:r>
              <a:rPr lang="el-GR" sz="2400" dirty="0" smtClean="0"/>
              <a:t>.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3983325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512" y="246528"/>
            <a:ext cx="8640960" cy="952500"/>
          </a:xfrm>
        </p:spPr>
        <p:txBody>
          <a:bodyPr>
            <a:normAutofit fontScale="90000"/>
          </a:bodyPr>
          <a:lstStyle/>
          <a:p>
            <a:r>
              <a:rPr lang="el-GR" dirty="0"/>
              <a:t>Εκχώρηση Στοιχείων Συνόλων 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σε Μεταβλητές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400" dirty="0"/>
              <a:t>Ο παρακάτω πίνακας παρουσιάζει τους σχεσιακούς τελεστές που χρησιμοποιούνται στα σύνολα :</a:t>
            </a:r>
          </a:p>
        </p:txBody>
      </p:sp>
      <p:graphicFrame>
        <p:nvGraphicFramePr>
          <p:cNvPr id="9" name="Πίνακας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0133425"/>
              </p:ext>
            </p:extLst>
          </p:nvPr>
        </p:nvGraphicFramePr>
        <p:xfrm>
          <a:off x="1619037" y="2280801"/>
          <a:ext cx="5411470" cy="3169920"/>
        </p:xfrm>
        <a:graphic>
          <a:graphicData uri="http://schemas.openxmlformats.org/drawingml/2006/table">
            <a:tbl>
              <a:tblPr/>
              <a:tblGrid>
                <a:gridCol w="1086485"/>
                <a:gridCol w="1710055"/>
                <a:gridCol w="2614930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l-GR" sz="1300" b="1" dirty="0">
                          <a:effectLst/>
                        </a:rPr>
                        <a:t>ΤΕΛΕΣΤΗΣ</a:t>
                      </a:r>
                      <a:endParaRPr lang="el-GR" dirty="0">
                        <a:effectLst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300" b="1">
                          <a:effectLst/>
                        </a:rPr>
                        <a:t>ΣΥΝΤΑΞΗ</a:t>
                      </a:r>
                      <a:endParaRPr lang="el-GR">
                        <a:effectLst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300" b="1" dirty="0">
                          <a:effectLst/>
                        </a:rPr>
                        <a:t>ΕΠΙΣΤΡΕΦΕΙ </a:t>
                      </a:r>
                      <a:r>
                        <a:rPr lang="en-US" sz="1300" b="1" dirty="0">
                          <a:effectLst/>
                        </a:rPr>
                        <a:t>TRUE </a:t>
                      </a:r>
                      <a:r>
                        <a:rPr lang="el-GR" sz="1300" b="1" dirty="0">
                          <a:effectLst/>
                        </a:rPr>
                        <a:t>ΑΝ</a:t>
                      </a:r>
                      <a:endParaRPr lang="el-GR" dirty="0">
                        <a:effectLst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l-GR" sz="1300">
                          <a:effectLst/>
                        </a:rPr>
                        <a:t>=</a:t>
                      </a:r>
                      <a:endParaRPr lang="el-GR">
                        <a:effectLst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300">
                          <a:effectLst/>
                        </a:rPr>
                        <a:t>Σύνολο Α = Σύνολο Β</a:t>
                      </a:r>
                      <a:endParaRPr lang="el-GR">
                        <a:effectLst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l-GR" sz="1300">
                          <a:effectLst/>
                        </a:rPr>
                        <a:t>Τα Α και Β είναι ταυτόσημα.</a:t>
                      </a:r>
                      <a:endParaRPr lang="el-GR">
                        <a:effectLst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l-GR" sz="1300">
                          <a:effectLst/>
                        </a:rPr>
                        <a:t>&lt;&gt;</a:t>
                      </a:r>
                      <a:endParaRPr lang="el-GR">
                        <a:effectLst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300">
                          <a:effectLst/>
                        </a:rPr>
                        <a:t>Σύνολο Α &lt;&gt; Σύνολο Β</a:t>
                      </a:r>
                      <a:endParaRPr lang="el-GR">
                        <a:effectLst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l-GR" sz="1300">
                          <a:effectLst/>
                        </a:rPr>
                        <a:t>Ένα από τα σύνολα περιέχει τουλάχιστον ένα στοιχείο που δεν βρίσκεται στο άλλο.</a:t>
                      </a:r>
                      <a:endParaRPr lang="el-GR">
                        <a:effectLst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l-GR" sz="1300">
                          <a:effectLst/>
                        </a:rPr>
                        <a:t>&lt;=</a:t>
                      </a:r>
                      <a:endParaRPr lang="el-GR">
                        <a:effectLst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300">
                          <a:effectLst/>
                        </a:rPr>
                        <a:t>Σύνολο Α &lt;= Σύνολο Β</a:t>
                      </a:r>
                      <a:endParaRPr lang="el-GR">
                        <a:effectLst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l-GR" sz="1300">
                          <a:effectLst/>
                        </a:rPr>
                        <a:t>Κάθε στοιχείο του Α είναι και στο Β.</a:t>
                      </a:r>
                      <a:endParaRPr lang="el-GR">
                        <a:effectLst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l-GR" sz="1300" dirty="0">
                          <a:effectLst/>
                        </a:rPr>
                        <a:t>&lt;</a:t>
                      </a:r>
                      <a:endParaRPr lang="el-GR" dirty="0">
                        <a:effectLst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300">
                          <a:effectLst/>
                        </a:rPr>
                        <a:t>Σύνολο Α &lt; Σύνολο Β</a:t>
                      </a:r>
                      <a:endParaRPr lang="el-GR">
                        <a:effectLst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l-GR" sz="1300">
                          <a:effectLst/>
                        </a:rPr>
                        <a:t>Κάθε στοιχείο του Α είναι και στο Β και επιπλέον στο Β υπάρχει τουλάχιστον ένα στοιχείο που δεν βρίσκεται στο Α.</a:t>
                      </a:r>
                      <a:endParaRPr lang="el-GR">
                        <a:effectLst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l-GR" sz="1300">
                          <a:effectLst/>
                        </a:rPr>
                        <a:t>&gt;=</a:t>
                      </a:r>
                      <a:endParaRPr lang="el-GR">
                        <a:effectLst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300">
                          <a:effectLst/>
                        </a:rPr>
                        <a:t>Σύνολο Α &gt;= Σύνολο Β</a:t>
                      </a:r>
                      <a:endParaRPr lang="el-GR">
                        <a:effectLst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l-GR" sz="1300">
                          <a:effectLst/>
                        </a:rPr>
                        <a:t>Κάθε στοιχείο του Β είναι και στο Α.</a:t>
                      </a:r>
                      <a:endParaRPr lang="el-GR">
                        <a:effectLst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l-GR" sz="1300">
                          <a:effectLst/>
                        </a:rPr>
                        <a:t>&gt;</a:t>
                      </a:r>
                      <a:endParaRPr lang="el-GR">
                        <a:effectLst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300">
                          <a:effectLst/>
                        </a:rPr>
                        <a:t>Σύνολο Α &gt; Σύνολο Β</a:t>
                      </a:r>
                      <a:endParaRPr lang="el-GR">
                        <a:effectLst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l-GR" sz="1300">
                          <a:effectLst/>
                        </a:rPr>
                        <a:t>Κάθε στοιχείο του Β είναι και στο Α και επιπλέον στο Α υπάρχει τουλάχιστον ένα στοιχείο που δεν βρίσκεται στο Β.</a:t>
                      </a:r>
                      <a:endParaRPr lang="el-GR">
                        <a:effectLst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l-GR" sz="1300">
                          <a:effectLst/>
                        </a:rPr>
                        <a:t>ΙΝ</a:t>
                      </a:r>
                      <a:endParaRPr lang="el-GR">
                        <a:effectLst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300">
                          <a:effectLst/>
                        </a:rPr>
                        <a:t>Στοιχείο στο Σύνολο Α</a:t>
                      </a:r>
                      <a:endParaRPr lang="el-GR">
                        <a:effectLst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l-GR" sz="1300" dirty="0">
                          <a:effectLst/>
                        </a:rPr>
                        <a:t>Το στοιχείο υπάρχει στο σύνολο Α.</a:t>
                      </a:r>
                      <a:endParaRPr lang="el-GR" dirty="0">
                        <a:effectLst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1619672" y="2281436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l-GR" alt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2503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512" y="246528"/>
            <a:ext cx="8640960" cy="952500"/>
          </a:xfrm>
        </p:spPr>
        <p:txBody>
          <a:bodyPr>
            <a:normAutofit fontScale="90000"/>
          </a:bodyPr>
          <a:lstStyle/>
          <a:p>
            <a:r>
              <a:rPr lang="el-GR" dirty="0"/>
              <a:t>Εκχώρηση Στοιχείων Συνόλων 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σε Μεταβλητές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b="1" dirty="0"/>
              <a:t>Ο Τελεστής Ι</a:t>
            </a:r>
            <a:r>
              <a:rPr lang="en-US" sz="2400" b="1" dirty="0" smtClean="0"/>
              <a:t>n</a:t>
            </a:r>
            <a:endParaRPr lang="el-GR" sz="2400" b="1" dirty="0" smtClean="0"/>
          </a:p>
          <a:p>
            <a:pPr marL="0" indent="0">
              <a:buNone/>
            </a:pPr>
            <a:r>
              <a:rPr lang="el-GR" sz="2000" dirty="0"/>
              <a:t>Ο τελεστής </a:t>
            </a:r>
            <a:r>
              <a:rPr lang="el-GR" sz="2000" dirty="0" err="1"/>
              <a:t>Ιn</a:t>
            </a:r>
            <a:r>
              <a:rPr lang="el-GR" sz="2000" dirty="0"/>
              <a:t> εξετάζει την σχέση δύο ή περισσοτέρων συνόλων. Επιστρέφει ένα αποτέλεσμα τύπου </a:t>
            </a:r>
            <a:r>
              <a:rPr lang="el-GR" sz="2000" dirty="0" err="1"/>
              <a:t>Boolean</a:t>
            </a:r>
            <a:r>
              <a:rPr lang="el-GR" sz="2000" dirty="0"/>
              <a:t>, ανάλογα με το αν κάποιο στοιχείο είναι μέρος του συνόλου. Το εξεταζόμενο στοιχείο θα πρέπει να είναι του ιδίου τύπου ή συμβατού με τον βασικό τύπο του συνόλου.</a:t>
            </a:r>
          </a:p>
          <a:p>
            <a:pPr marL="0" indent="0">
              <a:buNone/>
            </a:pPr>
            <a:r>
              <a:rPr lang="el-GR" sz="2000" dirty="0"/>
              <a:t>Η σύνταξή του είναι η εξής </a:t>
            </a:r>
            <a:r>
              <a:rPr lang="el-GR" sz="2000" dirty="0" smtClean="0"/>
              <a:t>: </a:t>
            </a:r>
            <a:r>
              <a:rPr lang="el-GR" sz="2000" dirty="0" err="1" smtClean="0"/>
              <a:t>Όνομα_Στοιχείου</a:t>
            </a:r>
            <a:r>
              <a:rPr lang="el-GR" sz="2000" dirty="0"/>
              <a:t> </a:t>
            </a:r>
            <a:r>
              <a:rPr lang="el-GR" sz="2000" b="1" dirty="0" err="1"/>
              <a:t>Ιn</a:t>
            </a:r>
            <a:r>
              <a:rPr lang="el-GR" sz="2000" dirty="0"/>
              <a:t> </a:t>
            </a:r>
            <a:r>
              <a:rPr lang="el-GR" sz="2000" dirty="0" err="1"/>
              <a:t>Όνομα_Συνόλου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Ακολουθούν παραδείγματα :</a:t>
            </a:r>
          </a:p>
          <a:p>
            <a:pPr marL="0" indent="1881188">
              <a:spcBef>
                <a:spcPts val="0"/>
              </a:spcBef>
              <a:buNone/>
            </a:pPr>
            <a:r>
              <a:rPr lang="el-GR" sz="2000" dirty="0"/>
              <a:t>            </a:t>
            </a:r>
            <a:r>
              <a:rPr lang="el-GR" sz="2000" dirty="0" err="1"/>
              <a:t>ch</a:t>
            </a:r>
            <a:r>
              <a:rPr lang="el-GR" sz="2000" dirty="0"/>
              <a:t> In </a:t>
            </a:r>
            <a:r>
              <a:rPr lang="el-GR" sz="2000" dirty="0" err="1"/>
              <a:t>vowels</a:t>
            </a:r>
            <a:endParaRPr lang="el-GR" sz="2000" dirty="0"/>
          </a:p>
          <a:p>
            <a:pPr marL="0" indent="1881188">
              <a:spcBef>
                <a:spcPts val="0"/>
              </a:spcBef>
              <a:buNone/>
            </a:pPr>
            <a:r>
              <a:rPr lang="el-GR" sz="2000" dirty="0"/>
              <a:t>            'i' In </a:t>
            </a:r>
            <a:r>
              <a:rPr lang="el-GR" sz="2000" dirty="0" err="1"/>
              <a:t>consonants</a:t>
            </a:r>
            <a:endParaRPr lang="el-GR" sz="2000" dirty="0"/>
          </a:p>
          <a:p>
            <a:pPr marL="0" indent="1881188">
              <a:spcBef>
                <a:spcPts val="0"/>
              </a:spcBef>
              <a:buNone/>
            </a:pPr>
            <a:r>
              <a:rPr lang="el-GR" sz="2000" dirty="0"/>
              <a:t>            </a:t>
            </a:r>
            <a:r>
              <a:rPr lang="el-GR" sz="2000" dirty="0" err="1"/>
              <a:t>operator</a:t>
            </a:r>
            <a:r>
              <a:rPr lang="el-GR" sz="2000" dirty="0"/>
              <a:t> In ['+', '-', '/', '*']</a:t>
            </a:r>
          </a:p>
          <a:p>
            <a:endParaRPr lang="el-GR" sz="2400" dirty="0"/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1619672" y="2281436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l-GR" alt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7069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Βλαχάβας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Ι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(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1994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Η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γλώσσα προγραμματισμού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Pascal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Εκδόσεις </a:t>
            </a:r>
            <a:r>
              <a:rPr lang="el-GR" sz="1400" dirty="0" err="1" smtClean="0"/>
              <a:t>Γαρταγάνης</a:t>
            </a:r>
            <a:r>
              <a:rPr lang="el-GR" sz="1400" dirty="0" smtClean="0"/>
              <a:t> Διονύσιος.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Κάβουρας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Ι.Κ. (1999).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Δομημένος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Προγραμματισμός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με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Pascal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Εκδόσεις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Κλειδάριθμος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smtClean="0"/>
              <a:t>Αλεβίζου Θ</a:t>
            </a:r>
            <a:r>
              <a:rPr lang="el-GR" sz="1400" dirty="0"/>
              <a:t>.</a:t>
            </a:r>
            <a:r>
              <a:rPr lang="el-GR" sz="1400" dirty="0" smtClean="0"/>
              <a:t>, </a:t>
            </a: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&amp; </a:t>
            </a:r>
            <a:r>
              <a:rPr lang="el-GR" sz="1400" dirty="0" err="1" smtClean="0"/>
              <a:t>Καμπουρέλης</a:t>
            </a:r>
            <a:r>
              <a:rPr lang="el-GR" sz="1400" dirty="0" smtClean="0"/>
              <a:t> Α. (1995).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Μαθήματα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Προγραμματισμού: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Εισαγωγη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́ με τη Γλώσσα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Pascal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Εκδόσεις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Παπασωτηρίου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Cooper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D.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(1993).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Oh</a:t>
            </a: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! Pascal!, An Introduction to Computing,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του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Norton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n-US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Larry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R.N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(1998).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Advanced </a:t>
            </a: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Programming in Pascal with Data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Structures.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Macmillan USA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Τσελίκης Γ.Σ.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Τσελίκας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Ν.Δ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(2012).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C: από τη Θεωρία στην Εφαρμογή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(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B'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Έκδοση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Παπασωτηρίου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</a:p>
          <a:p>
            <a:pPr marL="447675" lvl="0" indent="-447675">
              <a:buNone/>
            </a:pPr>
            <a:r>
              <a:rPr lang="en-US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Aho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 A.V., </a:t>
            </a:r>
            <a:r>
              <a:rPr lang="en-US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Hopcroft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J.E., &amp; Ullman J.D.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(1974). </a:t>
            </a:r>
            <a:r>
              <a:rPr lang="en-GB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The </a:t>
            </a:r>
            <a:r>
              <a:rPr lang="en-GB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design and analysis of computer </a:t>
            </a:r>
            <a:r>
              <a:rPr lang="en-GB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algorithms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r>
              <a:rPr lang="en-GB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</a:t>
            </a:r>
            <a:r>
              <a:rPr lang="en-GB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Addison Wesley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>
              <a:buNone/>
            </a:pP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Abelson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Η.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Sussman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G.J., </a:t>
            </a:r>
            <a:r>
              <a:rPr lang="en-US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Sussman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J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(1985). Structure and Interpretation of Computer Programs, MIT Press, McGraw Hill Book Company.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7045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29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5" y="193204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267765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err="1">
                <a:solidFill>
                  <a:schemeClr val="bg1">
                    <a:lumMod val="50000"/>
                  </a:schemeClr>
                </a:solidFill>
              </a:rPr>
              <a:t>Copyright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 Τεχνολογικό Ίδρυμα Ηπείρου. Αλέξανδρος Τζάλλας.</a:t>
            </a: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Προγραμματισμός Ι. </a:t>
            </a: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Άρτα, 2015. Διαθέσιμο από τη δικτυακή διεύθυνση:</a:t>
            </a: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http://eclass.teiep.gr/OpenClass/courses/COMP111/</a:t>
            </a:r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Εγγραφές, Σύνολα</a:t>
            </a:r>
          </a:p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Να γίνει σαφής η αναγκαιότητα ορισμού των εγγραφών και συνόλων.</a:t>
            </a:r>
          </a:p>
          <a:p>
            <a:r>
              <a:rPr lang="el-GR" sz="2400" dirty="0" smtClean="0"/>
              <a:t>Να περιγραφεί</a:t>
            </a:r>
            <a:r>
              <a:rPr lang="el-GR" sz="2400" dirty="0"/>
              <a:t> </a:t>
            </a:r>
            <a:r>
              <a:rPr lang="el-GR" sz="2400" dirty="0" smtClean="0"/>
              <a:t>ο τρόπος ορισμού μια εγγραφής/συνόλου.</a:t>
            </a:r>
          </a:p>
          <a:p>
            <a:r>
              <a:rPr lang="el-GR" sz="2400" smtClean="0"/>
              <a:t>Να αναλυθεί </a:t>
            </a:r>
            <a:r>
              <a:rPr lang="el-GR" sz="2400" dirty="0" smtClean="0"/>
              <a:t>ο </a:t>
            </a:r>
            <a:r>
              <a:rPr lang="el-GR" sz="2400" dirty="0"/>
              <a:t>σκοπός/χρησιμότητα των εγγραφών και </a:t>
            </a:r>
            <a:r>
              <a:rPr lang="el-GR" sz="2400" dirty="0" smtClean="0"/>
              <a:t>συνόλων στην </a:t>
            </a:r>
            <a:r>
              <a:rPr lang="en-US" sz="2400" dirty="0" err="1" smtClean="0"/>
              <a:t>pascal</a:t>
            </a:r>
            <a:r>
              <a:rPr lang="en-US" sz="2400" dirty="0" smtClean="0"/>
              <a:t>.</a:t>
            </a:r>
            <a:r>
              <a:rPr lang="el-GR" sz="2400" dirty="0" smtClean="0"/>
              <a:t>  </a:t>
            </a:r>
            <a:endParaRPr lang="el-GR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l-GR" sz="2800" dirty="0"/>
              <a:t>Εγγραφές </a:t>
            </a:r>
            <a:r>
              <a:rPr lang="el-GR" sz="2800" dirty="0" smtClean="0"/>
              <a:t>– </a:t>
            </a:r>
            <a:r>
              <a:rPr lang="en-US" sz="2800" dirty="0" smtClean="0"/>
              <a:t>Records</a:t>
            </a:r>
            <a:endParaRPr lang="el-GR" sz="2800" dirty="0" smtClean="0"/>
          </a:p>
          <a:p>
            <a:pPr>
              <a:spcBef>
                <a:spcPts val="600"/>
              </a:spcBef>
            </a:pPr>
            <a:r>
              <a:rPr lang="el-GR" sz="2800" dirty="0" smtClean="0"/>
              <a:t>Σύνολα</a:t>
            </a:r>
          </a:p>
          <a:p>
            <a:pPr>
              <a:spcBef>
                <a:spcPts val="600"/>
              </a:spcBef>
            </a:pPr>
            <a:r>
              <a:rPr lang="el-GR" sz="2800" dirty="0"/>
              <a:t>Ορισμός Τύπων </a:t>
            </a:r>
            <a:r>
              <a:rPr lang="el-GR" sz="2800" dirty="0" smtClean="0"/>
              <a:t>Συνόλων</a:t>
            </a:r>
          </a:p>
          <a:p>
            <a:pPr>
              <a:spcBef>
                <a:spcPts val="600"/>
              </a:spcBef>
            </a:pPr>
            <a:r>
              <a:rPr lang="el-GR" sz="2800" dirty="0"/>
              <a:t>Εκχώρηση Στοιχείων Συνόλων </a:t>
            </a:r>
            <a:r>
              <a:rPr lang="el-GR" sz="2800" dirty="0" smtClean="0"/>
              <a:t>σε </a:t>
            </a:r>
            <a:r>
              <a:rPr lang="el-GR" sz="2800" dirty="0"/>
              <a:t>Μεταβλητές</a:t>
            </a:r>
            <a:endParaRPr lang="el-GR" sz="2800" dirty="0" smtClean="0"/>
          </a:p>
          <a:p>
            <a:pPr>
              <a:spcBef>
                <a:spcPts val="600"/>
              </a:spcBef>
            </a:pPr>
            <a:endParaRPr lang="el-GR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512" y="246528"/>
            <a:ext cx="8640960" cy="952500"/>
          </a:xfrm>
        </p:spPr>
        <p:txBody>
          <a:bodyPr>
            <a:normAutofit/>
          </a:bodyPr>
          <a:lstStyle/>
          <a:p>
            <a:r>
              <a:rPr lang="el-GR" dirty="0"/>
              <a:t>Εγγραφές - </a:t>
            </a:r>
            <a:r>
              <a:rPr lang="en-US" dirty="0"/>
              <a:t>Records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dirty="0" smtClean="0"/>
              <a:t>Η </a:t>
            </a:r>
            <a:r>
              <a:rPr lang="el-GR" sz="2800" b="1" dirty="0"/>
              <a:t>εγγραφή </a:t>
            </a:r>
            <a:r>
              <a:rPr lang="el-GR" sz="2800" dirty="0"/>
              <a:t>(</a:t>
            </a:r>
            <a:r>
              <a:rPr lang="el-GR" sz="2800" b="1" dirty="0" err="1"/>
              <a:t>record</a:t>
            </a:r>
            <a:r>
              <a:rPr lang="el-GR" sz="2800" dirty="0"/>
              <a:t>) είναι ένα σύνολο στοιχείων, τα οποία δεν είναι (υποχρεωτικά) του </a:t>
            </a:r>
            <a:r>
              <a:rPr lang="el-GR" sz="2800" dirty="0" smtClean="0"/>
              <a:t>ίδιου τύπου </a:t>
            </a:r>
            <a:r>
              <a:rPr lang="el-GR" sz="2800" dirty="0"/>
              <a:t>μεταξύ τους. Τα στοιχεία του </a:t>
            </a:r>
            <a:r>
              <a:rPr lang="el-GR" sz="2800" dirty="0" err="1"/>
              <a:t>record</a:t>
            </a:r>
            <a:r>
              <a:rPr lang="el-GR" sz="2800" dirty="0"/>
              <a:t> λέγονται </a:t>
            </a:r>
            <a:r>
              <a:rPr lang="el-GR" sz="2800" b="1" dirty="0"/>
              <a:t>πεδία </a:t>
            </a:r>
            <a:r>
              <a:rPr lang="el-GR" sz="2800" dirty="0"/>
              <a:t>(</a:t>
            </a:r>
            <a:r>
              <a:rPr lang="el-GR" sz="2800" b="1" dirty="0" err="1"/>
              <a:t>fields</a:t>
            </a:r>
            <a:r>
              <a:rPr lang="el-GR" sz="2800" dirty="0"/>
              <a:t>). Η δήλωση ενός </a:t>
            </a:r>
            <a:r>
              <a:rPr lang="el-GR" sz="2800" dirty="0" err="1"/>
              <a:t>record</a:t>
            </a:r>
            <a:r>
              <a:rPr lang="el-GR" sz="2800" dirty="0"/>
              <a:t> </a:t>
            </a:r>
            <a:r>
              <a:rPr lang="el-GR" sz="2800" dirty="0" smtClean="0"/>
              <a:t>είναι η </a:t>
            </a:r>
            <a:r>
              <a:rPr lang="el-GR" sz="2800" dirty="0"/>
              <a:t>ακόλουθη:</a:t>
            </a:r>
          </a:p>
          <a:p>
            <a:pPr marL="0" indent="2241550">
              <a:buNone/>
            </a:pPr>
            <a:r>
              <a:rPr lang="en-US" sz="1600" b="1" dirty="0"/>
              <a:t>TYPE &lt;</a:t>
            </a:r>
            <a:r>
              <a:rPr lang="el-GR" sz="1600" b="1" dirty="0"/>
              <a:t>ΟΝΟΜΑ ΤΥΠΟΥ&gt; = </a:t>
            </a:r>
            <a:r>
              <a:rPr lang="en-US" sz="1600" b="1" dirty="0"/>
              <a:t>RECORD</a:t>
            </a:r>
          </a:p>
          <a:p>
            <a:pPr marL="0" indent="2241550">
              <a:buNone/>
            </a:pPr>
            <a:r>
              <a:rPr lang="el-GR" sz="1600" b="1" dirty="0"/>
              <a:t>&lt;ΟΝΟΜΑ ΠΕΔΙΟΥ 1&gt;: &lt;ΤΥΠΟΣ ΠΕΔΙΟΥ 1&gt;;</a:t>
            </a:r>
          </a:p>
          <a:p>
            <a:pPr marL="0" indent="2241550">
              <a:buNone/>
            </a:pPr>
            <a:r>
              <a:rPr lang="el-GR" sz="1600" b="1" dirty="0"/>
              <a:t>&lt;ΟΝΟΜΑ ΠΕΔΙΟΥ 2&gt;: &lt;ΤΥΠΟΣ ΠΕΔΙΟΥ 2&gt;;</a:t>
            </a:r>
          </a:p>
          <a:p>
            <a:pPr marL="0" indent="2241550">
              <a:buNone/>
            </a:pPr>
            <a:r>
              <a:rPr lang="el-GR" sz="1600" b="1" dirty="0"/>
              <a:t>...</a:t>
            </a:r>
          </a:p>
          <a:p>
            <a:pPr marL="0" indent="2241550">
              <a:buNone/>
            </a:pPr>
            <a:r>
              <a:rPr lang="el-GR" sz="1600" b="1" dirty="0"/>
              <a:t>&lt;ΟΝΟΜΑ ΠΕΔΙΟΥ N&gt;: &lt;ΤΥΠΟΣ ΠΕΔΙΟΥ N&gt;;</a:t>
            </a:r>
          </a:p>
          <a:p>
            <a:pPr marL="0" indent="2241550">
              <a:buNone/>
            </a:pPr>
            <a:r>
              <a:rPr lang="en-US" sz="1600" b="1" dirty="0"/>
              <a:t>END;</a:t>
            </a:r>
            <a:endParaRPr lang="el-GR" sz="1600" b="1" dirty="0"/>
          </a:p>
        </p:txBody>
      </p:sp>
    </p:spTree>
    <p:extLst>
      <p:ext uri="{BB962C8B-B14F-4D97-AF65-F5344CB8AC3E}">
        <p14:creationId xmlns:p14="http://schemas.microsoft.com/office/powerpoint/2010/main" val="2715957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512" y="246528"/>
            <a:ext cx="8640960" cy="952500"/>
          </a:xfrm>
        </p:spPr>
        <p:txBody>
          <a:bodyPr>
            <a:normAutofit/>
          </a:bodyPr>
          <a:lstStyle/>
          <a:p>
            <a:r>
              <a:rPr lang="el-GR" dirty="0" smtClean="0"/>
              <a:t>Εγγραφές - </a:t>
            </a:r>
            <a:r>
              <a:rPr lang="en-US" dirty="0" smtClean="0"/>
              <a:t>Records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b="1" dirty="0" smtClean="0"/>
              <a:t>Παράδειγμα 1</a:t>
            </a:r>
            <a:endParaRPr lang="el-GR" sz="2800" b="1" dirty="0"/>
          </a:p>
          <a:p>
            <a:pPr marL="0" indent="0">
              <a:buNone/>
            </a:pPr>
            <a:r>
              <a:rPr lang="el-GR" sz="2400" dirty="0" smtClean="0"/>
              <a:t>Ας </a:t>
            </a:r>
            <a:r>
              <a:rPr lang="el-GR" sz="2400" dirty="0"/>
              <a:t>υποθέσουμε ότι θέλουμε να επεξεργαστούμε τα στοιχεία των σπουδαστών του </a:t>
            </a:r>
            <a:r>
              <a:rPr lang="el-GR" sz="2400" dirty="0" smtClean="0"/>
              <a:t>Τμήματος Τεχνολογίας </a:t>
            </a:r>
            <a:r>
              <a:rPr lang="el-GR" sz="2400" dirty="0"/>
              <a:t>Πληροφορικής και Τηλεπικοινωνιών. </a:t>
            </a:r>
            <a:r>
              <a:rPr lang="el-GR" sz="2400" dirty="0" smtClean="0"/>
              <a:t>Τα στοιχεία </a:t>
            </a:r>
            <a:r>
              <a:rPr lang="el-GR" sz="2400" dirty="0"/>
              <a:t>που θέλουμε να έχουμε είναι</a:t>
            </a:r>
            <a:r>
              <a:rPr lang="el-GR" sz="2400" dirty="0" smtClean="0"/>
              <a:t>: Επώνυμο</a:t>
            </a:r>
            <a:r>
              <a:rPr lang="el-GR" sz="2400" dirty="0"/>
              <a:t>, Όνομα, Αριθμός Μητρώου, Χρονολογία Γέννησης, Φύλο και Βαθμολογία </a:t>
            </a:r>
            <a:r>
              <a:rPr lang="el-GR" sz="2400" dirty="0" smtClean="0"/>
              <a:t>ενός Μαθήματος</a:t>
            </a:r>
            <a:r>
              <a:rPr lang="el-GR" sz="2400" dirty="0"/>
              <a:t>.</a:t>
            </a:r>
            <a:endParaRPr lang="el-GR" sz="1400" b="1" dirty="0"/>
          </a:p>
        </p:txBody>
      </p:sp>
      <p:graphicFrame>
        <p:nvGraphicFramePr>
          <p:cNvPr id="3" name="Πίνακας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4268056"/>
              </p:ext>
            </p:extLst>
          </p:nvPr>
        </p:nvGraphicFramePr>
        <p:xfrm>
          <a:off x="611560" y="3935000"/>
          <a:ext cx="7488831" cy="14091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9001"/>
                <a:gridCol w="1215966"/>
                <a:gridCol w="1215966"/>
                <a:gridCol w="1215966"/>
                <a:gridCol w="1215966"/>
                <a:gridCol w="1215966"/>
              </a:tblGrid>
              <a:tr h="362660"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u="none" strike="noStrike" baseline="0" dirty="0" smtClean="0">
                          <a:solidFill>
                            <a:srgbClr val="262626"/>
                          </a:solidFill>
                          <a:latin typeface="+mn-lt"/>
                        </a:rPr>
                        <a:t>SURNAME</a:t>
                      </a:r>
                      <a:endParaRPr lang="el-GR" sz="1400" b="1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u="none" strike="noStrike" baseline="0" dirty="0" smtClean="0">
                          <a:solidFill>
                            <a:srgbClr val="262626"/>
                          </a:solidFill>
                          <a:latin typeface="+mn-lt"/>
                        </a:rPr>
                        <a:t>NAME</a:t>
                      </a:r>
                      <a:endParaRPr lang="el-GR" sz="1400" b="1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0" u="none" strike="noStrike" baseline="0" dirty="0" smtClean="0">
                          <a:solidFill>
                            <a:srgbClr val="262626"/>
                          </a:solidFill>
                          <a:latin typeface="+mn-lt"/>
                        </a:rPr>
                        <a:t>AM</a:t>
                      </a:r>
                      <a:endParaRPr lang="el-GR" sz="1400" b="1" dirty="0" smtClean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0" u="none" strike="noStrike" baseline="0" dirty="0" smtClean="0">
                          <a:solidFill>
                            <a:srgbClr val="262626"/>
                          </a:solidFill>
                          <a:latin typeface="+mn-lt"/>
                        </a:rPr>
                        <a:t>BIRTHDAY</a:t>
                      </a:r>
                      <a:endParaRPr lang="el-GR" sz="1400" b="1" dirty="0" smtClean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0" u="none" strike="noStrike" baseline="0" dirty="0" smtClean="0">
                          <a:solidFill>
                            <a:srgbClr val="262626"/>
                          </a:solidFill>
                          <a:latin typeface="+mn-lt"/>
                        </a:rPr>
                        <a:t>SEX</a:t>
                      </a:r>
                      <a:endParaRPr lang="el-GR" sz="1400" b="1" dirty="0" smtClean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u="none" strike="noStrike" baseline="0" dirty="0" smtClean="0">
                          <a:solidFill>
                            <a:srgbClr val="262626"/>
                          </a:solidFill>
                          <a:latin typeface="+mn-lt"/>
                        </a:rPr>
                        <a:t>GRADE</a:t>
                      </a:r>
                      <a:endParaRPr lang="el-GR" sz="1400" b="1" dirty="0">
                        <a:latin typeface="+mn-lt"/>
                      </a:endParaRPr>
                    </a:p>
                  </a:txBody>
                  <a:tcPr anchor="ctr"/>
                </a:tc>
              </a:tr>
              <a:tr h="290374">
                <a:tc>
                  <a:txBody>
                    <a:bodyPr/>
                    <a:lstStyle/>
                    <a:p>
                      <a:pPr algn="ctr"/>
                      <a:r>
                        <a:rPr lang="el-GR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ΣΩΤΗΡΙΟΥ</a:t>
                      </a:r>
                      <a:endParaRPr lang="el-GR" sz="1400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ΓΕΩΡΓΙΟΣ</a:t>
                      </a:r>
                      <a:endParaRPr lang="el-GR" sz="1400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145</a:t>
                      </a:r>
                      <a:endParaRPr lang="el-GR" sz="1400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1982</a:t>
                      </a:r>
                      <a:endParaRPr lang="el-GR" sz="1400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ΑΓΟΡΙ </a:t>
                      </a:r>
                      <a:endParaRPr lang="el-GR" sz="1400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7,5</a:t>
                      </a:r>
                      <a:endParaRPr lang="el-GR" sz="1400" b="0" dirty="0"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ΓΕΩΡΓΙΟΥ</a:t>
                      </a:r>
                      <a:endParaRPr lang="el-GR" sz="1400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ΜΑΡΙΑ</a:t>
                      </a:r>
                      <a:endParaRPr lang="el-GR" sz="1400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210</a:t>
                      </a:r>
                      <a:endParaRPr lang="el-GR" sz="1400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1981</a:t>
                      </a:r>
                      <a:endParaRPr lang="el-GR" sz="1400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ΚΟΡΙΤΣΙ </a:t>
                      </a:r>
                      <a:endParaRPr lang="el-GR" sz="1400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8,2</a:t>
                      </a:r>
                      <a:endParaRPr lang="el-GR" sz="1400" b="0" dirty="0"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ΣΤΑΜΑΤΙΟΥ</a:t>
                      </a:r>
                      <a:endParaRPr lang="el-GR" sz="1400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ΝΙΚΟΛΑΟΣ </a:t>
                      </a:r>
                      <a:endParaRPr lang="el-GR" sz="1400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172</a:t>
                      </a:r>
                      <a:endParaRPr lang="el-GR" sz="1400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1982</a:t>
                      </a:r>
                      <a:endParaRPr lang="el-GR" sz="1400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ΑΓΟΡΙ </a:t>
                      </a:r>
                      <a:endParaRPr lang="el-GR" sz="1400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6,7</a:t>
                      </a:r>
                      <a:endParaRPr lang="el-GR" sz="1400" b="0" dirty="0">
                        <a:latin typeface="+mn-lt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3735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512" y="246528"/>
            <a:ext cx="8640960" cy="952500"/>
          </a:xfrm>
        </p:spPr>
        <p:txBody>
          <a:bodyPr>
            <a:normAutofit/>
          </a:bodyPr>
          <a:lstStyle/>
          <a:p>
            <a:r>
              <a:rPr lang="el-GR" dirty="0" smtClean="0"/>
              <a:t>Εγγραφές - </a:t>
            </a:r>
            <a:r>
              <a:rPr lang="en-US" dirty="0" smtClean="0"/>
              <a:t>Records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>
          <a:xfrm>
            <a:off x="457200" y="1333500"/>
            <a:ext cx="5482952" cy="37716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/>
              <a:t>Στη παραπάνω δήλωση τύπου (</a:t>
            </a:r>
            <a:r>
              <a:rPr lang="el-GR" sz="2000" dirty="0" err="1"/>
              <a:t>type</a:t>
            </a:r>
            <a:r>
              <a:rPr lang="el-GR" sz="2000" dirty="0"/>
              <a:t>) ορίζουμε τον τύπο STUDENT με στοιχεία: </a:t>
            </a:r>
            <a:endParaRPr lang="el-GR" sz="2000" dirty="0" smtClean="0"/>
          </a:p>
          <a:p>
            <a:pPr marL="0" indent="0">
              <a:buNone/>
            </a:pPr>
            <a:r>
              <a:rPr lang="el-GR" sz="2000" dirty="0" smtClean="0"/>
              <a:t>Το επώνυμο(SUR</a:t>
            </a:r>
            <a:r>
              <a:rPr lang="el-GR" sz="2000" dirty="0"/>
              <a:t>) και το όνομα (NAME) του σπουδαστή </a:t>
            </a:r>
            <a:r>
              <a:rPr lang="el-GR" sz="2000" dirty="0" smtClean="0"/>
              <a:t>ως συμβολοσειρές </a:t>
            </a:r>
            <a:r>
              <a:rPr lang="el-GR" sz="2000" dirty="0"/>
              <a:t>μήκους 20 χαρακτήρων, </a:t>
            </a:r>
            <a:r>
              <a:rPr lang="el-GR" sz="2000" dirty="0" smtClean="0"/>
              <a:t>τον αριθμό </a:t>
            </a:r>
            <a:r>
              <a:rPr lang="el-GR" sz="2000" dirty="0"/>
              <a:t>μητρώου (ΑΜ) και την χρονολογία γέννησης (BIRTH) ως ακέραιους αριθμούς, το </a:t>
            </a:r>
            <a:r>
              <a:rPr lang="el-GR" sz="2000" dirty="0" smtClean="0"/>
              <a:t>φύλο (</a:t>
            </a:r>
            <a:r>
              <a:rPr lang="el-GR" sz="2000" dirty="0"/>
              <a:t>SEX) ως χαρακτήρα και τη βαθμολογία (GRADE) ως πραγματικό αριθμό.</a:t>
            </a:r>
            <a:endParaRPr lang="el-GR" sz="2000" b="1" dirty="0"/>
          </a:p>
        </p:txBody>
      </p:sp>
      <p:sp>
        <p:nvSpPr>
          <p:cNvPr id="7" name="6 - Διάγραμμα ροής: Έξοδος σε εκτυπωτή"/>
          <p:cNvSpPr/>
          <p:nvPr/>
        </p:nvSpPr>
        <p:spPr>
          <a:xfrm>
            <a:off x="5940152" y="1417340"/>
            <a:ext cx="2808312" cy="2592288"/>
          </a:xfrm>
          <a:prstGeom prst="flowChart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000" dirty="0"/>
              <a:t>Type student = record</a:t>
            </a:r>
            <a:endParaRPr lang="el-GR" sz="2000" dirty="0"/>
          </a:p>
          <a:p>
            <a:pPr lvl="1"/>
            <a:r>
              <a:rPr lang="en-US" sz="2000" dirty="0" err="1"/>
              <a:t>Sur,name:string</a:t>
            </a:r>
            <a:r>
              <a:rPr lang="en-US" sz="2000" dirty="0"/>
              <a:t>[20];</a:t>
            </a:r>
            <a:endParaRPr lang="el-GR" sz="2000" dirty="0"/>
          </a:p>
          <a:p>
            <a:pPr lvl="1"/>
            <a:r>
              <a:rPr lang="en-US" sz="2000" dirty="0" err="1"/>
              <a:t>Am,birth:integer</a:t>
            </a:r>
            <a:r>
              <a:rPr lang="en-US" sz="2000" dirty="0"/>
              <a:t>;</a:t>
            </a:r>
            <a:endParaRPr lang="el-GR" sz="2000" dirty="0"/>
          </a:p>
          <a:p>
            <a:pPr lvl="1"/>
            <a:r>
              <a:rPr lang="en-US" sz="2000" dirty="0" err="1"/>
              <a:t>Sex:char</a:t>
            </a:r>
            <a:r>
              <a:rPr lang="en-US" sz="2000" dirty="0"/>
              <a:t>;</a:t>
            </a:r>
            <a:endParaRPr lang="el-GR" sz="2000" dirty="0"/>
          </a:p>
          <a:p>
            <a:pPr lvl="1"/>
            <a:r>
              <a:rPr lang="en-US" sz="2000" dirty="0" err="1"/>
              <a:t>Grade:real</a:t>
            </a:r>
            <a:r>
              <a:rPr lang="en-US" sz="2000" dirty="0"/>
              <a:t>;</a:t>
            </a:r>
            <a:endParaRPr lang="el-GR" sz="2000" dirty="0"/>
          </a:p>
          <a:p>
            <a:r>
              <a:rPr lang="en-US" sz="2000" dirty="0"/>
              <a:t>End;</a:t>
            </a:r>
            <a:endParaRPr lang="el-GR" sz="2000" dirty="0"/>
          </a:p>
          <a:p>
            <a:r>
              <a:rPr lang="en-US" sz="2000" dirty="0"/>
              <a:t>Var </a:t>
            </a:r>
            <a:r>
              <a:rPr lang="en-US" sz="2000" dirty="0" err="1"/>
              <a:t>stud:student</a:t>
            </a:r>
            <a:r>
              <a:rPr lang="en-US" sz="2000" dirty="0"/>
              <a:t>;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355898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3079</TotalTime>
  <Words>2079</Words>
  <Application>Microsoft Office PowerPoint</Application>
  <PresentationFormat>Προβολή στην οθόνη (16:10)</PresentationFormat>
  <Paragraphs>350</Paragraphs>
  <Slides>32</Slides>
  <Notes>11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32</vt:i4>
      </vt:variant>
    </vt:vector>
  </HeadingPairs>
  <TitlesOfParts>
    <vt:vector size="38" baseType="lpstr">
      <vt:lpstr>Arial Unicode MS</vt:lpstr>
      <vt:lpstr>Arial</vt:lpstr>
      <vt:lpstr>Calibri</vt:lpstr>
      <vt:lpstr>Times New Roman</vt:lpstr>
      <vt:lpstr>Wingdings</vt:lpstr>
      <vt:lpstr>Θέμα του Office</vt:lpstr>
      <vt:lpstr>Προγραμματισμός Ι</vt:lpstr>
      <vt:lpstr>Παρουσίαση του PowerPoint</vt:lpstr>
      <vt:lpstr>Άδειες Χρήσης</vt:lpstr>
      <vt:lpstr>Χρηματοδότηση</vt:lpstr>
      <vt:lpstr>Σκοποί  ενότητας</vt:lpstr>
      <vt:lpstr>Περιεχόμενα ενότητας</vt:lpstr>
      <vt:lpstr>Εγγραφές - Records</vt:lpstr>
      <vt:lpstr>Εγγραφές - Records</vt:lpstr>
      <vt:lpstr>Εγγραφές - Records</vt:lpstr>
      <vt:lpstr>Εγγραφές - Records</vt:lpstr>
      <vt:lpstr>Εγγραφές - Records</vt:lpstr>
      <vt:lpstr>Εγγραφές - Records</vt:lpstr>
      <vt:lpstr>Εγγραφές - Records</vt:lpstr>
      <vt:lpstr>Εγγραφές - Records</vt:lpstr>
      <vt:lpstr>Εγγραφές - Records</vt:lpstr>
      <vt:lpstr>Εγγραφές - Records</vt:lpstr>
      <vt:lpstr>Εγγραφές - Records</vt:lpstr>
      <vt:lpstr>Εγγραφές - Records</vt:lpstr>
      <vt:lpstr>Σύνολα</vt:lpstr>
      <vt:lpstr>Σύνολα</vt:lpstr>
      <vt:lpstr>Ορισμός Τύπων Συνόλων</vt:lpstr>
      <vt:lpstr>Ορισμός Τύπων Συνόλων</vt:lpstr>
      <vt:lpstr>Ορισμός Τύπων Συνόλων</vt:lpstr>
      <vt:lpstr>Εκχώρηση Στοιχείων Συνόλων  σε Μεταβλητές</vt:lpstr>
      <vt:lpstr>Εκχώρηση Στοιχείων Συνόλων  σε Μεταβλητές</vt:lpstr>
      <vt:lpstr>Εκχώρηση Στοιχείων Συνόλων  σε Μεταβλητές</vt:lpstr>
      <vt:lpstr>Εκχώρηση Στοιχείων Συνόλων  σε Μεταβλητές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311</cp:revision>
  <dcterms:created xsi:type="dcterms:W3CDTF">2012-09-06T09:03:05Z</dcterms:created>
  <dcterms:modified xsi:type="dcterms:W3CDTF">2015-05-07T14:34:33Z</dcterms:modified>
</cp:coreProperties>
</file>