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3"/>
  </p:notesMasterIdLst>
  <p:handoutMasterIdLst>
    <p:handoutMasterId r:id="rId34"/>
  </p:handoutMasterIdLst>
  <p:sldIdLst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81" r:id="rId17"/>
    <p:sldId id="274" r:id="rId18"/>
    <p:sldId id="276" r:id="rId19"/>
    <p:sldId id="277" r:id="rId20"/>
    <p:sldId id="278" r:id="rId21"/>
    <p:sldId id="275" r:id="rId22"/>
    <p:sldId id="282" r:id="rId23"/>
    <p:sldId id="286" r:id="rId24"/>
    <p:sldId id="285" r:id="rId25"/>
    <p:sldId id="287" r:id="rId26"/>
    <p:sldId id="288" r:id="rId27"/>
    <p:sldId id="289" r:id="rId28"/>
    <p:sldId id="284" r:id="rId29"/>
    <p:sldId id="290" r:id="rId30"/>
    <p:sldId id="291" r:id="rId31"/>
    <p:sldId id="279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96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7468A-08F5-4F99-BFD4-DA6474915FF3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1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9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9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4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9" y="6559383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eclass.teiep.gr/courses/COMP119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Συστήματα Τηλεκπαίδευσης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tx1"/>
                </a:solidFill>
              </a:rPr>
              <a:t>Ενότητα 1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Εισαγωγή</a:t>
            </a:r>
          </a:p>
          <a:p>
            <a:endParaRPr lang="el-GR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Δημήτριος </a:t>
            </a:r>
            <a:r>
              <a:rPr lang="el-GR" sz="2800" dirty="0" err="1" smtClean="0">
                <a:solidFill>
                  <a:schemeClr val="tx1"/>
                </a:solidFill>
              </a:rPr>
              <a:t>Λιαροκάπης</a:t>
            </a:r>
            <a:endParaRPr lang="el-G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642158" y="252000"/>
            <a:ext cx="4217874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Μορφές Τηλεκπαίδευσης</a:t>
            </a:r>
            <a:r>
              <a:rPr lang="en-US" dirty="0" smtClean="0"/>
              <a:t> (2)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Ενότητα 1,,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340768"/>
            <a:ext cx="889248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b="1" dirty="0" smtClean="0"/>
              <a:t>Μάθηση </a:t>
            </a:r>
            <a:r>
              <a:rPr lang="el-GR" sz="3200" b="1" dirty="0" smtClean="0"/>
              <a:t>με κοινωνική δικτύωση </a:t>
            </a:r>
            <a:r>
              <a:rPr lang="el-GR" sz="3200" dirty="0" smtClean="0"/>
              <a:t>(Social Learning)</a:t>
            </a:r>
            <a:r>
              <a:rPr lang="en-US" sz="3200" dirty="0" smtClean="0"/>
              <a:t>:</a:t>
            </a:r>
            <a:r>
              <a:rPr lang="el-GR" sz="3200" dirty="0" smtClean="0"/>
              <a:t> Μαθηση με συμμετοχή σε (διαδικτυακες) κοινότητες όπου ο εκπαιδευόμενος μπορεί να έρθει σε επαφή με ειδικούς σε </a:t>
            </a:r>
            <a:r>
              <a:rPr lang="el-GR" sz="3200" dirty="0" smtClean="0"/>
              <a:t>κάποια </a:t>
            </a:r>
            <a:r>
              <a:rPr lang="el-GR" sz="3200" dirty="0" smtClean="0"/>
              <a:t>θέματα και να συμμετέχει σε συζητήσεις, να διαβάζει αναρτήσεις σε blogs και να </a:t>
            </a:r>
            <a:r>
              <a:rPr lang="el-GR" sz="3200" dirty="0" smtClean="0"/>
              <a:t>ανταλλάσσει </a:t>
            </a:r>
            <a:r>
              <a:rPr lang="el-GR" sz="3200" dirty="0" smtClean="0"/>
              <a:t>μηνύματα.</a:t>
            </a:r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 </a:t>
            </a:r>
            <a:r>
              <a:rPr lang="el-GR" sz="3200" b="1" dirty="0" smtClean="0"/>
              <a:t>Μαθήματα σε εικονικές τάξεις </a:t>
            </a:r>
            <a:r>
              <a:rPr lang="el-GR" sz="3200" dirty="0" smtClean="0"/>
              <a:t>(Virtual Classroom Courses)</a:t>
            </a:r>
            <a:r>
              <a:rPr lang="en-US" sz="3200" dirty="0" smtClean="0"/>
              <a:t>:</a:t>
            </a:r>
            <a:r>
              <a:rPr lang="el-GR" sz="3200" dirty="0" smtClean="0"/>
              <a:t> Οι εκπαιδευόμενοι συμμετέχουν σε εικονικές τάξεις οπου δίνονται εργασίες ανάγνωσης, υπάρχουν διαδικτυακές συναντήσεις (meetings)</a:t>
            </a:r>
            <a:r>
              <a:rPr lang="en-US" sz="3200" dirty="0" smtClean="0"/>
              <a:t>,</a:t>
            </a:r>
            <a:r>
              <a:rPr lang="el-GR" sz="3200" dirty="0" smtClean="0"/>
              <a:t> κλπ</a:t>
            </a:r>
            <a:r>
              <a:rPr lang="en-US" sz="3200" dirty="0" smtClean="0"/>
              <a:t>.</a:t>
            </a: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Εργαλεία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1,,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Βασικές κατηγορίες εργαλείων</a:t>
            </a:r>
            <a:endParaRPr lang="en-US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 Εργαλεία Ανάπτυξης Περιεχομένου (</a:t>
            </a:r>
            <a:r>
              <a:rPr lang="en-US" sz="3200" dirty="0" smtClean="0"/>
              <a:t>Authoring Tools) </a:t>
            </a:r>
            <a:r>
              <a:rPr lang="el-GR" sz="3200" dirty="0" smtClean="0"/>
              <a:t>πχ </a:t>
            </a:r>
            <a:r>
              <a:rPr lang="en-US" sz="3200" dirty="0" smtClean="0"/>
              <a:t>PowerPoint, Adobe Captivate, Articulate Storyline </a:t>
            </a:r>
            <a:r>
              <a:rPr lang="el-GR" sz="3200" dirty="0" smtClean="0"/>
              <a:t>κλπ </a:t>
            </a:r>
            <a:endParaRPr lang="en-US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 Εργαλεία Διαχείρισης Περιεχομένου (</a:t>
            </a:r>
            <a:r>
              <a:rPr lang="en-US" sz="3200" dirty="0" smtClean="0"/>
              <a:t>Learning Management Systems LMS: Moodle, E-Class, Blackboard </a:t>
            </a:r>
            <a:r>
              <a:rPr lang="el-GR" sz="3200" dirty="0" smtClean="0"/>
              <a:t>κλπ) </a:t>
            </a:r>
            <a:endParaRPr lang="en-US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Εργαλεία Απομακρυσμένης Συνδεσης (Συνήθως χρησιμοποιούνται για </a:t>
            </a:r>
            <a:r>
              <a:rPr lang="el-GR" sz="3200" dirty="0" smtClean="0"/>
              <a:t>Σύγχρονη </a:t>
            </a:r>
            <a:r>
              <a:rPr lang="el-GR" sz="3200" dirty="0" smtClean="0"/>
              <a:t>Τηλ/ση: </a:t>
            </a:r>
            <a:r>
              <a:rPr lang="en-US" sz="3200" dirty="0" smtClean="0"/>
              <a:t>WebEx, Eluminate, Adobe Connect, </a:t>
            </a:r>
            <a:r>
              <a:rPr lang="el-GR" sz="3200" dirty="0" smtClean="0"/>
              <a:t>κλπ)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Στόχοι του μαθήματος (1)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1,,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Εξοικείωση με τρεις ρόλους στο χώρο της Τηλεκπαίδευσης </a:t>
            </a:r>
            <a:endParaRPr lang="el-GR" sz="2800" dirty="0" smtClean="0"/>
          </a:p>
          <a:p>
            <a:pPr lvl="2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2800" dirty="0" smtClean="0"/>
              <a:t>Μαθητευόμενου </a:t>
            </a:r>
          </a:p>
          <a:p>
            <a:pPr lvl="2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2800" dirty="0" smtClean="0"/>
              <a:t>Εκπαιδευτή </a:t>
            </a:r>
          </a:p>
          <a:p>
            <a:pPr lvl="2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2800" dirty="0" smtClean="0"/>
              <a:t>Διαχειριστή Εκπαιδευτικού Υλικού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Στόχοι του μαθήματος (2)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1,,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Σαν Μαθητευόμενοι </a:t>
            </a:r>
          </a:p>
          <a:p>
            <a:pPr lvl="2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2800" dirty="0" smtClean="0"/>
              <a:t>Θα συμμετάσχετε σε ορισμένες διαδικασίες </a:t>
            </a:r>
            <a:r>
              <a:rPr lang="el-GR" sz="2800" dirty="0" smtClean="0"/>
              <a:t>εκπαίδευσης </a:t>
            </a:r>
            <a:r>
              <a:rPr lang="el-GR" sz="2800" dirty="0" smtClean="0"/>
              <a:t>από απόσταση</a:t>
            </a:r>
            <a:r>
              <a:rPr lang="el-GR" sz="3200" dirty="0" smtClean="0"/>
              <a:t>.</a:t>
            </a:r>
          </a:p>
          <a:p>
            <a:pPr lvl="4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l-GR" sz="2400" dirty="0" smtClean="0"/>
              <a:t>Παρακολούθηση και </a:t>
            </a:r>
            <a:r>
              <a:rPr lang="el-GR" sz="2400" dirty="0" smtClean="0"/>
              <a:t>ανάλυση </a:t>
            </a:r>
            <a:r>
              <a:rPr lang="el-GR" sz="2400" dirty="0" smtClean="0"/>
              <a:t>διαδικτυακών </a:t>
            </a:r>
            <a:r>
              <a:rPr lang="el-GR" sz="2400" dirty="0" smtClean="0"/>
              <a:t>μαθημάτων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Στόχοι του μαθήματος (3)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1,,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Σαν Εκπαιδευτές </a:t>
            </a:r>
          </a:p>
          <a:p>
            <a:pPr lvl="2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2800" dirty="0" smtClean="0"/>
              <a:t>Θα προσπαθήσετε να δημιουργήσετε κάποιο απλό εκπαιδευτικό περιεχόμενο</a:t>
            </a:r>
          </a:p>
          <a:p>
            <a:pPr lvl="2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2800" dirty="0" smtClean="0"/>
              <a:t>Θα εξοικειωθείτε με μεθοδολογίες σχεδιασμού εκπαιδευτικού περιεχομένου </a:t>
            </a:r>
          </a:p>
          <a:p>
            <a:pPr lvl="2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2800" dirty="0" smtClean="0"/>
              <a:t> Θα εξοικειωθείτε με τεχνολογίες και εργαλεία που χρησιμοποιούνται για το σκοπό αυτό.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Στόχοι του μαθήματος (4)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Εισαγωγή,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Σαν Διαχειριστές </a:t>
            </a:r>
          </a:p>
          <a:p>
            <a:pPr lvl="2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2800" dirty="0" smtClean="0"/>
              <a:t>Θα εξοικειωθείτε με την χρήση εργαλείων διαχείρισης μαθησιακού περιεχομένου (LMS) όπως το Moodle, το E-Class κλπ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Σημείωμα Αναφοράς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Ενότητα 1,,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Copyright Τεχνολογικό Ίδρυμα Ηπείρου. Δημήτριος </a:t>
            </a:r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Λιαροκάπης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lvl="0" algn="just"/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Συστήματα Τηλεκπαίδευσης</a:t>
            </a:r>
          </a:p>
          <a:p>
            <a:pPr lvl="0" algn="just"/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Έκδοση: 1.0  Άρτα, 2015. Διαθέσιμο από τη δικτυακή διεύθυνση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</a:rPr>
              <a:t>: 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http://eclass.teiep.gr/courses/COMP119/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467544" y="2132856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8" y="4149081"/>
            <a:ext cx="1581685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539552" y="5085185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683569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827586" y="6237312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1,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63688" y="2996952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547664" y="4221089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8" y="5589241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4" y="5661249"/>
            <a:ext cx="1581685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Ενότητα 1,,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  <p:sp>
        <p:nvSpPr>
          <p:cNvPr id="10" name="Rectangle 14"/>
          <p:cNvSpPr/>
          <p:nvPr/>
        </p:nvSpPr>
        <p:spPr>
          <a:xfrm>
            <a:off x="2317212" y="2411596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614400"/>
            <a:ext cx="7776864" cy="32428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</a:rPr>
              <a:t>Τμήμα Μηχανικών Πληροφορικής</a:t>
            </a: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Συστήματα Τηλεκπαίδευσης</a:t>
            </a:r>
            <a:endParaRPr lang="el-GR" b="1" dirty="0">
              <a:solidFill>
                <a:schemeClr val="tx1"/>
              </a:solidFill>
            </a:endParaRPr>
          </a:p>
          <a:p>
            <a:pPr algn="l"/>
            <a:r>
              <a:rPr lang="el-GR" sz="2800" b="1" dirty="0" smtClean="0">
                <a:solidFill>
                  <a:schemeClr val="tx1"/>
                </a:solidFill>
              </a:rPr>
              <a:t>Ενότητα 1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Εισαγωγή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l">
              <a:lnSpc>
                <a:spcPts val="2600"/>
              </a:lnSpc>
            </a:pP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Δημήτριος </a:t>
            </a: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Λιαροκάπης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 Εφαρμογών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4257"/>
            <a:ext cx="7452320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257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Διατήρηση Σημειωμάτων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  <p:sp>
        <p:nvSpPr>
          <p:cNvPr id="8" name="Rectangle 167"/>
          <p:cNvSpPr/>
          <p:nvPr/>
        </p:nvSpPr>
        <p:spPr>
          <a:xfrm>
            <a:off x="683568" y="2204864"/>
            <a:ext cx="7765365" cy="1692769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 smtClean="0"/>
              <a:t>Οι ακόλουθες διαφάνειες είναι από την παρουσίαση της πτυχιακής εργασίας του Τρύφωνα </a:t>
            </a:r>
            <a:r>
              <a:rPr lang="el-GR" sz="2600" dirty="0" err="1" smtClean="0"/>
              <a:t>Σιβένα</a:t>
            </a:r>
            <a:r>
              <a:rPr lang="el-GR" sz="2600" dirty="0" smtClean="0"/>
              <a:t> με θέμα: </a:t>
            </a:r>
            <a:r>
              <a:rPr lang="el-GR" sz="2600" dirty="0" err="1" smtClean="0"/>
              <a:t>Επαναπρογραμματισμός</a:t>
            </a:r>
            <a:r>
              <a:rPr lang="el-GR" sz="2600" dirty="0" smtClean="0"/>
              <a:t> Κεντρικής Μονάδας Ελέγχου Αυτοκινήτου, </a:t>
            </a:r>
            <a:r>
              <a:rPr lang="el-GR" sz="2600" dirty="0" err="1" smtClean="0"/>
              <a:t>Μαρτιος</a:t>
            </a:r>
            <a:r>
              <a:rPr lang="el-GR" sz="2600" dirty="0" smtClean="0"/>
              <a:t> 2015</a:t>
            </a:r>
            <a:endParaRPr lang="el-G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Γνώσεις που αποκτήθηκαν μέσω </a:t>
            </a:r>
            <a:r>
              <a:rPr lang="el-GR" dirty="0" err="1" smtClean="0"/>
              <a:t>τηλεκπαίδευσης</a:t>
            </a:r>
            <a:r>
              <a:rPr lang="el-GR" dirty="0" smtClean="0"/>
              <a:t> (Τ. </a:t>
            </a:r>
            <a:r>
              <a:rPr lang="el-GR" dirty="0" err="1" smtClean="0"/>
              <a:t>Σιβένας</a:t>
            </a:r>
            <a:r>
              <a:rPr lang="el-GR" dirty="0" smtClean="0"/>
              <a:t>) (1)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95536" y="1700808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l-GR" sz="3200" b="1" dirty="0" smtClean="0"/>
              <a:t>Σεμινάρια σύγχρονης </a:t>
            </a:r>
            <a:r>
              <a:rPr lang="el-GR" sz="3200" b="1" dirty="0" err="1" smtClean="0"/>
              <a:t>τηλεκπαίδευσης</a:t>
            </a:r>
            <a:r>
              <a:rPr lang="el-GR" sz="3200" b="1" dirty="0" smtClean="0"/>
              <a:t> των εταιρειών </a:t>
            </a:r>
            <a:r>
              <a:rPr lang="en-US" sz="3200" b="1" dirty="0" smtClean="0"/>
              <a:t>HKS &amp; </a:t>
            </a:r>
            <a:r>
              <a:rPr lang="en-US" sz="3200" b="1" dirty="0" err="1" smtClean="0"/>
              <a:t>GReddy</a:t>
            </a:r>
            <a:r>
              <a:rPr lang="en-US" sz="3200" b="1" dirty="0" smtClean="0"/>
              <a:t> </a:t>
            </a:r>
            <a:r>
              <a:rPr lang="el-GR" sz="3200" dirty="0" smtClean="0"/>
              <a:t>		</a:t>
            </a:r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l-GR" sz="3200" b="1" dirty="0" smtClean="0"/>
              <a:t>Θεματικές ενότητες που παρακολούθησα</a:t>
            </a:r>
          </a:p>
          <a:p>
            <a:pPr lvl="2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 smtClean="0"/>
              <a:t>Introduction to car programming</a:t>
            </a:r>
            <a:endParaRPr lang="el-GR" sz="2800" dirty="0" smtClean="0"/>
          </a:p>
          <a:p>
            <a:pPr lvl="2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 smtClean="0"/>
              <a:t>ECU chip Tuning</a:t>
            </a:r>
            <a:endParaRPr lang="el-GR" sz="2800" dirty="0" smtClean="0"/>
          </a:p>
          <a:p>
            <a:pPr lvl="2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 smtClean="0"/>
              <a:t>HKS gold ECU : How to setup and tune </a:t>
            </a:r>
            <a:endParaRPr lang="el-GR" sz="2800" dirty="0" smtClean="0"/>
          </a:p>
          <a:p>
            <a:pPr lvl="2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 smtClean="0"/>
              <a:t> ECU firmware updating and debugging </a:t>
            </a:r>
            <a:endParaRPr lang="el-GR" sz="2800" dirty="0" smtClean="0"/>
          </a:p>
          <a:p>
            <a:pPr lvl="2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 smtClean="0"/>
              <a:t> Car ECU programming 101 </a:t>
            </a:r>
            <a:endParaRPr lang="el-GR" sz="2800" dirty="0" smtClean="0"/>
          </a:p>
          <a:p>
            <a:pPr lvl="2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 smtClean="0"/>
              <a:t> Troubleshooting error codes on ECU </a:t>
            </a:r>
            <a:endParaRPr lang="el-GR" sz="2800" dirty="0" smtClean="0"/>
          </a:p>
          <a:p>
            <a:pPr lvl="2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 smtClean="0"/>
              <a:t>AFR Tune - ECU programming software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Γνώσεις που αποκτήθηκαν μέσω </a:t>
            </a:r>
            <a:r>
              <a:rPr lang="el-GR" dirty="0" err="1" smtClean="0"/>
              <a:t>τηλεκπαίδευσης</a:t>
            </a:r>
            <a:r>
              <a:rPr lang="el-GR" dirty="0" smtClean="0"/>
              <a:t> (Τ. </a:t>
            </a:r>
            <a:r>
              <a:rPr lang="el-GR" dirty="0" err="1" smtClean="0"/>
              <a:t>Σιβένας</a:t>
            </a:r>
            <a:r>
              <a:rPr lang="el-GR" dirty="0" smtClean="0"/>
              <a:t>) (2)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39552" y="198884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b="1" dirty="0" smtClean="0"/>
              <a:t>Μεθοδολογία μαθήματος </a:t>
            </a:r>
          </a:p>
          <a:p>
            <a:pPr lvl="2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2800" dirty="0" smtClean="0"/>
              <a:t>Διδασκαλία σε ομάδες –</a:t>
            </a:r>
          </a:p>
          <a:p>
            <a:pPr lvl="2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2800" dirty="0" smtClean="0"/>
              <a:t>Διερευνητική –βιωματική διδασκαλία </a:t>
            </a:r>
          </a:p>
          <a:p>
            <a:pPr lvl="2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2800" dirty="0" smtClean="0"/>
              <a:t>Διδασκαλία με μορφή ερωταποκρίσεων</a:t>
            </a:r>
          </a:p>
          <a:p>
            <a:pPr lvl="2" indent="-342900">
              <a:spcBef>
                <a:spcPct val="20000"/>
              </a:spcBef>
            </a:pPr>
            <a:endParaRPr lang="el-GR" sz="2800" dirty="0"/>
          </a:p>
          <a:p>
            <a:pPr lvl="1" indent="-342900">
              <a:spcBef>
                <a:spcPct val="20000"/>
              </a:spcBef>
            </a:pPr>
            <a:r>
              <a:rPr lang="el-GR" sz="2800" dirty="0" smtClean="0"/>
              <a:t>• </a:t>
            </a:r>
            <a:r>
              <a:rPr lang="el-GR" sz="3200" b="1" dirty="0" err="1" smtClean="0"/>
              <a:t>Προσιτότητα</a:t>
            </a:r>
            <a:r>
              <a:rPr lang="el-GR" sz="3200" b="1" dirty="0" smtClean="0"/>
              <a:t> διδασκόντων </a:t>
            </a:r>
            <a:endParaRPr lang="el-GR" sz="2800" dirty="0" smtClean="0"/>
          </a:p>
          <a:p>
            <a:pPr lvl="2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2800" dirty="0" smtClean="0"/>
              <a:t>Μέσω </a:t>
            </a:r>
            <a:r>
              <a:rPr lang="el-GR" sz="2800" dirty="0" err="1" smtClean="0"/>
              <a:t>Teamviewer</a:t>
            </a:r>
            <a:r>
              <a:rPr lang="el-GR" sz="2800" dirty="0" smtClean="0"/>
              <a:t> </a:t>
            </a:r>
          </a:p>
          <a:p>
            <a:pPr lvl="1" indent="-342900">
              <a:spcBef>
                <a:spcPct val="20000"/>
              </a:spcBef>
            </a:pPr>
            <a:endParaRPr lang="el-G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Γνώσεις που αποκτήθηκαν μέσω </a:t>
            </a:r>
            <a:r>
              <a:rPr lang="el-GR" dirty="0" err="1" smtClean="0"/>
              <a:t>τηλεκπαίδευσης</a:t>
            </a:r>
            <a:r>
              <a:rPr lang="el-GR" dirty="0" smtClean="0"/>
              <a:t> (Τ. </a:t>
            </a:r>
            <a:r>
              <a:rPr lang="el-GR" dirty="0" err="1" smtClean="0"/>
              <a:t>Σιβένας</a:t>
            </a:r>
            <a:r>
              <a:rPr lang="el-GR" dirty="0" smtClean="0"/>
              <a:t>) (3)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1,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95536" y="1844824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 indent="-342900">
              <a:spcBef>
                <a:spcPct val="20000"/>
              </a:spcBef>
            </a:pPr>
            <a:r>
              <a:rPr lang="el-GR" sz="3200" dirty="0" smtClean="0"/>
              <a:t>• </a:t>
            </a:r>
            <a:r>
              <a:rPr lang="el-GR" sz="3200" b="1" dirty="0" smtClean="0"/>
              <a:t>Εργασίες – </a:t>
            </a:r>
            <a:r>
              <a:rPr lang="el-GR" sz="3200" b="1" dirty="0" err="1" smtClean="0"/>
              <a:t>Projects</a:t>
            </a:r>
            <a:r>
              <a:rPr lang="el-GR" sz="3200" b="1" dirty="0" smtClean="0"/>
              <a:t> :</a:t>
            </a:r>
          </a:p>
          <a:p>
            <a:pPr lvl="3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2800" dirty="0" smtClean="0"/>
              <a:t>Πραγματοποίηση στο πλαίσιο του μαθήματος</a:t>
            </a:r>
          </a:p>
          <a:p>
            <a:pPr lvl="3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2800" dirty="0" smtClean="0"/>
              <a:t>Αφορούσαν : </a:t>
            </a:r>
          </a:p>
          <a:p>
            <a:pPr lvl="5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l-GR" sz="2400" dirty="0" smtClean="0"/>
              <a:t>Δημιουργία βασικού χάρτη για συγκεκριμένο όχημα –</a:t>
            </a:r>
          </a:p>
          <a:p>
            <a:pPr lvl="5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l-GR" sz="2400" dirty="0" smtClean="0"/>
              <a:t>Εκπαίδευση πάνω σε ένα λογισμικό προγραμματισμού</a:t>
            </a:r>
          </a:p>
          <a:p>
            <a:pPr lvl="5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l-GR" sz="2400" dirty="0" smtClean="0"/>
              <a:t>Τεχνική ελέγχου βλάβης –</a:t>
            </a:r>
          </a:p>
          <a:p>
            <a:pPr lvl="5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l-GR" sz="2400" dirty="0" smtClean="0"/>
              <a:t>Αλλαγή εργοστασιακού κόφτη στροφών </a:t>
            </a:r>
            <a:r>
              <a:rPr lang="el-GR" sz="2400" dirty="0" err="1" smtClean="0"/>
              <a:t>κ.α</a:t>
            </a:r>
            <a:endParaRPr lang="el-G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Γνώσεις που αποκτήθηκαν μέσω </a:t>
            </a:r>
            <a:r>
              <a:rPr lang="el-GR" dirty="0" err="1" smtClean="0"/>
              <a:t>τηλεκπαίδευσης</a:t>
            </a:r>
            <a:r>
              <a:rPr lang="el-GR" dirty="0" smtClean="0"/>
              <a:t> (Τ. </a:t>
            </a:r>
            <a:r>
              <a:rPr lang="el-GR" dirty="0" err="1" smtClean="0"/>
              <a:t>Σιβένας</a:t>
            </a:r>
            <a:r>
              <a:rPr lang="el-GR" dirty="0" smtClean="0"/>
              <a:t>) (4)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95536" y="1700808"/>
            <a:ext cx="8748464" cy="528760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l-GR" sz="3200" b="1" dirty="0" smtClean="0"/>
              <a:t>Σεμινάρια ασύγχρονης </a:t>
            </a:r>
            <a:r>
              <a:rPr lang="el-GR" sz="3200" b="1" dirty="0" err="1" smtClean="0"/>
              <a:t>τηλεκπαίδευσης</a:t>
            </a:r>
            <a:r>
              <a:rPr lang="el-GR" sz="3200" b="1" dirty="0" smtClean="0"/>
              <a:t> των εταιρειών </a:t>
            </a:r>
            <a:r>
              <a:rPr lang="el-GR" sz="3200" b="1" dirty="0" err="1" smtClean="0"/>
              <a:t>Link</a:t>
            </a:r>
            <a:r>
              <a:rPr lang="el-GR" sz="3200" b="1" dirty="0" smtClean="0"/>
              <a:t> &amp; </a:t>
            </a:r>
            <a:r>
              <a:rPr lang="el-GR" sz="3200" b="1" dirty="0" err="1" smtClean="0"/>
              <a:t>Motec</a:t>
            </a:r>
            <a:r>
              <a:rPr lang="el-GR" sz="3200" b="1" dirty="0" smtClean="0"/>
              <a:t> </a:t>
            </a:r>
            <a:r>
              <a:rPr lang="el-GR" sz="3200" dirty="0" smtClean="0"/>
              <a:t>	</a:t>
            </a:r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l-GR" sz="3200" b="1" dirty="0" smtClean="0"/>
              <a:t>Θεματικές ενότητες που παρακολούθησα</a:t>
            </a:r>
          </a:p>
          <a:p>
            <a:pPr lvl="2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 smtClean="0"/>
              <a:t>How to tune </a:t>
            </a:r>
            <a:endParaRPr lang="el-GR" sz="2800" dirty="0" smtClean="0"/>
          </a:p>
          <a:p>
            <a:pPr lvl="2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 smtClean="0"/>
              <a:t>Car programming and ECU management </a:t>
            </a:r>
            <a:endParaRPr lang="el-GR" sz="2800" dirty="0" smtClean="0"/>
          </a:p>
          <a:p>
            <a:pPr lvl="2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 smtClean="0"/>
              <a:t>Racing ECU modification </a:t>
            </a:r>
            <a:endParaRPr lang="el-GR" sz="2800" dirty="0" smtClean="0"/>
          </a:p>
          <a:p>
            <a:pPr lvl="2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 smtClean="0"/>
              <a:t> Link G4 tune and control </a:t>
            </a:r>
            <a:endParaRPr lang="el-GR" sz="2800" dirty="0" smtClean="0"/>
          </a:p>
          <a:p>
            <a:pPr lvl="2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 smtClean="0"/>
              <a:t>Air Flow 02 bung </a:t>
            </a:r>
            <a:r>
              <a:rPr lang="en-US" sz="2800" dirty="0" err="1" smtClean="0"/>
              <a:t>sensoring</a:t>
            </a:r>
            <a:r>
              <a:rPr lang="en-US" sz="2800" dirty="0" smtClean="0"/>
              <a:t> </a:t>
            </a:r>
            <a:endParaRPr lang="el-GR" sz="2800" dirty="0" smtClean="0"/>
          </a:p>
          <a:p>
            <a:pPr lvl="2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 smtClean="0"/>
              <a:t>ECU data </a:t>
            </a:r>
            <a:r>
              <a:rPr lang="en-US" sz="2800" dirty="0" err="1" smtClean="0"/>
              <a:t>loging</a:t>
            </a:r>
            <a:r>
              <a:rPr lang="en-US" sz="2800" dirty="0" smtClean="0"/>
              <a:t> </a:t>
            </a:r>
            <a:endParaRPr lang="el-GR" sz="2800" dirty="0" smtClean="0"/>
          </a:p>
          <a:p>
            <a:pPr lvl="2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 smtClean="0"/>
              <a:t> Advanced tuning in rally cars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Γνώσεις που αποκτήθηκαν μέσω </a:t>
            </a:r>
            <a:r>
              <a:rPr lang="el-GR" dirty="0" err="1" smtClean="0"/>
              <a:t>τηλεκπαίδευσης</a:t>
            </a:r>
            <a:r>
              <a:rPr lang="el-GR" dirty="0" smtClean="0"/>
              <a:t> (Τ. </a:t>
            </a:r>
            <a:r>
              <a:rPr lang="el-GR" dirty="0" err="1" smtClean="0"/>
              <a:t>Σιβένας</a:t>
            </a:r>
            <a:r>
              <a:rPr lang="el-GR" dirty="0" smtClean="0"/>
              <a:t>) (5)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23528" y="198884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2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2800" dirty="0" smtClean="0"/>
              <a:t>Ανάρτηση μαθημάτων – βίντεο από διδάσκοντα</a:t>
            </a:r>
          </a:p>
          <a:p>
            <a:pPr lvl="2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2800" dirty="0" smtClean="0"/>
              <a:t>Εργασίες - </a:t>
            </a:r>
            <a:r>
              <a:rPr lang="el-GR" sz="2800" dirty="0" err="1" smtClean="0"/>
              <a:t>Projects</a:t>
            </a:r>
            <a:r>
              <a:rPr lang="el-GR" sz="2800" dirty="0" smtClean="0"/>
              <a:t> που έπρεπε να υλοποιηθούν σε συγκεκριμένο χρονικό διάστημα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5536" y="3573016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b="1" dirty="0" err="1" smtClean="0"/>
              <a:t>Προσιτότητα</a:t>
            </a:r>
            <a:r>
              <a:rPr lang="el-GR" sz="3200" b="1" dirty="0" smtClean="0"/>
              <a:t> διδασκόντων </a:t>
            </a:r>
            <a:r>
              <a:rPr lang="el-GR" sz="3200" dirty="0" smtClean="0"/>
              <a:t>:</a:t>
            </a:r>
            <a:endParaRPr lang="el-GR" sz="2800" dirty="0" smtClean="0"/>
          </a:p>
          <a:p>
            <a:pPr lvl="2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2800" dirty="0" smtClean="0"/>
              <a:t>Δύσκολη επικοινωνία με διδάσκοντα </a:t>
            </a:r>
          </a:p>
          <a:p>
            <a:pPr lvl="2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2800" dirty="0" smtClean="0"/>
              <a:t> Επικοινωνία μόνο μέσω </a:t>
            </a:r>
            <a:r>
              <a:rPr lang="el-GR" sz="2800" dirty="0" err="1" smtClean="0"/>
              <a:t>mail</a:t>
            </a:r>
            <a:r>
              <a:rPr lang="el-GR" sz="2800" dirty="0" smtClean="0"/>
              <a:t> </a:t>
            </a:r>
            <a:r>
              <a:rPr lang="en-US" sz="2800" dirty="0" smtClean="0"/>
              <a:t>Racing ECU modification </a:t>
            </a:r>
            <a:endParaRPr lang="el-GR" sz="2800" dirty="0" smtClean="0"/>
          </a:p>
          <a:p>
            <a:pPr lvl="2" indent="-342900">
              <a:spcBef>
                <a:spcPct val="20000"/>
              </a:spcBef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Γνώσεις που αποκτήθηκαν μέσω </a:t>
            </a:r>
            <a:r>
              <a:rPr lang="el-GR" dirty="0" err="1" smtClean="0"/>
              <a:t>τηλεκπαίδευσης</a:t>
            </a:r>
            <a:r>
              <a:rPr lang="el-GR" dirty="0" smtClean="0"/>
              <a:t> (Τ. </a:t>
            </a:r>
            <a:r>
              <a:rPr lang="el-GR" dirty="0" err="1" smtClean="0"/>
              <a:t>Σιβένας</a:t>
            </a:r>
            <a:r>
              <a:rPr lang="el-GR" dirty="0" smtClean="0"/>
              <a:t>) (6)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1,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95536" y="1844824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 indent="-342900">
              <a:spcBef>
                <a:spcPct val="20000"/>
              </a:spcBef>
            </a:pPr>
            <a:r>
              <a:rPr lang="el-GR" sz="3200" dirty="0" smtClean="0"/>
              <a:t>• </a:t>
            </a:r>
            <a:r>
              <a:rPr lang="el-GR" sz="3200" b="1" dirty="0" smtClean="0"/>
              <a:t>Εργασίες – </a:t>
            </a:r>
            <a:r>
              <a:rPr lang="el-GR" sz="3200" b="1" dirty="0" err="1" smtClean="0"/>
              <a:t>Projects</a:t>
            </a:r>
            <a:r>
              <a:rPr lang="el-GR" sz="3200" b="1" dirty="0" smtClean="0"/>
              <a:t> :</a:t>
            </a:r>
          </a:p>
          <a:p>
            <a:pPr lvl="3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2800" dirty="0" smtClean="0"/>
              <a:t>Υλοποίηση μετά τη παρακολούθηση του μαθήματος – βίντεο</a:t>
            </a:r>
          </a:p>
          <a:p>
            <a:pPr lvl="3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2800" dirty="0" smtClean="0"/>
              <a:t>Αφορούσαν : </a:t>
            </a:r>
          </a:p>
          <a:p>
            <a:pPr lvl="5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l-GR" sz="2400" dirty="0" smtClean="0"/>
              <a:t>Παραμετροποίηση αρχείου προγράμματος εγκεφάλου </a:t>
            </a:r>
          </a:p>
          <a:p>
            <a:pPr lvl="5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l-GR" sz="2400" dirty="0" smtClean="0"/>
              <a:t>Εισαγωγή πρόσθετων μη εργοστασιακών παραμέτρων </a:t>
            </a:r>
          </a:p>
          <a:p>
            <a:pPr lvl="5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l-GR" sz="2400" dirty="0" smtClean="0"/>
              <a:t> Διόρθωση λάθους χαρτογράφησης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628800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Μέσω της </a:t>
            </a:r>
            <a:r>
              <a:rPr lang="el-GR" sz="3200" dirty="0" err="1" smtClean="0"/>
              <a:t>τηλεκπαίδευσης</a:t>
            </a:r>
            <a:r>
              <a:rPr lang="el-GR" sz="3200" dirty="0" smtClean="0"/>
              <a:t> γίνεται </a:t>
            </a:r>
            <a:r>
              <a:rPr lang="el-GR" sz="3200" b="1" dirty="0" smtClean="0"/>
              <a:t>απόκτηση</a:t>
            </a:r>
            <a:r>
              <a:rPr lang="el-GR" sz="3200" dirty="0" smtClean="0"/>
              <a:t> &amp; </a:t>
            </a:r>
            <a:r>
              <a:rPr lang="el-GR" sz="3200" b="1" dirty="0" smtClean="0"/>
              <a:t>κατανόηση</a:t>
            </a:r>
            <a:r>
              <a:rPr lang="el-GR" sz="3200" dirty="0" smtClean="0"/>
              <a:t>  βασικών </a:t>
            </a:r>
            <a:r>
              <a:rPr lang="el-GR" sz="3200" b="1" dirty="0" smtClean="0"/>
              <a:t>γνώσεων</a:t>
            </a:r>
            <a:r>
              <a:rPr lang="en-US" sz="3200" dirty="0" smtClean="0"/>
              <a:t> </a:t>
            </a:r>
            <a:r>
              <a:rPr lang="el-GR" sz="3200" b="1" dirty="0" err="1" smtClean="0"/>
              <a:t>επαναπρογραμματισμού</a:t>
            </a:r>
            <a:r>
              <a:rPr lang="el-GR" sz="3200" dirty="0" smtClean="0"/>
              <a:t> εγκεφάλου</a:t>
            </a:r>
            <a:r>
              <a:rPr lang="en-US" sz="3200" dirty="0" smtClean="0"/>
              <a:t>:</a:t>
            </a:r>
            <a:r>
              <a:rPr lang="el-GR" sz="3200" dirty="0" smtClean="0"/>
              <a:t> </a:t>
            </a:r>
          </a:p>
          <a:p>
            <a:pPr lvl="2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2800" dirty="0" smtClean="0"/>
              <a:t>Τρόπος διαχείρισης χαρτών από τον εγκέφαλο</a:t>
            </a:r>
          </a:p>
          <a:p>
            <a:pPr lvl="2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2800" dirty="0" smtClean="0"/>
              <a:t>Τρόπος διαχείρισης σφάλματος </a:t>
            </a:r>
          </a:p>
          <a:p>
            <a:pPr lvl="2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2800" dirty="0" smtClean="0"/>
              <a:t>Δυνατότητα κρίσης αν χρειάζεται αναβάθμιση η υποβάθμιση το </a:t>
            </a:r>
            <a:r>
              <a:rPr lang="el-GR" sz="2800" dirty="0" err="1" smtClean="0"/>
              <a:t>firmware</a:t>
            </a:r>
            <a:r>
              <a:rPr lang="el-GR" sz="2800" dirty="0" smtClean="0"/>
              <a:t> του εγκεφάλου </a:t>
            </a:r>
          </a:p>
          <a:p>
            <a:pPr lvl="2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2800" dirty="0" smtClean="0"/>
              <a:t>Εύρεση χρυσής τομής AFR</a:t>
            </a:r>
            <a:r>
              <a:rPr lang="en-US" sz="2800" dirty="0" smtClean="0"/>
              <a:t>,</a:t>
            </a:r>
            <a:r>
              <a:rPr lang="el-GR" sz="2800" dirty="0" smtClean="0"/>
              <a:t> </a:t>
            </a:r>
            <a:r>
              <a:rPr lang="el-GR" sz="2800" dirty="0" err="1" smtClean="0"/>
              <a:t>Work</a:t>
            </a:r>
            <a:r>
              <a:rPr lang="el-GR" sz="2800" dirty="0" smtClean="0"/>
              <a:t> </a:t>
            </a:r>
            <a:r>
              <a:rPr lang="el-GR" sz="2800" dirty="0" err="1" smtClean="0"/>
              <a:t>ethics</a:t>
            </a:r>
            <a:r>
              <a:rPr lang="el-GR" sz="2800" dirty="0" smtClean="0"/>
              <a:t> ως προγραμματιστής ,Να μη θυσιάζεται η ασφάλεια του κινητήρα για ελάχιστη βελτίωση απόδοσης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0" y="476250"/>
            <a:ext cx="8697913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Γνώσεις που αποκτήθηκαν μέσω </a:t>
            </a:r>
            <a:r>
              <a:rPr lang="el-GR" dirty="0" err="1" smtClean="0"/>
              <a:t>τηλεκπαίδευσης</a:t>
            </a:r>
            <a:r>
              <a:rPr lang="el-GR" dirty="0" smtClean="0"/>
              <a:t> (Τ. </a:t>
            </a:r>
            <a:r>
              <a:rPr lang="el-GR" dirty="0" err="1" smtClean="0"/>
              <a:t>Σιβένας</a:t>
            </a:r>
            <a:r>
              <a:rPr lang="el-GR" dirty="0" smtClean="0"/>
              <a:t>) (7)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837268"/>
            <a:ext cx="8445624" cy="483209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1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2800" dirty="0" smtClean="0"/>
              <a:t>Ικανότητα στη διαχείριση ιδιαιτεροτήτων εγκεφάλων </a:t>
            </a:r>
          </a:p>
          <a:p>
            <a:pPr lvl="1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2800" dirty="0" smtClean="0"/>
              <a:t>Ικανότητα κρίσης αν το </a:t>
            </a:r>
            <a:r>
              <a:rPr lang="el-GR" sz="2800" dirty="0" err="1" smtClean="0"/>
              <a:t>error</a:t>
            </a:r>
            <a:r>
              <a:rPr lang="el-GR" sz="2800" dirty="0" smtClean="0"/>
              <a:t> </a:t>
            </a:r>
            <a:r>
              <a:rPr lang="el-GR" sz="2800" dirty="0" err="1" smtClean="0"/>
              <a:t>code</a:t>
            </a:r>
            <a:r>
              <a:rPr lang="el-GR" sz="2800" dirty="0" smtClean="0"/>
              <a:t> προέρχεται από θέμα προγραμματισμού ή λάθος εγκατάσταση βελτιωτικού </a:t>
            </a:r>
          </a:p>
          <a:p>
            <a:pPr lvl="1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2800" dirty="0" smtClean="0"/>
              <a:t>Αξιοποίηση όλων των αισθητήρων του οχήματος</a:t>
            </a:r>
          </a:p>
          <a:p>
            <a:pPr lvl="1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2800" dirty="0" smtClean="0"/>
              <a:t>Άμεση κρίση των ορίων του κινητήρα</a:t>
            </a:r>
          </a:p>
          <a:p>
            <a:pPr lvl="1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2800" dirty="0" smtClean="0"/>
              <a:t>Προσαρμοστικότητα σε απαιτήσεις 3ου σταδίου βελτίωσης </a:t>
            </a:r>
          </a:p>
          <a:p>
            <a:pPr lvl="1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2800" dirty="0" smtClean="0"/>
              <a:t>Ικανότητα παροχής αξιόπιστου</a:t>
            </a:r>
            <a:r>
              <a:rPr lang="en-US" sz="2800" dirty="0" smtClean="0"/>
              <a:t>-</a:t>
            </a:r>
            <a:r>
              <a:rPr lang="el-GR" sz="2800" dirty="0" smtClean="0"/>
              <a:t>απροβλημάτιστου προγράμματος για τον εγκέφαλο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1 - Τίτλος"/>
          <p:cNvSpPr txBox="1">
            <a:spLocks/>
          </p:cNvSpPr>
          <p:nvPr/>
        </p:nvSpPr>
        <p:spPr>
          <a:xfrm>
            <a:off x="539552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Γνώσεις που αποκτήθηκαν μέσω </a:t>
            </a:r>
            <a:r>
              <a:rPr kumimoji="0" lang="el-GR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τηλεκπαίδευσης</a:t>
            </a: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(Τ. </a:t>
            </a:r>
            <a:r>
              <a:rPr kumimoji="0" lang="el-GR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Σιβένας</a:t>
            </a: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 (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</a:t>
            </a: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228600" y="1981200"/>
            <a:ext cx="86868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buFont typeface="Wingdings" pitchFamily="2" charset="2"/>
              <a:buChar char="§"/>
            </a:pPr>
            <a:endParaRPr lang="el-GR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381000" y="560388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>
                <a:solidFill>
                  <a:srgbClr val="000000"/>
                </a:solidFill>
                <a:latin typeface="Calibri" pitchFamily="34" charset="0"/>
              </a:rPr>
              <a:t>Βιβλιογραφία</a:t>
            </a:r>
            <a:endParaRPr lang="en-US" sz="40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  <a:solidFill>
            <a:srgbClr val="1F497D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b="1" kern="0" dirty="0">
                <a:solidFill>
                  <a:sysClr val="window" lastClr="FFFFFF"/>
                </a:solidFill>
                <a:latin typeface="Times New Roman"/>
              </a:rPr>
              <a:t>ΠΛΗΡΟΦΟΡΙΑΚΑ ΣΥΣΤΗΜΑΤΑ ΔΙΟΙΚΗΣΗΣ</a:t>
            </a:r>
            <a:r>
              <a:rPr lang="el-GR" sz="1200" kern="0" dirty="0">
                <a:solidFill>
                  <a:sysClr val="window" lastClr="FFFFFF"/>
                </a:solidFill>
                <a:latin typeface="Times New Roman"/>
              </a:rPr>
              <a:t>, Ενότητα </a:t>
            </a:r>
            <a:r>
              <a:rPr lang="en-US" sz="1200" kern="0" dirty="0" smtClean="0">
                <a:solidFill>
                  <a:sysClr val="window" lastClr="FFFFFF"/>
                </a:solidFill>
                <a:latin typeface="Times New Roman"/>
              </a:rPr>
              <a:t>1, </a:t>
            </a:r>
            <a:r>
              <a:rPr lang="el-GR" sz="1200" kern="0" dirty="0" smtClean="0">
                <a:solidFill>
                  <a:sysClr val="window" lastClr="FFFFFF"/>
                </a:solidFill>
                <a:latin typeface="Times New Roman"/>
              </a:rPr>
              <a:t>ΤΜΗΜΑ </a:t>
            </a:r>
            <a:r>
              <a:rPr lang="el-GR" sz="1200" kern="0" dirty="0">
                <a:solidFill>
                  <a:sysClr val="window" lastClr="FFFFFF"/>
                </a:solidFill>
                <a:latin typeface="Times New Roman"/>
              </a:rPr>
              <a:t>ΛΟΓΙΣΤΙΚΗΣ &amp; ΧΡΗΜΑΤΟΟΙΚΟΝΟΜΙΚΗΣ,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kern="0" dirty="0">
                <a:solidFill>
                  <a:sysClr val="window" lastClr="FFFFFF"/>
                </a:solidFill>
                <a:latin typeface="Times New Roman"/>
              </a:rPr>
              <a:t>ΤΕΙ ΗΠΕΙΡΟΥ- </a:t>
            </a:r>
            <a:r>
              <a:rPr lang="el-GR" sz="1200" b="1" kern="0" dirty="0">
                <a:solidFill>
                  <a:sysClr val="window" lastClr="FFFFFF"/>
                </a:solidFill>
                <a:latin typeface="Times New Roman"/>
              </a:rPr>
              <a:t>Ανοιχτά Ακαδημαϊκά Μαθήματα στο ΤΕΙ Ηπείρου</a:t>
            </a:r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1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0"/>
            <a:ext cx="7556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438150" y="1300163"/>
            <a:ext cx="8239125" cy="3208957"/>
          </a:xfrm>
          <a:prstGeom prst="rect">
            <a:avLst/>
          </a:prstGeom>
        </p:spPr>
        <p:txBody>
          <a:bodyPr/>
          <a:lstStyle/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William Horton (2001). </a:t>
            </a:r>
            <a:r>
              <a:rPr lang="en-US" sz="1400" i="1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E-learning by </a:t>
            </a:r>
            <a:r>
              <a:rPr lang="en-US" sz="1400" i="1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Design</a:t>
            </a: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,.Pfeifer</a:t>
            </a: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Clark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,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R. &amp; Mayer, R. (2008).  </a:t>
            </a:r>
            <a:r>
              <a:rPr lang="en-US" sz="1400" i="1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E-Learning and the Science of Instruction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. Pfeifer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Alessi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, S.  &amp;  </a:t>
            </a: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Trolip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,  S. (2005). </a:t>
            </a:r>
            <a:r>
              <a:rPr lang="el-GR" sz="1400" i="1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ΠΟΛΥΜΕΣΑ και ΕΚΠΑΙΔΕΥΣΗ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.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Εκδόσεις Μ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Γκιούρδας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Nash, S.  &amp;  Moore, M. 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(2014). </a:t>
            </a:r>
            <a:r>
              <a:rPr lang="en-US" sz="1400" i="1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Moodle Course Design Best Practices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. </a:t>
            </a: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Packt</a:t>
            </a: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Newby J. Timothy,  </a:t>
            </a: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Stepich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A. Donald, Lehman D. James,  &amp; </a:t>
            </a: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Russel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D James. (2009). 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i="1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Εκπαιδευτική τεχνολογία για διδασκαλία και μάθηση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.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Εκδόσεις Επίκεντρο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. 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Σκοποί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Ενότητα </a:t>
            </a:r>
            <a:r>
              <a:rPr lang="en-US" sz="1200" dirty="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313548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Κατανόηση Διαφορών Παραδοσιακής Εκπαίδευσης &amp; Τηλεκπαίδευσης.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Μορφές Τηλεκπαίδευσης, Εναλλακτικοί Όροι και Ανοικτά Μαζικά Ανοικτά Μαθήματα.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Εξοικείωση με ρόλους Μαθητή, Διδασκάλου και Διαχειριστή Εκπαιδευτικού Περιεχομένου.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Παροχή κινήτρων (Εμπειρίες Σπουδαστών) για ενασχόληση με Συστήματα Τηλεκπαίδευσης. 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6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>
                <a:solidFill>
                  <a:prstClr val="black"/>
                </a:solidFill>
              </a:rPr>
              <a:t>Περιεχόμενα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95536" y="1268760"/>
            <a:ext cx="8496944" cy="962109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Εισαγωγή στο Μάθημα</a:t>
            </a:r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Ηλεκτρονική Μάθηση (E-learning)</a:t>
            </a:r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 Μαζικά Ανοιχτά Διαδικτυακά Μαθήματα  	(</a:t>
            </a:r>
            <a:r>
              <a:rPr lang="en-US" sz="3200" dirty="0" smtClean="0"/>
              <a:t>Massive Open Online Cources</a:t>
            </a:r>
            <a:r>
              <a:rPr lang="el-GR" sz="3200" dirty="0" smtClean="0"/>
              <a:t>)</a:t>
            </a:r>
            <a:endParaRPr lang="en-US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Μορφές Τηλεκπαίδευσης</a:t>
            </a:r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Εργαλεία </a:t>
            </a:r>
            <a:r>
              <a:rPr lang="el-GR" sz="2800" dirty="0" smtClean="0"/>
              <a:t>(Ανάπτυξης Περιεχομένου, Διαχείρισης 	Περιεχομένου, Απομακρυσμένης Σύνδεσης- 	</a:t>
            </a:r>
            <a:r>
              <a:rPr lang="en-US" sz="2800" dirty="0" smtClean="0"/>
              <a:t>MOOC</a:t>
            </a:r>
            <a:r>
              <a:rPr lang="el-GR" sz="2800" dirty="0" smtClean="0"/>
              <a:t>)</a:t>
            </a:r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Στόχοι μαθήματος</a:t>
            </a:r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Εμπειρίες Τηλεκπαίδευσης</a:t>
            </a:r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Συστήματα Τηλεκπαίδευσης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Εισαγωγή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Εισαγωγή στο Μάθημα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1,,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Εκπαίδευση </a:t>
            </a:r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Σχέση Εκπαιδευτή – Εκπαιδευόμενου</a:t>
            </a:r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Παραδοσιακά πρέπει να βρίσκονται στον ίδιο χώρο και στον </a:t>
            </a:r>
            <a:r>
              <a:rPr lang="el-GR" sz="3200" dirty="0" smtClean="0"/>
              <a:t>ίδιο </a:t>
            </a:r>
            <a:r>
              <a:rPr lang="el-GR" sz="3200" dirty="0" smtClean="0"/>
              <a:t>τόπο</a:t>
            </a:r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Τηλεκπαίδευση - Δεν απαιτείται να βρίσκονται στο ίδιο τόπο </a:t>
            </a:r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b="1" dirty="0" smtClean="0"/>
              <a:t>Σύγχρονη Τηλεκπαίδευση</a:t>
            </a:r>
            <a:r>
              <a:rPr lang="el-GR" sz="3200" dirty="0" smtClean="0"/>
              <a:t>: Ο χρόνος παραμένει ίδιος </a:t>
            </a:r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b="1" dirty="0" smtClean="0"/>
              <a:t>Ασύγχρονη Τηλεκπαίδευση</a:t>
            </a:r>
            <a:r>
              <a:rPr lang="el-GR" sz="3200" dirty="0" smtClean="0"/>
              <a:t>: Ο χρόνος δεν απαιτείται να είναι ο ίδιος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Άλλοι όροι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Ενότητα 1, 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1412776"/>
            <a:ext cx="8517632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b="1" dirty="0" smtClean="0"/>
              <a:t>Εκπαίδευση από Απόσταση </a:t>
            </a:r>
            <a:r>
              <a:rPr lang="el-GR" sz="3200" dirty="0" smtClean="0"/>
              <a:t>(</a:t>
            </a:r>
            <a:r>
              <a:rPr lang="en-US" sz="3200" dirty="0" smtClean="0"/>
              <a:t>Distance Learning) </a:t>
            </a: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b="1" dirty="0" smtClean="0"/>
              <a:t>Εκπαίδευση Διαδικτύου </a:t>
            </a:r>
            <a:r>
              <a:rPr lang="el-GR" sz="3200" dirty="0" smtClean="0"/>
              <a:t>(</a:t>
            </a:r>
            <a:r>
              <a:rPr lang="en-US" sz="3200" dirty="0" smtClean="0"/>
              <a:t>Web-based learning)</a:t>
            </a: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b="1" dirty="0" smtClean="0"/>
              <a:t>Εκπαίδευση με Πολυμέσα </a:t>
            </a:r>
            <a:r>
              <a:rPr lang="el-GR" sz="3200" dirty="0" smtClean="0"/>
              <a:t>(</a:t>
            </a:r>
            <a:r>
              <a:rPr lang="en-US" sz="3200" dirty="0" smtClean="0"/>
              <a:t>Multimedia Based Learning)</a:t>
            </a: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b="1" dirty="0" smtClean="0"/>
              <a:t>Εκπαίδευση με Η/Υ </a:t>
            </a:r>
            <a:r>
              <a:rPr lang="el-GR" sz="3200" dirty="0" smtClean="0"/>
              <a:t>(</a:t>
            </a:r>
            <a:r>
              <a:rPr lang="en-US" sz="3200" dirty="0" smtClean="0"/>
              <a:t>Computer Based Training CBT) </a:t>
            </a: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 smtClean="0"/>
              <a:t>E-learning </a:t>
            </a:r>
            <a:r>
              <a:rPr lang="el-GR" sz="3200" b="1" dirty="0" smtClean="0"/>
              <a:t>Ηλεκτρονική Μάθηση </a:t>
            </a:r>
            <a:r>
              <a:rPr lang="el-GR" sz="3200" dirty="0" smtClean="0"/>
              <a:t>(Ο πιο διαδεδομένος αυτή την στιγμή στη αγγλική βιβλιογραφία)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US" dirty="0" smtClean="0"/>
              <a:t>MOOC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1,,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Massive Open Online Cources (MOOC) (Μαζικά Ανοιχτά Διαδικτυακά Μαθήματα)</a:t>
            </a:r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Αναφέρεται σε οργανισμούς που προσφέρουν μαθήματα πανεπιστημιακού επιπέδου </a:t>
            </a:r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Για παράδειγμα: </a:t>
            </a:r>
          </a:p>
          <a:p>
            <a:pPr lvl="3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3200" dirty="0" smtClean="0"/>
              <a:t>www.coursera.org </a:t>
            </a:r>
          </a:p>
          <a:p>
            <a:pPr lvl="3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3200" dirty="0" smtClean="0"/>
              <a:t>www.edx.org </a:t>
            </a:r>
          </a:p>
          <a:p>
            <a:pPr lvl="3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3200" dirty="0" smtClean="0"/>
              <a:t> www.udacity.com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Μορφές Τηλεκπαίδευσης</a:t>
            </a:r>
            <a:r>
              <a:rPr lang="en-US" dirty="0" smtClean="0"/>
              <a:t> (1)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Ενότητα 1,,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b="1" dirty="0" smtClean="0"/>
              <a:t>Ατομικά/Αυτό-ρυθμικά Μαθήματα</a:t>
            </a:r>
            <a:r>
              <a:rPr lang="en-US" sz="3200" dirty="0" smtClean="0"/>
              <a:t>: </a:t>
            </a:r>
            <a:r>
              <a:rPr lang="el-GR" sz="3200" dirty="0" smtClean="0"/>
              <a:t>Παρακολουθούνται όταν το επιθυμεί ο εκπαιδευόμενος και με τον ρυθμό που το επιθυμεί. </a:t>
            </a:r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b="1" dirty="0" smtClean="0"/>
              <a:t>Μαθησιακά Παιχνίδια </a:t>
            </a:r>
            <a:r>
              <a:rPr lang="el-GR" sz="3200" dirty="0" smtClean="0"/>
              <a:t>και </a:t>
            </a:r>
            <a:r>
              <a:rPr lang="el-GR" sz="3200" b="1" dirty="0" smtClean="0"/>
              <a:t>Εξομοιώσεις (Simulations)</a:t>
            </a:r>
            <a:r>
              <a:rPr lang="en-US" sz="3200" dirty="0" smtClean="0"/>
              <a:t>:</a:t>
            </a:r>
            <a:r>
              <a:rPr lang="el-GR" sz="3200" dirty="0" smtClean="0"/>
              <a:t> Απαιτούν κάποια μορφής εξερεύνηση όπου ο εκπαιδευόμενος ανακαλύπτει κάποια γνώση.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1469</Words>
  <Application>Microsoft Office PowerPoint</Application>
  <PresentationFormat>Προβολή στην οθόνη (4:3)</PresentationFormat>
  <Paragraphs>239</Paragraphs>
  <Slides>30</Slides>
  <Notes>5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30</vt:i4>
      </vt:variant>
    </vt:vector>
  </HeadingPairs>
  <TitlesOfParts>
    <vt:vector size="32" baseType="lpstr">
      <vt:lpstr>Θέμα του Office</vt:lpstr>
      <vt:lpstr>2_Θέμα του Office</vt:lpstr>
      <vt:lpstr>Συστήματα Τηλεκπαίδευσης</vt:lpstr>
      <vt:lpstr>Διαφάνεια 2</vt:lpstr>
      <vt:lpstr>Σκοποί  ενότητας</vt:lpstr>
      <vt:lpstr>Περιεχόμενα ενότητας</vt:lpstr>
      <vt:lpstr>Συστήματα Τηλεκπαίδευσης</vt:lpstr>
      <vt:lpstr>Εισαγωγή στο Μάθημα</vt:lpstr>
      <vt:lpstr>Άλλοι όροι</vt:lpstr>
      <vt:lpstr>MOOC</vt:lpstr>
      <vt:lpstr>Μορφές Τηλεκπαίδευσης (1)</vt:lpstr>
      <vt:lpstr>Μορφές Τηλεκπαίδευσης (2)</vt:lpstr>
      <vt:lpstr>Εργαλεία</vt:lpstr>
      <vt:lpstr>Στόχοι του μαθήματος (1)</vt:lpstr>
      <vt:lpstr>Στόχοι του μαθήματος (2)</vt:lpstr>
      <vt:lpstr>Στόχοι του μαθήματος (3)</vt:lpstr>
      <vt:lpstr>Στόχοι του μαθήματος (4)</vt:lpstr>
      <vt:lpstr>Σημείωμα Αναφοράς</vt:lpstr>
      <vt:lpstr>Σημείωμα Αδειοδότησης</vt:lpstr>
      <vt:lpstr>Διαφάνεια 18</vt:lpstr>
      <vt:lpstr>Διαφάνεια 19</vt:lpstr>
      <vt:lpstr>Διατήρηση Σημειωμάτων</vt:lpstr>
      <vt:lpstr>Γνώσεις που αποκτήθηκαν μέσω τηλεκπαίδευσης (Τ. Σιβένας) (1)</vt:lpstr>
      <vt:lpstr>Γνώσεις που αποκτήθηκαν μέσω τηλεκπαίδευσης (Τ. Σιβένας) (2)</vt:lpstr>
      <vt:lpstr>Γνώσεις που αποκτήθηκαν μέσω τηλεκπαίδευσης (Τ. Σιβένας) (3)</vt:lpstr>
      <vt:lpstr>Γνώσεις που αποκτήθηκαν μέσω τηλεκπαίδευσης (Τ. Σιβένας) (4)</vt:lpstr>
      <vt:lpstr>Γνώσεις που αποκτήθηκαν μέσω τηλεκπαίδευσης (Τ. Σιβένας) (5)</vt:lpstr>
      <vt:lpstr>Γνώσεις που αποκτήθηκαν μέσω τηλεκπαίδευσης (Τ. Σιβένας) (6)</vt:lpstr>
      <vt:lpstr>Γνώσεις που αποκτήθηκαν μέσω τηλεκπαίδευσης (Τ. Σιβένας) (7)</vt:lpstr>
      <vt:lpstr>Διαφάνεια 28</vt:lpstr>
      <vt:lpstr>Διαφάνεια 29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User</cp:lastModifiedBy>
  <cp:revision>73</cp:revision>
  <dcterms:created xsi:type="dcterms:W3CDTF">2015-04-14T16:45:01Z</dcterms:created>
  <dcterms:modified xsi:type="dcterms:W3CDTF">2015-11-22T10:57:40Z</dcterms:modified>
</cp:coreProperties>
</file>