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6" r:id="rId4"/>
    <p:sldId id="261" r:id="rId5"/>
    <p:sldId id="262" r:id="rId6"/>
    <p:sldId id="267" r:id="rId7"/>
    <p:sldId id="295" r:id="rId8"/>
    <p:sldId id="302" r:id="rId9"/>
    <p:sldId id="303" r:id="rId10"/>
    <p:sldId id="273" r:id="rId11"/>
    <p:sldId id="308" r:id="rId12"/>
    <p:sldId id="309" r:id="rId13"/>
    <p:sldId id="310" r:id="rId14"/>
    <p:sldId id="311" r:id="rId15"/>
    <p:sldId id="315" r:id="rId16"/>
    <p:sldId id="270" r:id="rId17"/>
    <p:sldId id="285" r:id="rId18"/>
    <p:sldId id="289" r:id="rId19"/>
    <p:sldId id="290" r:id="rId20"/>
    <p:sldId id="291" r:id="rId21"/>
    <p:sldId id="292" r:id="rId22"/>
    <p:sldId id="293" r:id="rId23"/>
    <p:sldId id="294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4660"/>
  </p:normalViewPr>
  <p:slideViewPr>
    <p:cSldViewPr>
      <p:cViewPr varScale="1">
        <p:scale>
          <a:sx n="110" d="100"/>
          <a:sy n="110" d="100"/>
        </p:scale>
        <p:origin x="-171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ED89A-9FED-406A-B0E6-0E40F95BC561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0218E-EF8F-4C7A-BAEF-9608E963924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2/8/2015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ACC10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5" name="Εικόνα 7"/>
            <p:cNvPicPr>
              <a:picLocks noChangeAspect="1"/>
            </p:cNvPicPr>
            <p:nvPr/>
          </p:nvPicPr>
          <p:blipFill rotWithShape="1">
            <a:blip r:embed="rId2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6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  <p:sp>
        <p:nvSpPr>
          <p:cNvPr id="7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Χρηματοοικονομική των Επιχειρήσεων</a:t>
            </a:r>
            <a:endParaRPr lang="el-GR" sz="3200" b="1" dirty="0"/>
          </a:p>
        </p:txBody>
      </p:sp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Ενότητα: </a:t>
            </a:r>
            <a:r>
              <a:rPr lang="el-GR" sz="2800" b="1" dirty="0" smtClean="0"/>
              <a:t>Διαδικασία άντλησης κεφαλαίου</a:t>
            </a:r>
            <a:r>
              <a:rPr lang="en-US" sz="2800" b="1" dirty="0" smtClean="0"/>
              <a:t> (</a:t>
            </a:r>
            <a:r>
              <a:rPr lang="el-GR" sz="2800" b="1" dirty="0" smtClean="0"/>
              <a:t>Μέρος Α)</a:t>
            </a:r>
          </a:p>
          <a:p>
            <a:r>
              <a:rPr lang="el-GR" sz="2800" dirty="0" smtClean="0"/>
              <a:t>Καραμάνης Κωνσταντίνος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6072206"/>
            <a:ext cx="1581685" cy="500066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552761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800" b="1" dirty="0" smtClean="0">
                <a:ea typeface="ＭＳ Ｐゴシック" pitchFamily="34" charset="-128"/>
              </a:rPr>
              <a:t>Κεφάλαιο σποράς (</a:t>
            </a:r>
            <a:r>
              <a:rPr lang="en-US" sz="2800" b="1" dirty="0" smtClean="0">
                <a:ea typeface="ＭＳ Ｐゴシック" pitchFamily="34" charset="-128"/>
              </a:rPr>
              <a:t>seed capital):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l-GR" sz="2800" dirty="0" smtClean="0">
                <a:ea typeface="ＭＳ Ｐゴシック" pitchFamily="34" charset="-128"/>
              </a:rPr>
              <a:t>σε πρόσφατα ιδρυθείσες επιχειρήσεις, οι οποίες επιθυμούν να ελέγξουν μια ιδέα ή να αναπτύξουν ένα προϊόν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800" b="1" dirty="0" smtClean="0">
                <a:ea typeface="ＭＳ Ｐゴシック" pitchFamily="34" charset="-128"/>
              </a:rPr>
              <a:t>Αρχικά καινοτομικά επιχειρηματικά κεφάλαια (</a:t>
            </a:r>
            <a:r>
              <a:rPr lang="en-US" sz="2800" b="1" dirty="0" smtClean="0">
                <a:ea typeface="ＭＳ Ｐゴシック" pitchFamily="34" charset="-128"/>
              </a:rPr>
              <a:t>start up venture capital)</a:t>
            </a:r>
            <a:r>
              <a:rPr lang="el-GR" sz="2800" b="1" dirty="0" smtClean="0">
                <a:ea typeface="ＭＳ Ｐゴシック" pitchFamily="34" charset="-128"/>
              </a:rPr>
              <a:t>:</a:t>
            </a:r>
            <a:r>
              <a:rPr lang="el-GR" sz="2800" dirty="0" smtClean="0">
                <a:ea typeface="ＭＳ Ｐゴシック" pitchFamily="34" charset="-128"/>
              </a:rPr>
              <a:t> σε επιχειρήσεις, οι οποίες έχουν καθιερώσει προϊόντα και ιδέες να τις αναπτύξουν και να τις προωθήσουν στην αγορά</a:t>
            </a:r>
            <a:r>
              <a:rPr lang="en-US" sz="2800" dirty="0" smtClean="0">
                <a:ea typeface="ＭＳ Ｐゴシック" pitchFamily="34" charset="-128"/>
              </a:rPr>
              <a:t>.</a:t>
            </a:r>
            <a:endParaRPr lang="el-GR" sz="2800" dirty="0" smtClean="0">
              <a:ea typeface="ＭＳ Ｐゴシック" pitchFamily="34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1. Μη εισηγμένη επιχείρηση: </a:t>
            </a:r>
            <a:b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</a:b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Ιδιωτικά ή Καινοτομικά Επιχειρηματικά Κεφάλαια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Καινοτομικά Επιχειρηματικά Κεφάλαια: </a:t>
            </a:r>
            <a:br>
              <a:rPr lang="el-G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</a:b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1</a:t>
            </a:r>
            <a:r>
              <a:rPr lang="el-GR" sz="2400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ο</a:t>
            </a:r>
            <a:r>
              <a:rPr lang="el-G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l-G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 βήμα</a:t>
            </a:r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2" name="1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l-GR" b="1" dirty="0" smtClean="0"/>
              <a:t>   Πρόσκληση  ενδιαφέροντος  καινοτομικών κεφαλαίων (</a:t>
            </a:r>
            <a:r>
              <a:rPr lang="en-US" b="1" dirty="0" smtClean="0"/>
              <a:t>ventourecapital</a:t>
            </a:r>
            <a:r>
              <a:rPr lang="el-GR" b="1" dirty="0" smtClean="0"/>
              <a:t>) ή ιδιωτικών κεφαλαίων επιχειρηματικών συμμετοχών  (</a:t>
            </a:r>
            <a:r>
              <a:rPr lang="en-US" b="1" dirty="0" smtClean="0"/>
              <a:t>prevateequity</a:t>
            </a:r>
            <a:r>
              <a:rPr lang="el-GR" b="1" dirty="0" smtClean="0"/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el-GR" dirty="0" smtClean="0"/>
              <a:t>Τύπος επιχειρηματικής δραστηριότητας                ( ορισμένες επιχειρηματικές δραστηριότητες ενδέχεται να είναι περιζήτητες ενώ άλλες όχι)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Αποτίμηση  του ιστορικού επιδόσεων των διευθυντών ( η εμπειρία βοηθάει) 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Καινοτομικά Επιχειρηματικά Κεφάλαια: </a:t>
            </a:r>
            <a:b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</a:b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2</a:t>
            </a:r>
            <a:r>
              <a:rPr lang="el-GR" sz="2800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ο</a:t>
            </a: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 βήμα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2" name="11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89654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None/>
            </a:pPr>
            <a:r>
              <a:rPr lang="el-GR" sz="1800" dirty="0" smtClean="0"/>
              <a:t>    </a:t>
            </a:r>
            <a:r>
              <a:rPr lang="el-GR" sz="2400" b="1" dirty="0" smtClean="0"/>
              <a:t>Αποτίμηση της επιχείρησης και εκτίμηση της αναμενόμενης απόδοσης </a:t>
            </a: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el-GR" sz="2000" dirty="0" smtClean="0"/>
              <a:t>Αποτίμηση της μη εισηγμένης επιχείρησης  , στην καινοτομική προσέγγιση κεφαλαίων .</a:t>
            </a:r>
          </a:p>
          <a:p>
            <a:pPr lvl="1">
              <a:lnSpc>
                <a:spcPct val="170000"/>
              </a:lnSpc>
            </a:pPr>
            <a:r>
              <a:rPr lang="el-GR" sz="1600" dirty="0" smtClean="0"/>
              <a:t>Γίνεται εκτίμηση των κερδών σε ένα μελλοντικό έτος     (ας πούμε σε 3-5 έτη από τώρα).</a:t>
            </a:r>
          </a:p>
          <a:p>
            <a:pPr lvl="1">
              <a:lnSpc>
                <a:spcPct val="170000"/>
              </a:lnSpc>
            </a:pPr>
            <a:r>
              <a:rPr lang="el-GR" sz="1600" dirty="0" smtClean="0"/>
              <a:t>Εφαρμόζεται ένας πολλαπλασιαστής κερδών με βάση τους αντίστοιχους πολλαπλασιαστές εισηγμένων επιχειρήσεων.</a:t>
            </a:r>
            <a:endParaRPr lang="el-GR" sz="1800" dirty="0" smtClean="0"/>
          </a:p>
          <a:p>
            <a:pPr marL="514350" lvl="0" indent="-514350">
              <a:lnSpc>
                <a:spcPct val="170000"/>
              </a:lnSpc>
              <a:buNone/>
            </a:pPr>
            <a:r>
              <a:rPr lang="el-GR" sz="1800" dirty="0" smtClean="0"/>
              <a:t>2.        </a:t>
            </a:r>
            <a:r>
              <a:rPr lang="el-GR" sz="2000" dirty="0" smtClean="0"/>
              <a:t>Γίνεται προεξόφληση στο παρόν χρησιμοποιώντας ένα στόχο απόδοσης για τα καινοτομικά κεφάλαια.</a:t>
            </a:r>
          </a:p>
          <a:p>
            <a:pPr>
              <a:lnSpc>
                <a:spcPct val="170000"/>
              </a:lnSpc>
              <a:buNone/>
            </a:pPr>
            <a:r>
              <a:rPr lang="el-GR" sz="1800" dirty="0" smtClean="0"/>
              <a:t> </a:t>
            </a:r>
          </a:p>
          <a:p>
            <a:pPr>
              <a:buNone/>
            </a:pPr>
            <a:endParaRPr lang="el-GR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Καινοτομικά Επιχειρηματικά Κεφάλαια: </a:t>
            </a:r>
            <a:b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</a:b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3</a:t>
            </a:r>
            <a:r>
              <a:rPr lang="el-GR" sz="2800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ο</a:t>
            </a: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 βήμα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2" name="11 - Θέση περιεχομένου"/>
          <p:cNvSpPr>
            <a:spLocks noGrp="1"/>
          </p:cNvSpPr>
          <p:nvPr>
            <p:ph idx="1"/>
          </p:nvPr>
        </p:nvSpPr>
        <p:spPr>
          <a:xfrm>
            <a:off x="971600" y="1628800"/>
            <a:ext cx="6624736" cy="4608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400" dirty="0" smtClean="0"/>
              <a:t>     </a:t>
            </a:r>
            <a:r>
              <a:rPr lang="el-GR" sz="2800" b="1" dirty="0" smtClean="0"/>
              <a:t>Τίθενται οι όροι της συμφωνίας </a:t>
            </a:r>
          </a:p>
          <a:p>
            <a:pPr>
              <a:buNone/>
            </a:pPr>
            <a:endParaRPr lang="el-GR" sz="2400" b="1" dirty="0" smtClean="0"/>
          </a:p>
          <a:p>
            <a:pPr>
              <a:buFont typeface="+mj-lt"/>
              <a:buAutoNum type="arabicPeriod"/>
            </a:pPr>
            <a:r>
              <a:rPr lang="el-GR" sz="2400" dirty="0" smtClean="0"/>
              <a:t>Εκτίμηση του κεφαλαίου που θα εισφέρει το καινοτομικό κεφάλαιο στην επιχείρηση.</a:t>
            </a:r>
          </a:p>
          <a:p>
            <a:pPr>
              <a:buFont typeface="+mj-lt"/>
              <a:buAutoNum type="arabicPeriod"/>
            </a:pPr>
            <a:endParaRPr lang="el-GR" sz="2400" dirty="0" smtClean="0"/>
          </a:p>
          <a:p>
            <a:pPr lvl="0">
              <a:buFont typeface="+mj-lt"/>
              <a:buAutoNum type="arabicPeriod"/>
            </a:pPr>
            <a:r>
              <a:rPr lang="el-GR" sz="2400" dirty="0" smtClean="0"/>
              <a:t>Διαπραγμάτευση του ποσοστού ιδιοκτησίας που θα λάβει ως αντάλλαγμα το καινοτομικό κεφάλαιο .</a:t>
            </a:r>
          </a:p>
          <a:p>
            <a:pPr>
              <a:lnSpc>
                <a:spcPct val="170000"/>
              </a:lnSpc>
              <a:buNone/>
            </a:pPr>
            <a:endParaRPr lang="el-GR" sz="1800" dirty="0" smtClean="0"/>
          </a:p>
          <a:p>
            <a:pPr>
              <a:buNone/>
            </a:pPr>
            <a:endParaRPr lang="el-GR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Καινοτομικά Επιχειρηματικά Κεφάλαια: </a:t>
            </a:r>
            <a:b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</a:b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4</a:t>
            </a:r>
            <a:r>
              <a:rPr lang="el-GR" sz="2800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ο</a:t>
            </a: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 βήμα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2" name="11 - Θέση περιεχομένου"/>
          <p:cNvSpPr>
            <a:spLocks noGrp="1"/>
          </p:cNvSpPr>
          <p:nvPr>
            <p:ph idx="1"/>
          </p:nvPr>
        </p:nvSpPr>
        <p:spPr>
          <a:xfrm>
            <a:off x="971600" y="1628800"/>
            <a:ext cx="6624736" cy="4608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800" dirty="0" smtClean="0"/>
              <a:t>     </a:t>
            </a:r>
          </a:p>
          <a:p>
            <a:pPr>
              <a:buNone/>
            </a:pPr>
            <a:r>
              <a:rPr lang="el-GR" sz="2800" b="1" dirty="0" smtClean="0"/>
              <a:t>Διοίκηση μετά τη συμφωνία </a:t>
            </a:r>
          </a:p>
          <a:p>
            <a:pPr>
              <a:buNone/>
            </a:pPr>
            <a:r>
              <a:rPr lang="el-GR" sz="1800" dirty="0" smtClean="0"/>
              <a:t>      </a:t>
            </a:r>
            <a:r>
              <a:rPr lang="el-GR" sz="2800" dirty="0" smtClean="0"/>
              <a:t>Το καινοτομικό κεφάλαιο ενδέχεται να παρέχει διευθυντικά στελέχη και η πρόσβαση σε εναλλακτική χρηματοδότηση ενδέχεται να βοηθήσει τη μη εισηγμένη επιχείρηση να αναπτυχθεί.</a:t>
            </a:r>
          </a:p>
          <a:p>
            <a:pPr>
              <a:buNone/>
            </a:pPr>
            <a:endParaRPr lang="el-GR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Καινοτομικά Επιχειρηματικά Κεφάλαια: </a:t>
            </a:r>
            <a:b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</a:b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5</a:t>
            </a:r>
            <a:r>
              <a:rPr lang="el-GR" sz="2800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ο</a:t>
            </a: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ＭＳ Ｐゴシック" pitchFamily="34" charset="-128"/>
              </a:rPr>
              <a:t> βήμα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2" name="11 - Θέση περιεχομένου"/>
          <p:cNvSpPr>
            <a:spLocks noGrp="1"/>
          </p:cNvSpPr>
          <p:nvPr>
            <p:ph idx="1"/>
          </p:nvPr>
        </p:nvSpPr>
        <p:spPr>
          <a:xfrm>
            <a:off x="971600" y="1628800"/>
            <a:ext cx="6624736" cy="4608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1800" dirty="0" smtClean="0"/>
              <a:t>     </a:t>
            </a:r>
          </a:p>
          <a:p>
            <a:pPr>
              <a:buNone/>
            </a:pPr>
            <a:r>
              <a:rPr lang="el-GR" sz="2800" b="1" dirty="0" smtClean="0"/>
              <a:t>Έξοδος</a:t>
            </a:r>
          </a:p>
          <a:p>
            <a:pPr>
              <a:buNone/>
            </a:pPr>
            <a:r>
              <a:rPr lang="el-GR" sz="2000" dirty="0" smtClean="0"/>
              <a:t>      </a:t>
            </a:r>
            <a:r>
              <a:rPr lang="el-GR" sz="2400" dirty="0" smtClean="0"/>
              <a:t>Αν η μη εισηγμένη επιχείρηση αναπτυχθεί όπως αναμένεται , το καινοτομικό κεφάλαιο θα αποπειραθεί να εξαργυρώσει τα κέρδη του , είτε πουλώντας τη δραστηριότητα σε μια εισηγμένη επιχείρηση , είτε εισάγοντας την  επιχείρηση στο χρηματιστήριο.</a:t>
            </a:r>
          </a:p>
          <a:p>
            <a:pPr>
              <a:buNone/>
            </a:pPr>
            <a:endParaRPr lang="el-GR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Στην Πράξη: Χρηματοδότηση από Ιδιωτικά Επιχειρηματικά Κεφάλαια</a:t>
            </a:r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800" b="1" dirty="0" smtClean="0">
                <a:ea typeface="ＭＳ Ｐゴシック" pitchFamily="34" charset="-128"/>
              </a:rPr>
              <a:t>Προεξοφλημένη τερματική αξία = </a:t>
            </a:r>
            <a:r>
              <a:rPr lang="el-GR" sz="2800" dirty="0" smtClean="0">
                <a:ea typeface="ＭＳ Ｐゴシック" pitchFamily="34" charset="-128"/>
              </a:rPr>
              <a:t>Εκτιμώμενη αξία εξόδου / (1 + επιδιωκόμενη απόδοση)</a:t>
            </a:r>
            <a:r>
              <a:rPr lang="en-US" sz="2800" b="1" baseline="30000" dirty="0" smtClean="0">
                <a:ea typeface="ＭＳ Ｐゴシック" pitchFamily="34" charset="-128"/>
              </a:rPr>
              <a:t>n</a:t>
            </a:r>
          </a:p>
          <a:p>
            <a:pPr algn="ctr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l-GR" sz="2800" baseline="30000" dirty="0" smtClean="0">
                <a:ea typeface="ＭＳ Ｐゴシック" pitchFamily="34" charset="-128"/>
              </a:rPr>
              <a:t>όπου </a:t>
            </a:r>
            <a:r>
              <a:rPr lang="en-US" sz="2800" b="1" baseline="30000" dirty="0" smtClean="0">
                <a:ea typeface="ＭＳ Ｐゴシック" pitchFamily="34" charset="-128"/>
              </a:rPr>
              <a:t>n</a:t>
            </a:r>
            <a:r>
              <a:rPr lang="el-GR" sz="2800" baseline="30000" dirty="0" smtClean="0">
                <a:ea typeface="ＭＳ Ｐゴシック" pitchFamily="34" charset="-128"/>
              </a:rPr>
              <a:t> τα έτη για την εισαγωγή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800" b="1" dirty="0" smtClean="0">
                <a:ea typeface="ＭＳ Ｐゴシック" pitchFamily="34" charset="-128"/>
              </a:rPr>
              <a:t>Ποσοστό ιδιοκτησίας = </a:t>
            </a:r>
          </a:p>
          <a:p>
            <a:pPr algn="ctr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l-GR" sz="2800" dirty="0" smtClean="0">
                <a:ea typeface="ＭＳ Ｐゴシック" pitchFamily="34" charset="-128"/>
              </a:rPr>
              <a:t>Παρεχόμενο κεφάλαιο / Εκτιμώμενη αξία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Βιβλιογραφία</a:t>
            </a:r>
            <a:endParaRPr lang="el-GR" sz="3200" b="1" dirty="0"/>
          </a:p>
        </p:txBody>
      </p:sp>
      <p:sp>
        <p:nvSpPr>
          <p:cNvPr id="10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l-GR" sz="2800" dirty="0" smtClean="0"/>
              <a:t>Εφαρμοσμένη Χρηματοοικονομική για Επιχειρήσεις (2014)  ,</a:t>
            </a:r>
            <a:r>
              <a:rPr lang="en-US" sz="2800" dirty="0" smtClean="0"/>
              <a:t> Damodaran </a:t>
            </a:r>
            <a:r>
              <a:rPr lang="el-GR" sz="2800" dirty="0" smtClean="0"/>
              <a:t> Α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None/>
              <a:defRPr/>
            </a:pPr>
            <a:endParaRPr lang="el-GR" sz="2800" dirty="0" smtClean="0"/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l-GR" sz="2800" dirty="0" smtClean="0"/>
              <a:t>Χρηματοοικονομική (2012), </a:t>
            </a:r>
            <a:r>
              <a:rPr lang="en-US" sz="2800" dirty="0" smtClean="0"/>
              <a:t>Groppelli A.and Nikbakht</a:t>
            </a:r>
            <a:r>
              <a:rPr lang="el-GR" sz="2800" dirty="0" smtClean="0"/>
              <a:t> Ε.</a:t>
            </a:r>
            <a:r>
              <a:rPr lang="en-US" sz="2800" dirty="0" smtClean="0"/>
              <a:t> </a:t>
            </a:r>
            <a:endParaRPr lang="el-GR" sz="28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67545" y="145435"/>
            <a:ext cx="8062025" cy="1208868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7" y="2710841"/>
            <a:ext cx="7938137" cy="304698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&lt;Καραμάνης Κωνσταντίνος&gt;.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&lt;Χρηματοοικονομική των επιχειρήσεων&gt;.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&lt;Πρέβεζα&gt;,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http://eclass.teiep.gr/OpenClass/courses/ACC100/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85720" y="0"/>
            <a:ext cx="8572560" cy="49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Χρηματοοικονομική των Επιχειρήσεων, Ενότητα :</a:t>
            </a:r>
            <a:r>
              <a:rPr lang="el-GR" sz="1400" dirty="0" smtClean="0"/>
              <a:t> Διαδικασία  Άντλησης Κεφαλαίου</a:t>
            </a:r>
            <a:r>
              <a:rPr lang="el-GR" sz="1400" dirty="0" smtClean="0">
                <a:solidFill>
                  <a:schemeClr val="bg1"/>
                </a:solidFill>
              </a:rPr>
              <a:t>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13" name="Εικόνα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23528" cy="541828"/>
          </a:xfrm>
          <a:prstGeom prst="rect">
            <a:avLst/>
          </a:prstGeom>
        </p:spPr>
      </p:pic>
      <p:pic>
        <p:nvPicPr>
          <p:cNvPr id="15" name="Εικόνα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4855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539553" y="577483"/>
            <a:ext cx="8062025" cy="864096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2" name="Rectangle 1"/>
          <p:cNvSpPr/>
          <p:nvPr/>
        </p:nvSpPr>
        <p:spPr>
          <a:xfrm>
            <a:off x="434604" y="1503830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κ.λ.π.,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4" y="6012560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5940412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463842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8" y="3861049"/>
            <a:ext cx="1581685" cy="553393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285720" y="0"/>
            <a:ext cx="8572560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Χρηματοοικονομική των Επιχειρήσεων, Ενότητα :</a:t>
            </a:r>
            <a:r>
              <a:rPr lang="el-GR" sz="1400" dirty="0" smtClean="0"/>
              <a:t> Διαδικασία  Άντλησης Κεφαλαίου</a:t>
            </a:r>
            <a:r>
              <a:rPr lang="el-GR" sz="1400" dirty="0" smtClean="0">
                <a:solidFill>
                  <a:schemeClr val="bg1"/>
                </a:solidFill>
              </a:rPr>
              <a:t>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9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23528" cy="541828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4855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0" y="0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5" name="Εικόνα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360" y="0"/>
            <a:ext cx="2214640" cy="1031492"/>
          </a:xfrm>
          <a:prstGeom prst="rect">
            <a:avLst/>
          </a:prstGeom>
        </p:spPr>
      </p:pic>
      <p:sp>
        <p:nvSpPr>
          <p:cNvPr id="7" name="Υπότιτλος 2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4286280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latin typeface="+mj-lt"/>
              </a:rPr>
              <a:t>Τμήμα : ΧΡΗΜΑΤΟΟΙΚΟΝΟΜΙΚΗΣ &amp; ΛΟΓΙΣΤΙΚΗΣ</a:t>
            </a:r>
            <a:br>
              <a:rPr lang="el-GR" sz="2800" dirty="0" smtClean="0">
                <a:latin typeface="+mj-lt"/>
              </a:rPr>
            </a:br>
            <a:endParaRPr lang="el-GR" sz="2800" dirty="0" smtClean="0">
              <a:latin typeface="+mj-lt"/>
            </a:endParaRPr>
          </a:p>
          <a:p>
            <a:pPr algn="l"/>
            <a:r>
              <a:rPr lang="el-GR" sz="2400" b="1" dirty="0" smtClean="0"/>
              <a:t>Τίτλος Μαθήματος :Χρηματοοικονομική των επιχειρήσεων</a:t>
            </a:r>
            <a:br>
              <a:rPr lang="el-GR" sz="2400" b="1" dirty="0" smtClean="0"/>
            </a:br>
            <a:endParaRPr lang="el-GR" sz="2400" b="1" dirty="0" smtClean="0"/>
          </a:p>
          <a:p>
            <a:pPr algn="l"/>
            <a:r>
              <a:rPr lang="el-GR" sz="2400" b="1" dirty="0" smtClean="0"/>
              <a:t>Ενότητα :   Διαδικασία   άντλησης   κεφαλαίου  (Μέρος Α)</a:t>
            </a:r>
            <a:br>
              <a:rPr lang="el-GR" sz="2400" b="1" dirty="0" smtClean="0"/>
            </a:br>
            <a:endParaRPr lang="el-GR" sz="2400" b="1" dirty="0" smtClean="0"/>
          </a:p>
          <a:p>
            <a:pPr algn="l">
              <a:lnSpc>
                <a:spcPts val="2600"/>
              </a:lnSpc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Καραμάνης Κων/νος</a:t>
            </a:r>
          </a:p>
          <a:p>
            <a:pPr algn="l">
              <a:lnSpc>
                <a:spcPts val="2600"/>
              </a:lnSpc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695637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3" y="2107530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990094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&lt;Θάνου Σοφία&gt;</a:t>
            </a:r>
            <a:endParaRPr lang="el-GR" sz="2900" b="1" dirty="0"/>
          </a:p>
          <a:p>
            <a:pPr algn="r"/>
            <a:r>
              <a:rPr lang="el-GR" sz="2900" dirty="0" smtClean="0"/>
              <a:t>&lt;Πρέβεζα&gt;,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2" y="5307668"/>
            <a:ext cx="3255169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1" y="5556285"/>
            <a:ext cx="1581685" cy="553393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285720" y="0"/>
            <a:ext cx="8572560" cy="49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Χρηματοοικονομική των Επιχειρήσεων, Ενότητα :</a:t>
            </a:r>
            <a:r>
              <a:rPr lang="el-GR" sz="1400" dirty="0" smtClean="0"/>
              <a:t> Διαδικασία  Άντλησης Κεφαλαίου</a:t>
            </a:r>
            <a:r>
              <a:rPr lang="el-GR" sz="1400" dirty="0" smtClean="0">
                <a:solidFill>
                  <a:schemeClr val="bg1"/>
                </a:solidFill>
              </a:rPr>
              <a:t>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23528" cy="541828"/>
          </a:xfrm>
          <a:prstGeom prst="rect">
            <a:avLst/>
          </a:prstGeom>
        </p:spPr>
      </p:pic>
      <p:pic>
        <p:nvPicPr>
          <p:cNvPr id="8" name="Εικόνα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4855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382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17212" y="2893914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9 - Ορθογώνιο"/>
          <p:cNvSpPr/>
          <p:nvPr/>
        </p:nvSpPr>
        <p:spPr>
          <a:xfrm>
            <a:off x="285720" y="0"/>
            <a:ext cx="8572560" cy="49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Χρηματοοικονομική των Επιχειρήσεων, Ενότητα :</a:t>
            </a:r>
            <a:r>
              <a:rPr lang="el-GR" sz="1400" dirty="0" smtClean="0"/>
              <a:t> Διαδικασία  Άντλησης Κεφαλαίου</a:t>
            </a:r>
            <a:r>
              <a:rPr lang="el-GR" sz="1400" dirty="0" smtClean="0">
                <a:solidFill>
                  <a:schemeClr val="bg1"/>
                </a:solidFill>
              </a:rPr>
              <a:t>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12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3528" cy="541828"/>
          </a:xfrm>
          <a:prstGeom prst="rect">
            <a:avLst/>
          </a:prstGeom>
        </p:spPr>
      </p:pic>
      <p:pic>
        <p:nvPicPr>
          <p:cNvPr id="13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4855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8" y="491073"/>
            <a:ext cx="8062025" cy="71779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2" y="1904741"/>
            <a:ext cx="7765365" cy="369331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Αδειοδότησης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υπερσυνδέσμους.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285720" y="0"/>
            <a:ext cx="8572560" cy="49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Χρηματοοικονομική των Επιχειρήσεων, Ενότητα :</a:t>
            </a:r>
            <a:r>
              <a:rPr lang="el-GR" sz="1400" dirty="0" smtClean="0"/>
              <a:t> Διαδικασία  Άντλησης Κεφαλαίου</a:t>
            </a:r>
            <a:r>
              <a:rPr lang="el-GR" sz="1400" dirty="0" smtClean="0">
                <a:solidFill>
                  <a:schemeClr val="bg1"/>
                </a:solidFill>
              </a:rPr>
              <a:t>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12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3528" cy="541828"/>
          </a:xfrm>
          <a:prstGeom prst="rect">
            <a:avLst/>
          </a:prstGeom>
        </p:spPr>
      </p:pic>
      <p:pic>
        <p:nvPicPr>
          <p:cNvPr id="13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4855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Άντλησης Κεφαλαίου,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Άδειες Χρήσης</a:t>
            </a:r>
            <a:endParaRPr lang="el-GR" sz="3200" b="1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800" dirty="0" smtClean="0"/>
          </a:p>
          <a:p>
            <a:r>
              <a:rPr lang="el-GR" sz="2800" dirty="0" smtClean="0"/>
              <a:t>Το </a:t>
            </a:r>
            <a:r>
              <a:rPr lang="el-GR" sz="2800" dirty="0"/>
              <a:t>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10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5357826"/>
            <a:ext cx="1581685" cy="4611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 Κεφαλαίου ,ΤΜΗΜΑ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Χρηματοδότηση</a:t>
            </a:r>
            <a:endParaRPr lang="el-GR" sz="3200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34004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400" dirty="0"/>
              <a:t>Το έργο υλοποιείται στο πλαίσιο του Επιχειρησιακού Προγράμματος «</a:t>
            </a:r>
            <a:r>
              <a:rPr lang="el-GR" altLang="el-GR" sz="2400" b="1" dirty="0"/>
              <a:t>Εκπαίδευση και Δια Βίου Μάθηση</a:t>
            </a:r>
            <a:r>
              <a:rPr lang="el-GR" altLang="el-GR" sz="24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400" dirty="0"/>
              <a:t>Το έργο «</a:t>
            </a:r>
            <a:r>
              <a:rPr lang="el-GR" altLang="el-GR" sz="2400" b="1" dirty="0"/>
              <a:t>Ανοικτά Ακαδημαϊκά Μαθήματα στο TEI Ηπείρου</a:t>
            </a:r>
            <a:r>
              <a:rPr lang="el-GR" altLang="el-GR" sz="24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4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2312" y="5214950"/>
            <a:ext cx="6480048" cy="1285884"/>
          </a:xfrm>
          <a:prstGeom prst="rect">
            <a:avLst/>
          </a:prstGeom>
          <a:noFill/>
        </p:spPr>
      </p:pic>
      <p:pic>
        <p:nvPicPr>
          <p:cNvPr id="11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62315" y="4929198"/>
            <a:ext cx="1581685" cy="4611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Σκοπός της παρούσας ενότητας είναι να αναλυθούν οι τέσσερις μεταβάσεις χρηματοδότησης κατά τις οποίες η πηγή χρηματοδότησης μιας επιχείρησης μεταβάλλεται από την εισαγωγή μιας νέας χρηματοδοτικής επιλογής. </a:t>
            </a:r>
            <a:r>
              <a:rPr lang="el-GR" sz="2400" dirty="0" smtClean="0"/>
              <a:t>Η πρώτη λαμβάνει χώρα </a:t>
            </a:r>
            <a:r>
              <a:rPr lang="el-GR" sz="2400" smtClean="0"/>
              <a:t>όταν μια μη </a:t>
            </a:r>
            <a:r>
              <a:rPr lang="el-GR" sz="2400" dirty="0" smtClean="0"/>
              <a:t>εισηγμένη επιχείρηση προσεγγίζει ιδιωτικά επιχειρηματικά κεφάλαια ή καινοτομικά επιχειρηματικά κεφάλαια για να αντλήσει νέα χρηματοδότηση.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b="1" dirty="0" smtClean="0"/>
              <a:t>Λέξεις κλειδιά </a:t>
            </a:r>
            <a:r>
              <a:rPr lang="el-GR" sz="2400" b="1" dirty="0" smtClean="0"/>
              <a:t>: </a:t>
            </a:r>
            <a:r>
              <a:rPr lang="el-GR" sz="2400" dirty="0" smtClean="0"/>
              <a:t>ά</a:t>
            </a:r>
            <a:r>
              <a:rPr lang="el-GR" sz="2400" dirty="0" smtClean="0"/>
              <a:t>ντληση κεφαλαίων , κεφάλαιο σποράς , καινοτομικά κεφάλαια, προεξοφλημένη τερματική αξία.</a:t>
            </a:r>
            <a:endParaRPr lang="el-GR" sz="2400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Σκοποί  ενότητας</a:t>
            </a:r>
            <a:endParaRPr lang="el-GR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10" name="9 - Θέση περιεχομένου"/>
          <p:cNvSpPr>
            <a:spLocks noGrp="1"/>
          </p:cNvSpPr>
          <p:nvPr>
            <p:ph idx="1"/>
          </p:nvPr>
        </p:nvSpPr>
        <p:spPr>
          <a:xfrm>
            <a:off x="611560" y="1844824"/>
            <a:ext cx="8064896" cy="187220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r>
              <a:rPr lang="el-GR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1</a:t>
            </a:r>
            <a:r>
              <a:rPr lang="el-GR" sz="28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η </a:t>
            </a:r>
            <a:r>
              <a:rPr lang="el-GR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Φάση:</a:t>
            </a:r>
            <a:r>
              <a:rPr lang="el-GR" sz="28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 η μη εισηγμένη επιχείρηση προσεγγίζει ιδιωτικά ή καινοτομικά επιχειρηματικά κεφάλαια</a:t>
            </a:r>
            <a:endParaRPr lang="el-G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539552" y="4293096"/>
            <a:ext cx="8143932" cy="208823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2</a:t>
            </a:r>
            <a:r>
              <a:rPr lang="el-GR" sz="28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η </a:t>
            </a:r>
            <a:r>
              <a:rPr lang="el-GR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Φάση:</a:t>
            </a:r>
            <a:r>
              <a:rPr lang="el-GR" sz="28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 η μη εισηγμένη επιχείρηση προσφέρει τμήμα του μετοχικού της κεφαλαίου στις χρηματοοικονομικές αγορές για να μετατραπεί σε εισηγμένη επιχείρηση</a:t>
            </a:r>
            <a:endParaRPr lang="el-G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Διαδικασία Άντλησης Κεφαλαίων: </a:t>
            </a:r>
            <a:b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</a:b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Οι Μεταβατικές Φάσεις Χρηματοδότησης (1) από (2)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Διαδικασία Άντλησης Κεφαλαίων: </a:t>
            </a:r>
            <a:b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</a:br>
            <a:r>
              <a:rPr lang="el-G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Οι Μεταβατικές Φάσεις Χρηματοδότησης (2) από (2)</a:t>
            </a:r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395536" y="1628800"/>
            <a:ext cx="8352928" cy="201622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3</a:t>
            </a:r>
            <a:r>
              <a:rPr lang="el-GR" sz="28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η </a:t>
            </a:r>
            <a:r>
              <a:rPr lang="el-GR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Φάση:</a:t>
            </a:r>
            <a:r>
              <a:rPr lang="el-GR" sz="28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 η εισηγμένη επιχείρηση απευθύνεται εκ νέου στις αγορές μετοχών για να αντλήσει περισσότερα ίδια κεφάλαια</a:t>
            </a:r>
            <a:endParaRPr lang="el-G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539552" y="4221088"/>
            <a:ext cx="8280920" cy="23042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4</a:t>
            </a:r>
            <a:r>
              <a:rPr lang="el-GR" sz="28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η </a:t>
            </a:r>
            <a:r>
              <a:rPr lang="el-GR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Φάση:</a:t>
            </a:r>
            <a:r>
              <a:rPr lang="el-GR" sz="28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 η εισηγμένη επιχείρηση αντλεί δανειακά κεφάλαια από τις χρηματοπιστωτικές αγορές μέσω έκδοσης ομολόγων</a:t>
            </a:r>
            <a:endParaRPr lang="el-G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Οφέλη – Κόστη Φάσεων Χρηματοδότησης               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 (1) </a:t>
            </a:r>
            <a:r>
              <a:rPr lang="el-G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από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 (2)</a:t>
            </a:r>
            <a:endParaRPr lang="el-GR" sz="3200" b="1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0" name="9 - Θέση περιεχομένου"/>
          <p:cNvSpPr>
            <a:spLocks noGrp="1"/>
          </p:cNvSpPr>
          <p:nvPr>
            <p:ph idx="1"/>
          </p:nvPr>
        </p:nvSpPr>
        <p:spPr>
          <a:xfrm>
            <a:off x="2267744" y="1484784"/>
            <a:ext cx="4536504" cy="122413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indent="-27432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Όφελος:</a:t>
            </a:r>
            <a:r>
              <a:rPr lang="el-GR" sz="28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 άντληση κεφαλαίων </a:t>
            </a:r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899592" y="3212976"/>
            <a:ext cx="7776864" cy="295232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7432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800" b="1" dirty="0">
                <a:solidFill>
                  <a:schemeClr val="tx1"/>
                </a:solidFill>
                <a:ea typeface="ＭＳ Ｐゴシック" pitchFamily="34" charset="-128"/>
              </a:rPr>
              <a:t>Κόστη: </a:t>
            </a:r>
            <a:endParaRPr lang="en-US" sz="28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363538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Τα </a:t>
            </a:r>
            <a:r>
              <a:rPr lang="el-GR" sz="28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καινοτομικά κεφάλαια θα απαιτήσουν το δίκαιο μερίδιο ιδιοκτησίας για να παρέχουν ίδια </a:t>
            </a:r>
            <a:r>
              <a:rPr lang="el-G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κεφάλαια</a:t>
            </a:r>
            <a:endParaRPr lang="el-GR" sz="2800" dirty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Διαδικασία  Άντλησης Κεφαλαίου 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l-G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Οφέλη – Κόστη Φάσεων Χρηματοδότησης                         (2) από (2)</a:t>
            </a:r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67544" y="1628800"/>
            <a:ext cx="8424936" cy="482453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7432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l-GR" sz="2800" b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Κόστη: 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  <a:p>
            <a:pPr marL="363538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Η </a:t>
            </a:r>
            <a:r>
              <a:rPr lang="el-GR" sz="28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μεγαλύτερη πρόσβαση στις χρηματιστηριακές αγορές σημαίνει αυξημένες απαιτήσεις αποκάλυψης πληροφοριών για την επιχείρηση, απώλεια ελέγχου και κόστος συναλλαγών το οποίο έχει η διαδικασία εισαγωγής</a:t>
            </a:r>
            <a:r>
              <a:rPr lang="el-G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.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  <a:p>
            <a:pPr marL="363538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l-GR" sz="2800" dirty="0">
              <a:solidFill>
                <a:schemeClr val="tx1">
                  <a:lumMod val="85000"/>
                  <a:lumOff val="15000"/>
                </a:schemeClr>
              </a:solidFill>
              <a:ea typeface="ＭＳ Ｐゴシック" pitchFamily="34" charset="-128"/>
            </a:endParaRPr>
          </a:p>
          <a:p>
            <a:pPr marL="363538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800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pitchFamily="34" charset="-128"/>
              </a:rPr>
              <a:t>Οι μεταγενέστερες εκδόσεις ιδίων ή δανειακών κεφαλαίων έχουν συνήθως υψηλό κόστος έκδοσης.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 Παρουσίαση του Microsoft Offic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Παρουσίαση του Microsoft Office PowerPoint</Template>
  <TotalTime>811</TotalTime>
  <Words>1361</Words>
  <Application>Microsoft Office PowerPoint</Application>
  <PresentationFormat>Προβολή στην οθόνη (4:3)</PresentationFormat>
  <Paragraphs>128</Paragraphs>
  <Slides>23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New Παρουσίαση του Microsoft Office PowerPoint</vt:lpstr>
      <vt:lpstr>Χρηματοοικονομική των Επιχειρήσεων</vt:lpstr>
      <vt:lpstr>Τμήμα : ΧΡΗΜΑΤΟΟΙΚΟΝΟΜΙΚΗΣ &amp; ΛΟΓΙΣΤΙΚΗΣ  Τίτλος Μαθήματος :Χρηματοοικονομική των επιχειρήσεων  Ενότητα :   Διαδικασία   άντλησης   κεφαλαίου  (Μέρος Α)  Καραμάνης Κων/νος Επίκουρος Καθηγητής Πρέβεζα, 2015</vt:lpstr>
      <vt:lpstr>Άδειες Χρήσης</vt:lpstr>
      <vt:lpstr>Χρηματοδότηση</vt:lpstr>
      <vt:lpstr>Σκοποί  ενότητας</vt:lpstr>
      <vt:lpstr>Διαδικασία Άντλησης Κεφαλαίων:  Οι Μεταβατικές Φάσεις Χρηματοδότησης (1) από (2)</vt:lpstr>
      <vt:lpstr>Διαδικασία Άντλησης Κεφαλαίων:  Οι Μεταβατικές Φάσεις Χρηματοδότησης (2) από (2)</vt:lpstr>
      <vt:lpstr>Οφέλη – Κόστη Φάσεων Χρηματοδότησης                (1) από (2)</vt:lpstr>
      <vt:lpstr>Οφέλη – Κόστη Φάσεων Χρηματοδότησης                         (2) από (2)</vt:lpstr>
      <vt:lpstr>1. Μη εισηγμένη επιχείρηση:  Ιδιωτικά ή Καινοτομικά Επιχειρηματικά Κεφάλαια</vt:lpstr>
      <vt:lpstr>Καινοτομικά Επιχειρηματικά Κεφάλαια:  1ο   βήμα</vt:lpstr>
      <vt:lpstr>Καινοτομικά Επιχειρηματικά Κεφάλαια:  2ο   βήμα</vt:lpstr>
      <vt:lpstr>Καινοτομικά Επιχειρηματικά Κεφάλαια:  3ο   βήμα</vt:lpstr>
      <vt:lpstr>Καινοτομικά Επιχειρηματικά Κεφάλαια:  4ο βήμα</vt:lpstr>
      <vt:lpstr>Καινοτομικά Επιχειρηματικά Κεφάλαια:  5ο   βήμα</vt:lpstr>
      <vt:lpstr>Στην Πράξη: Χρηματοδότηση από Ιδιωτικά Επιχειρηματικά Κεφάλαια</vt:lpstr>
      <vt:lpstr>Βιβλιογραφία</vt:lpstr>
      <vt:lpstr>Σημείωμα Αναφοράς</vt:lpstr>
      <vt:lpstr>Σημείωμα Αδειοδότησης</vt:lpstr>
      <vt:lpstr>Διαφάνεια 20</vt:lpstr>
      <vt:lpstr>Διαφάνεια 21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Χρηματοοικονομική των Επιχειρήσεων</dc:title>
  <dc:creator>Guest</dc:creator>
  <cp:lastModifiedBy>pc1</cp:lastModifiedBy>
  <cp:revision>83</cp:revision>
  <dcterms:created xsi:type="dcterms:W3CDTF">2015-06-20T10:27:40Z</dcterms:created>
  <dcterms:modified xsi:type="dcterms:W3CDTF">2015-08-02T19:20:26Z</dcterms:modified>
</cp:coreProperties>
</file>