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89" r:id="rId3"/>
    <p:sldId id="257" r:id="rId4"/>
    <p:sldId id="259" r:id="rId5"/>
    <p:sldId id="261" r:id="rId6"/>
    <p:sldId id="324" r:id="rId7"/>
    <p:sldId id="323" r:id="rId8"/>
    <p:sldId id="318" r:id="rId9"/>
    <p:sldId id="322" r:id="rId10"/>
    <p:sldId id="321" r:id="rId11"/>
    <p:sldId id="320" r:id="rId12"/>
    <p:sldId id="319" r:id="rId13"/>
    <p:sldId id="317" r:id="rId14"/>
    <p:sldId id="316" r:id="rId15"/>
    <p:sldId id="315" r:id="rId16"/>
    <p:sldId id="314" r:id="rId17"/>
    <p:sldId id="313" r:id="rId18"/>
    <p:sldId id="312" r:id="rId19"/>
    <p:sldId id="311" r:id="rId20"/>
    <p:sldId id="310" r:id="rId21"/>
    <p:sldId id="309" r:id="rId22"/>
    <p:sldId id="308" r:id="rId23"/>
    <p:sldId id="325" r:id="rId24"/>
    <p:sldId id="306" r:id="rId25"/>
    <p:sldId id="305" r:id="rId26"/>
    <p:sldId id="304" r:id="rId27"/>
    <p:sldId id="303" r:id="rId28"/>
    <p:sldId id="302" r:id="rId29"/>
    <p:sldId id="326" r:id="rId30"/>
    <p:sldId id="300" r:id="rId31"/>
    <p:sldId id="327" r:id="rId32"/>
    <p:sldId id="298" r:id="rId33"/>
    <p:sldId id="297" r:id="rId34"/>
    <p:sldId id="296" r:id="rId35"/>
    <p:sldId id="331" r:id="rId36"/>
    <p:sldId id="330" r:id="rId37"/>
    <p:sldId id="341" r:id="rId38"/>
    <p:sldId id="340" r:id="rId39"/>
    <p:sldId id="339" r:id="rId40"/>
    <p:sldId id="338" r:id="rId41"/>
    <p:sldId id="337" r:id="rId42"/>
    <p:sldId id="336" r:id="rId43"/>
    <p:sldId id="335" r:id="rId44"/>
    <p:sldId id="334" r:id="rId45"/>
    <p:sldId id="333" r:id="rId46"/>
    <p:sldId id="350" r:id="rId47"/>
    <p:sldId id="349" r:id="rId48"/>
    <p:sldId id="348" r:id="rId49"/>
    <p:sldId id="290" r:id="rId50"/>
    <p:sldId id="351" r:id="rId51"/>
    <p:sldId id="291" r:id="rId52"/>
    <p:sldId id="292" r:id="rId53"/>
    <p:sldId id="293" r:id="rId54"/>
    <p:sldId id="294" r:id="rId55"/>
    <p:sldId id="295" r:id="rId56"/>
    <p:sldId id="280" r:id="rId57"/>
  </p:sldIdLst>
  <p:sldSz cx="9144000" cy="5715000" type="screen16x10"/>
  <p:notesSz cx="6858000" cy="9144000"/>
  <p:custDataLst>
    <p:tags r:id="rId6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3F0"/>
    <a:srgbClr val="8394E9"/>
    <a:srgbClr val="99C9D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7797" autoAdjust="0"/>
  </p:normalViewPr>
  <p:slideViewPr>
    <p:cSldViewPr>
      <p:cViewPr>
        <p:scale>
          <a:sx n="90" d="100"/>
          <a:sy n="90" d="100"/>
        </p:scale>
        <p:origin x="-708" y="-15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A05D0-06FB-431A-9ADD-893C6CB748A0}" type="doc">
      <dgm:prSet loTypeId="urn:microsoft.com/office/officeart/2005/8/layout/process1" loCatId="process" qsTypeId="urn:microsoft.com/office/officeart/2005/8/quickstyle/simple3" qsCatId="simple" csTypeId="urn:microsoft.com/office/officeart/2005/8/colors/accent1_4" csCatId="accent1" phldr="1"/>
      <dgm:spPr/>
    </dgm:pt>
    <dgm:pt modelId="{56213D4E-619E-4183-8BF3-B7754C133E9C}">
      <dgm:prSet phldrT="[Κείμενο]"/>
      <dgm:spPr/>
      <dgm:t>
        <a:bodyPr/>
        <a:lstStyle/>
        <a:p>
          <a:r>
            <a:rPr lang="el-GR" dirty="0" smtClean="0"/>
            <a:t>Ορισμός της αποστολής της εταιρείας</a:t>
          </a:r>
          <a:endParaRPr lang="el-GR" dirty="0"/>
        </a:p>
      </dgm:t>
    </dgm:pt>
    <dgm:pt modelId="{868A6F21-8272-4987-B494-B1BFBAFF712D}" type="parTrans" cxnId="{4FC4056F-7D9E-4C1A-83D1-173EF6DC9589}">
      <dgm:prSet/>
      <dgm:spPr/>
      <dgm:t>
        <a:bodyPr/>
        <a:lstStyle/>
        <a:p>
          <a:endParaRPr lang="el-GR"/>
        </a:p>
      </dgm:t>
    </dgm:pt>
    <dgm:pt modelId="{B4F15EEC-3A48-49B6-9764-BEA9C66BC7C6}" type="sibTrans" cxnId="{4FC4056F-7D9E-4C1A-83D1-173EF6DC9589}">
      <dgm:prSet/>
      <dgm:spPr/>
      <dgm:t>
        <a:bodyPr/>
        <a:lstStyle/>
        <a:p>
          <a:endParaRPr lang="el-GR"/>
        </a:p>
      </dgm:t>
    </dgm:pt>
    <dgm:pt modelId="{B620F1CD-E1C3-407C-9762-2D60AF065810}">
      <dgm:prSet phldrT="[Κείμενο]"/>
      <dgm:spPr/>
      <dgm:t>
        <a:bodyPr/>
        <a:lstStyle/>
        <a:p>
          <a:r>
            <a:rPr lang="el-GR" dirty="0" smtClean="0"/>
            <a:t>Καθορισμός των αντικειμενικών στόχων και επιδιώξεων της εταιρείας  </a:t>
          </a:r>
          <a:endParaRPr lang="el-GR" dirty="0"/>
        </a:p>
      </dgm:t>
    </dgm:pt>
    <dgm:pt modelId="{706099A6-5698-452C-813A-19F205DC8DE5}" type="parTrans" cxnId="{4669CA02-A858-4E33-8D03-5250F4054146}">
      <dgm:prSet/>
      <dgm:spPr/>
      <dgm:t>
        <a:bodyPr/>
        <a:lstStyle/>
        <a:p>
          <a:endParaRPr lang="el-GR"/>
        </a:p>
      </dgm:t>
    </dgm:pt>
    <dgm:pt modelId="{D8053F4C-0FE6-4664-8A6F-C138F0D87A3A}" type="sibTrans" cxnId="{4669CA02-A858-4E33-8D03-5250F4054146}">
      <dgm:prSet/>
      <dgm:spPr/>
      <dgm:t>
        <a:bodyPr/>
        <a:lstStyle/>
        <a:p>
          <a:endParaRPr lang="el-GR"/>
        </a:p>
      </dgm:t>
    </dgm:pt>
    <dgm:pt modelId="{EDDFA490-6B01-4E46-BE64-09E44245F5F6}">
      <dgm:prSet phldrT="[Κείμενο]"/>
      <dgm:spPr/>
      <dgm:t>
        <a:bodyPr/>
        <a:lstStyle/>
        <a:p>
          <a:r>
            <a:rPr lang="el-GR" dirty="0" smtClean="0"/>
            <a:t>Σχεδιασμός του επιχειρησιακού χαρτοφυλακίου</a:t>
          </a:r>
          <a:endParaRPr lang="el-GR" dirty="0"/>
        </a:p>
      </dgm:t>
    </dgm:pt>
    <dgm:pt modelId="{E4BB35E3-006E-40E2-9E20-79445EF43BDC}" type="parTrans" cxnId="{C43D47CE-208D-4DE4-B50F-05DC10847ED0}">
      <dgm:prSet/>
      <dgm:spPr/>
      <dgm:t>
        <a:bodyPr/>
        <a:lstStyle/>
        <a:p>
          <a:endParaRPr lang="el-GR"/>
        </a:p>
      </dgm:t>
    </dgm:pt>
    <dgm:pt modelId="{C7DC6293-043E-4878-8AE8-E0A3A45F609E}" type="sibTrans" cxnId="{C43D47CE-208D-4DE4-B50F-05DC10847ED0}">
      <dgm:prSet/>
      <dgm:spPr/>
      <dgm:t>
        <a:bodyPr/>
        <a:lstStyle/>
        <a:p>
          <a:endParaRPr lang="el-GR"/>
        </a:p>
      </dgm:t>
    </dgm:pt>
    <dgm:pt modelId="{5677FBD5-6B18-4BBD-89A8-8C7C8A39B07B}">
      <dgm:prSet/>
      <dgm:spPr/>
      <dgm:t>
        <a:bodyPr/>
        <a:lstStyle/>
        <a:p>
          <a:r>
            <a:rPr lang="el-GR" dirty="0" smtClean="0"/>
            <a:t>Σχεδιασμός Μάρκετινγκ και άλλων λειτουργικών στρατηγικών</a:t>
          </a:r>
          <a:endParaRPr lang="el-GR" dirty="0"/>
        </a:p>
      </dgm:t>
    </dgm:pt>
    <dgm:pt modelId="{A3384D1B-1F6C-431A-A41A-853A488C97FD}" type="parTrans" cxnId="{B7C5568A-504E-4EF9-A09C-C383BC64502A}">
      <dgm:prSet/>
      <dgm:spPr/>
      <dgm:t>
        <a:bodyPr/>
        <a:lstStyle/>
        <a:p>
          <a:endParaRPr lang="el-GR"/>
        </a:p>
      </dgm:t>
    </dgm:pt>
    <dgm:pt modelId="{A26DBEF6-A881-4AAD-A2F4-A192BE1E49A2}" type="sibTrans" cxnId="{B7C5568A-504E-4EF9-A09C-C383BC64502A}">
      <dgm:prSet/>
      <dgm:spPr/>
      <dgm:t>
        <a:bodyPr/>
        <a:lstStyle/>
        <a:p>
          <a:endParaRPr lang="el-GR"/>
        </a:p>
      </dgm:t>
    </dgm:pt>
    <dgm:pt modelId="{60885812-C531-4CB9-AD3E-FC420A63FDBB}" type="pres">
      <dgm:prSet presAssocID="{3B4A05D0-06FB-431A-9ADD-893C6CB748A0}" presName="Name0" presStyleCnt="0">
        <dgm:presLayoutVars>
          <dgm:dir/>
          <dgm:resizeHandles val="exact"/>
        </dgm:presLayoutVars>
      </dgm:prSet>
      <dgm:spPr/>
    </dgm:pt>
    <dgm:pt modelId="{DAA4DF04-6DD5-4446-AC7E-62B8786C1B66}" type="pres">
      <dgm:prSet presAssocID="{56213D4E-619E-4183-8BF3-B7754C133E9C}" presName="node" presStyleLbl="node1" presStyleIdx="0" presStyleCnt="4">
        <dgm:presLayoutVars>
          <dgm:bulletEnabled val="1"/>
        </dgm:presLayoutVars>
      </dgm:prSet>
      <dgm:spPr/>
      <dgm:t>
        <a:bodyPr/>
        <a:lstStyle/>
        <a:p>
          <a:endParaRPr lang="el-GR"/>
        </a:p>
      </dgm:t>
    </dgm:pt>
    <dgm:pt modelId="{665EA7F9-A47C-4FE6-ABED-3827480EB3FE}" type="pres">
      <dgm:prSet presAssocID="{B4F15EEC-3A48-49B6-9764-BEA9C66BC7C6}" presName="sibTrans" presStyleLbl="sibTrans2D1" presStyleIdx="0" presStyleCnt="3"/>
      <dgm:spPr/>
      <dgm:t>
        <a:bodyPr/>
        <a:lstStyle/>
        <a:p>
          <a:endParaRPr lang="el-GR"/>
        </a:p>
      </dgm:t>
    </dgm:pt>
    <dgm:pt modelId="{0AD0B26E-B7B1-4C45-A729-84F4597F3B49}" type="pres">
      <dgm:prSet presAssocID="{B4F15EEC-3A48-49B6-9764-BEA9C66BC7C6}" presName="connectorText" presStyleLbl="sibTrans2D1" presStyleIdx="0" presStyleCnt="3"/>
      <dgm:spPr/>
      <dgm:t>
        <a:bodyPr/>
        <a:lstStyle/>
        <a:p>
          <a:endParaRPr lang="el-GR"/>
        </a:p>
      </dgm:t>
    </dgm:pt>
    <dgm:pt modelId="{D3512C56-8DF1-4DFB-84BE-A34C918ACC91}" type="pres">
      <dgm:prSet presAssocID="{B620F1CD-E1C3-407C-9762-2D60AF065810}" presName="node" presStyleLbl="node1" presStyleIdx="1" presStyleCnt="4">
        <dgm:presLayoutVars>
          <dgm:bulletEnabled val="1"/>
        </dgm:presLayoutVars>
      </dgm:prSet>
      <dgm:spPr/>
      <dgm:t>
        <a:bodyPr/>
        <a:lstStyle/>
        <a:p>
          <a:endParaRPr lang="el-GR"/>
        </a:p>
      </dgm:t>
    </dgm:pt>
    <dgm:pt modelId="{1091A3AB-8F53-4169-A033-261A894FCB21}" type="pres">
      <dgm:prSet presAssocID="{D8053F4C-0FE6-4664-8A6F-C138F0D87A3A}" presName="sibTrans" presStyleLbl="sibTrans2D1" presStyleIdx="1" presStyleCnt="3"/>
      <dgm:spPr/>
      <dgm:t>
        <a:bodyPr/>
        <a:lstStyle/>
        <a:p>
          <a:endParaRPr lang="el-GR"/>
        </a:p>
      </dgm:t>
    </dgm:pt>
    <dgm:pt modelId="{70851AE5-69B4-4943-956C-0C0E5F0E3CDB}" type="pres">
      <dgm:prSet presAssocID="{D8053F4C-0FE6-4664-8A6F-C138F0D87A3A}" presName="connectorText" presStyleLbl="sibTrans2D1" presStyleIdx="1" presStyleCnt="3"/>
      <dgm:spPr/>
      <dgm:t>
        <a:bodyPr/>
        <a:lstStyle/>
        <a:p>
          <a:endParaRPr lang="el-GR"/>
        </a:p>
      </dgm:t>
    </dgm:pt>
    <dgm:pt modelId="{4EF2C54C-3196-440F-8F28-2BA448BD7188}" type="pres">
      <dgm:prSet presAssocID="{EDDFA490-6B01-4E46-BE64-09E44245F5F6}" presName="node" presStyleLbl="node1" presStyleIdx="2" presStyleCnt="4">
        <dgm:presLayoutVars>
          <dgm:bulletEnabled val="1"/>
        </dgm:presLayoutVars>
      </dgm:prSet>
      <dgm:spPr/>
      <dgm:t>
        <a:bodyPr/>
        <a:lstStyle/>
        <a:p>
          <a:endParaRPr lang="el-GR"/>
        </a:p>
      </dgm:t>
    </dgm:pt>
    <dgm:pt modelId="{E88FAD46-B478-4007-8925-4FA387875C03}" type="pres">
      <dgm:prSet presAssocID="{C7DC6293-043E-4878-8AE8-E0A3A45F609E}" presName="sibTrans" presStyleLbl="sibTrans2D1" presStyleIdx="2" presStyleCnt="3"/>
      <dgm:spPr/>
      <dgm:t>
        <a:bodyPr/>
        <a:lstStyle/>
        <a:p>
          <a:endParaRPr lang="el-GR"/>
        </a:p>
      </dgm:t>
    </dgm:pt>
    <dgm:pt modelId="{089FC025-F9CD-4726-8556-0BFEA8BC558F}" type="pres">
      <dgm:prSet presAssocID="{C7DC6293-043E-4878-8AE8-E0A3A45F609E}" presName="connectorText" presStyleLbl="sibTrans2D1" presStyleIdx="2" presStyleCnt="3"/>
      <dgm:spPr/>
      <dgm:t>
        <a:bodyPr/>
        <a:lstStyle/>
        <a:p>
          <a:endParaRPr lang="el-GR"/>
        </a:p>
      </dgm:t>
    </dgm:pt>
    <dgm:pt modelId="{89CA9515-402D-4869-9095-2FA1EC9EEE81}" type="pres">
      <dgm:prSet presAssocID="{5677FBD5-6B18-4BBD-89A8-8C7C8A39B07B}" presName="node" presStyleLbl="node1" presStyleIdx="3" presStyleCnt="4">
        <dgm:presLayoutVars>
          <dgm:bulletEnabled val="1"/>
        </dgm:presLayoutVars>
      </dgm:prSet>
      <dgm:spPr/>
      <dgm:t>
        <a:bodyPr/>
        <a:lstStyle/>
        <a:p>
          <a:endParaRPr lang="el-GR"/>
        </a:p>
      </dgm:t>
    </dgm:pt>
  </dgm:ptLst>
  <dgm:cxnLst>
    <dgm:cxn modelId="{2CF54046-49A8-4C63-8E87-C59BD55C2FE2}" type="presOf" srcId="{3B4A05D0-06FB-431A-9ADD-893C6CB748A0}" destId="{60885812-C531-4CB9-AD3E-FC420A63FDBB}" srcOrd="0" destOrd="0" presId="urn:microsoft.com/office/officeart/2005/8/layout/process1"/>
    <dgm:cxn modelId="{F27D0AB4-A253-4E71-879E-BACBBA46B869}" type="presOf" srcId="{D8053F4C-0FE6-4664-8A6F-C138F0D87A3A}" destId="{70851AE5-69B4-4943-956C-0C0E5F0E3CDB}" srcOrd="1" destOrd="0" presId="urn:microsoft.com/office/officeart/2005/8/layout/process1"/>
    <dgm:cxn modelId="{B7C5568A-504E-4EF9-A09C-C383BC64502A}" srcId="{3B4A05D0-06FB-431A-9ADD-893C6CB748A0}" destId="{5677FBD5-6B18-4BBD-89A8-8C7C8A39B07B}" srcOrd="3" destOrd="0" parTransId="{A3384D1B-1F6C-431A-A41A-853A488C97FD}" sibTransId="{A26DBEF6-A881-4AAD-A2F4-A192BE1E49A2}"/>
    <dgm:cxn modelId="{CF51D61D-E0B6-4BBC-BCF4-7BA9E266678B}" type="presOf" srcId="{D8053F4C-0FE6-4664-8A6F-C138F0D87A3A}" destId="{1091A3AB-8F53-4169-A033-261A894FCB21}" srcOrd="0" destOrd="0" presId="urn:microsoft.com/office/officeart/2005/8/layout/process1"/>
    <dgm:cxn modelId="{03463E89-63D7-4681-BEDA-869C4008ABCC}" type="presOf" srcId="{B4F15EEC-3A48-49B6-9764-BEA9C66BC7C6}" destId="{0AD0B26E-B7B1-4C45-A729-84F4597F3B49}" srcOrd="1" destOrd="0" presId="urn:microsoft.com/office/officeart/2005/8/layout/process1"/>
    <dgm:cxn modelId="{1D491B42-2423-4AFB-885E-3FAE9D7EA742}" type="presOf" srcId="{B4F15EEC-3A48-49B6-9764-BEA9C66BC7C6}" destId="{665EA7F9-A47C-4FE6-ABED-3827480EB3FE}" srcOrd="0" destOrd="0" presId="urn:microsoft.com/office/officeart/2005/8/layout/process1"/>
    <dgm:cxn modelId="{793F36B9-B0C2-4EFD-87BB-0F9CB8ABA1B9}" type="presOf" srcId="{B620F1CD-E1C3-407C-9762-2D60AF065810}" destId="{D3512C56-8DF1-4DFB-84BE-A34C918ACC91}" srcOrd="0" destOrd="0" presId="urn:microsoft.com/office/officeart/2005/8/layout/process1"/>
    <dgm:cxn modelId="{C43D47CE-208D-4DE4-B50F-05DC10847ED0}" srcId="{3B4A05D0-06FB-431A-9ADD-893C6CB748A0}" destId="{EDDFA490-6B01-4E46-BE64-09E44245F5F6}" srcOrd="2" destOrd="0" parTransId="{E4BB35E3-006E-40E2-9E20-79445EF43BDC}" sibTransId="{C7DC6293-043E-4878-8AE8-E0A3A45F609E}"/>
    <dgm:cxn modelId="{2F6BE41D-AB6E-48B3-BC8F-0A325425959B}" type="presOf" srcId="{EDDFA490-6B01-4E46-BE64-09E44245F5F6}" destId="{4EF2C54C-3196-440F-8F28-2BA448BD7188}" srcOrd="0" destOrd="0" presId="urn:microsoft.com/office/officeart/2005/8/layout/process1"/>
    <dgm:cxn modelId="{4669CA02-A858-4E33-8D03-5250F4054146}" srcId="{3B4A05D0-06FB-431A-9ADD-893C6CB748A0}" destId="{B620F1CD-E1C3-407C-9762-2D60AF065810}" srcOrd="1" destOrd="0" parTransId="{706099A6-5698-452C-813A-19F205DC8DE5}" sibTransId="{D8053F4C-0FE6-4664-8A6F-C138F0D87A3A}"/>
    <dgm:cxn modelId="{3C5AB425-1274-4222-A5F5-660AC2F4294F}" type="presOf" srcId="{5677FBD5-6B18-4BBD-89A8-8C7C8A39B07B}" destId="{89CA9515-402D-4869-9095-2FA1EC9EEE81}" srcOrd="0" destOrd="0" presId="urn:microsoft.com/office/officeart/2005/8/layout/process1"/>
    <dgm:cxn modelId="{27975569-4E43-42E2-8481-636E2735B0C7}" type="presOf" srcId="{C7DC6293-043E-4878-8AE8-E0A3A45F609E}" destId="{E88FAD46-B478-4007-8925-4FA387875C03}" srcOrd="0" destOrd="0" presId="urn:microsoft.com/office/officeart/2005/8/layout/process1"/>
    <dgm:cxn modelId="{4FC4056F-7D9E-4C1A-83D1-173EF6DC9589}" srcId="{3B4A05D0-06FB-431A-9ADD-893C6CB748A0}" destId="{56213D4E-619E-4183-8BF3-B7754C133E9C}" srcOrd="0" destOrd="0" parTransId="{868A6F21-8272-4987-B494-B1BFBAFF712D}" sibTransId="{B4F15EEC-3A48-49B6-9764-BEA9C66BC7C6}"/>
    <dgm:cxn modelId="{17A9B115-8948-406C-8E87-06F1AB2509FC}" type="presOf" srcId="{C7DC6293-043E-4878-8AE8-E0A3A45F609E}" destId="{089FC025-F9CD-4726-8556-0BFEA8BC558F}" srcOrd="1" destOrd="0" presId="urn:microsoft.com/office/officeart/2005/8/layout/process1"/>
    <dgm:cxn modelId="{62B0C441-68E2-48DB-B597-8E7757B40622}" type="presOf" srcId="{56213D4E-619E-4183-8BF3-B7754C133E9C}" destId="{DAA4DF04-6DD5-4446-AC7E-62B8786C1B66}" srcOrd="0" destOrd="0" presId="urn:microsoft.com/office/officeart/2005/8/layout/process1"/>
    <dgm:cxn modelId="{DEF92DAF-5C3A-4B8F-BBB8-5AE070E838E5}" type="presParOf" srcId="{60885812-C531-4CB9-AD3E-FC420A63FDBB}" destId="{DAA4DF04-6DD5-4446-AC7E-62B8786C1B66}" srcOrd="0" destOrd="0" presId="urn:microsoft.com/office/officeart/2005/8/layout/process1"/>
    <dgm:cxn modelId="{FE08352B-8420-4A19-9738-B8CCE697B410}" type="presParOf" srcId="{60885812-C531-4CB9-AD3E-FC420A63FDBB}" destId="{665EA7F9-A47C-4FE6-ABED-3827480EB3FE}" srcOrd="1" destOrd="0" presId="urn:microsoft.com/office/officeart/2005/8/layout/process1"/>
    <dgm:cxn modelId="{2C2B19B5-2C66-4B76-ADA3-20CC1279AB53}" type="presParOf" srcId="{665EA7F9-A47C-4FE6-ABED-3827480EB3FE}" destId="{0AD0B26E-B7B1-4C45-A729-84F4597F3B49}" srcOrd="0" destOrd="0" presId="urn:microsoft.com/office/officeart/2005/8/layout/process1"/>
    <dgm:cxn modelId="{4428A510-7F85-43FC-94CF-4CED7472F43A}" type="presParOf" srcId="{60885812-C531-4CB9-AD3E-FC420A63FDBB}" destId="{D3512C56-8DF1-4DFB-84BE-A34C918ACC91}" srcOrd="2" destOrd="0" presId="urn:microsoft.com/office/officeart/2005/8/layout/process1"/>
    <dgm:cxn modelId="{27F16739-C3C6-4D2C-98DB-2F26E5B666D6}" type="presParOf" srcId="{60885812-C531-4CB9-AD3E-FC420A63FDBB}" destId="{1091A3AB-8F53-4169-A033-261A894FCB21}" srcOrd="3" destOrd="0" presId="urn:microsoft.com/office/officeart/2005/8/layout/process1"/>
    <dgm:cxn modelId="{480DF0A6-C173-45EB-93FB-8F5AA7F09103}" type="presParOf" srcId="{1091A3AB-8F53-4169-A033-261A894FCB21}" destId="{70851AE5-69B4-4943-956C-0C0E5F0E3CDB}" srcOrd="0" destOrd="0" presId="urn:microsoft.com/office/officeart/2005/8/layout/process1"/>
    <dgm:cxn modelId="{E8B63115-DAFE-46D4-9C52-9F357F863E58}" type="presParOf" srcId="{60885812-C531-4CB9-AD3E-FC420A63FDBB}" destId="{4EF2C54C-3196-440F-8F28-2BA448BD7188}" srcOrd="4" destOrd="0" presId="urn:microsoft.com/office/officeart/2005/8/layout/process1"/>
    <dgm:cxn modelId="{5E18FB51-EC13-41A3-AB92-5497F11BC9C3}" type="presParOf" srcId="{60885812-C531-4CB9-AD3E-FC420A63FDBB}" destId="{E88FAD46-B478-4007-8925-4FA387875C03}" srcOrd="5" destOrd="0" presId="urn:microsoft.com/office/officeart/2005/8/layout/process1"/>
    <dgm:cxn modelId="{178296EC-73C2-4753-8BE1-480FA3D0E1FB}" type="presParOf" srcId="{E88FAD46-B478-4007-8925-4FA387875C03}" destId="{089FC025-F9CD-4726-8556-0BFEA8BC558F}" srcOrd="0" destOrd="0" presId="urn:microsoft.com/office/officeart/2005/8/layout/process1"/>
    <dgm:cxn modelId="{CA1DD233-530A-4583-A511-1E92F81749B0}" type="presParOf" srcId="{60885812-C531-4CB9-AD3E-FC420A63FDBB}" destId="{89CA9515-402D-4869-9095-2FA1EC9EEE81}"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A4DF04-6DD5-4446-AC7E-62B8786C1B66}">
      <dsp:nvSpPr>
        <dsp:cNvPr id="0" name=""/>
        <dsp:cNvSpPr/>
      </dsp:nvSpPr>
      <dsp:spPr>
        <a:xfrm>
          <a:off x="3528" y="349376"/>
          <a:ext cx="1542563" cy="1576306"/>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Ορισμός της αποστολής της εταιρείας</a:t>
          </a:r>
          <a:endParaRPr lang="el-GR" sz="1600" kern="1200" dirty="0"/>
        </a:p>
      </dsp:txBody>
      <dsp:txXfrm>
        <a:off x="3528" y="349376"/>
        <a:ext cx="1542563" cy="1576306"/>
      </dsp:txXfrm>
    </dsp:sp>
    <dsp:sp modelId="{665EA7F9-A47C-4FE6-ABED-3827480EB3FE}">
      <dsp:nvSpPr>
        <dsp:cNvPr id="0" name=""/>
        <dsp:cNvSpPr/>
      </dsp:nvSpPr>
      <dsp:spPr>
        <a:xfrm>
          <a:off x="1700347" y="946251"/>
          <a:ext cx="327023" cy="382555"/>
        </a:xfrm>
        <a:prstGeom prst="righ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1700347" y="946251"/>
        <a:ext cx="327023" cy="382555"/>
      </dsp:txXfrm>
    </dsp:sp>
    <dsp:sp modelId="{D3512C56-8DF1-4DFB-84BE-A34C918ACC91}">
      <dsp:nvSpPr>
        <dsp:cNvPr id="0" name=""/>
        <dsp:cNvSpPr/>
      </dsp:nvSpPr>
      <dsp:spPr>
        <a:xfrm>
          <a:off x="2163116" y="349376"/>
          <a:ext cx="1542563" cy="1576306"/>
        </a:xfrm>
        <a:prstGeom prst="roundRect">
          <a:avLst>
            <a:gd name="adj" fmla="val 10000"/>
          </a:avLst>
        </a:prstGeom>
        <a:gradFill rotWithShape="0">
          <a:gsLst>
            <a:gs pos="0">
              <a:schemeClr val="accent1">
                <a:shade val="50000"/>
                <a:hueOff val="180719"/>
                <a:satOff val="-3780"/>
                <a:lumOff val="21031"/>
                <a:alphaOff val="0"/>
                <a:tint val="50000"/>
                <a:satMod val="300000"/>
              </a:schemeClr>
            </a:gs>
            <a:gs pos="35000">
              <a:schemeClr val="accent1">
                <a:shade val="50000"/>
                <a:hueOff val="180719"/>
                <a:satOff val="-3780"/>
                <a:lumOff val="21031"/>
                <a:alphaOff val="0"/>
                <a:tint val="37000"/>
                <a:satMod val="300000"/>
              </a:schemeClr>
            </a:gs>
            <a:gs pos="100000">
              <a:schemeClr val="accent1">
                <a:shade val="50000"/>
                <a:hueOff val="180719"/>
                <a:satOff val="-3780"/>
                <a:lumOff val="210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Καθορισμός των αντικειμενικών στόχων και επιδιώξεων της εταιρείας  </a:t>
          </a:r>
          <a:endParaRPr lang="el-GR" sz="1600" kern="1200" dirty="0"/>
        </a:p>
      </dsp:txBody>
      <dsp:txXfrm>
        <a:off x="2163116" y="349376"/>
        <a:ext cx="1542563" cy="1576306"/>
      </dsp:txXfrm>
    </dsp:sp>
    <dsp:sp modelId="{1091A3AB-8F53-4169-A033-261A894FCB21}">
      <dsp:nvSpPr>
        <dsp:cNvPr id="0" name=""/>
        <dsp:cNvSpPr/>
      </dsp:nvSpPr>
      <dsp:spPr>
        <a:xfrm>
          <a:off x="3859935" y="946251"/>
          <a:ext cx="327023" cy="382555"/>
        </a:xfrm>
        <a:prstGeom prst="rightArrow">
          <a:avLst>
            <a:gd name="adj1" fmla="val 60000"/>
            <a:gd name="adj2" fmla="val 50000"/>
          </a:avLst>
        </a:prstGeom>
        <a:gradFill rotWithShape="0">
          <a:gsLst>
            <a:gs pos="0">
              <a:schemeClr val="accent1">
                <a:shade val="90000"/>
                <a:hueOff val="250074"/>
                <a:satOff val="-4618"/>
                <a:lumOff val="21418"/>
                <a:alphaOff val="0"/>
                <a:tint val="50000"/>
                <a:satMod val="300000"/>
              </a:schemeClr>
            </a:gs>
            <a:gs pos="35000">
              <a:schemeClr val="accent1">
                <a:shade val="90000"/>
                <a:hueOff val="250074"/>
                <a:satOff val="-4618"/>
                <a:lumOff val="21418"/>
                <a:alphaOff val="0"/>
                <a:tint val="37000"/>
                <a:satMod val="300000"/>
              </a:schemeClr>
            </a:gs>
            <a:gs pos="100000">
              <a:schemeClr val="accent1">
                <a:shade val="90000"/>
                <a:hueOff val="250074"/>
                <a:satOff val="-4618"/>
                <a:lumOff val="2141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3859935" y="946251"/>
        <a:ext cx="327023" cy="382555"/>
      </dsp:txXfrm>
    </dsp:sp>
    <dsp:sp modelId="{4EF2C54C-3196-440F-8F28-2BA448BD7188}">
      <dsp:nvSpPr>
        <dsp:cNvPr id="0" name=""/>
        <dsp:cNvSpPr/>
      </dsp:nvSpPr>
      <dsp:spPr>
        <a:xfrm>
          <a:off x="4322704" y="349376"/>
          <a:ext cx="1542563" cy="1576306"/>
        </a:xfrm>
        <a:prstGeom prst="roundRect">
          <a:avLst>
            <a:gd name="adj" fmla="val 10000"/>
          </a:avLst>
        </a:prstGeom>
        <a:gradFill rotWithShape="0">
          <a:gsLst>
            <a:gs pos="0">
              <a:schemeClr val="accent1">
                <a:shade val="50000"/>
                <a:hueOff val="361437"/>
                <a:satOff val="-7560"/>
                <a:lumOff val="42063"/>
                <a:alphaOff val="0"/>
                <a:tint val="50000"/>
                <a:satMod val="300000"/>
              </a:schemeClr>
            </a:gs>
            <a:gs pos="35000">
              <a:schemeClr val="accent1">
                <a:shade val="50000"/>
                <a:hueOff val="361437"/>
                <a:satOff val="-7560"/>
                <a:lumOff val="42063"/>
                <a:alphaOff val="0"/>
                <a:tint val="37000"/>
                <a:satMod val="300000"/>
              </a:schemeClr>
            </a:gs>
            <a:gs pos="100000">
              <a:schemeClr val="accent1">
                <a:shade val="50000"/>
                <a:hueOff val="361437"/>
                <a:satOff val="-7560"/>
                <a:lumOff val="420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Σχεδιασμός του επιχειρησιακού χαρτοφυλακίου</a:t>
          </a:r>
          <a:endParaRPr lang="el-GR" sz="1600" kern="1200" dirty="0"/>
        </a:p>
      </dsp:txBody>
      <dsp:txXfrm>
        <a:off x="4322704" y="349376"/>
        <a:ext cx="1542563" cy="1576306"/>
      </dsp:txXfrm>
    </dsp:sp>
    <dsp:sp modelId="{E88FAD46-B478-4007-8925-4FA387875C03}">
      <dsp:nvSpPr>
        <dsp:cNvPr id="0" name=""/>
        <dsp:cNvSpPr/>
      </dsp:nvSpPr>
      <dsp:spPr>
        <a:xfrm>
          <a:off x="6019523" y="946251"/>
          <a:ext cx="327023" cy="382555"/>
        </a:xfrm>
        <a:prstGeom prst="rightArrow">
          <a:avLst>
            <a:gd name="adj1" fmla="val 60000"/>
            <a:gd name="adj2" fmla="val 50000"/>
          </a:avLst>
        </a:prstGeom>
        <a:gradFill rotWithShape="0">
          <a:gsLst>
            <a:gs pos="0">
              <a:schemeClr val="accent1">
                <a:shade val="90000"/>
                <a:hueOff val="250074"/>
                <a:satOff val="-4618"/>
                <a:lumOff val="21418"/>
                <a:alphaOff val="0"/>
                <a:tint val="50000"/>
                <a:satMod val="300000"/>
              </a:schemeClr>
            </a:gs>
            <a:gs pos="35000">
              <a:schemeClr val="accent1">
                <a:shade val="90000"/>
                <a:hueOff val="250074"/>
                <a:satOff val="-4618"/>
                <a:lumOff val="21418"/>
                <a:alphaOff val="0"/>
                <a:tint val="37000"/>
                <a:satMod val="300000"/>
              </a:schemeClr>
            </a:gs>
            <a:gs pos="100000">
              <a:schemeClr val="accent1">
                <a:shade val="90000"/>
                <a:hueOff val="250074"/>
                <a:satOff val="-4618"/>
                <a:lumOff val="2141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6019523" y="946251"/>
        <a:ext cx="327023" cy="382555"/>
      </dsp:txXfrm>
    </dsp:sp>
    <dsp:sp modelId="{89CA9515-402D-4869-9095-2FA1EC9EEE81}">
      <dsp:nvSpPr>
        <dsp:cNvPr id="0" name=""/>
        <dsp:cNvSpPr/>
      </dsp:nvSpPr>
      <dsp:spPr>
        <a:xfrm>
          <a:off x="6482292" y="349376"/>
          <a:ext cx="1542563" cy="1576306"/>
        </a:xfrm>
        <a:prstGeom prst="roundRect">
          <a:avLst>
            <a:gd name="adj" fmla="val 10000"/>
          </a:avLst>
        </a:prstGeom>
        <a:gradFill rotWithShape="0">
          <a:gsLst>
            <a:gs pos="0">
              <a:schemeClr val="accent1">
                <a:shade val="50000"/>
                <a:hueOff val="180719"/>
                <a:satOff val="-3780"/>
                <a:lumOff val="21031"/>
                <a:alphaOff val="0"/>
                <a:tint val="50000"/>
                <a:satMod val="300000"/>
              </a:schemeClr>
            </a:gs>
            <a:gs pos="35000">
              <a:schemeClr val="accent1">
                <a:shade val="50000"/>
                <a:hueOff val="180719"/>
                <a:satOff val="-3780"/>
                <a:lumOff val="21031"/>
                <a:alphaOff val="0"/>
                <a:tint val="37000"/>
                <a:satMod val="300000"/>
              </a:schemeClr>
            </a:gs>
            <a:gs pos="100000">
              <a:schemeClr val="accent1">
                <a:shade val="50000"/>
                <a:hueOff val="180719"/>
                <a:satOff val="-3780"/>
                <a:lumOff val="210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Σχεδιασμός Μάρκετινγκ και άλλων λειτουργικών στρατηγικών</a:t>
          </a:r>
          <a:endParaRPr lang="el-GR" sz="1600" kern="1200" dirty="0"/>
        </a:p>
      </dsp:txBody>
      <dsp:txXfrm>
        <a:off x="6482292" y="349376"/>
        <a:ext cx="1542563" cy="15763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50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51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52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53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54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55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r>
              <a:rPr lang="el-GR" smtClean="0"/>
              <a:t>
            </a:t>
            </a:r>
            <a:fld id="{0A3C37BE-C303-496D-B5CD-85F2937540FC}" type="slidenum">
              <a:rPr smtClean="0"/>
              <a:pPr/>
              <a:t>23</a:t>
            </a:fld>
            <a:r>
              <a:rPr lang="el-GR" smtClean="0"/>
              <a:t>
            </a:t>
            </a:r>
            <a:endParaRPr lang="el-GR"/>
          </a:p>
        </p:txBody>
      </p:sp>
    </p:spTree>
    <p:extLst>
      <p:ext uri="{BB962C8B-B14F-4D97-AF65-F5344CB8AC3E}">
        <p14:creationId xmlns:p14="http://schemas.microsoft.com/office/powerpoint/2010/main" xmlns="" val="268065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r>
              <a:rPr lang="el-GR" smtClean="0"/>
              <a:t>
            </a:t>
            </a:r>
            <a:fld id="{0A3C37BE-C303-496D-B5CD-85F2937540FC}" type="slidenum">
              <a:rPr smtClean="0"/>
              <a:pPr/>
              <a:t>29</a:t>
            </a:fld>
            <a:r>
              <a:rPr lang="el-GR" smtClean="0"/>
              <a:t>
            </a:t>
            </a:r>
            <a:endParaRPr lang="el-GR"/>
          </a:p>
        </p:txBody>
      </p:sp>
    </p:spTree>
    <p:extLst>
      <p:ext uri="{BB962C8B-B14F-4D97-AF65-F5344CB8AC3E}">
        <p14:creationId xmlns:p14="http://schemas.microsoft.com/office/powerpoint/2010/main" xmlns="" val="133957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r>
              <a:rPr lang="el-GR" smtClean="0"/>
              <a:t>
            </a:t>
            </a:r>
            <a:fld id="{0A3C37BE-C303-496D-B5CD-85F2937540FC}" type="slidenum">
              <a:rPr smtClean="0"/>
              <a:pPr/>
              <a:t>31</a:t>
            </a:fld>
            <a:r>
              <a:rPr lang="el-GR" smtClean="0"/>
              <a:t>
            </a:t>
            </a:r>
            <a:endParaRPr lang="el-GR"/>
          </a:p>
        </p:txBody>
      </p:sp>
    </p:spTree>
    <p:extLst>
      <p:ext uri="{BB962C8B-B14F-4D97-AF65-F5344CB8AC3E}">
        <p14:creationId xmlns:p14="http://schemas.microsoft.com/office/powerpoint/2010/main" xmlns="" val="18724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129308"/>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065412"/>
            <a:ext cx="8712968" cy="1112461"/>
          </a:xfrm>
        </p:spPr>
        <p:txBody>
          <a:bodyPr>
            <a:noAutofit/>
          </a:bodyPr>
          <a:lstStyle/>
          <a:p>
            <a:pPr>
              <a:lnSpc>
                <a:spcPct val="80000"/>
              </a:lnSpc>
            </a:pPr>
            <a:r>
              <a:rPr lang="el-GR" sz="3600" b="1" dirty="0" smtClean="0"/>
              <a:t>Επιχειρησιακός Στρατηγικός Σχεδιασμός και ο ρόλος του Μάρκετινγκ</a:t>
            </a:r>
            <a:endParaRPr lang="en-US" sz="3600" b="1" dirty="0" smtClean="0"/>
          </a:p>
          <a:p>
            <a:pPr>
              <a:lnSpc>
                <a:spcPct val="80000"/>
              </a:lnSpc>
            </a:pPr>
            <a:r>
              <a:rPr lang="el-GR" sz="3000" b="1" dirty="0" smtClean="0"/>
              <a:t>Συνεργασία </a:t>
            </a:r>
            <a:r>
              <a:rPr lang="el-GR" sz="3000" b="1" dirty="0" smtClean="0"/>
              <a:t>για την Ανάπτυξη Πελατειακών Σχέσεων</a:t>
            </a:r>
            <a:endParaRPr lang="el-GR" altLang="zh-CN" sz="3000" b="1" dirty="0" smtClean="0">
              <a:cs typeface="Segoe UI" pitchFamily="18" charset="0"/>
            </a:endParaRPr>
          </a:p>
          <a:p>
            <a:pPr>
              <a:lnSpc>
                <a:spcPct val="80000"/>
              </a:lnSpc>
            </a:pPr>
            <a:r>
              <a:rPr lang="el-GR" altLang="zh-CN" sz="3400" b="1" dirty="0" err="1" smtClean="0">
                <a:cs typeface="Segoe UI" pitchFamily="18" charset="0"/>
              </a:rPr>
              <a:t>Τριάρχη</a:t>
            </a:r>
            <a:r>
              <a:rPr lang="el-GR" altLang="zh-CN" sz="3400" b="1" dirty="0" smtClean="0">
                <a:cs typeface="Segoe UI" pitchFamily="18" charset="0"/>
              </a:rPr>
              <a:t>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201316"/>
            <a:ext cx="8229600" cy="4248472"/>
          </a:xfrm>
        </p:spPr>
        <p:txBody>
          <a:bodyPr>
            <a:normAutofit fontScale="62500" lnSpcReduction="20000"/>
          </a:bodyPr>
          <a:lstStyle/>
          <a:p>
            <a:pPr>
              <a:buNone/>
            </a:pPr>
            <a:r>
              <a:rPr lang="el-GR" b="1" dirty="0" smtClean="0"/>
              <a:t>Εταιρικό Επίπεδο</a:t>
            </a:r>
          </a:p>
          <a:p>
            <a:pPr>
              <a:buFont typeface="Wingdings" panose="05000000000000000000" pitchFamily="2" charset="2"/>
              <a:buChar char="q"/>
            </a:pPr>
            <a:r>
              <a:rPr lang="el-GR" dirty="0" smtClean="0"/>
              <a:t>Προσδιορισμός γενικού σκοπού και αποστολής της</a:t>
            </a:r>
            <a:r>
              <a:rPr lang="en-US" dirty="0" smtClean="0"/>
              <a:t>.</a:t>
            </a:r>
            <a:endParaRPr lang="el-GR" dirty="0" smtClean="0"/>
          </a:p>
          <a:p>
            <a:pPr lvl="1"/>
            <a:r>
              <a:rPr lang="el-GR" sz="3200" dirty="0" smtClean="0"/>
              <a:t>Στην αρχή της λειτουργίας της,  η επιχείρηση έχει πάντα ένα ξεκάθαρο σκοπό, όμως στην πορεία μπορεί να παρεκκλίνει και γι' αυτό θα πρέπει πάντα να θέτει ερωτήματα προκειμένου να επαναπροσδιορίσει το σκοπό της. Ο σκοπός της εταιρείας εκφράζεται μέσω της δήλωσης αποστολής.</a:t>
            </a:r>
            <a:endParaRPr lang="en-US" sz="3200" dirty="0" smtClean="0"/>
          </a:p>
          <a:p>
            <a:pPr>
              <a:buFont typeface="Wingdings" panose="05000000000000000000" pitchFamily="2" charset="2"/>
              <a:buChar char="q"/>
            </a:pPr>
            <a:r>
              <a:rPr lang="el-GR" dirty="0" smtClean="0"/>
              <a:t>Θέτοντας τους αναλυτικούς αντικειμενικούς στόχους και επιδιώξεις της εταιρείας</a:t>
            </a:r>
            <a:r>
              <a:rPr lang="en-US" dirty="0" smtClean="0"/>
              <a:t>.</a:t>
            </a:r>
            <a:endParaRPr lang="el-GR" dirty="0" smtClean="0"/>
          </a:p>
          <a:p>
            <a:pPr lvl="1"/>
            <a:r>
              <a:rPr lang="el-GR" sz="3200" dirty="0" smtClean="0"/>
              <a:t>Κάθε διευθυντής έχει αντικειμενικούς στόχους και είναι υπεύθυνος για την εκπλήρωσή τους. προγράμματα μάρκετινγκ.</a:t>
            </a:r>
          </a:p>
          <a:p>
            <a:pPr>
              <a:buFont typeface="Wingdings" panose="05000000000000000000" pitchFamily="2" charset="2"/>
              <a:buChar char="q"/>
            </a:pPr>
            <a:r>
              <a:rPr lang="el-GR" dirty="0" smtClean="0"/>
              <a:t>Σχεδιασμός του επιχειρηματικού χαρτοφυλακίου</a:t>
            </a:r>
            <a:r>
              <a:rPr lang="en-US" dirty="0" smtClean="0"/>
              <a:t>.</a:t>
            </a:r>
            <a:endParaRPr lang="el-GR" dirty="0" smtClean="0"/>
          </a:p>
          <a:p>
            <a:pPr lvl="1"/>
            <a:r>
              <a:rPr lang="el-GR" sz="3200" dirty="0" smtClean="0"/>
              <a:t>Ανάλυση τρέχοντος  και διαμόρφωση μελλοντικού</a:t>
            </a:r>
          </a:p>
          <a:p>
            <a:endParaRPr lang="el-GR" sz="2800" dirty="0" smtClean="0"/>
          </a:p>
          <a:p>
            <a:pPr marL="457200" lvl="1" indent="0">
              <a:buNone/>
            </a:pPr>
            <a:endParaRPr lang="en-US" dirty="0" smtClean="0"/>
          </a:p>
          <a:p>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8229600" cy="659904"/>
          </a:xfrm>
        </p:spPr>
        <p:txBody>
          <a:bodyPr/>
          <a:lstStyle/>
          <a:p>
            <a:pPr>
              <a:buNone/>
            </a:pPr>
            <a:r>
              <a:rPr lang="el-GR" b="1" dirty="0" smtClean="0"/>
              <a:t>Δήλωση αποστολής (στόχων και επιδιώξεων)</a:t>
            </a: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
        <p:nvSpPr>
          <p:cNvPr id="5" name="AutoShape 4"/>
          <p:cNvSpPr>
            <a:spLocks noChangeArrowheads="1"/>
          </p:cNvSpPr>
          <p:nvPr/>
        </p:nvSpPr>
        <p:spPr bwMode="auto">
          <a:xfrm>
            <a:off x="1907704" y="2497460"/>
            <a:ext cx="5112568" cy="2448272"/>
          </a:xfrm>
          <a:prstGeom prst="wedgeRoundRectCallout">
            <a:avLst>
              <a:gd name="adj1" fmla="val -278"/>
              <a:gd name="adj2" fmla="val -49650"/>
              <a:gd name="adj3" fmla="val 16667"/>
            </a:avLst>
          </a:prstGeom>
          <a:solidFill>
            <a:srgbClr val="E9FF99"/>
          </a:solidFill>
          <a:ln>
            <a:headEnd/>
            <a:tailEnd/>
          </a:ln>
        </p:spPr>
        <p:style>
          <a:lnRef idx="2">
            <a:schemeClr val="accent1"/>
          </a:lnRef>
          <a:fillRef idx="1">
            <a:schemeClr val="lt1"/>
          </a:fillRef>
          <a:effectRef idx="0">
            <a:schemeClr val="accent1"/>
          </a:effectRef>
          <a:fontRef idx="minor">
            <a:schemeClr val="dk1"/>
          </a:fontRef>
        </p:style>
        <p:txBody>
          <a:bodyPr/>
          <a:lstStyle/>
          <a:p>
            <a:pPr marL="0" lvl="1">
              <a:lnSpc>
                <a:spcPct val="80000"/>
              </a:lnSpc>
              <a:spcBef>
                <a:spcPct val="20000"/>
              </a:spcBef>
              <a:tabLst>
                <a:tab pos="165100" algn="l"/>
              </a:tabLst>
              <a:defRPr/>
            </a:pPr>
            <a:r>
              <a:rPr lang="el-GR" sz="2200" b="1" dirty="0" smtClean="0">
                <a:solidFill>
                  <a:schemeClr val="tx1"/>
                </a:solidFill>
                <a:latin typeface="Calibri" pitchFamily="34" charset="0"/>
              </a:rPr>
              <a:t>Ουσιαστικά πρόκειται για μια διατύπωση του σκοπού της επιχείρησης </a:t>
            </a:r>
            <a:r>
              <a:rPr lang="el-GR" sz="2200" dirty="0" smtClean="0">
                <a:solidFill>
                  <a:schemeClr val="tx1"/>
                </a:solidFill>
                <a:latin typeface="Calibri" pitchFamily="34" charset="0"/>
              </a:rPr>
              <a:t>– τι θέλει να επιτύχει στο ευρύτερο περιβάλλον.</a:t>
            </a:r>
          </a:p>
          <a:p>
            <a:pPr marL="274320" lvl="2" indent="-285750">
              <a:lnSpc>
                <a:spcPct val="80000"/>
              </a:lnSpc>
              <a:spcBef>
                <a:spcPct val="20000"/>
              </a:spcBef>
              <a:buFont typeface="Arial" pitchFamily="34" charset="0"/>
              <a:buChar char="•"/>
              <a:tabLst>
                <a:tab pos="165100" algn="l"/>
              </a:tabLst>
              <a:defRPr/>
            </a:pPr>
            <a:r>
              <a:rPr lang="el-GR" sz="2200" dirty="0" smtClean="0">
                <a:solidFill>
                  <a:schemeClr val="tx1"/>
                </a:solidFill>
                <a:latin typeface="Arial" pitchFamily="34" charset="0"/>
                <a:cs typeface="Arial" pitchFamily="34" charset="0"/>
              </a:rPr>
              <a:t>Μια ξεκάθαρη </a:t>
            </a:r>
            <a:r>
              <a:rPr lang="el-GR" sz="2200" b="1" dirty="0" smtClean="0">
                <a:solidFill>
                  <a:schemeClr val="tx1"/>
                </a:solidFill>
                <a:latin typeface="Arial" pitchFamily="34" charset="0"/>
                <a:cs typeface="Arial" pitchFamily="34" charset="0"/>
              </a:rPr>
              <a:t>δήλωση </a:t>
            </a:r>
            <a:r>
              <a:rPr lang="el-GR" sz="2200" dirty="0" smtClean="0">
                <a:solidFill>
                  <a:schemeClr val="tx1"/>
                </a:solidFill>
                <a:latin typeface="Arial" pitchFamily="34" charset="0"/>
                <a:cs typeface="Arial" pitchFamily="34" charset="0"/>
              </a:rPr>
              <a:t> </a:t>
            </a:r>
            <a:r>
              <a:rPr lang="el-GR" sz="2200" b="1" dirty="0" smtClean="0">
                <a:solidFill>
                  <a:schemeClr val="tx1"/>
                </a:solidFill>
                <a:latin typeface="Arial" pitchFamily="34" charset="0"/>
                <a:cs typeface="Arial" pitchFamily="34" charset="0"/>
              </a:rPr>
              <a:t>αποστολής</a:t>
            </a:r>
            <a:r>
              <a:rPr lang="el-GR" sz="2200" dirty="0" smtClean="0">
                <a:solidFill>
                  <a:schemeClr val="tx1"/>
                </a:solidFill>
                <a:latin typeface="Arial" pitchFamily="34" charset="0"/>
                <a:cs typeface="Arial" pitchFamily="34" charset="0"/>
              </a:rPr>
              <a:t> ενεργεί ως ένα «αόρατο χέρι» που καθοδηγεί τους ανθρώπους μέσα στον οργανισμό</a:t>
            </a:r>
          </a:p>
          <a:p>
            <a:pPr lvl="2">
              <a:lnSpc>
                <a:spcPct val="90000"/>
              </a:lnSpc>
              <a:spcBef>
                <a:spcPct val="20000"/>
              </a:spcBef>
              <a:tabLst>
                <a:tab pos="165100" algn="l"/>
              </a:tabLst>
              <a:defRPr/>
            </a:pPr>
            <a:endParaRPr lang="en-US" sz="2000" dirty="0">
              <a:solidFill>
                <a:schemeClr val="tx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201316"/>
            <a:ext cx="8229600" cy="4248472"/>
          </a:xfrm>
        </p:spPr>
        <p:txBody>
          <a:bodyPr>
            <a:normAutofit fontScale="85000" lnSpcReduction="20000"/>
          </a:bodyPr>
          <a:lstStyle/>
          <a:p>
            <a:pPr>
              <a:buNone/>
            </a:pPr>
            <a:r>
              <a:rPr lang="el-GR" b="1" dirty="0" smtClean="0"/>
              <a:t>Διατύπωση αποστολής (1/2)</a:t>
            </a:r>
          </a:p>
          <a:p>
            <a:pPr>
              <a:buFont typeface="Wingdings" panose="05000000000000000000" pitchFamily="2" charset="2"/>
              <a:buChar char="q"/>
            </a:pPr>
            <a:r>
              <a:rPr lang="el-GR" sz="2400" dirty="0" smtClean="0"/>
              <a:t>Ερωτήματα που πρέπει να απαντώνται στη διατύπωση αποστολής</a:t>
            </a:r>
            <a:r>
              <a:rPr lang="en-US" sz="2400" dirty="0" smtClean="0"/>
              <a:t>:</a:t>
            </a:r>
          </a:p>
          <a:p>
            <a:pPr lvl="1"/>
            <a:r>
              <a:rPr lang="el-GR" sz="2400" dirty="0" smtClean="0"/>
              <a:t>Τι είναι η επιχείρησή μας</a:t>
            </a:r>
            <a:r>
              <a:rPr lang="en-US" sz="2400" dirty="0" smtClean="0"/>
              <a:t>?</a:t>
            </a:r>
          </a:p>
          <a:p>
            <a:pPr lvl="1"/>
            <a:r>
              <a:rPr lang="el-GR" sz="2400" dirty="0" smtClean="0"/>
              <a:t>Ποιος είναι ο πελάτης μας</a:t>
            </a:r>
            <a:r>
              <a:rPr lang="en-US" sz="2400" dirty="0" smtClean="0"/>
              <a:t>?</a:t>
            </a:r>
          </a:p>
          <a:p>
            <a:pPr lvl="1"/>
            <a:r>
              <a:rPr lang="el-GR" sz="2400" dirty="0" smtClean="0"/>
              <a:t>Ποια αξία προσδοκούν οι καταναλωτές</a:t>
            </a:r>
            <a:r>
              <a:rPr lang="en-US" sz="2400" dirty="0" smtClean="0"/>
              <a:t>?</a:t>
            </a:r>
          </a:p>
          <a:p>
            <a:pPr lvl="1"/>
            <a:r>
              <a:rPr lang="el-GR" sz="2400" dirty="0" smtClean="0"/>
              <a:t>Τι </a:t>
            </a:r>
            <a:r>
              <a:rPr lang="el-GR" sz="2400" u="sng" dirty="0" smtClean="0"/>
              <a:t>θα πρέπει </a:t>
            </a:r>
            <a:r>
              <a:rPr lang="el-GR" sz="2400" dirty="0" smtClean="0"/>
              <a:t>να είναι η επιχείρησή μας</a:t>
            </a:r>
            <a:r>
              <a:rPr lang="en-US" sz="2400" dirty="0" smtClean="0"/>
              <a:t>?</a:t>
            </a:r>
          </a:p>
          <a:p>
            <a:pPr>
              <a:buFont typeface="Wingdings" panose="05000000000000000000" pitchFamily="2" charset="2"/>
              <a:buChar char="q"/>
            </a:pPr>
            <a:r>
              <a:rPr lang="el-GR" sz="2400" dirty="0" smtClean="0"/>
              <a:t>Οι δηλώσεις αποστολής θα πρέπει να είναι προσανατολισμένες στην αγορά και να αποτυπώνονται με όρους ικανοποίησης των αναγκών των πελατών και όχι στο προϊόν.</a:t>
            </a:r>
            <a:endParaRPr lang="en-US" sz="2400" dirty="0" smtClean="0"/>
          </a:p>
          <a:p>
            <a:pPr>
              <a:buFont typeface="Wingdings" panose="05000000000000000000" pitchFamily="2" charset="2"/>
              <a:buChar char="q"/>
            </a:pPr>
            <a:r>
              <a:rPr lang="en-US" sz="2400" dirty="0" smtClean="0"/>
              <a:t>H </a:t>
            </a:r>
            <a:r>
              <a:rPr lang="el-GR" sz="2400" dirty="0" smtClean="0"/>
              <a:t>διοίκηση της εταιρείας θα πρέπει να αποφεύγει να οριοθετεί την αποστολή της πολύ στενά ή πολύ ευρέως.</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21196"/>
            <a:ext cx="8229600" cy="952500"/>
          </a:xfrm>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057300"/>
            <a:ext cx="8507288" cy="4657700"/>
          </a:xfrm>
        </p:spPr>
        <p:txBody>
          <a:bodyPr>
            <a:normAutofit fontScale="62500" lnSpcReduction="20000"/>
          </a:bodyPr>
          <a:lstStyle/>
          <a:p>
            <a:pPr>
              <a:lnSpc>
                <a:spcPct val="95000"/>
              </a:lnSpc>
              <a:buNone/>
            </a:pPr>
            <a:r>
              <a:rPr lang="el-GR" b="1" dirty="0" smtClean="0"/>
              <a:t>Διατύπωση αποστολής (2/2)</a:t>
            </a:r>
          </a:p>
          <a:p>
            <a:pPr>
              <a:lnSpc>
                <a:spcPct val="95000"/>
              </a:lnSpc>
              <a:buFont typeface="Wingdings" panose="05000000000000000000" pitchFamily="2" charset="2"/>
              <a:buChar char="q"/>
            </a:pPr>
            <a:r>
              <a:rPr lang="el-GR" sz="2900" dirty="0" smtClean="0"/>
              <a:t>Οι δηλώσεις αποστολής για να είναι καλά προσδιορισμένες θα πρέπει να είναι </a:t>
            </a:r>
            <a:r>
              <a:rPr lang="en-US" sz="2900" dirty="0" smtClean="0"/>
              <a:t>:</a:t>
            </a:r>
          </a:p>
          <a:p>
            <a:pPr marL="274320" lvl="1">
              <a:lnSpc>
                <a:spcPct val="95000"/>
              </a:lnSpc>
            </a:pPr>
            <a:r>
              <a:rPr lang="el-GR" sz="2900" dirty="0" smtClean="0"/>
              <a:t>Ρεαλιστικές</a:t>
            </a:r>
            <a:r>
              <a:rPr lang="en-US" sz="2900" dirty="0" smtClean="0"/>
              <a:t>.</a:t>
            </a:r>
            <a:endParaRPr lang="el-GR" sz="2900" dirty="0" smtClean="0"/>
          </a:p>
          <a:p>
            <a:pPr marL="548640" lvl="2">
              <a:lnSpc>
                <a:spcPct val="95000"/>
              </a:lnSpc>
              <a:buFont typeface="Courier New" panose="02070309020205020404" pitchFamily="49" charset="0"/>
              <a:buChar char="o"/>
            </a:pPr>
            <a:r>
              <a:rPr lang="en-US" sz="2900" dirty="0" smtClean="0"/>
              <a:t>Singapore airlines </a:t>
            </a:r>
            <a:r>
              <a:rPr lang="el-GR" sz="2900" dirty="0" smtClean="0"/>
              <a:t>λάθος αν έλεγε ότι θέλει να γίνει η μεγαλύτερη αεροπορική εταιρεία στον κόσμο.</a:t>
            </a:r>
            <a:endParaRPr lang="en-US" sz="2900" dirty="0" smtClean="0"/>
          </a:p>
          <a:p>
            <a:pPr marL="274320" lvl="1">
              <a:lnSpc>
                <a:spcPct val="95000"/>
              </a:lnSpc>
            </a:pPr>
            <a:r>
              <a:rPr lang="el-GR" sz="2900" dirty="0" smtClean="0"/>
              <a:t>Συγκεκριμένες</a:t>
            </a:r>
            <a:r>
              <a:rPr lang="en-US" sz="2900" dirty="0" smtClean="0"/>
              <a:t>.</a:t>
            </a:r>
            <a:endParaRPr lang="el-GR" sz="2900" dirty="0" smtClean="0"/>
          </a:p>
          <a:p>
            <a:pPr marL="548640" lvl="2">
              <a:lnSpc>
                <a:spcPct val="95000"/>
              </a:lnSpc>
              <a:buFont typeface="Courier New" panose="02070309020205020404" pitchFamily="49" charset="0"/>
              <a:buChar char="o"/>
            </a:pPr>
            <a:r>
              <a:rPr lang="el-GR" sz="2900" dirty="0" smtClean="0"/>
              <a:t>Να μην γίνονται για σκοπούς δημοσίων σχέσεων στερούμενες συγκεκριμένων κατευθυντήριων γραμμών.</a:t>
            </a:r>
            <a:endParaRPr lang="en-US" sz="2900" dirty="0" smtClean="0"/>
          </a:p>
          <a:p>
            <a:pPr marL="274320" lvl="1">
              <a:lnSpc>
                <a:spcPct val="95000"/>
              </a:lnSpc>
            </a:pPr>
            <a:r>
              <a:rPr lang="el-GR" sz="2900" dirty="0" smtClean="0"/>
              <a:t>Να παρέχουν κίνητρα</a:t>
            </a:r>
            <a:r>
              <a:rPr lang="en-US" sz="2900" dirty="0" smtClean="0"/>
              <a:t>.</a:t>
            </a:r>
            <a:endParaRPr lang="el-GR" sz="2900" dirty="0" smtClean="0"/>
          </a:p>
          <a:p>
            <a:pPr marL="548640" lvl="2">
              <a:lnSpc>
                <a:spcPct val="95000"/>
              </a:lnSpc>
              <a:buFont typeface="Courier New" panose="02070309020205020404" pitchFamily="49" charset="0"/>
              <a:buChar char="o"/>
            </a:pPr>
            <a:r>
              <a:rPr lang="el-GR" sz="2900" dirty="0" smtClean="0"/>
              <a:t>Οι υπάλληλοι της εταιρείας έχουν την ανάγκη να αισθάνονται ότι η εργασία τους είναι σημαντική</a:t>
            </a:r>
            <a:endParaRPr lang="en-US" sz="2900" dirty="0" smtClean="0"/>
          </a:p>
          <a:p>
            <a:pPr marL="274320" lvl="1">
              <a:lnSpc>
                <a:spcPct val="95000"/>
              </a:lnSpc>
            </a:pPr>
            <a:r>
              <a:rPr lang="el-GR" sz="2900" dirty="0" smtClean="0"/>
              <a:t>Θα πρέπει να συνάδουν με τις δυνάμεις της αγοράς</a:t>
            </a:r>
            <a:r>
              <a:rPr lang="en-US" sz="2900" dirty="0" smtClean="0"/>
              <a:t>.</a:t>
            </a:r>
            <a:endParaRPr lang="el-GR" sz="2900" dirty="0" smtClean="0"/>
          </a:p>
          <a:p>
            <a:pPr marL="274320" lvl="1">
              <a:lnSpc>
                <a:spcPct val="95000"/>
              </a:lnSpc>
            </a:pPr>
            <a:r>
              <a:rPr lang="el-GR" sz="2900" dirty="0" smtClean="0"/>
              <a:t>Να βασίζονται στις ξεχωριστές ικανότητες του οργανισμού.</a:t>
            </a:r>
            <a:endParaRPr lang="en-US" sz="2900" dirty="0" smtClean="0"/>
          </a:p>
          <a:p>
            <a:pPr marL="274320" lvl="1">
              <a:lnSpc>
                <a:spcPct val="95000"/>
              </a:lnSpc>
            </a:pPr>
            <a:r>
              <a:rPr lang="el-GR" sz="2900" dirty="0" smtClean="0"/>
              <a:t>Να  επικεντρώνονται στους πελάτες και όχι στις πωλήσεις και τα κέρδη.</a:t>
            </a:r>
            <a:endParaRPr lang="en-US" sz="2900" dirty="0" smtClean="0"/>
          </a:p>
          <a:p>
            <a:pPr>
              <a:lnSpc>
                <a:spcPct val="95000"/>
              </a:lnSpc>
            </a:pPr>
            <a:endParaRPr lang="en-US" dirty="0" smtClean="0"/>
          </a:p>
          <a:p>
            <a:pPr>
              <a:lnSpc>
                <a:spcPct val="95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4546848" cy="3396208"/>
          </a:xfrm>
        </p:spPr>
        <p:txBody>
          <a:bodyPr>
            <a:normAutofit/>
          </a:bodyPr>
          <a:lstStyle/>
          <a:p>
            <a:pPr marL="0" indent="0">
              <a:buNone/>
            </a:pPr>
            <a:r>
              <a:rPr lang="el-GR" b="1" dirty="0" smtClean="0"/>
              <a:t>Το μάρκετινγκ σε δράση</a:t>
            </a:r>
          </a:p>
          <a:p>
            <a:pPr marL="0" indent="0">
              <a:lnSpc>
                <a:spcPct val="80000"/>
              </a:lnSpc>
              <a:buNone/>
            </a:pPr>
            <a:r>
              <a:rPr lang="en-US" dirty="0" smtClean="0"/>
              <a:t> </a:t>
            </a:r>
            <a:r>
              <a:rPr lang="el-GR" sz="2800" dirty="0" smtClean="0"/>
              <a:t>Η αποστολή της </a:t>
            </a:r>
            <a:r>
              <a:rPr lang="en-US" sz="2800" dirty="0" smtClean="0"/>
              <a:t>Nike </a:t>
            </a:r>
            <a:r>
              <a:rPr lang="el-GR" sz="2800" dirty="0" smtClean="0"/>
              <a:t>είναι «να φέρει έμπνευση και καινοτομία σε κάθε αθλητή στον κόσμο» (αν έχεις σώμα είσαι αθλητής) και όχι απλώς να κατασκευάζει παπούτσια και είδη ένδυσης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0072" y="1417340"/>
            <a:ext cx="3469473" cy="25987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0" y="1333500"/>
            <a:ext cx="9144000" cy="4044280"/>
          </a:xfrm>
        </p:spPr>
        <p:txBody>
          <a:bodyPr>
            <a:normAutofit fontScale="92500" lnSpcReduction="20000"/>
          </a:bodyPr>
          <a:lstStyle/>
          <a:p>
            <a:pPr marL="0" indent="0">
              <a:buNone/>
            </a:pPr>
            <a:r>
              <a:rPr lang="el-GR" sz="2800" b="1" dirty="0" smtClean="0"/>
              <a:t>Καθορισμός Αντικειμενικών Στόχων και Επιδιώξεων της εταιρείας</a:t>
            </a:r>
          </a:p>
          <a:p>
            <a:pPr>
              <a:lnSpc>
                <a:spcPct val="80000"/>
              </a:lnSpc>
              <a:buFont typeface="Wingdings" panose="05000000000000000000" pitchFamily="2" charset="2"/>
              <a:buChar char="q"/>
            </a:pPr>
            <a:r>
              <a:rPr lang="el-GR" sz="2400" dirty="0" smtClean="0"/>
              <a:t>Η εταιρεία πρέπει να μετατρέψει την αποστολή της σε αναλυτικούς αντικειμενικούς στόχους στήριξης για κάθε επίπεδο διαχείρισης. Κάθε διευθυντής θα πρέπει να έχει αντικειμενικούς στόχους και να είναι υπεύθυνος για την εκπλήρωσή τους.</a:t>
            </a:r>
          </a:p>
          <a:p>
            <a:pPr lvl="1">
              <a:lnSpc>
                <a:spcPct val="80000"/>
              </a:lnSpc>
            </a:pPr>
            <a:r>
              <a:rPr lang="el-GR" sz="2400" dirty="0" smtClean="0"/>
              <a:t> Η ευρεία αποστολή οδηγεί σε μία ιεράρχηση των αντικειμενικών στόχων, συμπεριλαμβανομένων των αντικειμενικών στόχων της επιχείρησης και των αντικειμενικών στόχων του μάρκετινγκ. </a:t>
            </a:r>
          </a:p>
          <a:p>
            <a:pPr lvl="1">
              <a:lnSpc>
                <a:spcPct val="80000"/>
              </a:lnSpc>
              <a:buNone/>
            </a:pPr>
            <a:r>
              <a:rPr lang="el-GR" sz="2400" dirty="0" smtClean="0"/>
              <a:t>     Όπως </a:t>
            </a:r>
            <a:r>
              <a:rPr lang="en-US" sz="2400" dirty="0" smtClean="0"/>
              <a:t>:</a:t>
            </a:r>
          </a:p>
          <a:p>
            <a:pPr lvl="2">
              <a:lnSpc>
                <a:spcPct val="80000"/>
              </a:lnSpc>
              <a:buFont typeface="Courier New" panose="02070309020205020404" pitchFamily="49" charset="0"/>
              <a:buChar char="o"/>
            </a:pPr>
            <a:r>
              <a:rPr lang="el-GR" dirty="0" smtClean="0"/>
              <a:t>Αντικειμενικός στόχος της εταιρείας: η αύξηση των κερδών</a:t>
            </a:r>
          </a:p>
          <a:p>
            <a:pPr lvl="2">
              <a:lnSpc>
                <a:spcPct val="80000"/>
              </a:lnSpc>
              <a:buFont typeface="Courier New" panose="02070309020205020404" pitchFamily="49" charset="0"/>
              <a:buChar char="o"/>
            </a:pPr>
            <a:r>
              <a:rPr lang="el-GR" dirty="0" smtClean="0"/>
              <a:t>Στόχος του μάρκετινγκ της εταιρείας ( </a:t>
            </a:r>
            <a:r>
              <a:rPr lang="en-US" dirty="0" smtClean="0"/>
              <a:t>Marketing objective</a:t>
            </a:r>
            <a:r>
              <a:rPr lang="el-GR" dirty="0" smtClean="0"/>
              <a:t>)</a:t>
            </a:r>
            <a:r>
              <a:rPr lang="en-US" dirty="0" smtClean="0"/>
              <a:t>: </a:t>
            </a:r>
            <a:r>
              <a:rPr lang="el-GR" dirty="0" smtClean="0"/>
              <a:t>η αύξηση του μεριδίου της εγχώριας αγοράς αλλά και των παγκόσμιων αγορών.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4186808" cy="3900264"/>
          </a:xfrm>
        </p:spPr>
        <p:txBody>
          <a:bodyPr>
            <a:normAutofit fontScale="92500"/>
          </a:bodyPr>
          <a:lstStyle/>
          <a:p>
            <a:pPr marL="0" indent="0">
              <a:lnSpc>
                <a:spcPct val="80000"/>
              </a:lnSpc>
              <a:buNone/>
            </a:pPr>
            <a:r>
              <a:rPr lang="el-GR" b="1" dirty="0" smtClean="0"/>
              <a:t>Το μάρκετινγκ σε δράση</a:t>
            </a:r>
          </a:p>
          <a:p>
            <a:pPr marL="0" indent="0">
              <a:lnSpc>
                <a:spcPct val="80000"/>
              </a:lnSpc>
              <a:buNone/>
            </a:pPr>
            <a:r>
              <a:rPr lang="en-US" sz="3600" dirty="0" smtClean="0"/>
              <a:t> </a:t>
            </a:r>
            <a:r>
              <a:rPr lang="el-GR" sz="2800" dirty="0" smtClean="0"/>
              <a:t>Η </a:t>
            </a:r>
            <a:r>
              <a:rPr lang="en-US" sz="2800" dirty="0" smtClean="0"/>
              <a:t>McDonald’s </a:t>
            </a:r>
            <a:r>
              <a:rPr lang="el-GR" sz="2800" dirty="0" smtClean="0"/>
              <a:t>αναθεώρησε την δήλωση αποστολή της </a:t>
            </a:r>
            <a:r>
              <a:rPr lang="en-US" sz="2800" dirty="0" smtClean="0"/>
              <a:t> “</a:t>
            </a:r>
            <a:r>
              <a:rPr lang="el-GR" sz="2800" dirty="0" smtClean="0"/>
              <a:t> του να είναι το αγαπημένο μέρος όπου οι πελάτες της τρώνε με το καλύτερο τρόπο</a:t>
            </a:r>
            <a:r>
              <a:rPr lang="en-US" sz="2800" dirty="0" smtClean="0"/>
              <a:t>,” </a:t>
            </a:r>
            <a:r>
              <a:rPr lang="el-GR" sz="2800" dirty="0" smtClean="0"/>
              <a:t>και τώρα προωθεί το ότι στόχος της είναι να παρέχει επιτυχώς ιδιαίτερες και ξεχωριστές εμπειρίες στους πελάτες της. </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1489348"/>
            <a:ext cx="3763847" cy="28192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lstStyle/>
          <a:p>
            <a:pPr>
              <a:buNone/>
            </a:pPr>
            <a:r>
              <a:rPr lang="el-GR" b="1" dirty="0" smtClean="0"/>
              <a:t>Επιχειρηματικό Χαρτοφυλάκιο</a:t>
            </a:r>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
        <p:nvSpPr>
          <p:cNvPr id="5" name="AutoShape 4"/>
          <p:cNvSpPr>
            <a:spLocks noChangeArrowheads="1"/>
          </p:cNvSpPr>
          <p:nvPr/>
        </p:nvSpPr>
        <p:spPr bwMode="auto">
          <a:xfrm>
            <a:off x="827584" y="2065412"/>
            <a:ext cx="4968552" cy="1224136"/>
          </a:xfrm>
          <a:prstGeom prst="wedgeRoundRectCallout">
            <a:avLst>
              <a:gd name="adj1" fmla="val -241"/>
              <a:gd name="adj2" fmla="val -47152"/>
              <a:gd name="adj3" fmla="val 16667"/>
            </a:avLst>
          </a:prstGeom>
          <a:solidFill>
            <a:srgbClr val="E9FF99"/>
          </a:solidFill>
          <a:ln>
            <a:headEnd/>
            <a:tailEnd/>
          </a:ln>
        </p:spPr>
        <p:style>
          <a:lnRef idx="2">
            <a:schemeClr val="accent1"/>
          </a:lnRef>
          <a:fillRef idx="1">
            <a:schemeClr val="lt1"/>
          </a:fillRef>
          <a:effectRef idx="0">
            <a:schemeClr val="accent1"/>
          </a:effectRef>
          <a:fontRef idx="minor">
            <a:schemeClr val="dk1"/>
          </a:fontRef>
        </p:style>
        <p:txBody>
          <a:bodyPr/>
          <a:lstStyle/>
          <a:p>
            <a:pPr>
              <a:lnSpc>
                <a:spcPct val="80000"/>
              </a:lnSpc>
            </a:pPr>
            <a:r>
              <a:rPr lang="en-US" sz="2600" dirty="0" smtClean="0">
                <a:solidFill>
                  <a:schemeClr val="tx1"/>
                </a:solidFill>
                <a:latin typeface="Calibri" pitchFamily="34" charset="0"/>
              </a:rPr>
              <a:t> </a:t>
            </a:r>
            <a:r>
              <a:rPr lang="el-GR" sz="2600" dirty="0" smtClean="0">
                <a:solidFill>
                  <a:schemeClr val="tx1"/>
                </a:solidFill>
                <a:effectLst>
                  <a:outerShdw blurRad="38100" dist="38100" dir="2700000" algn="tl">
                    <a:srgbClr val="C0C0C0"/>
                  </a:outerShdw>
                </a:effectLst>
                <a:latin typeface="Calibri" pitchFamily="34" charset="0"/>
              </a:rPr>
              <a:t>Το σύνολο των επιχειρησιακών δραστηριοτήτων και προϊόντων που συνιστούν την εταιρεία</a:t>
            </a:r>
            <a:r>
              <a:rPr lang="en-US" sz="2600" dirty="0" smtClean="0">
                <a:solidFill>
                  <a:schemeClr val="tx1"/>
                </a:solidFill>
                <a:effectLst>
                  <a:outerShdw blurRad="38100" dist="38100" dir="2700000" algn="tl">
                    <a:srgbClr val="C0C0C0"/>
                  </a:outerShdw>
                </a:effectLst>
                <a:latin typeface="Calibri" pitchFamily="34" charset="0"/>
              </a:rPr>
              <a:t>.</a:t>
            </a:r>
            <a:endParaRPr lang="el-GR" sz="2600" dirty="0">
              <a:solidFill>
                <a:schemeClr val="tx1"/>
              </a:solidFill>
            </a:endParaRPr>
          </a:p>
        </p:txBody>
      </p:sp>
      <p:sp>
        <p:nvSpPr>
          <p:cNvPr id="6" name="Rectangle 7"/>
          <p:cNvSpPr>
            <a:spLocks noChangeArrowheads="1"/>
          </p:cNvSpPr>
          <p:nvPr/>
        </p:nvSpPr>
        <p:spPr bwMode="auto">
          <a:xfrm>
            <a:off x="899592" y="3577580"/>
            <a:ext cx="7344816" cy="1440160"/>
          </a:xfrm>
          <a:prstGeom prst="rect">
            <a:avLst/>
          </a:prstGeom>
          <a:noFill/>
          <a:ln w="9525">
            <a:noFill/>
            <a:miter lim="800000"/>
            <a:headEnd/>
            <a:tailEnd/>
          </a:ln>
        </p:spPr>
        <p:txBody>
          <a:bodyPr/>
          <a:lstStyle/>
          <a:p>
            <a:pPr indent="4763" eaLnBrk="0" hangingPunct="0">
              <a:lnSpc>
                <a:spcPct val="85000"/>
              </a:lnSpc>
              <a:spcBef>
                <a:spcPct val="20000"/>
              </a:spcBef>
              <a:buClr>
                <a:srgbClr val="008000"/>
              </a:buClr>
              <a:buSzPct val="110000"/>
            </a:pPr>
            <a:r>
              <a:rPr lang="el-GR" sz="2400" b="1" dirty="0">
                <a:latin typeface="Calibri" pitchFamily="34" charset="0"/>
              </a:rPr>
              <a:t>Το καλύτερο επιχειρηματικό χαρτοφυλάκιο είναι εκείνο που συνταιριάζει καλύτερα τις δυνάμεις και τις αδυναμίες της εταιρείας με τις ευκαιρίες του περιβάλλοντος</a:t>
            </a:r>
            <a:r>
              <a:rPr lang="en-US" sz="2400" b="1" dirty="0">
                <a:latin typeface="Calibri"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normAutofit lnSpcReduction="10000"/>
          </a:bodyPr>
          <a:lstStyle/>
          <a:p>
            <a:pPr>
              <a:buNone/>
            </a:pPr>
            <a:r>
              <a:rPr lang="el-GR" b="1" dirty="0" smtClean="0"/>
              <a:t>Σχεδιάζοντας το επιχειρηματικό χαρτοφυλάκιο</a:t>
            </a:r>
          </a:p>
          <a:p>
            <a:pPr>
              <a:buFont typeface="Wingdings" panose="05000000000000000000" pitchFamily="2" charset="2"/>
              <a:buChar char="q"/>
            </a:pPr>
            <a:r>
              <a:rPr lang="el-GR" sz="2400" dirty="0" smtClean="0"/>
              <a:t>Η εταιρεία πρέπει να</a:t>
            </a:r>
            <a:r>
              <a:rPr lang="en-US" sz="2400" dirty="0" smtClean="0"/>
              <a:t>:	</a:t>
            </a:r>
          </a:p>
          <a:p>
            <a:pPr marL="971550" lvl="1" indent="-514350">
              <a:buFont typeface="+mj-lt"/>
              <a:buAutoNum type="arabicPeriod"/>
            </a:pPr>
            <a:r>
              <a:rPr lang="el-GR" sz="2400" dirty="0" smtClean="0"/>
              <a:t>Αναλύσει το τρέχον επιχειρηματικό της χαρτοφυλάκιο και να αποφασίσει σε ποιες επιχειρηματικές δραστηριότητες θα πρέπει να γίνουν μεγαλύτερες, μικρότερες ή καθόλου επενδύσεις</a:t>
            </a:r>
          </a:p>
          <a:p>
            <a:pPr marL="971550" lvl="1" indent="-514350">
              <a:buFont typeface="+mj-lt"/>
              <a:buAutoNum type="arabicPeriod"/>
            </a:pPr>
            <a:r>
              <a:rPr lang="el-GR" sz="2400" dirty="0" smtClean="0"/>
              <a:t>Διαμορφώσει το μελλοντικό χαρτοφυλάκιο αναπτύσσοντας στρατηγικές ανάπτυξης και συρρίκνωσης</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normAutofit/>
          </a:bodyPr>
          <a:lstStyle/>
          <a:p>
            <a:pPr>
              <a:buNone/>
            </a:pPr>
            <a:r>
              <a:rPr lang="el-GR" sz="2800" b="1" dirty="0" smtClean="0"/>
              <a:t>Ανάλυση τρέχοντος Επιχειρηματικού Χαρτοφυλακίου</a:t>
            </a:r>
            <a:endParaRPr lang="en-US" sz="28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
        <p:nvSpPr>
          <p:cNvPr id="5" name="AutoShape 4"/>
          <p:cNvSpPr>
            <a:spLocks noChangeArrowheads="1"/>
          </p:cNvSpPr>
          <p:nvPr/>
        </p:nvSpPr>
        <p:spPr bwMode="auto">
          <a:xfrm>
            <a:off x="539552" y="2065412"/>
            <a:ext cx="6984776" cy="3096344"/>
          </a:xfrm>
          <a:prstGeom prst="wedgeRoundRectCallout">
            <a:avLst>
              <a:gd name="adj1" fmla="val -10417"/>
              <a:gd name="adj2" fmla="val -39630"/>
              <a:gd name="adj3" fmla="val 16667"/>
            </a:avLst>
          </a:prstGeom>
          <a:solidFill>
            <a:srgbClr val="E9FF99"/>
          </a:solidFill>
          <a:ln>
            <a:headEnd/>
            <a:tailEnd/>
          </a:ln>
        </p:spPr>
        <p:style>
          <a:lnRef idx="2">
            <a:schemeClr val="accent1"/>
          </a:lnRef>
          <a:fillRef idx="1">
            <a:schemeClr val="lt1"/>
          </a:fillRef>
          <a:effectRef idx="0">
            <a:schemeClr val="accent1"/>
          </a:effectRef>
          <a:fontRef idx="minor">
            <a:schemeClr val="dk1"/>
          </a:fontRef>
        </p:style>
        <p:txBody>
          <a:bodyPr/>
          <a:lstStyle/>
          <a:p>
            <a:pPr marL="0" lvl="1">
              <a:lnSpc>
                <a:spcPct val="80000"/>
              </a:lnSpc>
              <a:spcBef>
                <a:spcPct val="20000"/>
              </a:spcBef>
              <a:tabLst>
                <a:tab pos="165100" algn="l"/>
              </a:tabLst>
              <a:defRPr/>
            </a:pPr>
            <a:r>
              <a:rPr lang="el-GR" sz="2800" dirty="0" smtClean="0">
                <a:solidFill>
                  <a:schemeClr val="tx1"/>
                </a:solidFill>
                <a:latin typeface="Calibri" pitchFamily="34" charset="0"/>
              </a:rPr>
              <a:t>Η διοίκηση της εταιρείας</a:t>
            </a:r>
            <a:endParaRPr lang="en-US" sz="2800" dirty="0" smtClean="0">
              <a:solidFill>
                <a:schemeClr val="tx1"/>
              </a:solidFill>
              <a:latin typeface="Calibri" pitchFamily="34" charset="0"/>
            </a:endParaRPr>
          </a:p>
          <a:p>
            <a:pPr marL="457200" lvl="2" indent="-457200">
              <a:lnSpc>
                <a:spcPct val="80000"/>
              </a:lnSpc>
              <a:spcBef>
                <a:spcPct val="20000"/>
              </a:spcBef>
              <a:buFont typeface="Wingdings" panose="05000000000000000000" pitchFamily="2" charset="2"/>
              <a:buChar char="§"/>
              <a:tabLst>
                <a:tab pos="165100" algn="l"/>
              </a:tabLst>
              <a:defRPr/>
            </a:pPr>
            <a:r>
              <a:rPr lang="en-US" sz="2800" dirty="0" smtClean="0">
                <a:solidFill>
                  <a:schemeClr val="tx1"/>
                </a:solidFill>
                <a:latin typeface="Calibri" pitchFamily="34" charset="0"/>
              </a:rPr>
              <a:t> </a:t>
            </a:r>
            <a:r>
              <a:rPr lang="el-GR" sz="2800" dirty="0" smtClean="0">
                <a:solidFill>
                  <a:schemeClr val="tx1"/>
                </a:solidFill>
                <a:latin typeface="Calibri" pitchFamily="34" charset="0"/>
              </a:rPr>
              <a:t>αξιολογεί τις επιχειρηματικές δράσεις που συνιστούν την εταιρεία τις οποίες αποκαλεί </a:t>
            </a:r>
            <a:r>
              <a:rPr lang="el-GR" sz="2800" b="1" dirty="0" smtClean="0">
                <a:solidFill>
                  <a:schemeClr val="tx1"/>
                </a:solidFill>
                <a:latin typeface="Calibri" pitchFamily="34" charset="0"/>
              </a:rPr>
              <a:t>Στρατηγικές Επιχειρησιακές Μονάδες </a:t>
            </a:r>
            <a:r>
              <a:rPr lang="en-US" sz="2800" dirty="0" smtClean="0">
                <a:solidFill>
                  <a:schemeClr val="tx1"/>
                </a:solidFill>
                <a:latin typeface="Calibri" pitchFamily="34" charset="0"/>
              </a:rPr>
              <a:t>(SBU)</a:t>
            </a:r>
            <a:endParaRPr lang="el-GR" sz="2800" dirty="0" smtClean="0">
              <a:solidFill>
                <a:schemeClr val="tx1"/>
              </a:solidFill>
              <a:latin typeface="Calibri" pitchFamily="34" charset="0"/>
            </a:endParaRPr>
          </a:p>
          <a:p>
            <a:pPr marL="457200" lvl="2" indent="-457200">
              <a:lnSpc>
                <a:spcPct val="80000"/>
              </a:lnSpc>
              <a:spcBef>
                <a:spcPct val="20000"/>
              </a:spcBef>
              <a:buFont typeface="Wingdings" panose="05000000000000000000" pitchFamily="2" charset="2"/>
              <a:buChar char="§"/>
              <a:tabLst>
                <a:tab pos="165100" algn="l"/>
              </a:tabLst>
              <a:defRPr/>
            </a:pPr>
            <a:r>
              <a:rPr lang="el-GR" sz="2800" dirty="0" smtClean="0">
                <a:solidFill>
                  <a:schemeClr val="tx1"/>
                </a:solidFill>
                <a:latin typeface="Calibri" pitchFamily="34" charset="0"/>
              </a:rPr>
              <a:t>Ουσιαστικά αξιολογεί τα προϊόντα και τις δραστηριότητες  που παράγονται μέσα στην εταιρεία</a:t>
            </a:r>
            <a:endParaRPr lang="en-US" sz="2800" dirty="0">
              <a:solidFill>
                <a:schemeClr val="tx1"/>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748464" cy="2918369"/>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Μάρκετινγκ</a:t>
            </a:r>
          </a:p>
          <a:p>
            <a:pPr algn="l"/>
            <a:r>
              <a:rPr lang="el-GR" sz="2800" b="1" dirty="0" smtClean="0"/>
              <a:t>Ενότητα</a:t>
            </a:r>
            <a:r>
              <a:rPr lang="en-US" sz="2800" b="1" dirty="0" smtClean="0"/>
              <a:t> </a:t>
            </a:r>
            <a:r>
              <a:rPr lang="el-GR" sz="2800" b="1" dirty="0" smtClean="0"/>
              <a:t>9: </a:t>
            </a:r>
            <a:r>
              <a:rPr lang="el-GR" sz="2800" b="1" dirty="0" smtClean="0"/>
              <a:t>Επιχειρησιακός Στρατηγικός Σχεδιασμός και ο ρόλος του </a:t>
            </a:r>
            <a:r>
              <a:rPr lang="el-GR" sz="2800" b="1" dirty="0" smtClean="0"/>
              <a:t>Μάρκετινγκ</a:t>
            </a:r>
            <a:r>
              <a:rPr lang="el-GR" sz="2800" b="1" dirty="0" smtClean="0">
                <a:cs typeface="Segoe UI" pitchFamily="18" charset="0"/>
              </a:rPr>
              <a:t> - </a:t>
            </a:r>
            <a:r>
              <a:rPr lang="el-GR" sz="2400" b="1" dirty="0" smtClean="0"/>
              <a:t>Συνεργασία </a:t>
            </a:r>
            <a:r>
              <a:rPr lang="el-GR" sz="2400" b="1" dirty="0" smtClean="0"/>
              <a:t>για την Ανάπτυξη Πελατειακών Σχέσεων</a:t>
            </a:r>
            <a:endParaRPr lang="en-US" sz="2400" dirty="0" smtClean="0"/>
          </a:p>
          <a:p>
            <a:pPr algn="l">
              <a:lnSpc>
                <a:spcPts val="2400"/>
              </a:lnSpc>
              <a:tabLst/>
            </a:pPr>
            <a:r>
              <a:rPr lang="el-GR" altLang="zh-CN" sz="2800" dirty="0" smtClean="0">
                <a:cs typeface="Segoe UI" pitchFamily="18" charset="0"/>
              </a:rPr>
              <a:t>Τριάρχη Ειρήνη</a:t>
            </a:r>
            <a:endParaRPr lang="el-GR" sz="2400" dirty="0" smtClean="0"/>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6203032" cy="3771636"/>
          </a:xfrm>
        </p:spPr>
        <p:txBody>
          <a:bodyPr>
            <a:normAutofit fontScale="92500" lnSpcReduction="20000"/>
          </a:bodyPr>
          <a:lstStyle/>
          <a:p>
            <a:pPr marL="0" indent="0">
              <a:buNone/>
            </a:pPr>
            <a:r>
              <a:rPr lang="el-GR" sz="2800" b="1" dirty="0" smtClean="0"/>
              <a:t>Στρατηγική Επιχειρησιακή Μονάδα </a:t>
            </a:r>
            <a:r>
              <a:rPr lang="en-US" sz="2800" b="1" dirty="0" smtClean="0"/>
              <a:t>Strategic Business Unit (SBU)</a:t>
            </a:r>
            <a:endParaRPr lang="el-GR" sz="2800" b="1" dirty="0" smtClean="0"/>
          </a:p>
          <a:p>
            <a:pPr>
              <a:lnSpc>
                <a:spcPct val="80000"/>
              </a:lnSpc>
              <a:buFont typeface="Wingdings" panose="05000000000000000000" pitchFamily="2" charset="2"/>
              <a:buChar char="q"/>
            </a:pPr>
            <a:r>
              <a:rPr lang="el-GR" sz="2800" dirty="0" smtClean="0">
                <a:cs typeface="Times New Roman" pitchFamily="18" charset="0"/>
              </a:rPr>
              <a:t>Σ.Ε.Μ. </a:t>
            </a:r>
            <a:r>
              <a:rPr lang="en-US" sz="2800" dirty="0" smtClean="0">
                <a:cs typeface="Times New Roman" pitchFamily="18" charset="0"/>
              </a:rPr>
              <a:t>(Strategic business unit):</a:t>
            </a:r>
          </a:p>
          <a:p>
            <a:pPr lvl="1"/>
            <a:r>
              <a:rPr lang="el-GR" dirty="0" smtClean="0">
                <a:cs typeface="Times New Roman" pitchFamily="18" charset="0"/>
              </a:rPr>
              <a:t>Είναι μία μονάδα εταιρείας που έχει ξεχωριστή αποστολή και ξεχωριστούς αντικειμενικούς στόχους και μπορεί να προγραμματίζεται ανεξάρτητα από τις δράσεις της εταιρείας </a:t>
            </a:r>
            <a:endParaRPr lang="en-US" dirty="0" smtClean="0">
              <a:cs typeface="Times New Roman" pitchFamily="18" charset="0"/>
            </a:endParaRPr>
          </a:p>
          <a:p>
            <a:pPr lvl="1">
              <a:lnSpc>
                <a:spcPct val="80000"/>
              </a:lnSpc>
            </a:pPr>
            <a:r>
              <a:rPr lang="el-GR" dirty="0" smtClean="0">
                <a:cs typeface="Times New Roman" pitchFamily="18" charset="0"/>
              </a:rPr>
              <a:t>Μπορεί να είναι τμήμα της εταιρείας, μια σειρά προϊόντων ενός τμήματος ή ένα μεμονωμένο προϊόν ή μάρκα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17642" y="625252"/>
            <a:ext cx="2926358" cy="1990354"/>
          </a:xfrm>
          <a:prstGeom prst="rect">
            <a:avLst/>
          </a:prstGeom>
        </p:spPr>
      </p:pic>
      <p:sp>
        <p:nvSpPr>
          <p:cNvPr id="6" name="Text Box 6"/>
          <p:cNvSpPr txBox="1">
            <a:spLocks noChangeArrowheads="1"/>
          </p:cNvSpPr>
          <p:nvPr/>
        </p:nvSpPr>
        <p:spPr bwMode="auto">
          <a:xfrm>
            <a:off x="6660232" y="2785492"/>
            <a:ext cx="2483768" cy="1975926"/>
          </a:xfrm>
          <a:prstGeom prst="rect">
            <a:avLst/>
          </a:prstGeom>
          <a:noFill/>
          <a:ln w="9525">
            <a:noFill/>
            <a:miter lim="800000"/>
            <a:headEnd/>
            <a:tailEnd/>
          </a:ln>
        </p:spPr>
        <p:txBody>
          <a:bodyPr wrap="square">
            <a:spAutoFit/>
          </a:bodyPr>
          <a:lstStyle/>
          <a:p>
            <a:pPr algn="ctr">
              <a:lnSpc>
                <a:spcPct val="85000"/>
              </a:lnSpc>
              <a:spcBef>
                <a:spcPct val="50000"/>
              </a:spcBef>
            </a:pPr>
            <a:r>
              <a:rPr lang="el-GR" sz="2400" dirty="0">
                <a:latin typeface="Calibri" pitchFamily="34" charset="0"/>
              </a:rPr>
              <a:t>Τα θεματικά πάρκα (</a:t>
            </a:r>
            <a:r>
              <a:rPr lang="en-US" sz="2400" dirty="0">
                <a:latin typeface="Calibri" pitchFamily="34" charset="0"/>
              </a:rPr>
              <a:t>Theme resorts</a:t>
            </a:r>
            <a:r>
              <a:rPr lang="el-GR" sz="2400" dirty="0">
                <a:latin typeface="Calibri" pitchFamily="34" charset="0"/>
              </a:rPr>
              <a:t>) συνιστούν απλώς μία </a:t>
            </a:r>
            <a:r>
              <a:rPr lang="en-US" sz="2400" dirty="0">
                <a:latin typeface="Calibri" pitchFamily="34" charset="0"/>
              </a:rPr>
              <a:t> </a:t>
            </a:r>
            <a:r>
              <a:rPr lang="el-GR" sz="2400" dirty="0">
                <a:latin typeface="Calibri" pitchFamily="34" charset="0"/>
              </a:rPr>
              <a:t>Σ.Ε.Μ. στην </a:t>
            </a:r>
            <a:r>
              <a:rPr lang="en-US" sz="2400" dirty="0">
                <a:latin typeface="Calibri" pitchFamily="34" charset="0"/>
              </a:rPr>
              <a:t>Disney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normAutofit fontScale="85000" lnSpcReduction="10000"/>
          </a:bodyPr>
          <a:lstStyle/>
          <a:p>
            <a:pPr>
              <a:buNone/>
            </a:pPr>
            <a:r>
              <a:rPr lang="el-GR" sz="3300" b="1" dirty="0" smtClean="0"/>
              <a:t>Σκοποί και Μέθοδοι της Ανάλυσης Χαρτοφυλακίου</a:t>
            </a:r>
          </a:p>
          <a:p>
            <a:pPr>
              <a:lnSpc>
                <a:spcPct val="80000"/>
              </a:lnSpc>
              <a:buFont typeface="Wingdings" panose="05000000000000000000" pitchFamily="2" charset="2"/>
              <a:buChar char="q"/>
            </a:pPr>
            <a:r>
              <a:rPr lang="el-GR" b="1" dirty="0" smtClean="0">
                <a:cs typeface="Times New Roman" pitchFamily="18" charset="0"/>
              </a:rPr>
              <a:t>Σκοπός</a:t>
            </a:r>
            <a:r>
              <a:rPr lang="el-GR" dirty="0" smtClean="0">
                <a:cs typeface="Times New Roman" pitchFamily="18" charset="0"/>
              </a:rPr>
              <a:t> της ανάλυσης χαρτοφυλακίου</a:t>
            </a:r>
            <a:r>
              <a:rPr lang="en-US" dirty="0" smtClean="0">
                <a:cs typeface="Times New Roman" pitchFamily="18" charset="0"/>
              </a:rPr>
              <a:t>:</a:t>
            </a:r>
          </a:p>
          <a:p>
            <a:pPr lvl="1">
              <a:lnSpc>
                <a:spcPct val="80000"/>
              </a:lnSpc>
            </a:pPr>
            <a:r>
              <a:rPr lang="el-GR" dirty="0" smtClean="0">
                <a:cs typeface="Times New Roman" pitchFamily="18" charset="0"/>
              </a:rPr>
              <a:t>Οι πόροι της εταιρείας κατευθύνονται σε πιο κερδοφόρες δραστηριότητες ενώ παράλληλα οι μη αποδοτικές σταδιακά καταργούνται ή εγκαταλείπονται</a:t>
            </a:r>
          </a:p>
          <a:p>
            <a:pPr>
              <a:lnSpc>
                <a:spcPct val="80000"/>
              </a:lnSpc>
              <a:buFont typeface="Wingdings" panose="05000000000000000000" pitchFamily="2" charset="2"/>
              <a:buChar char="q"/>
            </a:pPr>
            <a:r>
              <a:rPr lang="el-GR" sz="2800" dirty="0" smtClean="0">
                <a:cs typeface="Times New Roman" pitchFamily="18" charset="0"/>
              </a:rPr>
              <a:t>Οι βασικά τυποποιημένες </a:t>
            </a:r>
            <a:r>
              <a:rPr lang="el-GR" sz="2800" b="1" dirty="0" smtClean="0">
                <a:cs typeface="Times New Roman" pitchFamily="18" charset="0"/>
              </a:rPr>
              <a:t>μέθοδοι ανάλυσης χαρτοφυλακίου</a:t>
            </a:r>
            <a:r>
              <a:rPr lang="el-GR" sz="2800" dirty="0" smtClean="0">
                <a:cs typeface="Times New Roman" pitchFamily="18" charset="0"/>
              </a:rPr>
              <a:t> αξιολογούν τις ΣΕΜ μέσω δύο σημαντικών παραμέτρων</a:t>
            </a:r>
            <a:r>
              <a:rPr lang="el-GR" dirty="0" smtClean="0">
                <a:cs typeface="Times New Roman" pitchFamily="18" charset="0"/>
              </a:rPr>
              <a:t>:</a:t>
            </a:r>
          </a:p>
          <a:p>
            <a:pPr lvl="1">
              <a:lnSpc>
                <a:spcPct val="80000"/>
              </a:lnSpc>
            </a:pPr>
            <a:r>
              <a:rPr lang="el-GR" dirty="0" smtClean="0">
                <a:cs typeface="Times New Roman" pitchFamily="18" charset="0"/>
              </a:rPr>
              <a:t>Της </a:t>
            </a:r>
            <a:r>
              <a:rPr lang="el-GR" u="sng" dirty="0" smtClean="0">
                <a:cs typeface="Times New Roman" pitchFamily="18" charset="0"/>
              </a:rPr>
              <a:t>ελκυστικότητας της αγοράς ή του κλάδου  </a:t>
            </a:r>
            <a:r>
              <a:rPr lang="el-GR" dirty="0" smtClean="0">
                <a:cs typeface="Times New Roman" pitchFamily="18" charset="0"/>
              </a:rPr>
              <a:t>της ΣΕΜ</a:t>
            </a:r>
          </a:p>
          <a:p>
            <a:pPr lvl="1">
              <a:lnSpc>
                <a:spcPct val="80000"/>
              </a:lnSpc>
            </a:pPr>
            <a:r>
              <a:rPr lang="el-GR" dirty="0" smtClean="0">
                <a:cs typeface="Times New Roman" pitchFamily="18" charset="0"/>
              </a:rPr>
              <a:t>Της </a:t>
            </a:r>
            <a:r>
              <a:rPr lang="el-GR" u="sng" dirty="0" smtClean="0">
                <a:cs typeface="Times New Roman" pitchFamily="18" charset="0"/>
              </a:rPr>
              <a:t>ισχύος της θέσης της</a:t>
            </a:r>
            <a:r>
              <a:rPr lang="el-GR" dirty="0" smtClean="0">
                <a:cs typeface="Times New Roman" pitchFamily="18" charset="0"/>
              </a:rPr>
              <a:t> ΣΕΜ σε αυτή την αγορά ή κλάδο.</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normAutofit fontScale="70000" lnSpcReduction="20000"/>
          </a:bodyPr>
          <a:lstStyle/>
          <a:p>
            <a:pPr>
              <a:buNone/>
            </a:pPr>
            <a:r>
              <a:rPr lang="en-US" sz="3400" b="1" dirty="0" smtClean="0"/>
              <a:t>H </a:t>
            </a:r>
            <a:r>
              <a:rPr lang="el-GR" sz="3400" b="1" dirty="0" smtClean="0"/>
              <a:t>προσέγγιση της </a:t>
            </a:r>
            <a:r>
              <a:rPr lang="en-US" sz="3400" b="1" dirty="0" smtClean="0"/>
              <a:t>BCG </a:t>
            </a:r>
            <a:r>
              <a:rPr lang="el-GR" sz="3400" b="1" dirty="0" smtClean="0"/>
              <a:t>στην Ανάλυση Χαρτοφυλακίου</a:t>
            </a:r>
          </a:p>
          <a:p>
            <a:pPr>
              <a:buFont typeface="Wingdings" panose="05000000000000000000" pitchFamily="2" charset="2"/>
              <a:buChar char="q"/>
            </a:pPr>
            <a:r>
              <a:rPr lang="en-US" dirty="0" smtClean="0">
                <a:cs typeface="Times New Roman" pitchFamily="18" charset="0"/>
              </a:rPr>
              <a:t> </a:t>
            </a:r>
            <a:r>
              <a:rPr lang="el-GR" sz="3100" dirty="0" smtClean="0">
                <a:cs typeface="Times New Roman" pitchFamily="18" charset="0"/>
              </a:rPr>
              <a:t>Οι εταιρείες που είναι αρκετά μεγάλες οργανώνονται σε </a:t>
            </a:r>
            <a:r>
              <a:rPr lang="el-GR" sz="3100" b="1" dirty="0" smtClean="0">
                <a:cs typeface="Times New Roman" pitchFamily="18" charset="0"/>
              </a:rPr>
              <a:t>Σ.Ε.Μ.</a:t>
            </a:r>
            <a:r>
              <a:rPr lang="el-GR" sz="3100" dirty="0" smtClean="0">
                <a:cs typeface="Times New Roman" pitchFamily="18" charset="0"/>
              </a:rPr>
              <a:t> ώστε να αντιμετωπίσουν την πρόκληση της κατανομής της μεταξύ τους κατανομής των πόρων.</a:t>
            </a:r>
          </a:p>
          <a:p>
            <a:pPr>
              <a:buFont typeface="Wingdings" panose="05000000000000000000" pitchFamily="2" charset="2"/>
              <a:buChar char="q"/>
            </a:pPr>
            <a:r>
              <a:rPr lang="el-GR" sz="3100" dirty="0" smtClean="0">
                <a:cs typeface="Times New Roman" pitchFamily="18" charset="0"/>
              </a:rPr>
              <a:t> Στις αρχές της δεκαετίας ‘70 η </a:t>
            </a:r>
            <a:r>
              <a:rPr lang="en-US" sz="3100" b="1" dirty="0" smtClean="0">
                <a:cs typeface="Times New Roman" pitchFamily="18" charset="0"/>
              </a:rPr>
              <a:t>Boston Consulting Group </a:t>
            </a:r>
            <a:r>
              <a:rPr lang="el-GR" sz="3100" dirty="0" smtClean="0">
                <a:cs typeface="Times New Roman" pitchFamily="18" charset="0"/>
              </a:rPr>
              <a:t>ανέπτυξε ένα μοντέλο για τη διαχείριση χαρτοφυλακίου που αποτελείται από διαφορετικές επιχειρησιακές μονάδες ( ή βασικές γραμμές παραγωγής). Η μήτρα ανάπτυξης – μεριδίου απεικονίζει τις διαφορετικές επιχειρησιακές μονάδες σε ένα γράφημα της ανάπτυξης της αγοράς  σε αντιπαράθεση  με το σχετικό μερίδιο της αγοράς. Το σχετικό μερίδιο αγοράς αφορά το μερίδιο αγοράς κάθε προϊόντος σε σχέση με το μεγαλύτερό του αντίπαλο.</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sldNum" sz="quarter" idx="4294967295"/>
          </p:nvPr>
        </p:nvSpPr>
        <p:spPr>
          <a:xfrm>
            <a:off x="7968725" y="5322094"/>
            <a:ext cx="954083" cy="304272"/>
          </a:xfrm>
          <a:prstGeom prst="rect">
            <a:avLst/>
          </a:prstGeom>
          <a:noFill/>
        </p:spPr>
        <p:txBody>
          <a:bodyPr lIns="71323" tIns="35662" rIns="71323" bIns="35662"/>
          <a:lstStyle/>
          <a:p>
            <a:r>
              <a:rPr lang="en-US" dirty="0" smtClean="0"/>
              <a:t>2 - </a:t>
            </a:r>
            <a:fld id="{1BA41EDB-E2F7-4C27-946F-F26B1E193B18}" type="slidenum">
              <a:rPr lang="en-US" smtClean="0"/>
              <a:pPr/>
              <a:t>23</a:t>
            </a:fld>
            <a:endParaRPr lang="en-US" dirty="0" smtClean="0"/>
          </a:p>
        </p:txBody>
      </p:sp>
      <p:sp>
        <p:nvSpPr>
          <p:cNvPr id="2" name="Rectangle 2"/>
          <p:cNvSpPr>
            <a:spLocks noGrp="1" noChangeArrowheads="1"/>
          </p:cNvSpPr>
          <p:nvPr>
            <p:ph type="title" idx="4294967295"/>
          </p:nvPr>
        </p:nvSpPr>
        <p:spPr>
          <a:xfrm>
            <a:off x="1332140" y="561160"/>
            <a:ext cx="7151915" cy="535785"/>
          </a:xfrm>
        </p:spPr>
        <p:txBody>
          <a:bodyPr>
            <a:noAutofit/>
          </a:bodyPr>
          <a:lstStyle/>
          <a:p>
            <a:pPr eaLnBrk="1" hangingPunct="1">
              <a:lnSpc>
                <a:spcPct val="80000"/>
              </a:lnSpc>
              <a:defRPr/>
            </a:pPr>
            <a:r>
              <a:rPr lang="en-US" sz="2800" dirty="0"/>
              <a:t> </a:t>
            </a:r>
            <a:r>
              <a:rPr lang="el-GR" sz="2800" dirty="0" smtClean="0"/>
              <a:t>Απεικόνιση Μήτρας </a:t>
            </a:r>
            <a:r>
              <a:rPr lang="el-GR" sz="2800" dirty="0"/>
              <a:t>Ανάπτυξης –Μεριδίου της </a:t>
            </a:r>
            <a:r>
              <a:rPr lang="en-US" sz="2800" dirty="0"/>
              <a:t>BCG</a:t>
            </a:r>
          </a:p>
        </p:txBody>
      </p:sp>
      <p:sp>
        <p:nvSpPr>
          <p:cNvPr id="6" name="5 - Ορθογώνιο"/>
          <p:cNvSpPr/>
          <p:nvPr/>
        </p:nvSpPr>
        <p:spPr>
          <a:xfrm>
            <a:off x="6136340" y="4481720"/>
            <a:ext cx="2832600" cy="826123"/>
          </a:xfrm>
          <a:prstGeom prst="rect">
            <a:avLst/>
          </a:prstGeom>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just"/>
            <a:r>
              <a:rPr lang="el-GR" b="1" dirty="0" smtClean="0">
                <a:solidFill>
                  <a:schemeClr val="tx1"/>
                </a:solidFill>
              </a:rPr>
              <a:t>Το </a:t>
            </a:r>
            <a:r>
              <a:rPr lang="el-GR" b="1" dirty="0">
                <a:solidFill>
                  <a:schemeClr val="tx1"/>
                </a:solidFill>
              </a:rPr>
              <a:t>σχετικό μερίδιο αγοράς </a:t>
            </a:r>
            <a:r>
              <a:rPr lang="el-GR" dirty="0">
                <a:solidFill>
                  <a:schemeClr val="tx1"/>
                </a:solidFill>
              </a:rPr>
              <a:t>δίνει ένα μέτρο της ισχύος της εταιρείας στην αγορά.</a:t>
            </a:r>
          </a:p>
        </p:txBody>
      </p:sp>
      <p:sp>
        <p:nvSpPr>
          <p:cNvPr id="3" name="Ορθογώνιο 2"/>
          <p:cNvSpPr/>
          <p:nvPr/>
        </p:nvSpPr>
        <p:spPr>
          <a:xfrm>
            <a:off x="2605769" y="2059741"/>
            <a:ext cx="1654629" cy="1173238"/>
          </a:xfrm>
          <a:prstGeom prst="rect">
            <a:avLst/>
          </a:prstGeom>
          <a:solidFill>
            <a:schemeClr val="bg1"/>
          </a:solidFill>
          <a:ln w="3175">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dirty="0"/>
          </a:p>
        </p:txBody>
      </p:sp>
      <p:sp>
        <p:nvSpPr>
          <p:cNvPr id="4" name="Αστέρι 5 ακτινών 3"/>
          <p:cNvSpPr/>
          <p:nvPr/>
        </p:nvSpPr>
        <p:spPr>
          <a:xfrm>
            <a:off x="3052083" y="2421696"/>
            <a:ext cx="669472" cy="6168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5" name="Έλλειψη 4"/>
          <p:cNvSpPr/>
          <p:nvPr/>
        </p:nvSpPr>
        <p:spPr>
          <a:xfrm>
            <a:off x="2699658" y="2270233"/>
            <a:ext cx="119743" cy="120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7" name="Έλλειψη 6"/>
          <p:cNvSpPr/>
          <p:nvPr/>
        </p:nvSpPr>
        <p:spPr>
          <a:xfrm>
            <a:off x="3863068" y="2730124"/>
            <a:ext cx="197304" cy="17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8" name="Ορθογώνιο 7"/>
          <p:cNvSpPr/>
          <p:nvPr/>
        </p:nvSpPr>
        <p:spPr>
          <a:xfrm>
            <a:off x="2959554" y="2104386"/>
            <a:ext cx="903515" cy="280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dirty="0" smtClean="0">
                <a:ln w="0"/>
                <a:solidFill>
                  <a:schemeClr val="tx2"/>
                </a:solidFill>
                <a:effectLst>
                  <a:outerShdw blurRad="38100" dist="25400" dir="5400000" algn="ctr" rotWithShape="0">
                    <a:srgbClr val="6E747A">
                      <a:alpha val="43000"/>
                    </a:srgbClr>
                  </a:outerShdw>
                </a:effectLst>
              </a:rPr>
              <a:t>Αστέρι</a:t>
            </a:r>
            <a:endParaRPr lang="el-GR" dirty="0">
              <a:solidFill>
                <a:schemeClr val="tx2"/>
              </a:solidFill>
            </a:endParaRPr>
          </a:p>
        </p:txBody>
      </p:sp>
      <p:pic>
        <p:nvPicPr>
          <p:cNvPr id="9" name="Εικόνα 8"/>
          <p:cNvPicPr>
            <a:picLocks noChangeAspect="1"/>
          </p:cNvPicPr>
          <p:nvPr/>
        </p:nvPicPr>
        <p:blipFill>
          <a:blip r:embed="rId3" cstate="print"/>
          <a:stretch>
            <a:fillRect/>
          </a:stretch>
        </p:blipFill>
        <p:spPr>
          <a:xfrm>
            <a:off x="4226381" y="1991649"/>
            <a:ext cx="1796952" cy="1310753"/>
          </a:xfrm>
          <a:prstGeom prst="rect">
            <a:avLst/>
          </a:prstGeom>
        </p:spPr>
      </p:pic>
      <p:sp>
        <p:nvSpPr>
          <p:cNvPr id="14" name="Ορθογώνιο 13"/>
          <p:cNvSpPr/>
          <p:nvPr/>
        </p:nvSpPr>
        <p:spPr>
          <a:xfrm>
            <a:off x="4424433" y="2056413"/>
            <a:ext cx="1364924" cy="328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dirty="0" smtClean="0">
                <a:ln w="0"/>
                <a:solidFill>
                  <a:schemeClr val="tx2"/>
                </a:solidFill>
                <a:effectLst>
                  <a:outerShdw blurRad="38100" dist="25400" dir="5400000" algn="ctr" rotWithShape="0">
                    <a:srgbClr val="6E747A">
                      <a:alpha val="43000"/>
                    </a:srgbClr>
                  </a:outerShdw>
                </a:effectLst>
              </a:rPr>
              <a:t>Ερωτηματικό</a:t>
            </a:r>
            <a:endParaRPr lang="el-GR" dirty="0">
              <a:solidFill>
                <a:schemeClr val="tx2"/>
              </a:solidFill>
            </a:endParaRPr>
          </a:p>
        </p:txBody>
      </p:sp>
      <p:pic>
        <p:nvPicPr>
          <p:cNvPr id="15" name="Εικόνα 14"/>
          <p:cNvPicPr>
            <a:picLocks noChangeAspect="1"/>
          </p:cNvPicPr>
          <p:nvPr/>
        </p:nvPicPr>
        <p:blipFill>
          <a:blip r:embed="rId3" cstate="print"/>
          <a:stretch>
            <a:fillRect/>
          </a:stretch>
        </p:blipFill>
        <p:spPr>
          <a:xfrm>
            <a:off x="2534608" y="3232978"/>
            <a:ext cx="1796952" cy="1310753"/>
          </a:xfrm>
          <a:prstGeom prst="rect">
            <a:avLst/>
          </a:prstGeom>
        </p:spPr>
      </p:pic>
      <p:sp>
        <p:nvSpPr>
          <p:cNvPr id="16" name="Ορθογώνιο 15"/>
          <p:cNvSpPr/>
          <p:nvPr/>
        </p:nvSpPr>
        <p:spPr>
          <a:xfrm>
            <a:off x="2627784" y="4009628"/>
            <a:ext cx="1725791" cy="3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dirty="0" smtClean="0">
                <a:ln w="0"/>
                <a:solidFill>
                  <a:schemeClr val="tx2"/>
                </a:solidFill>
                <a:effectLst>
                  <a:outerShdw blurRad="38100" dist="25400" dir="5400000" algn="ctr" rotWithShape="0">
                    <a:srgbClr val="6E747A">
                      <a:alpha val="43000"/>
                    </a:srgbClr>
                  </a:outerShdw>
                </a:effectLst>
              </a:rPr>
              <a:t>Αγελάδα μετρητών</a:t>
            </a:r>
            <a:endParaRPr lang="el-GR" dirty="0">
              <a:solidFill>
                <a:schemeClr val="tx2"/>
              </a:solidFill>
            </a:endParaRPr>
          </a:p>
        </p:txBody>
      </p:sp>
      <p:sp>
        <p:nvSpPr>
          <p:cNvPr id="11" name="Έλλειψη 10"/>
          <p:cNvSpPr/>
          <p:nvPr/>
        </p:nvSpPr>
        <p:spPr>
          <a:xfrm>
            <a:off x="5611589" y="2450751"/>
            <a:ext cx="55791" cy="767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3" name="Έλλειψη 12"/>
          <p:cNvSpPr/>
          <p:nvPr/>
        </p:nvSpPr>
        <p:spPr>
          <a:xfrm>
            <a:off x="4471714" y="2947503"/>
            <a:ext cx="58107" cy="38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0" name="Έλλειψη 9"/>
          <p:cNvSpPr/>
          <p:nvPr/>
        </p:nvSpPr>
        <p:spPr>
          <a:xfrm>
            <a:off x="4860813" y="2510798"/>
            <a:ext cx="94571" cy="7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pic>
        <p:nvPicPr>
          <p:cNvPr id="19" name="Εικόνα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31840" y="3361556"/>
            <a:ext cx="504056" cy="630153"/>
          </a:xfrm>
          <a:prstGeom prst="rect">
            <a:avLst/>
          </a:prstGeom>
        </p:spPr>
      </p:pic>
      <p:sp>
        <p:nvSpPr>
          <p:cNvPr id="17" name="Έλλειψη 16"/>
          <p:cNvSpPr/>
          <p:nvPr/>
        </p:nvSpPr>
        <p:spPr>
          <a:xfrm>
            <a:off x="2819400" y="3644670"/>
            <a:ext cx="269423" cy="260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pic>
        <p:nvPicPr>
          <p:cNvPr id="20" name="Εικόνα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04048" y="2497460"/>
            <a:ext cx="450396" cy="638317"/>
          </a:xfrm>
          <a:prstGeom prst="rect">
            <a:avLst/>
          </a:prstGeom>
        </p:spPr>
      </p:pic>
      <p:sp>
        <p:nvSpPr>
          <p:cNvPr id="18" name="Έλλειψη 17"/>
          <p:cNvSpPr/>
          <p:nvPr/>
        </p:nvSpPr>
        <p:spPr>
          <a:xfrm>
            <a:off x="3529573" y="3444809"/>
            <a:ext cx="170089" cy="182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pic>
        <p:nvPicPr>
          <p:cNvPr id="24" name="Εικόνα 23"/>
          <p:cNvPicPr>
            <a:picLocks noChangeAspect="1"/>
          </p:cNvPicPr>
          <p:nvPr/>
        </p:nvPicPr>
        <p:blipFill>
          <a:blip r:embed="rId3" cstate="print"/>
          <a:stretch>
            <a:fillRect/>
          </a:stretch>
        </p:blipFill>
        <p:spPr>
          <a:xfrm>
            <a:off x="4226381" y="3229544"/>
            <a:ext cx="1796952" cy="1310753"/>
          </a:xfrm>
          <a:prstGeom prst="rect">
            <a:avLst/>
          </a:prstGeom>
        </p:spPr>
      </p:pic>
      <p:pic>
        <p:nvPicPr>
          <p:cNvPr id="28" name="Εικόνα 2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27984" y="3289548"/>
            <a:ext cx="1253952" cy="962887"/>
          </a:xfrm>
          <a:prstGeom prst="rect">
            <a:avLst/>
          </a:prstGeom>
        </p:spPr>
      </p:pic>
      <p:sp>
        <p:nvSpPr>
          <p:cNvPr id="25" name="Ορθογώνιο 24"/>
          <p:cNvSpPr/>
          <p:nvPr/>
        </p:nvSpPr>
        <p:spPr>
          <a:xfrm>
            <a:off x="4285297" y="4123720"/>
            <a:ext cx="1725791" cy="3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dirty="0" smtClean="0">
                <a:ln w="0"/>
                <a:solidFill>
                  <a:schemeClr val="tx2"/>
                </a:solidFill>
                <a:effectLst>
                  <a:outerShdw blurRad="38100" dist="25400" dir="5400000" algn="ctr" rotWithShape="0">
                    <a:srgbClr val="6E747A">
                      <a:alpha val="43000"/>
                    </a:srgbClr>
                  </a:outerShdw>
                </a:effectLst>
              </a:rPr>
              <a:t>Σκυλί</a:t>
            </a:r>
            <a:endParaRPr lang="el-GR" dirty="0">
              <a:solidFill>
                <a:schemeClr val="tx2"/>
              </a:solidFill>
            </a:endParaRPr>
          </a:p>
        </p:txBody>
      </p:sp>
      <p:sp>
        <p:nvSpPr>
          <p:cNvPr id="26" name="Έλλειψη 25"/>
          <p:cNvSpPr/>
          <p:nvPr/>
        </p:nvSpPr>
        <p:spPr>
          <a:xfrm>
            <a:off x="4739029" y="3371161"/>
            <a:ext cx="94571" cy="7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1" name="Έλλειψη 20"/>
          <p:cNvSpPr/>
          <p:nvPr/>
        </p:nvSpPr>
        <p:spPr>
          <a:xfrm>
            <a:off x="4424433" y="3905144"/>
            <a:ext cx="34289" cy="38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2" name="Έλλειψη 21"/>
          <p:cNvSpPr/>
          <p:nvPr/>
        </p:nvSpPr>
        <p:spPr>
          <a:xfrm>
            <a:off x="5344886" y="3558557"/>
            <a:ext cx="150531" cy="142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9" name="Ορθογώνιο 28"/>
          <p:cNvSpPr/>
          <p:nvPr/>
        </p:nvSpPr>
        <p:spPr>
          <a:xfrm>
            <a:off x="2572516" y="4993367"/>
            <a:ext cx="3216841" cy="314476"/>
          </a:xfrm>
          <a:prstGeom prst="rect">
            <a:avLst/>
          </a:prstGeom>
          <a:ln>
            <a:noFill/>
          </a:ln>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l-GR" b="1" dirty="0" smtClean="0"/>
              <a:t>Σχετικό Μερίδιο Αγοράς</a:t>
            </a:r>
            <a:endParaRPr lang="el-GR" b="1" dirty="0"/>
          </a:p>
        </p:txBody>
      </p:sp>
      <p:sp>
        <p:nvSpPr>
          <p:cNvPr id="30" name="Ορθογώνιο 29"/>
          <p:cNvSpPr/>
          <p:nvPr/>
        </p:nvSpPr>
        <p:spPr>
          <a:xfrm>
            <a:off x="1642541" y="2056413"/>
            <a:ext cx="427848" cy="2425307"/>
          </a:xfrm>
          <a:prstGeom prst="rect">
            <a:avLst/>
          </a:prstGeom>
          <a:ln>
            <a:noFill/>
          </a:ln>
        </p:spPr>
        <p:style>
          <a:lnRef idx="2">
            <a:schemeClr val="accent1"/>
          </a:lnRef>
          <a:fillRef idx="1">
            <a:schemeClr val="lt1"/>
          </a:fillRef>
          <a:effectRef idx="0">
            <a:schemeClr val="accent1"/>
          </a:effectRef>
          <a:fontRef idx="minor">
            <a:schemeClr val="dk1"/>
          </a:fontRef>
        </p:style>
        <p:txBody>
          <a:bodyPr vert="vert270" lIns="71323" tIns="35662" rIns="71323" bIns="35662" rtlCol="0" anchor="ctr"/>
          <a:lstStyle/>
          <a:p>
            <a:pPr algn="ctr"/>
            <a:r>
              <a:rPr lang="el-GR" b="1" dirty="0" smtClean="0"/>
              <a:t>Ρυθμός Ανάπτυξης Αγοράς</a:t>
            </a:r>
            <a:endParaRPr lang="el-GR" b="1" dirty="0"/>
          </a:p>
        </p:txBody>
      </p:sp>
      <p:sp>
        <p:nvSpPr>
          <p:cNvPr id="31" name="Ορθογώνιο 30"/>
          <p:cNvSpPr/>
          <p:nvPr/>
        </p:nvSpPr>
        <p:spPr>
          <a:xfrm>
            <a:off x="2771800" y="4585692"/>
            <a:ext cx="1103540" cy="34829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Υψηλό</a:t>
            </a:r>
            <a:endParaRPr lang="el-GR" dirty="0"/>
          </a:p>
        </p:txBody>
      </p:sp>
      <p:sp>
        <p:nvSpPr>
          <p:cNvPr id="35" name="Ορθογώνιο 34"/>
          <p:cNvSpPr/>
          <p:nvPr/>
        </p:nvSpPr>
        <p:spPr>
          <a:xfrm>
            <a:off x="4573365" y="4532536"/>
            <a:ext cx="1103540" cy="34829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Χαμηλό</a:t>
            </a:r>
            <a:endParaRPr lang="el-GR" dirty="0"/>
          </a:p>
        </p:txBody>
      </p:sp>
      <p:sp>
        <p:nvSpPr>
          <p:cNvPr id="32" name="Ορθογώνιο 31"/>
          <p:cNvSpPr/>
          <p:nvPr/>
        </p:nvSpPr>
        <p:spPr>
          <a:xfrm>
            <a:off x="2070390" y="2220867"/>
            <a:ext cx="378896" cy="923895"/>
          </a:xfrm>
          <a:prstGeom prst="rect">
            <a:avLst/>
          </a:prstGeom>
          <a:ln>
            <a:noFill/>
          </a:ln>
        </p:spPr>
        <p:style>
          <a:lnRef idx="2">
            <a:schemeClr val="accent6"/>
          </a:lnRef>
          <a:fillRef idx="1">
            <a:schemeClr val="lt1"/>
          </a:fillRef>
          <a:effectRef idx="0">
            <a:schemeClr val="accent6"/>
          </a:effectRef>
          <a:fontRef idx="minor">
            <a:schemeClr val="dk1"/>
          </a:fontRef>
        </p:style>
        <p:txBody>
          <a:bodyPr vert="vert270" lIns="71323" tIns="35662" rIns="71323" bIns="35662" rtlCol="0" anchor="ctr"/>
          <a:lstStyle/>
          <a:p>
            <a:pPr algn="ctr"/>
            <a:r>
              <a:rPr lang="el-GR" dirty="0" smtClean="0"/>
              <a:t>Υψηλός</a:t>
            </a:r>
            <a:endParaRPr lang="el-GR" dirty="0"/>
          </a:p>
        </p:txBody>
      </p:sp>
      <p:sp>
        <p:nvSpPr>
          <p:cNvPr id="37" name="Ορθογώνιο 36"/>
          <p:cNvSpPr/>
          <p:nvPr/>
        </p:nvSpPr>
        <p:spPr>
          <a:xfrm>
            <a:off x="2103232" y="3336748"/>
            <a:ext cx="378896" cy="923895"/>
          </a:xfrm>
          <a:prstGeom prst="rect">
            <a:avLst/>
          </a:prstGeom>
          <a:ln>
            <a:noFill/>
          </a:ln>
        </p:spPr>
        <p:style>
          <a:lnRef idx="2">
            <a:schemeClr val="accent6"/>
          </a:lnRef>
          <a:fillRef idx="1">
            <a:schemeClr val="lt1"/>
          </a:fillRef>
          <a:effectRef idx="0">
            <a:schemeClr val="accent6"/>
          </a:effectRef>
          <a:fontRef idx="minor">
            <a:schemeClr val="dk1"/>
          </a:fontRef>
        </p:style>
        <p:txBody>
          <a:bodyPr vert="vert270" lIns="71323" tIns="35662" rIns="71323" bIns="35662" rtlCol="0" anchor="ctr"/>
          <a:lstStyle/>
          <a:p>
            <a:pPr algn="ctr"/>
            <a:r>
              <a:rPr lang="el-GR" dirty="0" smtClean="0"/>
              <a:t>Χαμηλός</a:t>
            </a:r>
            <a:endParaRPr lang="el-GR" dirty="0"/>
          </a:p>
        </p:txBody>
      </p:sp>
      <p:sp>
        <p:nvSpPr>
          <p:cNvPr id="38" name="5 - Ορθογώνιο"/>
          <p:cNvSpPr/>
          <p:nvPr/>
        </p:nvSpPr>
        <p:spPr>
          <a:xfrm>
            <a:off x="0" y="1777380"/>
            <a:ext cx="1619672" cy="2232248"/>
          </a:xfrm>
          <a:prstGeom prst="rect">
            <a:avLst/>
          </a:prstGeom>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r>
              <a:rPr lang="el-GR" dirty="0" smtClean="0"/>
              <a:t>Ο </a:t>
            </a:r>
            <a:r>
              <a:rPr lang="el-GR" b="1" dirty="0" smtClean="0"/>
              <a:t>Ρυθμός </a:t>
            </a:r>
            <a:r>
              <a:rPr lang="el-GR" b="1" dirty="0"/>
              <a:t>ανάπτυξης </a:t>
            </a:r>
            <a:r>
              <a:rPr lang="el-GR" dirty="0"/>
              <a:t>της αγοράς παρέχει ένα μέτρο ελκυστικότητας της αγοράς. </a:t>
            </a:r>
          </a:p>
        </p:txBody>
      </p:sp>
    </p:spTree>
    <p:extLst>
      <p:ext uri="{BB962C8B-B14F-4D97-AF65-F5344CB8AC3E}">
        <p14:creationId xmlns:p14="http://schemas.microsoft.com/office/powerpoint/2010/main" xmlns="" val="1168651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8229600" cy="4116288"/>
          </a:xfrm>
        </p:spPr>
        <p:txBody>
          <a:bodyPr>
            <a:normAutofit lnSpcReduction="10000"/>
          </a:bodyPr>
          <a:lstStyle/>
          <a:p>
            <a:pPr>
              <a:buNone/>
            </a:pPr>
            <a:r>
              <a:rPr lang="el-GR" b="1" dirty="0" smtClean="0"/>
              <a:t>Μήτρα Ανάπτυξης – Μεριδίου της </a:t>
            </a:r>
            <a:r>
              <a:rPr lang="en-US" b="1" dirty="0" smtClean="0"/>
              <a:t>BCG</a:t>
            </a:r>
            <a:r>
              <a:rPr lang="el-GR" b="1" dirty="0" smtClean="0"/>
              <a:t> (1/2)</a:t>
            </a:r>
          </a:p>
          <a:p>
            <a:pPr marL="0" indent="0">
              <a:lnSpc>
                <a:spcPct val="80000"/>
              </a:lnSpc>
              <a:spcBef>
                <a:spcPct val="35000"/>
              </a:spcBef>
              <a:buNone/>
            </a:pPr>
            <a:r>
              <a:rPr lang="el-GR" sz="2000" dirty="0" smtClean="0"/>
              <a:t>Οι πόροι κατανέμονται στις επιχειρησιακές μονάδες ανάλογα με το  που τοποθετούνται στην μήτρα. Σύμφωνα με την μήτρα ορίζονται τέσσερις τύποι Σ.Ε.Μ.</a:t>
            </a:r>
            <a:endParaRPr lang="en-US" sz="2000" dirty="0" smtClean="0"/>
          </a:p>
          <a:p>
            <a:pPr>
              <a:lnSpc>
                <a:spcPct val="80000"/>
              </a:lnSpc>
              <a:spcBef>
                <a:spcPct val="35000"/>
              </a:spcBef>
              <a:buFont typeface="Wingdings" panose="05000000000000000000" pitchFamily="2" charset="2"/>
              <a:buChar char="q"/>
            </a:pPr>
            <a:r>
              <a:rPr lang="el-GR" sz="2000" b="1" dirty="0" smtClean="0"/>
              <a:t>Αστέρια (</a:t>
            </a:r>
            <a:r>
              <a:rPr lang="en-US" sz="2000" b="1" dirty="0" smtClean="0"/>
              <a:t>Stars</a:t>
            </a:r>
            <a:r>
              <a:rPr lang="el-GR" sz="2000" b="1" dirty="0" smtClean="0"/>
              <a:t>)</a:t>
            </a:r>
            <a:r>
              <a:rPr lang="en-US" sz="2000" b="1" dirty="0" smtClean="0"/>
              <a:t>: </a:t>
            </a:r>
            <a:r>
              <a:rPr lang="el-GR" sz="2000" b="1" dirty="0" smtClean="0"/>
              <a:t>ΣΕΜ υψηλής ανάπτυξης και υψηλού μεριδίου αγοράς. </a:t>
            </a:r>
            <a:endParaRPr lang="en-US" sz="2000" b="1" dirty="0" smtClean="0"/>
          </a:p>
          <a:p>
            <a:pPr lvl="1">
              <a:lnSpc>
                <a:spcPct val="80000"/>
              </a:lnSpc>
              <a:spcBef>
                <a:spcPct val="10000"/>
              </a:spcBef>
            </a:pPr>
            <a:r>
              <a:rPr lang="el-GR" sz="2000" b="1" dirty="0" smtClean="0"/>
              <a:t>Στρατηγική</a:t>
            </a:r>
            <a:r>
              <a:rPr lang="en-US" sz="2000" b="1" dirty="0" smtClean="0"/>
              <a:t>:</a:t>
            </a:r>
            <a:r>
              <a:rPr lang="en-US" sz="2000" dirty="0" smtClean="0"/>
              <a:t> </a:t>
            </a:r>
            <a:r>
              <a:rPr lang="el-GR" sz="2000" dirty="0" smtClean="0"/>
              <a:t>Μεγάλες επενδύσεις για να χρηματοδοτήσουν την ταχεία τους ανάπτυξη. Ενδεχομένως η ανάπτυξη τους θα επιβραδυνθεί και θα μετατραπούν σε αγελάδες μετρητών (</a:t>
            </a:r>
            <a:r>
              <a:rPr lang="en-US" sz="2000" dirty="0" smtClean="0"/>
              <a:t>cash cow</a:t>
            </a:r>
            <a:r>
              <a:rPr lang="el-GR" sz="2000" dirty="0" smtClean="0"/>
              <a:t>)</a:t>
            </a:r>
            <a:r>
              <a:rPr lang="en-US" sz="2000" dirty="0" smtClean="0"/>
              <a:t>.</a:t>
            </a:r>
          </a:p>
          <a:p>
            <a:pPr>
              <a:lnSpc>
                <a:spcPct val="80000"/>
              </a:lnSpc>
              <a:spcBef>
                <a:spcPct val="35000"/>
              </a:spcBef>
              <a:buFont typeface="Wingdings" panose="05000000000000000000" pitchFamily="2" charset="2"/>
              <a:buChar char="q"/>
            </a:pPr>
            <a:r>
              <a:rPr lang="el-GR" sz="2000" b="1" dirty="0" smtClean="0"/>
              <a:t>Αγελάδα μετρητών (</a:t>
            </a:r>
            <a:r>
              <a:rPr lang="en-US" sz="2000" b="1" dirty="0" smtClean="0"/>
              <a:t>Cash cows</a:t>
            </a:r>
            <a:r>
              <a:rPr lang="el-GR" sz="2000" b="1" dirty="0" smtClean="0"/>
              <a:t>)</a:t>
            </a:r>
            <a:r>
              <a:rPr lang="en-US" sz="2000" b="1" dirty="0" smtClean="0"/>
              <a:t>:</a:t>
            </a:r>
            <a:r>
              <a:rPr lang="el-GR" sz="2000" b="1" dirty="0" smtClean="0"/>
              <a:t> δράσεις ή προϊόντα </a:t>
            </a:r>
            <a:r>
              <a:rPr lang="en-US" sz="2000" b="1" dirty="0" smtClean="0"/>
              <a:t> </a:t>
            </a:r>
            <a:r>
              <a:rPr lang="el-GR" sz="2000" b="1" dirty="0" smtClean="0"/>
              <a:t>χαμηλής ανάπτυξης και υψηλού μεριδίου αγοράς.  </a:t>
            </a:r>
            <a:r>
              <a:rPr lang="el-GR" sz="2000" dirty="0" smtClean="0"/>
              <a:t>Πρόκειται για καθιερωμένες και επιτυχημένες ΣΕΜ. </a:t>
            </a:r>
            <a:endParaRPr lang="en-US" sz="2000" b="1" dirty="0" smtClean="0"/>
          </a:p>
          <a:p>
            <a:pPr lvl="1">
              <a:lnSpc>
                <a:spcPct val="80000"/>
              </a:lnSpc>
              <a:spcBef>
                <a:spcPct val="10000"/>
              </a:spcBef>
            </a:pPr>
            <a:r>
              <a:rPr lang="el-GR" sz="2000" b="1" dirty="0" smtClean="0"/>
              <a:t>Στρατηγικές</a:t>
            </a:r>
            <a:r>
              <a:rPr lang="en-US" sz="2000" dirty="0" smtClean="0"/>
              <a:t>: </a:t>
            </a:r>
            <a:r>
              <a:rPr lang="el-GR" sz="2000" dirty="0" smtClean="0"/>
              <a:t>Για να διατηρήσουν του μερίδιο τους στην αγορά απαιτούνται μικρότερες επενδύσεις, αποφέρουν πολλά χρήματα που χρησιμοποιεί η εταιρεία για να πληρώνει τους λογαριασμούς της και να υποστηρίζει άλλες ΣΕΜ που χρειάζονται επενδύσεις. </a:t>
            </a:r>
            <a:endParaRPr lang="en-US" sz="20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lstStyle/>
          <a:p>
            <a:pPr>
              <a:buNone/>
            </a:pPr>
            <a:r>
              <a:rPr lang="el-GR" b="1" dirty="0" smtClean="0"/>
              <a:t>Μήτρα Ανάπτυξης – Μεριδίου της </a:t>
            </a:r>
            <a:r>
              <a:rPr lang="en-US" b="1" dirty="0" smtClean="0"/>
              <a:t>BCG</a:t>
            </a:r>
            <a:r>
              <a:rPr lang="el-GR" b="1" dirty="0" smtClean="0"/>
              <a:t> (1/2)</a:t>
            </a:r>
          </a:p>
          <a:p>
            <a:pPr>
              <a:lnSpc>
                <a:spcPct val="80000"/>
              </a:lnSpc>
              <a:spcBef>
                <a:spcPct val="35000"/>
              </a:spcBef>
              <a:buFont typeface="Wingdings" panose="05000000000000000000" pitchFamily="2" charset="2"/>
              <a:buChar char="q"/>
            </a:pPr>
            <a:r>
              <a:rPr lang="el-GR" sz="2000" b="1" dirty="0" smtClean="0"/>
              <a:t>Ερωτηματικά (</a:t>
            </a:r>
            <a:r>
              <a:rPr lang="en-US" sz="2000" b="1" dirty="0" smtClean="0"/>
              <a:t>Question marks</a:t>
            </a:r>
            <a:r>
              <a:rPr lang="el-GR" sz="2000" b="1" dirty="0" smtClean="0"/>
              <a:t>)</a:t>
            </a:r>
            <a:r>
              <a:rPr lang="en-US" sz="2000" b="1" dirty="0" smtClean="0"/>
              <a:t>: </a:t>
            </a:r>
            <a:r>
              <a:rPr lang="el-GR" sz="2000" b="1" dirty="0" smtClean="0"/>
              <a:t>ΣΕΜ χαμηλού μεριδίου σε αγορές υψηλής ανάπτυξης</a:t>
            </a:r>
            <a:r>
              <a:rPr lang="en-US" sz="2000" b="1" dirty="0" smtClean="0"/>
              <a:t>.</a:t>
            </a:r>
          </a:p>
          <a:p>
            <a:pPr lvl="1">
              <a:lnSpc>
                <a:spcPct val="80000"/>
              </a:lnSpc>
              <a:spcBef>
                <a:spcPct val="10000"/>
              </a:spcBef>
            </a:pPr>
            <a:r>
              <a:rPr lang="el-GR" sz="2000" b="1" dirty="0" smtClean="0"/>
              <a:t>Στρατηγικές </a:t>
            </a:r>
            <a:r>
              <a:rPr lang="en-US" sz="2000" b="1" dirty="0" smtClean="0"/>
              <a:t>:</a:t>
            </a:r>
            <a:r>
              <a:rPr lang="el-GR" sz="2000" b="1" dirty="0" smtClean="0"/>
              <a:t> </a:t>
            </a:r>
            <a:r>
              <a:rPr lang="el-GR" sz="2000" dirty="0" smtClean="0"/>
              <a:t>απαιτούν πολλά χρήματα για να διατηρήσουν το μερίδιο τους, αναλαμβάνουν δε μόνες τους να το αυξήσουν. Η διοίκηση πρέπει να σκεφτεί πολύ σχετικά με το ποια ερωτηματικά θα πρέπει να προσπαθήσει  να τα μετατρέψει σε αστέρια και ποια να αποσύρει.</a:t>
            </a:r>
          </a:p>
          <a:p>
            <a:pPr>
              <a:lnSpc>
                <a:spcPct val="80000"/>
              </a:lnSpc>
              <a:spcBef>
                <a:spcPct val="35000"/>
              </a:spcBef>
              <a:buFont typeface="Wingdings" panose="05000000000000000000" pitchFamily="2" charset="2"/>
              <a:buChar char="q"/>
            </a:pPr>
            <a:r>
              <a:rPr lang="el-GR" sz="2000" b="1" dirty="0" smtClean="0"/>
              <a:t>Σκυλιά (</a:t>
            </a:r>
            <a:r>
              <a:rPr lang="en-US" sz="2000" b="1" dirty="0" smtClean="0"/>
              <a:t>Dogs</a:t>
            </a:r>
            <a:r>
              <a:rPr lang="el-GR" sz="2000" b="1" dirty="0" smtClean="0"/>
              <a:t>)</a:t>
            </a:r>
            <a:r>
              <a:rPr lang="en-US" sz="2000" b="1" dirty="0" smtClean="0"/>
              <a:t>: </a:t>
            </a:r>
            <a:r>
              <a:rPr lang="el-GR" sz="2000" b="1" dirty="0" smtClean="0"/>
              <a:t>δράσεις ή προϊόντα χαμηλής ανάπτυξης και χαμηλού μεριδίου αγοράς</a:t>
            </a:r>
            <a:r>
              <a:rPr lang="en-US" sz="2000" b="1" dirty="0" smtClean="0"/>
              <a:t>. </a:t>
            </a:r>
          </a:p>
          <a:p>
            <a:pPr lvl="1">
              <a:lnSpc>
                <a:spcPct val="80000"/>
              </a:lnSpc>
              <a:spcBef>
                <a:spcPct val="10000"/>
              </a:spcBef>
            </a:pPr>
            <a:r>
              <a:rPr lang="el-GR" sz="2000" b="1" dirty="0" smtClean="0"/>
              <a:t>Στρατηγικές </a:t>
            </a:r>
            <a:r>
              <a:rPr lang="en-US" sz="2000" b="1" dirty="0" smtClean="0"/>
              <a:t>:</a:t>
            </a:r>
            <a:r>
              <a:rPr lang="en-US" sz="2000" dirty="0" smtClean="0"/>
              <a:t> </a:t>
            </a:r>
            <a:r>
              <a:rPr lang="el-GR" sz="2000" dirty="0" smtClean="0"/>
              <a:t>μπορούν να αποφέρουν αρκετά χρήματα ώστε να συντηρούνται ωστόσο δεν υπόσχονται μεγάλη εισροή μετρητών. </a:t>
            </a:r>
            <a:endParaRPr lang="en-US" sz="20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lstStyle/>
          <a:p>
            <a:pPr>
              <a:buNone/>
            </a:pPr>
            <a:r>
              <a:rPr lang="el-GR" b="1" dirty="0" smtClean="0"/>
              <a:t>Μήτρα Ανάπτυξης – Μεριδίου της </a:t>
            </a:r>
            <a:r>
              <a:rPr lang="en-US" b="1" dirty="0" smtClean="0"/>
              <a:t>BCG</a:t>
            </a:r>
            <a:r>
              <a:rPr lang="el-GR" b="1" dirty="0" smtClean="0"/>
              <a:t> (2/2)</a:t>
            </a:r>
          </a:p>
          <a:p>
            <a:pPr>
              <a:lnSpc>
                <a:spcPct val="80000"/>
              </a:lnSpc>
              <a:spcBef>
                <a:spcPct val="35000"/>
              </a:spcBef>
              <a:buFont typeface="Wingdings" panose="05000000000000000000" pitchFamily="2" charset="2"/>
              <a:buChar char="q"/>
            </a:pPr>
            <a:r>
              <a:rPr lang="el-GR" sz="2600" dirty="0" smtClean="0"/>
              <a:t>Στη συγκεκριμένη απεικόνιση υπάρχουν </a:t>
            </a:r>
            <a:r>
              <a:rPr lang="el-GR" sz="2600" b="1" dirty="0" smtClean="0"/>
              <a:t>10 κύκλοι </a:t>
            </a:r>
            <a:r>
              <a:rPr lang="el-GR" sz="2600" dirty="0" smtClean="0"/>
              <a:t>στη μήτρα ανάπτυξης, που αναλύονται ως εξής:</a:t>
            </a:r>
          </a:p>
          <a:p>
            <a:pPr lvl="1">
              <a:lnSpc>
                <a:spcPct val="80000"/>
              </a:lnSpc>
              <a:spcBef>
                <a:spcPct val="35000"/>
              </a:spcBef>
            </a:pPr>
            <a:r>
              <a:rPr lang="el-GR" sz="2600" b="1" dirty="0" smtClean="0"/>
              <a:t>2  αστέρια, 2 αγελάδες μετρητών, 3 ερωτηματικά, 3 σκυλιά</a:t>
            </a:r>
            <a:r>
              <a:rPr lang="el-GR" sz="2600" dirty="0" smtClean="0"/>
              <a:t>. </a:t>
            </a:r>
          </a:p>
          <a:p>
            <a:pPr lvl="1">
              <a:lnSpc>
                <a:spcPct val="80000"/>
              </a:lnSpc>
              <a:spcBef>
                <a:spcPct val="35000"/>
              </a:spcBef>
            </a:pPr>
            <a:r>
              <a:rPr lang="el-GR" sz="2600" dirty="0" smtClean="0"/>
              <a:t>Το  </a:t>
            </a:r>
            <a:r>
              <a:rPr lang="el-GR" sz="2600" b="1" dirty="0" smtClean="0"/>
              <a:t>μέγεθος των κύκλων </a:t>
            </a:r>
            <a:r>
              <a:rPr lang="el-GR" sz="2600" dirty="0" smtClean="0"/>
              <a:t>είναι ανάλογο με τις </a:t>
            </a:r>
            <a:r>
              <a:rPr lang="el-GR" sz="2600" b="1" dirty="0" smtClean="0"/>
              <a:t>πωλήσεις</a:t>
            </a:r>
            <a:r>
              <a:rPr lang="el-GR" sz="2600" dirty="0" smtClean="0"/>
              <a:t> σε $ της ΣΕΜ</a:t>
            </a:r>
            <a:r>
              <a:rPr lang="el-GR"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Μήτρα Ανάπτυξης – Μεριδίου της </a:t>
            </a:r>
            <a:r>
              <a:rPr lang="en-US" b="1" dirty="0" smtClean="0"/>
              <a:t>BCG</a:t>
            </a:r>
            <a:r>
              <a:rPr lang="el-GR" b="1" dirty="0" smtClean="0"/>
              <a:t> (2/2)</a:t>
            </a:r>
          </a:p>
          <a:p>
            <a:pPr>
              <a:lnSpc>
                <a:spcPct val="80000"/>
              </a:lnSpc>
              <a:spcBef>
                <a:spcPct val="35000"/>
              </a:spcBef>
              <a:buFont typeface="Wingdings" panose="05000000000000000000" pitchFamily="2" charset="2"/>
              <a:buChar char="q"/>
            </a:pPr>
            <a:r>
              <a:rPr lang="el-GR" sz="2600" dirty="0" smtClean="0"/>
              <a:t>Η απεικόνιση μας δείχνει ότι η εταιρεία είναι σε καλή κατάσταση όχι όμως σε ικανοποιητική. </a:t>
            </a:r>
          </a:p>
          <a:p>
            <a:pPr marL="0" indent="0">
              <a:lnSpc>
                <a:spcPct val="80000"/>
              </a:lnSpc>
              <a:spcBef>
                <a:spcPct val="35000"/>
              </a:spcBef>
              <a:buNone/>
            </a:pPr>
            <a:r>
              <a:rPr lang="el-GR" sz="2600" b="1" dirty="0" smtClean="0"/>
              <a:t>    Στρατηγικές εταιρείας: </a:t>
            </a:r>
          </a:p>
          <a:p>
            <a:pPr lvl="1">
              <a:lnSpc>
                <a:spcPct val="110000"/>
              </a:lnSpc>
              <a:spcBef>
                <a:spcPct val="35000"/>
              </a:spcBef>
            </a:pPr>
            <a:r>
              <a:rPr lang="el-GR" sz="2600" dirty="0" smtClean="0"/>
              <a:t>πρέπει να επενδύσει στα περισσότερα υποσχόμενα</a:t>
            </a:r>
            <a:r>
              <a:rPr lang="el-GR" sz="2600" b="1" dirty="0" smtClean="0"/>
              <a:t> </a:t>
            </a:r>
            <a:r>
              <a:rPr lang="el-GR" sz="2600" b="1" u="sng" dirty="0" smtClean="0"/>
              <a:t>ερωτηματικά</a:t>
            </a:r>
            <a:r>
              <a:rPr lang="el-GR" sz="2600" b="1" dirty="0" smtClean="0"/>
              <a:t> </a:t>
            </a:r>
            <a:r>
              <a:rPr lang="el-GR" sz="2600" dirty="0" smtClean="0"/>
              <a:t>για να τα μετατρέψει σε </a:t>
            </a:r>
            <a:r>
              <a:rPr lang="el-GR" sz="2600" b="1" u="sng" dirty="0" smtClean="0"/>
              <a:t>αστέρια</a:t>
            </a:r>
            <a:r>
              <a:rPr lang="el-GR" sz="2600" b="1" dirty="0" smtClean="0"/>
              <a:t> </a:t>
            </a:r>
            <a:r>
              <a:rPr lang="el-GR" sz="2600" dirty="0" smtClean="0"/>
              <a:t>και να διατηρήσει τα αστέρια ώστε να μετατραπούν σε </a:t>
            </a:r>
            <a:r>
              <a:rPr lang="el-GR" sz="2600" b="1" u="sng" dirty="0" smtClean="0"/>
              <a:t>αγελάδες μετρητών </a:t>
            </a:r>
            <a:r>
              <a:rPr lang="el-GR" sz="2600" dirty="0" smtClean="0"/>
              <a:t>καθώς θα ωριμάζουν οι αγορές τους</a:t>
            </a:r>
            <a:r>
              <a:rPr lang="el-GR" sz="2600" b="1" dirty="0" smtClean="0"/>
              <a:t>. </a:t>
            </a:r>
            <a:r>
              <a:rPr lang="el-GR" sz="2600" dirty="0" smtClean="0"/>
              <a:t>Χάρη στο καλό μέγεθος των δύο</a:t>
            </a:r>
            <a:r>
              <a:rPr lang="el-GR" sz="2600" b="1" dirty="0" smtClean="0"/>
              <a:t> </a:t>
            </a:r>
            <a:r>
              <a:rPr lang="el-GR" sz="2600" b="1" u="sng" dirty="0" smtClean="0"/>
              <a:t>αγελάδων</a:t>
            </a:r>
            <a:r>
              <a:rPr lang="el-GR" sz="2600" b="1" dirty="0" smtClean="0"/>
              <a:t> </a:t>
            </a:r>
            <a:r>
              <a:rPr lang="el-GR" sz="2600" dirty="0" smtClean="0"/>
              <a:t>που διαθέτει θα χρησιμοποιήσει το εισόδημά τους για τη χρηματοδότηση</a:t>
            </a:r>
            <a:r>
              <a:rPr lang="el-GR" sz="2600" b="1" dirty="0" smtClean="0"/>
              <a:t> </a:t>
            </a:r>
            <a:r>
              <a:rPr lang="el-GR" sz="2600" dirty="0" smtClean="0"/>
              <a:t>των</a:t>
            </a:r>
            <a:r>
              <a:rPr lang="el-GR" sz="2600" b="1" dirty="0" smtClean="0"/>
              <a:t> </a:t>
            </a:r>
            <a:r>
              <a:rPr lang="el-GR" sz="2600" b="1" u="sng" dirty="0" smtClean="0"/>
              <a:t>ερωτηματικών</a:t>
            </a:r>
            <a:r>
              <a:rPr lang="el-GR" sz="2600" b="1" dirty="0" smtClean="0"/>
              <a:t>, </a:t>
            </a:r>
            <a:r>
              <a:rPr lang="el-GR" sz="2600" dirty="0" smtClean="0"/>
              <a:t>των</a:t>
            </a:r>
            <a:r>
              <a:rPr lang="el-GR" sz="2600" b="1" dirty="0" smtClean="0"/>
              <a:t> </a:t>
            </a:r>
            <a:r>
              <a:rPr lang="el-GR" sz="2600" b="1" u="sng" dirty="0" smtClean="0"/>
              <a:t>αστεριών</a:t>
            </a:r>
            <a:r>
              <a:rPr lang="el-GR" sz="2600" b="1" dirty="0" smtClean="0"/>
              <a:t> </a:t>
            </a:r>
            <a:r>
              <a:rPr lang="el-GR" sz="2600" dirty="0" smtClean="0"/>
              <a:t>και των </a:t>
            </a:r>
            <a:r>
              <a:rPr lang="el-GR" sz="2600" b="1" u="sng" dirty="0" smtClean="0"/>
              <a:t>σκυλιών</a:t>
            </a:r>
            <a:r>
              <a:rPr lang="el-GR" sz="2600" b="1" dirty="0" smtClean="0"/>
              <a:t> </a:t>
            </a:r>
            <a:r>
              <a:rPr lang="el-GR" sz="2600" dirty="0" smtClean="0"/>
              <a:t>της εταιρείας</a:t>
            </a:r>
            <a:r>
              <a:rPr lang="el-GR" sz="2600" b="1"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273324"/>
            <a:ext cx="8229600" cy="3831812"/>
          </a:xfrm>
        </p:spPr>
        <p:txBody>
          <a:bodyPr>
            <a:normAutofit fontScale="85000" lnSpcReduction="20000"/>
          </a:bodyPr>
          <a:lstStyle/>
          <a:p>
            <a:pPr>
              <a:buNone/>
            </a:pPr>
            <a:r>
              <a:rPr lang="el-GR" b="1" dirty="0" smtClean="0"/>
              <a:t>Μήτρα Ανάπτυξης – Μεριδίου της </a:t>
            </a:r>
            <a:r>
              <a:rPr lang="en-US" b="1" dirty="0" smtClean="0"/>
              <a:t>BCG</a:t>
            </a:r>
            <a:r>
              <a:rPr lang="el-GR" b="1" dirty="0" smtClean="0"/>
              <a:t> (2/2)</a:t>
            </a:r>
          </a:p>
          <a:p>
            <a:pPr lvl="1">
              <a:lnSpc>
                <a:spcPct val="80000"/>
              </a:lnSpc>
              <a:spcBef>
                <a:spcPct val="35000"/>
              </a:spcBef>
            </a:pPr>
            <a:r>
              <a:rPr lang="el-GR" sz="2600" dirty="0" smtClean="0"/>
              <a:t>Αφού κατέταξε τις ΣΕΜ της, η εταιρεία θα πρέπει να αποφασίσει για το μελλοντικό ρόλο της καθεμιάς.</a:t>
            </a:r>
          </a:p>
          <a:p>
            <a:pPr lvl="1">
              <a:lnSpc>
                <a:spcPct val="80000"/>
              </a:lnSpc>
              <a:spcBef>
                <a:spcPct val="35000"/>
              </a:spcBef>
            </a:pPr>
            <a:r>
              <a:rPr lang="el-GR" sz="2600" dirty="0" smtClean="0"/>
              <a:t>Η εταιρεία μπορεί να ακολουθήσει</a:t>
            </a:r>
            <a:r>
              <a:rPr lang="el-GR" sz="2600" b="1" dirty="0" smtClean="0"/>
              <a:t> μία στρατηγική  εκ των τεσσάρων για κάθε μία ΣΕΜ:</a:t>
            </a:r>
          </a:p>
          <a:p>
            <a:pPr lvl="2">
              <a:lnSpc>
                <a:spcPct val="80000"/>
              </a:lnSpc>
              <a:spcBef>
                <a:spcPct val="35000"/>
              </a:spcBef>
              <a:buFont typeface="+mj-lt"/>
              <a:buAutoNum type="arabicPeriod"/>
            </a:pPr>
            <a:r>
              <a:rPr lang="el-GR" sz="2600" dirty="0" smtClean="0"/>
              <a:t>Να επενδύσει περισσότερο στην ΣΕΜ ώστε να επεκτείνει το μερίδιο της.</a:t>
            </a:r>
          </a:p>
          <a:p>
            <a:pPr lvl="2">
              <a:lnSpc>
                <a:spcPct val="80000"/>
              </a:lnSpc>
              <a:spcBef>
                <a:spcPct val="35000"/>
              </a:spcBef>
              <a:buFont typeface="+mj-lt"/>
              <a:buAutoNum type="arabicPeriod"/>
            </a:pPr>
            <a:r>
              <a:rPr lang="el-GR" sz="2600" dirty="0" smtClean="0"/>
              <a:t>Να διατηρήσει το μερίδιο της ΣΕΜ στο τρέχον επίπεδο.</a:t>
            </a:r>
          </a:p>
          <a:p>
            <a:pPr lvl="2">
              <a:lnSpc>
                <a:spcPct val="80000"/>
              </a:lnSpc>
              <a:spcBef>
                <a:spcPct val="35000"/>
              </a:spcBef>
              <a:buFont typeface="+mj-lt"/>
              <a:buAutoNum type="arabicPeriod"/>
            </a:pPr>
            <a:r>
              <a:rPr lang="el-GR" sz="2600" dirty="0" smtClean="0"/>
              <a:t>Να θερίσει την ΣΕΜ, αρμέγοντας τα βραχυπρόθεσμα ταμειακά αποθέματα της αδιαφορώντας για τις μακροπρόθεσμες επιπτώσεις</a:t>
            </a:r>
          </a:p>
          <a:p>
            <a:pPr lvl="2">
              <a:lnSpc>
                <a:spcPct val="80000"/>
              </a:lnSpc>
              <a:spcBef>
                <a:spcPct val="35000"/>
              </a:spcBef>
              <a:buFont typeface="+mj-lt"/>
              <a:buAutoNum type="arabicPeriod"/>
            </a:pPr>
            <a:r>
              <a:rPr lang="el-GR" sz="2600" dirty="0" smtClean="0"/>
              <a:t>Να απογυμνώσει τη ΣΕΜ πουλώντας την ή θέτοντας την εκτός χρησιμοποιώντας τους πόρους της κάπου άλλου.</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p:cNvSpPr/>
          <p:nvPr/>
        </p:nvSpPr>
        <p:spPr>
          <a:xfrm>
            <a:off x="4573250" y="1980201"/>
            <a:ext cx="3959190" cy="2673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4" name="Τίτλος 3"/>
          <p:cNvSpPr>
            <a:spLocks noGrp="1"/>
          </p:cNvSpPr>
          <p:nvPr>
            <p:ph type="title"/>
          </p:nvPr>
        </p:nvSpPr>
        <p:spPr>
          <a:xfrm>
            <a:off x="828675" y="63500"/>
            <a:ext cx="7781925" cy="1281832"/>
          </a:xfrm>
        </p:spPr>
        <p:txBody>
          <a:bodyPr>
            <a:normAutofit/>
          </a:bodyPr>
          <a:lstStyle/>
          <a:p>
            <a:r>
              <a:rPr lang="el-GR" sz="1900" dirty="0" smtClean="0">
                <a:ln w="22225">
                  <a:solidFill>
                    <a:schemeClr val="accent2"/>
                  </a:solidFill>
                  <a:prstDash val="solid"/>
                </a:ln>
                <a:solidFill>
                  <a:schemeClr val="accent2">
                    <a:lumMod val="40000"/>
                    <a:lumOff val="60000"/>
                  </a:schemeClr>
                </a:solidFill>
              </a:rPr>
              <a:t/>
            </a:r>
            <a:br>
              <a:rPr lang="el-GR" sz="1900" dirty="0" smtClean="0">
                <a:ln w="22225">
                  <a:solidFill>
                    <a:schemeClr val="accent2"/>
                  </a:solidFill>
                  <a:prstDash val="solid"/>
                </a:ln>
                <a:solidFill>
                  <a:schemeClr val="accent2">
                    <a:lumMod val="40000"/>
                    <a:lumOff val="60000"/>
                  </a:schemeClr>
                </a:solidFill>
              </a:rPr>
            </a:br>
            <a:r>
              <a:rPr lang="el-GR" sz="2600" dirty="0" smtClean="0"/>
              <a:t>Συνεργασία για την Ανάπτυξη Πελατειακών Σχέσεων</a:t>
            </a:r>
            <a:r>
              <a:rPr lang="el-GR" sz="1900" dirty="0" smtClean="0">
                <a:ln w="22225">
                  <a:solidFill>
                    <a:schemeClr val="accent2"/>
                  </a:solidFill>
                  <a:prstDash val="solid"/>
                </a:ln>
                <a:solidFill>
                  <a:schemeClr val="accent2">
                    <a:lumMod val="40000"/>
                    <a:lumOff val="60000"/>
                  </a:schemeClr>
                </a:solidFill>
              </a:rPr>
              <a:t/>
            </a:r>
            <a:br>
              <a:rPr lang="el-GR" sz="1900" dirty="0" smtClean="0">
                <a:ln w="22225">
                  <a:solidFill>
                    <a:schemeClr val="accent2"/>
                  </a:solidFill>
                  <a:prstDash val="solid"/>
                </a:ln>
                <a:solidFill>
                  <a:schemeClr val="accent2">
                    <a:lumMod val="40000"/>
                    <a:lumOff val="60000"/>
                  </a:schemeClr>
                </a:solidFill>
              </a:rPr>
            </a:br>
            <a:r>
              <a:rPr lang="el-GR" sz="1900" b="0" dirty="0" smtClean="0"/>
              <a:t>Σύνδεση μεταξύ της μήτρας της </a:t>
            </a:r>
            <a:r>
              <a:rPr lang="en-US" sz="1900" b="0" dirty="0" smtClean="0"/>
              <a:t>BCG </a:t>
            </a:r>
            <a:r>
              <a:rPr lang="el-GR" sz="1900" b="0" dirty="0" smtClean="0"/>
              <a:t>και του κύκλου ζωής της Σ.Ε.Μ.</a:t>
            </a:r>
            <a:endParaRPr lang="el-GR" sz="1900" b="0" dirty="0"/>
          </a:p>
        </p:txBody>
      </p:sp>
      <p:sp>
        <p:nvSpPr>
          <p:cNvPr id="6" name="Θέση κειμένου 5"/>
          <p:cNvSpPr>
            <a:spLocks noGrp="1"/>
          </p:cNvSpPr>
          <p:nvPr>
            <p:ph idx="1"/>
          </p:nvPr>
        </p:nvSpPr>
        <p:spPr>
          <a:xfrm>
            <a:off x="0" y="1333500"/>
            <a:ext cx="4283968" cy="4548336"/>
          </a:xfrm>
        </p:spPr>
        <p:txBody>
          <a:bodyPr>
            <a:normAutofit fontScale="40000" lnSpcReduction="20000"/>
          </a:bodyPr>
          <a:lstStyle/>
          <a:p>
            <a:pPr>
              <a:lnSpc>
                <a:spcPct val="120000"/>
              </a:lnSpc>
              <a:spcBef>
                <a:spcPct val="35000"/>
              </a:spcBef>
              <a:buFont typeface="Wingdings" panose="05000000000000000000" pitchFamily="2" charset="2"/>
              <a:buChar char="q"/>
            </a:pPr>
            <a:r>
              <a:rPr lang="el-GR" sz="4300" dirty="0"/>
              <a:t>Με το πέρασμα του χρόνου οι ΣΕΜ αλλάζουν  θέση στη μήτρα καθώς κάθε μία έχει ένα κύκλο ζωής. Πολλές ξεκινούν έως </a:t>
            </a:r>
            <a:r>
              <a:rPr lang="el-GR" sz="4300" b="1" dirty="0"/>
              <a:t>ερωτηματικά</a:t>
            </a:r>
            <a:r>
              <a:rPr lang="el-GR" sz="4300" dirty="0"/>
              <a:t> και μετατρέπονται σε </a:t>
            </a:r>
            <a:r>
              <a:rPr lang="el-GR" sz="4300" b="1" dirty="0"/>
              <a:t>αστέρια</a:t>
            </a:r>
            <a:r>
              <a:rPr lang="el-GR" sz="4300" dirty="0"/>
              <a:t> εάν πετύχουν τους στόχους τους. Αργότερα μετατρέπονται σε </a:t>
            </a:r>
            <a:r>
              <a:rPr lang="el-GR" sz="4300" b="1" dirty="0"/>
              <a:t>αγελάδες μετρητών </a:t>
            </a:r>
            <a:r>
              <a:rPr lang="el-GR" sz="4300" dirty="0"/>
              <a:t>καθώς πέφτει η ανάπτυξη της αγοράς και τέλος σβήνουν ή μετατρέπονται σε </a:t>
            </a:r>
            <a:r>
              <a:rPr lang="el-GR" sz="4300" b="1" dirty="0"/>
              <a:t>σκυλιά</a:t>
            </a:r>
            <a:r>
              <a:rPr lang="el-GR" sz="4300" dirty="0"/>
              <a:t> προς το τέλος του κύκλου ης ζωής τους.</a:t>
            </a:r>
          </a:p>
          <a:p>
            <a:pPr>
              <a:lnSpc>
                <a:spcPct val="110000"/>
              </a:lnSpc>
              <a:spcBef>
                <a:spcPct val="35000"/>
              </a:spcBef>
              <a:buFont typeface="Wingdings" panose="05000000000000000000" pitchFamily="2" charset="2"/>
              <a:buChar char="q"/>
            </a:pPr>
            <a:r>
              <a:rPr lang="el-GR" sz="4300" b="1" dirty="0"/>
              <a:t> Συμπέρασμα: </a:t>
            </a:r>
            <a:r>
              <a:rPr lang="el-GR" sz="4300" dirty="0"/>
              <a:t>η εταιρεία έχει τη διαρκή ανάγκη προσθήκης νέων προϊόντων και μονάδων έτσι ώστε κάποιες απ’ αυτές να γίνονται αστέρια και ενδεχομένως αγελάδες μετρητών που θα βοηθήσουν τη χρηματοδότηση των άλλων ΣΕΜ</a:t>
            </a:r>
          </a:p>
          <a:p>
            <a:endParaRPr lang="el-GR" dirty="0"/>
          </a:p>
        </p:txBody>
      </p:sp>
      <p:cxnSp>
        <p:nvCxnSpPr>
          <p:cNvPr id="12" name="Ευθεία γραμμή σύνδεσης 11"/>
          <p:cNvCxnSpPr/>
          <p:nvPr/>
        </p:nvCxnSpPr>
        <p:spPr>
          <a:xfrm>
            <a:off x="5430508" y="1952777"/>
            <a:ext cx="10886" cy="267304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6320696" y="1952775"/>
            <a:ext cx="10886" cy="267304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7452320" y="1993404"/>
            <a:ext cx="72008" cy="26642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Καμπύλη γραμμή σύνδεσης 16"/>
          <p:cNvCxnSpPr/>
          <p:nvPr/>
        </p:nvCxnSpPr>
        <p:spPr>
          <a:xfrm flipV="1">
            <a:off x="4819159" y="2392202"/>
            <a:ext cx="2169470" cy="1965767"/>
          </a:xfrm>
          <a:prstGeom prst="curvedConnector3">
            <a:avLst/>
          </a:prstGeom>
          <a:ln/>
        </p:spPr>
        <p:style>
          <a:lnRef idx="2">
            <a:schemeClr val="dk1"/>
          </a:lnRef>
          <a:fillRef idx="0">
            <a:schemeClr val="dk1"/>
          </a:fillRef>
          <a:effectRef idx="1">
            <a:schemeClr val="dk1"/>
          </a:effectRef>
          <a:fontRef idx="minor">
            <a:schemeClr val="tx1"/>
          </a:fontRef>
        </p:style>
      </p:cxnSp>
      <p:sp>
        <p:nvSpPr>
          <p:cNvPr id="20" name="Ορθογώνιο 19"/>
          <p:cNvSpPr/>
          <p:nvPr/>
        </p:nvSpPr>
        <p:spPr>
          <a:xfrm>
            <a:off x="4067944" y="1489348"/>
            <a:ext cx="1146541" cy="32656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Εισαγωγή</a:t>
            </a:r>
            <a:endParaRPr lang="el-GR" dirty="0"/>
          </a:p>
        </p:txBody>
      </p:sp>
      <p:sp>
        <p:nvSpPr>
          <p:cNvPr id="22" name="Ορθογώνιο 21"/>
          <p:cNvSpPr/>
          <p:nvPr/>
        </p:nvSpPr>
        <p:spPr>
          <a:xfrm>
            <a:off x="5220073" y="1521635"/>
            <a:ext cx="1086146" cy="32656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Ανάπτυξη</a:t>
            </a:r>
            <a:endParaRPr lang="el-GR" dirty="0"/>
          </a:p>
        </p:txBody>
      </p:sp>
      <p:sp>
        <p:nvSpPr>
          <p:cNvPr id="23" name="Ορθογώνιο 22"/>
          <p:cNvSpPr/>
          <p:nvPr/>
        </p:nvSpPr>
        <p:spPr>
          <a:xfrm>
            <a:off x="6297598" y="1521634"/>
            <a:ext cx="1226729" cy="326568"/>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Ωριμότητα</a:t>
            </a:r>
            <a:endParaRPr lang="el-GR" dirty="0"/>
          </a:p>
        </p:txBody>
      </p:sp>
      <p:sp>
        <p:nvSpPr>
          <p:cNvPr id="24" name="Ορθογώνιο 23"/>
          <p:cNvSpPr/>
          <p:nvPr/>
        </p:nvSpPr>
        <p:spPr>
          <a:xfrm>
            <a:off x="7452320" y="1417340"/>
            <a:ext cx="1068120" cy="453569"/>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Παρακμή</a:t>
            </a:r>
            <a:endParaRPr lang="el-GR" dirty="0"/>
          </a:p>
        </p:txBody>
      </p:sp>
      <p:sp>
        <p:nvSpPr>
          <p:cNvPr id="18" name="Ελεύθερη σχεδίαση 17"/>
          <p:cNvSpPr/>
          <p:nvPr/>
        </p:nvSpPr>
        <p:spPr>
          <a:xfrm>
            <a:off x="6433458" y="2392202"/>
            <a:ext cx="1645571" cy="2070338"/>
          </a:xfrm>
          <a:custGeom>
            <a:avLst/>
            <a:gdLst>
              <a:gd name="connsiteX0" fmla="*/ 0 w 2530742"/>
              <a:gd name="connsiteY0" fmla="*/ 259702 h 2574754"/>
              <a:gd name="connsiteX1" fmla="*/ 1233714 w 2530742"/>
              <a:gd name="connsiteY1" fmla="*/ 187130 h 2574754"/>
              <a:gd name="connsiteX2" fmla="*/ 2409372 w 2530742"/>
              <a:gd name="connsiteY2" fmla="*/ 2364273 h 2574754"/>
              <a:gd name="connsiteX3" fmla="*/ 2496457 w 2530742"/>
              <a:gd name="connsiteY3" fmla="*/ 2509416 h 2574754"/>
            </a:gdLst>
            <a:ahLst/>
            <a:cxnLst>
              <a:cxn ang="0">
                <a:pos x="connsiteX0" y="connsiteY0"/>
              </a:cxn>
              <a:cxn ang="0">
                <a:pos x="connsiteX1" y="connsiteY1"/>
              </a:cxn>
              <a:cxn ang="0">
                <a:pos x="connsiteX2" y="connsiteY2"/>
              </a:cxn>
              <a:cxn ang="0">
                <a:pos x="connsiteX3" y="connsiteY3"/>
              </a:cxn>
            </a:cxnLst>
            <a:rect l="l" t="t" r="r" b="b"/>
            <a:pathLst>
              <a:path w="2530742" h="2574754">
                <a:moveTo>
                  <a:pt x="0" y="259702"/>
                </a:moveTo>
                <a:cubicBezTo>
                  <a:pt x="416076" y="48035"/>
                  <a:pt x="832152" y="-163632"/>
                  <a:pt x="1233714" y="187130"/>
                </a:cubicBezTo>
                <a:cubicBezTo>
                  <a:pt x="1635276" y="537892"/>
                  <a:pt x="2198915" y="1977225"/>
                  <a:pt x="2409372" y="2364273"/>
                </a:cubicBezTo>
                <a:cubicBezTo>
                  <a:pt x="2619829" y="2751321"/>
                  <a:pt x="2491619" y="2480387"/>
                  <a:pt x="2496457" y="2509416"/>
                </a:cubicBezTo>
              </a:path>
            </a:pathLst>
          </a:custGeom>
        </p:spPr>
        <p:style>
          <a:lnRef idx="2">
            <a:schemeClr val="dk1"/>
          </a:lnRef>
          <a:fillRef idx="0">
            <a:schemeClr val="dk1"/>
          </a:fillRef>
          <a:effectRef idx="1">
            <a:schemeClr val="dk1"/>
          </a:effectRef>
          <a:fontRef idx="minor">
            <a:schemeClr val="tx1"/>
          </a:fontRef>
        </p:style>
        <p:txBody>
          <a:bodyPr lIns="71323" tIns="35662" rIns="71323" bIns="35662" rtlCol="0" anchor="ctr"/>
          <a:lstStyle/>
          <a:p>
            <a:pPr algn="ctr"/>
            <a:endParaRPr lang="el-GR"/>
          </a:p>
        </p:txBody>
      </p:sp>
      <p:sp>
        <p:nvSpPr>
          <p:cNvPr id="28" name="Ορθογώνιο 27"/>
          <p:cNvSpPr/>
          <p:nvPr/>
        </p:nvSpPr>
        <p:spPr>
          <a:xfrm>
            <a:off x="7295812" y="4785246"/>
            <a:ext cx="1652246" cy="358254"/>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Χρόνος στην αγορά</a:t>
            </a:r>
            <a:endParaRPr lang="el-GR" dirty="0"/>
          </a:p>
        </p:txBody>
      </p:sp>
      <p:pic>
        <p:nvPicPr>
          <p:cNvPr id="32" name="Εικόνα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41552" y="3527077"/>
            <a:ext cx="757202" cy="962887"/>
          </a:xfrm>
          <a:prstGeom prst="rect">
            <a:avLst/>
          </a:prstGeom>
          <a:ln>
            <a:noFill/>
          </a:ln>
          <a:effectLst>
            <a:softEdge rad="112500"/>
          </a:effectLst>
        </p:spPr>
      </p:pic>
      <p:sp>
        <p:nvSpPr>
          <p:cNvPr id="29" name="Ορθογώνιο 28"/>
          <p:cNvSpPr/>
          <p:nvPr/>
        </p:nvSpPr>
        <p:spPr>
          <a:xfrm>
            <a:off x="4067944" y="2569468"/>
            <a:ext cx="378896" cy="1491133"/>
          </a:xfrm>
          <a:prstGeom prst="rect">
            <a:avLst/>
          </a:prstGeom>
          <a:ln>
            <a:noFill/>
          </a:ln>
        </p:spPr>
        <p:style>
          <a:lnRef idx="2">
            <a:schemeClr val="accent6"/>
          </a:lnRef>
          <a:fillRef idx="1">
            <a:schemeClr val="lt1"/>
          </a:fillRef>
          <a:effectRef idx="0">
            <a:schemeClr val="accent6"/>
          </a:effectRef>
          <a:fontRef idx="minor">
            <a:schemeClr val="dk1"/>
          </a:fontRef>
        </p:style>
        <p:txBody>
          <a:bodyPr vert="vert270" lIns="71323" tIns="35662" rIns="71323" bIns="35662" rtlCol="0" anchor="ctr"/>
          <a:lstStyle/>
          <a:p>
            <a:pPr algn="ctr"/>
            <a:r>
              <a:rPr lang="el-GR" dirty="0" smtClean="0"/>
              <a:t>Πωλήσεις</a:t>
            </a:r>
            <a:endParaRPr lang="el-GR" dirty="0"/>
          </a:p>
        </p:txBody>
      </p:sp>
      <p:pic>
        <p:nvPicPr>
          <p:cNvPr id="30" name="Εικόνα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29263" y="3023809"/>
            <a:ext cx="450396" cy="722720"/>
          </a:xfrm>
          <a:prstGeom prst="rect">
            <a:avLst/>
          </a:prstGeom>
          <a:ln>
            <a:noFill/>
          </a:ln>
          <a:effectLst>
            <a:softEdge rad="112500"/>
          </a:effectLst>
        </p:spPr>
      </p:pic>
      <p:pic>
        <p:nvPicPr>
          <p:cNvPr id="31" name="Εικόνα 3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59851" y="2507144"/>
            <a:ext cx="647579" cy="809581"/>
          </a:xfrm>
          <a:prstGeom prst="rect">
            <a:avLst/>
          </a:prstGeom>
          <a:ln>
            <a:noFill/>
          </a:ln>
          <a:effectLst>
            <a:softEdge rad="112500"/>
          </a:effectLst>
        </p:spPr>
      </p:pic>
      <p:sp>
        <p:nvSpPr>
          <p:cNvPr id="33" name="Αστέρι 5 ακτινών 32"/>
          <p:cNvSpPr/>
          <p:nvPr/>
        </p:nvSpPr>
        <p:spPr>
          <a:xfrm>
            <a:off x="5577670" y="3908814"/>
            <a:ext cx="669472" cy="6168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36" name="Θέση υποσέλιδου 1"/>
          <p:cNvSpPr>
            <a:spLocks noGrp="1"/>
          </p:cNvSpPr>
          <p:nvPr>
            <p:ph type="ftr" sz="quarter" idx="4294967295"/>
          </p:nvPr>
        </p:nvSpPr>
        <p:spPr>
          <a:xfrm>
            <a:off x="3437069" y="5403365"/>
            <a:ext cx="4742312" cy="304272"/>
          </a:xfrm>
          <a:prstGeom prst="rect">
            <a:avLst/>
          </a:prstGeom>
        </p:spPr>
        <p:txBody>
          <a:bodyPr lIns="71323" tIns="35662" rIns="71323" bIns="35662"/>
          <a:lstStyle/>
          <a:p>
            <a:r>
              <a:rPr lang="en-US" sz="700" dirty="0"/>
              <a:t>http://www.slideshare.net/vigneshpushparaj/business-portfolio-matrixg</a:t>
            </a:r>
            <a:endParaRPr lang="el-GR" sz="700" dirty="0"/>
          </a:p>
        </p:txBody>
      </p:sp>
      <p:sp>
        <p:nvSpPr>
          <p:cNvPr id="35" name="Θέση αριθμού διαφάνειας 34"/>
          <p:cNvSpPr>
            <a:spLocks noGrp="1"/>
          </p:cNvSpPr>
          <p:nvPr>
            <p:ph type="sldNum" sz="quarter" idx="12"/>
          </p:nvPr>
        </p:nvSpPr>
        <p:spPr>
          <a:xfrm>
            <a:off x="7436134" y="5369051"/>
            <a:ext cx="1371600" cy="304271"/>
          </a:xfrm>
        </p:spPr>
        <p:txBody>
          <a:bodyPr/>
          <a:lstStyle/>
          <a:p>
            <a:fld id="{0FF54DE5-C571-48E8-A5BC-B369434E2F44}" type="slidenum">
              <a:rPr lang="el-GR" smtClean="0"/>
              <a:pPr/>
              <a:t>29</a:t>
            </a:fld>
            <a:endParaRPr lang="el-GR" dirty="0"/>
          </a:p>
        </p:txBody>
      </p:sp>
    </p:spTree>
    <p:extLst>
      <p:ext uri="{BB962C8B-B14F-4D97-AF65-F5344CB8AC3E}">
        <p14:creationId xmlns:p14="http://schemas.microsoft.com/office/powerpoint/2010/main" xmlns="" val="3355944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8229600" cy="4381500"/>
          </a:xfrm>
        </p:spPr>
        <p:txBody>
          <a:bodyPr>
            <a:normAutofit fontScale="70000" lnSpcReduction="20000"/>
          </a:bodyPr>
          <a:lstStyle/>
          <a:p>
            <a:pPr>
              <a:buNone/>
            </a:pPr>
            <a:r>
              <a:rPr lang="el-GR" b="1" dirty="0" smtClean="0"/>
              <a:t>Προβλήματα της Προσέγγισης της Μήτρας Μεριδίου Ανάπτυξης</a:t>
            </a:r>
          </a:p>
          <a:p>
            <a:pPr>
              <a:buFont typeface="Wingdings" panose="05000000000000000000" pitchFamily="2" charset="2"/>
              <a:buChar char="q"/>
            </a:pPr>
            <a:r>
              <a:rPr lang="el-GR" sz="2800" dirty="0" smtClean="0"/>
              <a:t>Υπάρχουν αρκετά προβλήματα στην εφαρμογή τέτοιων προσεγγίσεων καθώς:</a:t>
            </a:r>
          </a:p>
          <a:p>
            <a:pPr lvl="1"/>
            <a:r>
              <a:rPr lang="el-GR" sz="2900" dirty="0" smtClean="0"/>
              <a:t>Μπορεί να είναι δύσκολες, χρονοβόρες και δαπανηρές στην εφαρμογή τους.</a:t>
            </a:r>
          </a:p>
          <a:p>
            <a:pPr lvl="1"/>
            <a:r>
              <a:rPr lang="el-GR" sz="2900" dirty="0" smtClean="0"/>
              <a:t>Μπορεί να είναι δύσκολο για την διοίκηση να προσδιορίσει τις ΣΕΜ και να μετρήσει το μερίδιο της αγοράς και το ρυθμό ανάπτυξης της.</a:t>
            </a:r>
          </a:p>
          <a:p>
            <a:pPr lvl="1"/>
            <a:r>
              <a:rPr lang="el-GR" sz="2900" dirty="0" smtClean="0"/>
              <a:t>Ενώ επικεντρώνονται στις τρέχουσες δραστηριότητες παρέχουν περιορισμένη καθοδήγηση για τις μελλοντικές</a:t>
            </a:r>
          </a:p>
          <a:p>
            <a:pPr>
              <a:buFont typeface="Wingdings" panose="05000000000000000000" pitchFamily="2" charset="2"/>
              <a:buChar char="q"/>
            </a:pPr>
            <a:r>
              <a:rPr lang="el-GR" sz="2900" dirty="0" smtClean="0"/>
              <a:t>Εξαιτίας αυτών των προβλημάτων αρκετές εταιρίες έχουν απορρίψει τις τυπικές μεθόδους της μήτρας επιλέγοντας εξειδικευμένες προσεγγίσεις που ταιριάζουν καλύτερα στην περίπτωσή τους. Η διαδικασία του στρατηγικού σχεδιασμού έχει πλέον αλλάξει και τα ανωτέρω έχουν οδηγήσει στην αποκέντρωση του.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sldNum" sz="quarter" idx="4294967295"/>
          </p:nvPr>
        </p:nvSpPr>
        <p:spPr>
          <a:xfrm>
            <a:off x="7715250" y="5177587"/>
            <a:ext cx="1310591" cy="304272"/>
          </a:xfrm>
          <a:prstGeom prst="rect">
            <a:avLst/>
          </a:prstGeom>
          <a:noFill/>
        </p:spPr>
        <p:txBody>
          <a:bodyPr lIns="71323" tIns="35662" rIns="71323" bIns="35662"/>
          <a:lstStyle/>
          <a:p>
            <a:fld id="{288AB17F-211A-4DE6-AADD-670E1C6A0F77}" type="slidenum">
              <a:rPr lang="en-US" smtClean="0"/>
              <a:pPr/>
              <a:t>31</a:t>
            </a:fld>
            <a:endParaRPr lang="en-US" dirty="0" smtClean="0"/>
          </a:p>
        </p:txBody>
      </p:sp>
      <p:sp>
        <p:nvSpPr>
          <p:cNvPr id="2" name="Rectangle 2"/>
          <p:cNvSpPr>
            <a:spLocks noGrp="1" noChangeArrowheads="1"/>
          </p:cNvSpPr>
          <p:nvPr>
            <p:ph type="title" idx="4294967295"/>
          </p:nvPr>
        </p:nvSpPr>
        <p:spPr>
          <a:xfrm>
            <a:off x="395536" y="265212"/>
            <a:ext cx="8208912" cy="792088"/>
          </a:xfrm>
        </p:spPr>
        <p:txBody>
          <a:bodyPr>
            <a:normAutofit fontScale="90000"/>
          </a:bodyPr>
          <a:lstStyle/>
          <a:p>
            <a:pPr>
              <a:lnSpc>
                <a:spcPct val="80000"/>
              </a:lnSpc>
              <a:defRPr/>
            </a:pPr>
            <a:r>
              <a:rPr lang="el-GR" sz="2900" dirty="0" smtClean="0"/>
              <a:t>Συνεργασία για την Ανάπτυξη Πελατειακών Σχέσεων</a:t>
            </a:r>
            <a:r>
              <a:rPr lang="el-GR" sz="2900" dirty="0" smtClean="0">
                <a:ln w="22225">
                  <a:solidFill>
                    <a:schemeClr val="accent2"/>
                  </a:solidFill>
                  <a:prstDash val="solid"/>
                </a:ln>
                <a:solidFill>
                  <a:schemeClr val="accent2">
                    <a:lumMod val="40000"/>
                    <a:lumOff val="60000"/>
                  </a:schemeClr>
                </a:solidFill>
              </a:rPr>
              <a:t/>
            </a:r>
            <a:br>
              <a:rPr lang="el-GR" sz="2900" dirty="0" smtClean="0">
                <a:ln w="22225">
                  <a:solidFill>
                    <a:schemeClr val="accent2"/>
                  </a:solidFill>
                  <a:prstDash val="solid"/>
                </a:ln>
                <a:solidFill>
                  <a:schemeClr val="accent2">
                    <a:lumMod val="40000"/>
                    <a:lumOff val="60000"/>
                  </a:schemeClr>
                </a:solidFill>
              </a:rPr>
            </a:br>
            <a:r>
              <a:rPr lang="el-GR" sz="2700" b="0" dirty="0" smtClean="0"/>
              <a:t>Απεικόνιση του πλέγματος </a:t>
            </a:r>
            <a:r>
              <a:rPr lang="el-GR" sz="2700" b="0" dirty="0"/>
              <a:t>διεύρυνσης προϊόντων / </a:t>
            </a:r>
            <a:r>
              <a:rPr lang="el-GR" sz="2700" b="0" dirty="0" smtClean="0"/>
              <a:t>αγοράς</a:t>
            </a:r>
            <a:endParaRPr lang="en-US" sz="2700" b="0" dirty="0"/>
          </a:p>
        </p:txBody>
      </p:sp>
      <p:sp>
        <p:nvSpPr>
          <p:cNvPr id="3" name="Ορθογώνιο 2"/>
          <p:cNvSpPr/>
          <p:nvPr/>
        </p:nvSpPr>
        <p:spPr>
          <a:xfrm>
            <a:off x="2627784" y="2065412"/>
            <a:ext cx="1589315" cy="955524"/>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Διείσδυση στην αγορά</a:t>
            </a:r>
            <a:endParaRPr lang="el-GR" dirty="0"/>
          </a:p>
        </p:txBody>
      </p:sp>
      <p:sp>
        <p:nvSpPr>
          <p:cNvPr id="7" name="Ορθογώνιο 6"/>
          <p:cNvSpPr/>
          <p:nvPr/>
        </p:nvSpPr>
        <p:spPr>
          <a:xfrm>
            <a:off x="4427984" y="2065412"/>
            <a:ext cx="1589315" cy="955524"/>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Ανάπτυξη προϊόντων</a:t>
            </a:r>
            <a:endParaRPr lang="el-GR" dirty="0"/>
          </a:p>
        </p:txBody>
      </p:sp>
      <p:sp>
        <p:nvSpPr>
          <p:cNvPr id="8" name="Ορθογώνιο 7"/>
          <p:cNvSpPr/>
          <p:nvPr/>
        </p:nvSpPr>
        <p:spPr>
          <a:xfrm>
            <a:off x="2627784" y="3217540"/>
            <a:ext cx="1589315" cy="955524"/>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Ανάπτυξη </a:t>
            </a:r>
          </a:p>
          <a:p>
            <a:pPr algn="ctr"/>
            <a:r>
              <a:rPr lang="el-GR" dirty="0" smtClean="0"/>
              <a:t>αγοράς</a:t>
            </a:r>
            <a:endParaRPr lang="el-GR" dirty="0"/>
          </a:p>
        </p:txBody>
      </p:sp>
      <p:sp>
        <p:nvSpPr>
          <p:cNvPr id="9" name="Ορθογώνιο 8"/>
          <p:cNvSpPr/>
          <p:nvPr/>
        </p:nvSpPr>
        <p:spPr>
          <a:xfrm>
            <a:off x="4427984" y="3217540"/>
            <a:ext cx="1589315" cy="955524"/>
          </a:xfrm>
          <a:prstGeom prst="rect">
            <a:avLst/>
          </a:prstGeom>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Διαφοροποίηση ή Ολοκλήρωση</a:t>
            </a:r>
            <a:endParaRPr lang="el-GR" dirty="0"/>
          </a:p>
        </p:txBody>
      </p:sp>
      <p:sp>
        <p:nvSpPr>
          <p:cNvPr id="4" name="Ορθογώνιο 3"/>
          <p:cNvSpPr/>
          <p:nvPr/>
        </p:nvSpPr>
        <p:spPr>
          <a:xfrm>
            <a:off x="2627784" y="1201316"/>
            <a:ext cx="1589315" cy="549724"/>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solidFill>
                  <a:srgbClr val="FF0000"/>
                </a:solidFill>
                <a:effectLst>
                  <a:outerShdw blurRad="38100" dist="38100" dir="2700000" algn="tl">
                    <a:srgbClr val="000000">
                      <a:alpha val="43137"/>
                    </a:srgbClr>
                  </a:outerShdw>
                </a:effectLst>
              </a:rPr>
              <a:t>Υπάρχοντα προϊόντα</a:t>
            </a:r>
            <a:endParaRPr lang="el-GR" dirty="0">
              <a:solidFill>
                <a:srgbClr val="FF0000"/>
              </a:solidFill>
              <a:effectLst>
                <a:outerShdw blurRad="38100" dist="38100" dir="2700000" algn="tl">
                  <a:srgbClr val="000000">
                    <a:alpha val="43137"/>
                  </a:srgbClr>
                </a:outerShdw>
              </a:effectLst>
            </a:endParaRPr>
          </a:p>
        </p:txBody>
      </p:sp>
      <p:sp>
        <p:nvSpPr>
          <p:cNvPr id="11" name="Ορθογώνιο 10"/>
          <p:cNvSpPr/>
          <p:nvPr/>
        </p:nvSpPr>
        <p:spPr>
          <a:xfrm>
            <a:off x="4355976" y="1201316"/>
            <a:ext cx="1589315" cy="549724"/>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solidFill>
                  <a:srgbClr val="00B050"/>
                </a:solidFill>
                <a:effectLst>
                  <a:outerShdw blurRad="38100" dist="38100" dir="2700000" algn="tl">
                    <a:srgbClr val="000000">
                      <a:alpha val="43137"/>
                    </a:srgbClr>
                  </a:outerShdw>
                </a:effectLst>
              </a:rPr>
              <a:t>Νέα </a:t>
            </a:r>
          </a:p>
          <a:p>
            <a:pPr algn="ctr"/>
            <a:r>
              <a:rPr lang="el-GR" dirty="0" smtClean="0">
                <a:solidFill>
                  <a:srgbClr val="00B050"/>
                </a:solidFill>
                <a:effectLst>
                  <a:outerShdw blurRad="38100" dist="38100" dir="2700000" algn="tl">
                    <a:srgbClr val="000000">
                      <a:alpha val="43137"/>
                    </a:srgbClr>
                  </a:outerShdw>
                </a:effectLst>
              </a:rPr>
              <a:t>προϊόντα</a:t>
            </a:r>
            <a:endParaRPr lang="el-GR" dirty="0">
              <a:solidFill>
                <a:srgbClr val="00B050"/>
              </a:solidFill>
              <a:effectLst>
                <a:outerShdw blurRad="38100" dist="38100" dir="2700000" algn="tl">
                  <a:srgbClr val="000000">
                    <a:alpha val="43137"/>
                  </a:srgbClr>
                </a:outerShdw>
              </a:effectLst>
            </a:endParaRPr>
          </a:p>
        </p:txBody>
      </p:sp>
      <p:sp>
        <p:nvSpPr>
          <p:cNvPr id="12" name="Ορθογώνιο 11"/>
          <p:cNvSpPr/>
          <p:nvPr/>
        </p:nvSpPr>
        <p:spPr>
          <a:xfrm>
            <a:off x="827584" y="2281436"/>
            <a:ext cx="1589315" cy="549724"/>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r>
              <a:rPr lang="el-GR" dirty="0" smtClean="0">
                <a:solidFill>
                  <a:srgbClr val="FF0000"/>
                </a:solidFill>
                <a:effectLst>
                  <a:outerShdw blurRad="38100" dist="38100" dir="2700000" algn="tl">
                    <a:srgbClr val="000000">
                      <a:alpha val="43137"/>
                    </a:srgbClr>
                  </a:outerShdw>
                </a:effectLst>
              </a:rPr>
              <a:t> Υπάρχουσες</a:t>
            </a:r>
          </a:p>
          <a:p>
            <a:r>
              <a:rPr lang="el-GR" dirty="0" smtClean="0">
                <a:solidFill>
                  <a:srgbClr val="FF0000"/>
                </a:solidFill>
                <a:effectLst>
                  <a:outerShdw blurRad="38100" dist="38100" dir="2700000" algn="tl">
                    <a:srgbClr val="000000">
                      <a:alpha val="43137"/>
                    </a:srgbClr>
                  </a:outerShdw>
                </a:effectLst>
              </a:rPr>
              <a:t> Αγορές</a:t>
            </a:r>
            <a:endParaRPr lang="el-GR" dirty="0">
              <a:solidFill>
                <a:srgbClr val="FF0000"/>
              </a:solidFill>
              <a:effectLst>
                <a:outerShdw blurRad="38100" dist="38100" dir="2700000" algn="tl">
                  <a:srgbClr val="000000">
                    <a:alpha val="43137"/>
                  </a:srgbClr>
                </a:outerShdw>
              </a:effectLst>
            </a:endParaRPr>
          </a:p>
        </p:txBody>
      </p:sp>
      <p:sp>
        <p:nvSpPr>
          <p:cNvPr id="13" name="Ορθογώνιο 12"/>
          <p:cNvSpPr/>
          <p:nvPr/>
        </p:nvSpPr>
        <p:spPr>
          <a:xfrm>
            <a:off x="1043608" y="3433564"/>
            <a:ext cx="1382486" cy="549724"/>
          </a:xfrm>
          <a:prstGeom prst="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r>
              <a:rPr lang="el-GR" dirty="0" smtClean="0">
                <a:solidFill>
                  <a:srgbClr val="00B050"/>
                </a:solidFill>
                <a:effectLst>
                  <a:outerShdw blurRad="38100" dist="38100" dir="2700000" algn="tl">
                    <a:srgbClr val="000000">
                      <a:alpha val="43137"/>
                    </a:srgbClr>
                  </a:outerShdw>
                </a:effectLst>
              </a:rPr>
              <a:t>Νέες </a:t>
            </a:r>
          </a:p>
          <a:p>
            <a:r>
              <a:rPr lang="el-GR" dirty="0" smtClean="0">
                <a:solidFill>
                  <a:srgbClr val="00B050"/>
                </a:solidFill>
                <a:effectLst>
                  <a:outerShdw blurRad="38100" dist="38100" dir="2700000" algn="tl">
                    <a:srgbClr val="000000">
                      <a:alpha val="43137"/>
                    </a:srgbClr>
                  </a:outerShdw>
                </a:effectLst>
              </a:rPr>
              <a:t>Αγορές</a:t>
            </a:r>
            <a:endParaRPr lang="el-GR" dirty="0">
              <a:solidFill>
                <a:srgbClr val="00B050"/>
              </a:solidFill>
              <a:effectLst>
                <a:outerShdw blurRad="38100" dist="38100" dir="2700000" algn="tl">
                  <a:srgbClr val="000000">
                    <a:alpha val="43137"/>
                  </a:srgbClr>
                </a:outerShdw>
              </a:effectLst>
            </a:endParaRPr>
          </a:p>
        </p:txBody>
      </p:sp>
      <p:sp>
        <p:nvSpPr>
          <p:cNvPr id="18" name="3 - Θέση υποσέλιδου"/>
          <p:cNvSpPr txBox="1">
            <a:spLocks/>
          </p:cNvSpPr>
          <p:nvPr/>
        </p:nvSpPr>
        <p:spPr>
          <a:xfrm>
            <a:off x="1763689" y="5497793"/>
            <a:ext cx="5688632" cy="217207"/>
          </a:xfrm>
          <a:prstGeom prst="rect">
            <a:avLst/>
          </a:prstGeom>
        </p:spPr>
        <p:txBody>
          <a:bodyPr vert="horz" lIns="0" tIns="35662" rIns="0" bIns="35662" rtlCol="0" anchor="ctr"/>
          <a:lstStyle/>
          <a:p>
            <a:pPr algn="r" defTabSz="713232">
              <a:defRPr/>
            </a:pPr>
            <a:r>
              <a:rPr lang="el-GR" sz="700" i="1" dirty="0" err="1" smtClean="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Armstrong</a:t>
            </a:r>
            <a:r>
              <a:rPr lang="el-GR" sz="700" i="1" dirty="0" smtClean="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l-GR" sz="700" i="1" dirty="0" err="1" smtClean="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G.,Kotler</a:t>
            </a:r>
            <a:r>
              <a:rPr lang="el-GR" sz="700" i="1" dirty="0" smtClean="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a:t>
            </a:r>
            <a:r>
              <a:rPr lang="el-GR" sz="700" i="1" dirty="0" err="1" smtClean="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Ph</a:t>
            </a:r>
            <a:r>
              <a:rPr lang="el-GR" sz="700" i="1" dirty="0" smtClean="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 (2009), Εισαγωγή στο Μάρκετινγκ, Εκδόσεις Επίκεντρο</a:t>
            </a:r>
            <a:endParaRPr lang="es-ES" sz="700" i="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Ορθογώνιο 13"/>
          <p:cNvSpPr/>
          <p:nvPr/>
        </p:nvSpPr>
        <p:spPr>
          <a:xfrm>
            <a:off x="6300192" y="985292"/>
            <a:ext cx="2618116" cy="4255371"/>
          </a:xfrm>
          <a:prstGeom prst="rect">
            <a:avLst/>
          </a:prstGeom>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r>
              <a:rPr lang="el-GR" b="1" dirty="0" smtClean="0"/>
              <a:t>Το πλέγμα διεύρυνσης προϊόντων / αγοράς  </a:t>
            </a:r>
            <a:r>
              <a:rPr lang="el-GR" dirty="0" smtClean="0"/>
              <a:t>είναι ένα εργαλείο σχεδιασμού χαρτοφυλακίου για αναγνώριση των ευκαιριών ανάπτυξης της εταιρείας  μέσω διείσδυσης στην αγορά, ανάπτυξης αγορών, ανάπτυξης προϊόντος και διαφοροποίησης /ολοκλήρωσης (διεύρυνσης δραστηριοτήτων)</a:t>
            </a:r>
            <a:endParaRPr lang="el-GR" dirty="0"/>
          </a:p>
        </p:txBody>
      </p:sp>
    </p:spTree>
    <p:extLst>
      <p:ext uri="{BB962C8B-B14F-4D97-AF65-F5344CB8AC3E}">
        <p14:creationId xmlns:p14="http://schemas.microsoft.com/office/powerpoint/2010/main" xmlns="" val="1828037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8229600" cy="4764360"/>
          </a:xfrm>
        </p:spPr>
        <p:txBody>
          <a:bodyPr>
            <a:normAutofit fontScale="85000" lnSpcReduction="20000"/>
          </a:bodyPr>
          <a:lstStyle/>
          <a:p>
            <a:pPr>
              <a:buNone/>
            </a:pPr>
            <a:r>
              <a:rPr lang="el-GR" sz="3400" b="1" dirty="0" smtClean="0"/>
              <a:t>Διείσδυση στην Αγορά</a:t>
            </a:r>
          </a:p>
          <a:p>
            <a:pPr>
              <a:buFont typeface="Wingdings" panose="05000000000000000000" pitchFamily="2" charset="2"/>
              <a:buChar char="q"/>
            </a:pPr>
            <a:r>
              <a:rPr lang="el-GR" sz="3100" dirty="0" smtClean="0"/>
              <a:t>Πρόκειται για στρατηγική ανάπτυξης της εταιρείας μέσω της </a:t>
            </a:r>
            <a:r>
              <a:rPr lang="el-GR" sz="3100" b="1" dirty="0" smtClean="0"/>
              <a:t>αύξησης των πωλήσεων υφισταμένων προϊόντων σε υφιστάμενα τμήματα της αγοράς </a:t>
            </a:r>
            <a:r>
              <a:rPr lang="el-GR" sz="3100" dirty="0" smtClean="0"/>
              <a:t>χωρίς μεταβολή του προϊόντος</a:t>
            </a:r>
          </a:p>
          <a:p>
            <a:pPr lvl="1"/>
            <a:r>
              <a:rPr lang="el-GR" dirty="0" smtClean="0"/>
              <a:t>Παραδείγματα </a:t>
            </a:r>
          </a:p>
          <a:p>
            <a:pPr marL="914400" lvl="2">
              <a:buFont typeface="Courier New" panose="02070309020205020404" pitchFamily="49" charset="0"/>
              <a:buChar char="o"/>
            </a:pPr>
            <a:r>
              <a:rPr lang="el-GR" dirty="0" smtClean="0"/>
              <a:t>Μία εταιρεία μπορεί να ανοίξει νέα καταστήματα στις υπάρχουσες αγορές ώστε να διευκολύνει την επίσκεψη περισσότερων πελατών</a:t>
            </a:r>
          </a:p>
          <a:p>
            <a:pPr marL="914400" lvl="2">
              <a:buFont typeface="Courier New" panose="02070309020205020404" pitchFamily="49" charset="0"/>
              <a:buChar char="o"/>
            </a:pPr>
            <a:r>
              <a:rPr lang="el-GR" dirty="0" smtClean="0"/>
              <a:t>Μία εταιρεία μπορεί να προχωρήσει σε βελτιώσεις στο σχεδιασμό των καταστημάτων, στη διαφήμιση, στις τιμές των προϊόντων, στις υπηρεσίες προτρέψουν τον καταναλωτή να επισκέπτεται συχνότερα τα καταστήματα της εταιρείας ή να περνάει περισσότερο χρόνο σε αυτά ή να αγοράζει περισσότερα (</a:t>
            </a:r>
            <a:r>
              <a:rPr lang="en-US" dirty="0" smtClean="0"/>
              <a:t>cross selling)</a:t>
            </a:r>
            <a:r>
              <a:rPr lang="el-GR" dirty="0" smtClean="0"/>
              <a:t>. </a:t>
            </a:r>
          </a:p>
          <a:p>
            <a:pPr lvl="2">
              <a:buFont typeface="Courier New" panose="02070309020205020404" pitchFamily="49" charset="0"/>
              <a:buChar char="o"/>
            </a:pPr>
            <a:endParaRPr lang="el-GR" dirty="0" smtClean="0"/>
          </a:p>
          <a:p>
            <a:pPr marL="0" indent="0">
              <a:buNone/>
            </a:pPr>
            <a:endParaRPr lang="el-GR" sz="3000" dirty="0" smtClean="0"/>
          </a:p>
          <a:p>
            <a:pPr lvl="2">
              <a:buFont typeface="Courier New" panose="02070309020205020404" pitchFamily="49" charset="0"/>
              <a:buChar char="o"/>
            </a:pPr>
            <a:endParaRPr lang="el-GR" dirty="0" smtClean="0"/>
          </a:p>
          <a:p>
            <a:pPr>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3970784" cy="3324200"/>
          </a:xfrm>
        </p:spPr>
        <p:txBody>
          <a:bodyPr>
            <a:normAutofit fontScale="85000" lnSpcReduction="20000"/>
          </a:bodyPr>
          <a:lstStyle/>
          <a:p>
            <a:pPr>
              <a:buNone/>
            </a:pPr>
            <a:r>
              <a:rPr lang="el-GR" sz="3400" b="1" dirty="0" smtClean="0"/>
              <a:t>Το μάρκετινγκ σε δράση</a:t>
            </a:r>
          </a:p>
          <a:p>
            <a:pPr marL="0" indent="0">
              <a:buNone/>
            </a:pPr>
            <a:r>
              <a:rPr lang="el-GR" dirty="0" smtClean="0"/>
              <a:t>Η εταιρεία αθλητικών ειδών</a:t>
            </a:r>
            <a:r>
              <a:rPr lang="en-US" dirty="0" smtClean="0"/>
              <a:t>  </a:t>
            </a:r>
            <a:r>
              <a:rPr lang="en-US" b="1" dirty="0" smtClean="0"/>
              <a:t>Under </a:t>
            </a:r>
            <a:r>
              <a:rPr lang="en-US" b="1" dirty="0" err="1" smtClean="0"/>
              <a:t>Armour</a:t>
            </a:r>
            <a:r>
              <a:rPr lang="el-GR" b="1" dirty="0" smtClean="0"/>
              <a:t> </a:t>
            </a:r>
            <a:r>
              <a:rPr lang="el-GR" dirty="0" smtClean="0"/>
              <a:t>έχει αναπτυχθεί ουσιαστικά μέσω της διείσδυσης της αγοράς, της ανάπτυξης της αγοράς και των στρατηγικών ανάπτυξης του προϊόντος</a:t>
            </a:r>
            <a:r>
              <a:rPr lang="en-US" dirty="0" smtClean="0"/>
              <a:t>.</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5976" y="1489348"/>
            <a:ext cx="4424473" cy="26546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3" name="2 - Θέση περιεχομένου"/>
          <p:cNvSpPr>
            <a:spLocks noGrp="1"/>
          </p:cNvSpPr>
          <p:nvPr>
            <p:ph idx="1"/>
          </p:nvPr>
        </p:nvSpPr>
        <p:spPr>
          <a:xfrm>
            <a:off x="457200" y="1333500"/>
            <a:ext cx="8229600" cy="4381500"/>
          </a:xfrm>
        </p:spPr>
        <p:txBody>
          <a:bodyPr>
            <a:normAutofit fontScale="92500" lnSpcReduction="20000"/>
          </a:bodyPr>
          <a:lstStyle/>
          <a:p>
            <a:pPr>
              <a:buNone/>
            </a:pPr>
            <a:r>
              <a:rPr lang="el-GR" b="1" dirty="0" smtClean="0"/>
              <a:t>Ανάπτυξη Αγοράς</a:t>
            </a:r>
          </a:p>
          <a:p>
            <a:pPr>
              <a:lnSpc>
                <a:spcPct val="90000"/>
              </a:lnSpc>
              <a:buFont typeface="Wingdings" panose="05000000000000000000" pitchFamily="2" charset="2"/>
              <a:buChar char="q"/>
            </a:pPr>
            <a:r>
              <a:rPr lang="el-GR" dirty="0" smtClean="0"/>
              <a:t>Πρόκειται για στρατηγική ανάπτυξης της εταιρείας μέσω αναγνώρισης </a:t>
            </a:r>
            <a:r>
              <a:rPr lang="el-GR" b="1" dirty="0" smtClean="0"/>
              <a:t>δημιουργίας νέων τμημάτων αγοράς</a:t>
            </a:r>
            <a:r>
              <a:rPr lang="el-GR" dirty="0" smtClean="0"/>
              <a:t> για τα υπάρχοντα προϊόντα της εταιρείας.</a:t>
            </a:r>
          </a:p>
          <a:p>
            <a:pPr lvl="1">
              <a:lnSpc>
                <a:spcPct val="90000"/>
              </a:lnSpc>
            </a:pPr>
            <a:r>
              <a:rPr lang="el-GR" dirty="0" smtClean="0"/>
              <a:t>Παραδείγματα </a:t>
            </a:r>
          </a:p>
          <a:p>
            <a:pPr lvl="2">
              <a:lnSpc>
                <a:spcPct val="90000"/>
              </a:lnSpc>
              <a:buFont typeface="Courier New" panose="02070309020205020404" pitchFamily="49" charset="0"/>
              <a:buChar char="o"/>
            </a:pPr>
            <a:r>
              <a:rPr lang="el-GR" dirty="0" smtClean="0"/>
              <a:t>Οι διευθυντές θα μπορούσαν να επανεξετάσουν νέες δημογραφικές αγορές ( π.χ. ηλικιακές ομάδες, διαφορετικών εθνικοτήτων)</a:t>
            </a:r>
          </a:p>
          <a:p>
            <a:pPr lvl="2">
              <a:lnSpc>
                <a:spcPct val="90000"/>
              </a:lnSpc>
              <a:buFont typeface="Courier New" panose="02070309020205020404" pitchFamily="49" charset="0"/>
              <a:buChar char="o"/>
            </a:pPr>
            <a:r>
              <a:rPr lang="el-GR" dirty="0" smtClean="0"/>
              <a:t>Οι διευθυντές θα μπορούσαν να επανεξετάσουν νέες γεωγραφικές αγορές ( π.χ. άλλα αστικά κέντρα ή επέκταση σε διεθνείς αγορές)</a:t>
            </a:r>
          </a:p>
          <a:p>
            <a:pPr lvl="2">
              <a:buFont typeface="Courier New" panose="02070309020205020404" pitchFamily="49" charset="0"/>
              <a:buChar char="o"/>
            </a:pPr>
            <a:endParaRPr lang="el-GR" dirty="0" smtClean="0"/>
          </a:p>
          <a:p>
            <a:pPr>
              <a:buNone/>
            </a:pPr>
            <a:endParaRPr lang="en-US" dirty="0" smtClean="0"/>
          </a:p>
          <a:p>
            <a:pPr>
              <a:buNone/>
            </a:pPr>
            <a:endParaRPr lang="el-GR" b="1" dirty="0" smtClean="0">
              <a:ln w="22225">
                <a:solidFill>
                  <a:schemeClr val="accent2"/>
                </a:solidFill>
                <a:prstDash val="solid"/>
              </a:ln>
              <a:solidFill>
                <a:schemeClr val="accent2">
                  <a:lumMod val="40000"/>
                  <a:lumOff val="60000"/>
                </a:schemeClr>
              </a:solidFill>
            </a:endParaRP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333500"/>
            <a:ext cx="8229600" cy="4116288"/>
          </a:xfrm>
        </p:spPr>
        <p:txBody>
          <a:bodyPr>
            <a:normAutofit fontScale="70000" lnSpcReduction="20000"/>
          </a:bodyPr>
          <a:lstStyle/>
          <a:p>
            <a:pPr>
              <a:buNone/>
            </a:pPr>
            <a:r>
              <a:rPr lang="el-GR" b="1" dirty="0" smtClean="0"/>
              <a:t>Ανάπτυξη προϊόντος</a:t>
            </a:r>
          </a:p>
          <a:p>
            <a:pPr>
              <a:buFont typeface="Wingdings" panose="05000000000000000000" pitchFamily="2" charset="2"/>
              <a:buChar char="q"/>
            </a:pPr>
            <a:r>
              <a:rPr lang="el-GR" dirty="0" smtClean="0"/>
              <a:t>Πρόκειται για  στρατηγική ανάπτυξης της εταιρείας μέσω προσφοράς </a:t>
            </a:r>
            <a:r>
              <a:rPr lang="el-GR" b="1" dirty="0" smtClean="0"/>
              <a:t>τροποποιημένων ή νέων προϊόντων</a:t>
            </a:r>
            <a:r>
              <a:rPr lang="el-GR" dirty="0" smtClean="0"/>
              <a:t> σε υφιστάμενα τμήματα της αγοράς. Γνωρίζοντας τις ανάγκες των υπαρχουσών αγορών, μία εταιρεία μπορεί να ανακαλύψει νέους τρόπους ικανοποίησης των πελατών</a:t>
            </a:r>
          </a:p>
          <a:p>
            <a:pPr lvl="1"/>
            <a:r>
              <a:rPr lang="el-GR" sz="2900" dirty="0" smtClean="0"/>
              <a:t>Παραδείγματα. </a:t>
            </a:r>
          </a:p>
          <a:p>
            <a:pPr marL="914400" lvl="2" indent="0">
              <a:buNone/>
            </a:pPr>
            <a:r>
              <a:rPr lang="el-GR" sz="2900" dirty="0" smtClean="0"/>
              <a:t>Τα θέρετρα του χειμερινού σκι θέλοντας να προσελκύσουν τους πελάτες τους και το καλοκαίρι, διαμόρφωσαν μονοπάτια για πεζοπορία και ποδηλασία.</a:t>
            </a:r>
          </a:p>
          <a:p>
            <a:pPr marL="914400" lvl="2" indent="0">
              <a:buNone/>
            </a:pPr>
            <a:r>
              <a:rPr lang="el-GR" sz="2900" dirty="0" smtClean="0"/>
              <a:t>Η </a:t>
            </a:r>
            <a:r>
              <a:rPr lang="en-US" sz="2900" dirty="0" smtClean="0"/>
              <a:t>Nike </a:t>
            </a:r>
            <a:r>
              <a:rPr lang="el-GR" sz="2900" dirty="0" smtClean="0"/>
              <a:t>διεύρυνε την γκάμα των προϊόντων της έτσι ώστε εκτός από αθλητικά παπούτσια και ρούχα να πουλάει αξεσουάρ τρεξίματος, φορητούς μετρητές καρδιακών παλμών κ.α.</a:t>
            </a:r>
          </a:p>
          <a:p>
            <a:endParaRPr lang="en-US" dirty="0" smtClean="0"/>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333500"/>
            <a:ext cx="3970784" cy="3771636"/>
          </a:xfrm>
        </p:spPr>
        <p:txBody>
          <a:bodyPr>
            <a:normAutofit/>
          </a:bodyPr>
          <a:lstStyle/>
          <a:p>
            <a:pPr marL="0" indent="0">
              <a:lnSpc>
                <a:spcPct val="85000"/>
              </a:lnSpc>
              <a:buNone/>
            </a:pPr>
            <a:r>
              <a:rPr lang="el-GR" sz="2800" b="1" dirty="0" smtClean="0"/>
              <a:t>Το μάρκετινγκ σε δράση </a:t>
            </a:r>
          </a:p>
          <a:p>
            <a:pPr marL="0" indent="0">
              <a:lnSpc>
                <a:spcPct val="80000"/>
              </a:lnSpc>
              <a:buNone/>
            </a:pPr>
            <a:r>
              <a:rPr lang="el-GR" sz="2400" dirty="0" smtClean="0"/>
              <a:t>Το κλειδί της ανάπτυξης σε πολλά καταναλωτικά προϊόντα των εταιριών είναι </a:t>
            </a:r>
            <a:r>
              <a:rPr lang="el-GR" sz="2400" b="1" dirty="0" smtClean="0">
                <a:solidFill>
                  <a:schemeClr val="tx1">
                    <a:lumMod val="75000"/>
                  </a:schemeClr>
                </a:solidFill>
              </a:rPr>
              <a:t>η ανάπτυξη νέου προϊόντος</a:t>
            </a:r>
            <a:r>
              <a:rPr lang="el-GR" sz="2400" dirty="0" smtClean="0">
                <a:solidFill>
                  <a:srgbClr val="006600"/>
                </a:solidFill>
              </a:rPr>
              <a:t>.</a:t>
            </a:r>
          </a:p>
          <a:p>
            <a:pPr marL="0" indent="0">
              <a:lnSpc>
                <a:spcPct val="80000"/>
              </a:lnSpc>
              <a:buNone/>
            </a:pPr>
            <a:r>
              <a:rPr lang="el-GR" sz="2400" dirty="0" smtClean="0"/>
              <a:t>Τα νέα προϊόντα παρέχουν στους πελάτες αξία όταν ικανοποιούν περισσότερο τις ανάγκες τους από τις υπάρχουσες προσφορές.</a:t>
            </a: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36</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1633364"/>
            <a:ext cx="3454677" cy="25563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201316"/>
            <a:ext cx="8229600" cy="4513684"/>
          </a:xfrm>
        </p:spPr>
        <p:txBody>
          <a:bodyPr>
            <a:normAutofit fontScale="70000" lnSpcReduction="20000"/>
          </a:bodyPr>
          <a:lstStyle/>
          <a:p>
            <a:pPr>
              <a:buNone/>
            </a:pPr>
            <a:r>
              <a:rPr lang="el-GR" b="1" dirty="0" smtClean="0"/>
              <a:t>Διαφοροποίηση ή Ολοκλήρωση</a:t>
            </a:r>
          </a:p>
          <a:p>
            <a:pPr>
              <a:buFont typeface="Wingdings" panose="05000000000000000000" pitchFamily="2" charset="2"/>
              <a:buChar char="q"/>
            </a:pPr>
            <a:r>
              <a:rPr lang="el-GR" dirty="0" smtClean="0"/>
              <a:t>Πρόκειται για  στρατηγική ανάπτυξης της εταιρείας με την </a:t>
            </a:r>
            <a:r>
              <a:rPr lang="el-GR" b="1" dirty="0" smtClean="0"/>
              <a:t>εκκίνηση ή απόκτηση νέων επιχειρηματικών δραστηριοτήτων </a:t>
            </a:r>
            <a:r>
              <a:rPr lang="el-GR" dirty="0" smtClean="0"/>
              <a:t>πέρα από τα υφιστάμενα προϊόντα και αγορές της εταιρείας. </a:t>
            </a:r>
          </a:p>
          <a:p>
            <a:pPr marL="274320" lvl="1"/>
            <a:r>
              <a:rPr lang="el-GR" sz="3100" dirty="0" smtClean="0"/>
              <a:t>Παραδείγματα  </a:t>
            </a:r>
          </a:p>
          <a:p>
            <a:pPr marL="457200" lvl="2" indent="0">
              <a:buNone/>
            </a:pPr>
            <a:r>
              <a:rPr lang="el-GR" sz="2900" dirty="0" smtClean="0"/>
              <a:t>Τα </a:t>
            </a:r>
            <a:r>
              <a:rPr lang="en-US" sz="2900" dirty="0" smtClean="0"/>
              <a:t>McDonald’s </a:t>
            </a:r>
            <a:r>
              <a:rPr lang="el-GR" sz="2900" dirty="0" smtClean="0"/>
              <a:t>αποφάσισαν να ανοίξουν δύο ξενοδοχεία στην Ελβετία τα οποία απευθύνονται σε οικογένειες τα Σαββατοκύριακα και σε επαγγελματίες τις καθημερινές. Όμως το γεγονός ότι οι επαγγελματίες δεν είναι το συνηθισμένο κοινό των </a:t>
            </a:r>
            <a:r>
              <a:rPr lang="en-US" sz="2900" dirty="0" smtClean="0"/>
              <a:t>McDonald’s </a:t>
            </a:r>
            <a:r>
              <a:rPr lang="el-GR" sz="2900" dirty="0" smtClean="0"/>
              <a:t>σε συνδυασμό με το ότι ένα ξενοδοχείο πολυτελείας διαφέρει κατά πολύ από ένα </a:t>
            </a:r>
            <a:r>
              <a:rPr lang="el-GR" sz="2900" dirty="0" err="1" smtClean="0"/>
              <a:t>ταχυφαγείο</a:t>
            </a:r>
            <a:r>
              <a:rPr lang="el-GR" sz="2900" dirty="0" smtClean="0"/>
              <a:t> οδήγησε την εταιρεία ύστερα από δύο χρόνια να αναθέσει τη λειτουργία των ξενοδοχείων σε μια εταιρεία ξενοδοχειακής διαχείρισης. </a:t>
            </a:r>
          </a:p>
          <a:p>
            <a:pPr marL="457200" lvl="2" indent="0">
              <a:buNone/>
            </a:pPr>
            <a:r>
              <a:rPr lang="el-GR" sz="2900" dirty="0" smtClean="0"/>
              <a:t>Για να πετύχει η διαφοροποίηση θα πρέπει να συνδυάζεται αποτελεσματικά με τους πόρους και το πρόγραμμα μάρκετινγκ της εταιρείας.</a:t>
            </a:r>
          </a:p>
          <a:p>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37</a:t>
            </a:fld>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Συρρίκνωση</a:t>
            </a:r>
            <a:endParaRPr lang="el-GR" b="1" dirty="0" smtClean="0">
              <a:ln w="22225">
                <a:solidFill>
                  <a:schemeClr val="accent2"/>
                </a:solidFill>
                <a:prstDash val="solid"/>
              </a:ln>
              <a:solidFill>
                <a:schemeClr val="accent2">
                  <a:lumMod val="40000"/>
                  <a:lumOff val="60000"/>
                </a:schemeClr>
              </a:solidFill>
            </a:endParaRPr>
          </a:p>
          <a:p>
            <a:pPr>
              <a:buFont typeface="Wingdings" panose="05000000000000000000" pitchFamily="2" charset="2"/>
              <a:buChar char="q"/>
            </a:pPr>
            <a:r>
              <a:rPr lang="el-GR" dirty="0" smtClean="0"/>
              <a:t>Πρόκειται για μείωση του επιχειρηματικού χαρτοφυλακίου </a:t>
            </a:r>
            <a:r>
              <a:rPr lang="el-GR" b="1" dirty="0" smtClean="0"/>
              <a:t>μέσω εξάλειψης προϊόντων ή επιχειρησιακών μονάδων</a:t>
            </a:r>
            <a:r>
              <a:rPr lang="el-GR" dirty="0" smtClean="0"/>
              <a:t>, τα οποία δεν είναι κερδοφόρα ή δεν συνάδουν πλέον με τη συνολική στρατηγική της εταιρείας.</a:t>
            </a:r>
          </a:p>
          <a:p>
            <a:pPr lvl="1"/>
            <a:r>
              <a:rPr lang="el-GR" dirty="0" smtClean="0"/>
              <a:t>Υπάρχουν πολλοί λόγοι που οδηγούν μια εταιρεία στην επιλογή αυτής της πολιτικής. </a:t>
            </a:r>
          </a:p>
          <a:p>
            <a:pPr marL="914400" lvl="2" indent="0">
              <a:buNone/>
            </a:pPr>
            <a:r>
              <a:rPr lang="el-GR" sz="2600" dirty="0" smtClean="0"/>
              <a:t>Το περιβάλλον της αγοράς ίσως αλλάζει καθιστώντας κάποια από τα προϊόντα της εταιρείας λιγότερα κερδοφόρα ή κάποιες αγορές λιγότερο κερδοφόρες.</a:t>
            </a:r>
          </a:p>
          <a:p>
            <a:pPr marL="914400" lvl="2" indent="0">
              <a:buNone/>
            </a:pPr>
            <a:r>
              <a:rPr lang="el-GR" sz="2600" dirty="0" smtClean="0"/>
              <a:t>Κάποια προϊόντα ή ΣΕΜ απλώς γερνούν και πεθαίνουν.</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38</a:t>
            </a:fld>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333500"/>
            <a:ext cx="8229600" cy="659904"/>
          </a:xfrm>
        </p:spPr>
        <p:txBody>
          <a:bodyPr/>
          <a:lstStyle/>
          <a:p>
            <a:pPr>
              <a:buNone/>
            </a:pPr>
            <a:r>
              <a:rPr lang="el-GR" b="1" dirty="0" smtClean="0"/>
              <a:t>Ποιες στρατηγικές ακολουθούνται συχνότερα</a:t>
            </a:r>
            <a:r>
              <a:rPr lang="en-US" b="1" dirty="0" smtClean="0"/>
              <a:t>;</a:t>
            </a:r>
            <a:endParaRPr lang="el-GR" b="1" dirty="0" smtClean="0"/>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39</a:t>
            </a:fld>
            <a:endParaRPr lang="el-GR" dirty="0"/>
          </a:p>
        </p:txBody>
      </p:sp>
      <p:sp>
        <p:nvSpPr>
          <p:cNvPr id="5" name="Στρογγυλεμένο ορθογώνιο 4"/>
          <p:cNvSpPr/>
          <p:nvPr/>
        </p:nvSpPr>
        <p:spPr>
          <a:xfrm>
            <a:off x="1043608" y="2281436"/>
            <a:ext cx="6552728" cy="2949904"/>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200" dirty="0" smtClean="0">
                <a:solidFill>
                  <a:schemeClr val="tx1"/>
                </a:solidFill>
              </a:rPr>
              <a:t>Οι περισσότερες εταιρείες πρώτα σκέφτονται τη </a:t>
            </a:r>
            <a:r>
              <a:rPr lang="el-GR" sz="2200" b="1" dirty="0" smtClean="0">
                <a:solidFill>
                  <a:schemeClr val="tx1"/>
                </a:solidFill>
              </a:rPr>
              <a:t>διείσδυση αγοράς</a:t>
            </a:r>
            <a:r>
              <a:rPr lang="el-GR" sz="2200" dirty="0" smtClean="0">
                <a:solidFill>
                  <a:schemeClr val="tx1"/>
                </a:solidFill>
              </a:rPr>
              <a:t>, καθώς θέλουν να αυξήσουν τα κέρδη τους και την πελατειακή αξία εκεί που ήδη έχουν καθιερωθεί. Κάποιες άλλες εταιρείες θεωρούν ότι η </a:t>
            </a:r>
            <a:r>
              <a:rPr lang="el-GR" sz="2200" b="1" dirty="0" smtClean="0">
                <a:solidFill>
                  <a:schemeClr val="tx1"/>
                </a:solidFill>
              </a:rPr>
              <a:t>ανάπτυξη αγοράς</a:t>
            </a:r>
            <a:r>
              <a:rPr lang="el-GR" sz="2200" dirty="0" smtClean="0">
                <a:solidFill>
                  <a:schemeClr val="tx1"/>
                </a:solidFill>
              </a:rPr>
              <a:t>, συμπεριλαμβανομένων και νέων αγορών σε διεθνές επίπεδο, είναι εκείνη που εκμεταλλεύεται επικερδώς τις υπάρχουσες δυνάμεις της αγοράς</a:t>
            </a:r>
            <a:endParaRPr lang="el-GR" sz="22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333500"/>
            <a:ext cx="4762872" cy="3771636"/>
          </a:xfrm>
        </p:spPr>
        <p:txBody>
          <a:bodyPr>
            <a:normAutofit fontScale="85000" lnSpcReduction="10000"/>
          </a:bodyPr>
          <a:lstStyle/>
          <a:p>
            <a:pPr marL="0" indent="0">
              <a:buNone/>
            </a:pPr>
            <a:r>
              <a:rPr lang="el-GR" sz="2800" b="1" dirty="0" smtClean="0"/>
              <a:t>Επίπεδο επιχειρησιακής μονάδας, προϊόντος και αγοράς</a:t>
            </a:r>
          </a:p>
          <a:p>
            <a:pPr>
              <a:buFont typeface="Wingdings" panose="05000000000000000000" pitchFamily="2" charset="2"/>
              <a:buChar char="q"/>
            </a:pPr>
            <a:r>
              <a:rPr lang="el-GR" sz="2800" dirty="0" smtClean="0"/>
              <a:t>Ο σχεδιασμός μάρκετινγκ γίνεται σε επίπεδο Επιχειρησιακής  μονάδας</a:t>
            </a:r>
            <a:r>
              <a:rPr lang="en-US" sz="2800" dirty="0" smtClean="0"/>
              <a:t>,</a:t>
            </a:r>
            <a:r>
              <a:rPr lang="el-GR" sz="2800" dirty="0" smtClean="0"/>
              <a:t>προϊόντος και αγοράς</a:t>
            </a:r>
            <a:r>
              <a:rPr lang="en-US" sz="2800" dirty="0" smtClean="0"/>
              <a:t>:</a:t>
            </a:r>
          </a:p>
          <a:p>
            <a:pPr lvl="1"/>
            <a:r>
              <a:rPr lang="el-GR" dirty="0" smtClean="0"/>
              <a:t>Σχεδιάζοντας την στρατηγική του μάρκετινγκ καθώς και τις στρατηγικές άλλων βασικών λειτουργιών της.</a:t>
            </a:r>
            <a:endParaRPr lang="en-US" dirty="0" smtClean="0"/>
          </a:p>
          <a:p>
            <a:pPr lvl="1"/>
            <a:endParaRPr lang="en-US" dirty="0" smtClean="0"/>
          </a:p>
          <a:p>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40</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0072" y="1057300"/>
            <a:ext cx="3704987" cy="297880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201316"/>
            <a:ext cx="8229600" cy="4320480"/>
          </a:xfrm>
        </p:spPr>
        <p:txBody>
          <a:bodyPr>
            <a:normAutofit fontScale="70000" lnSpcReduction="20000"/>
          </a:bodyPr>
          <a:lstStyle/>
          <a:p>
            <a:pPr>
              <a:buNone/>
            </a:pPr>
            <a:r>
              <a:rPr lang="el-GR" b="1" dirty="0" smtClean="0"/>
              <a:t>Σχεδιασμός Μάρκετινγκ</a:t>
            </a:r>
          </a:p>
          <a:p>
            <a:pPr>
              <a:buFont typeface="Wingdings" panose="05000000000000000000" pitchFamily="2" charset="2"/>
              <a:buChar char="q"/>
            </a:pPr>
            <a:r>
              <a:rPr lang="el-GR" dirty="0" smtClean="0"/>
              <a:t>Το Μάρκετινγκ παίζει ρόλο κλειδί στο στρατηγικό σχεδιασμό της εταιρείας:</a:t>
            </a:r>
          </a:p>
          <a:p>
            <a:pPr marL="971550" lvl="1" indent="-514350">
              <a:buFont typeface="+mj-lt"/>
              <a:buAutoNum type="arabicPeriod"/>
            </a:pPr>
            <a:r>
              <a:rPr lang="el-GR" dirty="0" smtClean="0"/>
              <a:t>Παρέχει μία κατευθυντήρια φιλοσοφία</a:t>
            </a:r>
          </a:p>
          <a:p>
            <a:pPr marL="914400" lvl="2" indent="0">
              <a:buNone/>
            </a:pPr>
            <a:r>
              <a:rPr lang="el-GR" sz="2900" dirty="0" smtClean="0"/>
              <a:t>Τη φιλοσοφία του μάρκετινγκ</a:t>
            </a:r>
            <a:endParaRPr lang="en-US" sz="2900" dirty="0" smtClean="0"/>
          </a:p>
          <a:p>
            <a:pPr marL="971550" lvl="1" indent="-514350">
              <a:buFont typeface="+mj-lt"/>
              <a:buAutoNum type="arabicPeriod"/>
            </a:pPr>
            <a:r>
              <a:rPr lang="el-GR" dirty="0" smtClean="0"/>
              <a:t>Παρέχει εισροές στους υπεύθυνους του στρατηγικού σχεδιασμού </a:t>
            </a:r>
            <a:endParaRPr lang="en-US" dirty="0" smtClean="0"/>
          </a:p>
          <a:p>
            <a:pPr marL="914400" lvl="2" indent="0">
              <a:buNone/>
            </a:pPr>
            <a:r>
              <a:rPr lang="el-GR" sz="2900" dirty="0" smtClean="0"/>
              <a:t>Βοηθώντας στη αναγνώριση ελκυστικών ευκαιριών αγοράς και εκτιμώντας τις δυνατότητες της επιχείρησης να αξιοποιήσει τις ευκαιρίες</a:t>
            </a:r>
            <a:endParaRPr lang="en-US" sz="2900" dirty="0" smtClean="0"/>
          </a:p>
          <a:p>
            <a:pPr marL="971550" lvl="1" indent="-514350">
              <a:buFont typeface="+mj-lt"/>
              <a:buAutoNum type="arabicPeriod"/>
            </a:pPr>
            <a:r>
              <a:rPr lang="el-GR" dirty="0" smtClean="0"/>
              <a:t>Σχεδιάζει στρατηγικές για την επίτευξη των αντικειμενικών στόχων της μονάδας.</a:t>
            </a:r>
          </a:p>
          <a:p>
            <a:pPr marL="914400" lvl="2" indent="0">
              <a:buNone/>
            </a:pPr>
            <a:r>
              <a:rPr lang="el-GR" sz="2900" dirty="0" smtClean="0"/>
              <a:t>Και μάλιστα στην κερδοφόρα επίτευξη αυτών</a:t>
            </a:r>
          </a:p>
          <a:p>
            <a:pPr marL="0" indent="0">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41</a:t>
            </a:fld>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p:txBody>
          <a:bodyPr>
            <a:normAutofit fontScale="70000" lnSpcReduction="20000"/>
          </a:bodyPr>
          <a:lstStyle/>
          <a:p>
            <a:pPr>
              <a:buNone/>
            </a:pPr>
            <a:r>
              <a:rPr lang="el-GR" sz="4000" b="1" dirty="0" smtClean="0"/>
              <a:t>Δημιουργώντας Αξία για τους Πελάτες</a:t>
            </a:r>
            <a:r>
              <a:rPr lang="en-US" sz="4000" b="1" dirty="0" smtClean="0"/>
              <a:t> </a:t>
            </a:r>
            <a:endParaRPr lang="el-GR" sz="4000" b="1" dirty="0" smtClean="0"/>
          </a:p>
          <a:p>
            <a:r>
              <a:rPr lang="el-GR" dirty="0" smtClean="0"/>
              <a:t>Οι ασχολούμενοι με το μάρκετινγκ καθώς δεν μπορούν από μόνοι τους  να παράγουν ύψιστη αξία για τους πελάτες που είναι το βασικό συστατικό της επιτυχίας τους, πρέπει να ασκούν και </a:t>
            </a:r>
            <a:r>
              <a:rPr lang="el-GR" b="1" dirty="0" smtClean="0"/>
              <a:t>διαχείριση σχέσεων με τους συνεργάτες</a:t>
            </a:r>
            <a:r>
              <a:rPr lang="en-US" b="1" dirty="0" smtClean="0"/>
              <a:t>.</a:t>
            </a:r>
          </a:p>
          <a:p>
            <a:pPr lvl="1"/>
            <a:r>
              <a:rPr lang="el-GR" dirty="0" smtClean="0"/>
              <a:t>Πρέπει να συνεργάζονται στενά </a:t>
            </a:r>
            <a:r>
              <a:rPr lang="el-GR" b="1" dirty="0" smtClean="0"/>
              <a:t>με άτομα από άλλα τμήματα της εταιρείας </a:t>
            </a:r>
            <a:r>
              <a:rPr lang="el-GR" dirty="0" smtClean="0"/>
              <a:t>ώστε να διαμορφώνουν μια </a:t>
            </a:r>
            <a:r>
              <a:rPr lang="el-GR" b="1" dirty="0" smtClean="0"/>
              <a:t>αποτελεσματική αλυσίδα αξίας </a:t>
            </a:r>
            <a:r>
              <a:rPr lang="el-GR" dirty="0" smtClean="0"/>
              <a:t>που εξυπηρετεί τον πελάτη.</a:t>
            </a:r>
          </a:p>
          <a:p>
            <a:pPr lvl="1"/>
            <a:r>
              <a:rPr lang="el-GR" dirty="0" smtClean="0"/>
              <a:t>Πρέπει να συνεργάζονται αποτελεσματικά </a:t>
            </a:r>
            <a:r>
              <a:rPr lang="el-GR" b="1" dirty="0" smtClean="0"/>
              <a:t>με άλλες εταιρείες του συστήματος μάρκετινγκ</a:t>
            </a:r>
            <a:r>
              <a:rPr lang="el-GR" dirty="0" smtClean="0"/>
              <a:t>, ώστε να διαμορφώνουν </a:t>
            </a:r>
            <a:r>
              <a:rPr lang="el-GR" b="1" dirty="0" smtClean="0"/>
              <a:t>ένα ανταγωνιστικά ανώτερο δίκτυο παροχής αξίας.</a:t>
            </a:r>
            <a:endParaRPr lang="en-US"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42</a:t>
            </a:fld>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129308"/>
            <a:ext cx="6707088" cy="4320480"/>
          </a:xfrm>
        </p:spPr>
        <p:txBody>
          <a:bodyPr>
            <a:normAutofit fontScale="62500" lnSpcReduction="20000"/>
          </a:bodyPr>
          <a:lstStyle/>
          <a:p>
            <a:pPr>
              <a:buNone/>
            </a:pPr>
            <a:r>
              <a:rPr lang="el-GR" sz="4500" b="1" dirty="0" smtClean="0"/>
              <a:t>Αλυσίδα αξίας </a:t>
            </a:r>
          </a:p>
          <a:p>
            <a:pPr>
              <a:lnSpc>
                <a:spcPct val="120000"/>
              </a:lnSpc>
              <a:buFont typeface="Wingdings" panose="05000000000000000000" pitchFamily="2" charset="2"/>
              <a:buChar char="q"/>
            </a:pPr>
            <a:r>
              <a:rPr lang="el-GR" sz="4200" dirty="0" smtClean="0"/>
              <a:t>Κάθε τμήμα της εταιρείας μπορεί να θεωρηθεί ως ένας κρίκος στην </a:t>
            </a:r>
            <a:r>
              <a:rPr lang="el-GR" sz="4200" b="1" dirty="0" smtClean="0"/>
              <a:t>αλυσίδα αξίας </a:t>
            </a:r>
            <a:r>
              <a:rPr lang="el-GR" sz="4200" dirty="0" smtClean="0"/>
              <a:t>της εταιρείας, καθώς αναλαμβάνει δραστηριότητες που προσθέτουν αξία, όπως: </a:t>
            </a:r>
          </a:p>
          <a:p>
            <a:pPr lvl="1">
              <a:lnSpc>
                <a:spcPct val="85000"/>
              </a:lnSpc>
            </a:pPr>
            <a:r>
              <a:rPr lang="el-GR" sz="3200" dirty="0" smtClean="0"/>
              <a:t>Ο σχεδιασμός,</a:t>
            </a:r>
          </a:p>
          <a:p>
            <a:pPr lvl="1">
              <a:lnSpc>
                <a:spcPct val="85000"/>
              </a:lnSpc>
            </a:pPr>
            <a:r>
              <a:rPr lang="el-GR" sz="3200" dirty="0" smtClean="0"/>
              <a:t>Η παραγωγή, </a:t>
            </a:r>
          </a:p>
          <a:p>
            <a:pPr lvl="1">
              <a:lnSpc>
                <a:spcPct val="85000"/>
              </a:lnSpc>
            </a:pPr>
            <a:r>
              <a:rPr lang="el-GR" sz="3200" dirty="0" smtClean="0"/>
              <a:t>Η πώληση, </a:t>
            </a:r>
          </a:p>
          <a:p>
            <a:pPr lvl="1">
              <a:lnSpc>
                <a:spcPct val="85000"/>
              </a:lnSpc>
            </a:pPr>
            <a:r>
              <a:rPr lang="el-GR" sz="3200" dirty="0" smtClean="0"/>
              <a:t>Η Διανομή </a:t>
            </a:r>
          </a:p>
          <a:p>
            <a:pPr lvl="1">
              <a:lnSpc>
                <a:spcPct val="85000"/>
              </a:lnSpc>
            </a:pPr>
            <a:r>
              <a:rPr lang="el-GR" sz="3200" dirty="0" smtClean="0"/>
              <a:t>Η Υποστήριξη των προϊόντων </a:t>
            </a:r>
            <a:endParaRPr lang="en-US" sz="32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43</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5768" y="2137420"/>
            <a:ext cx="2088232" cy="18176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p:txBody>
          <a:bodyPr>
            <a:normAutofit fontScale="85000" lnSpcReduction="10000"/>
          </a:bodyPr>
          <a:lstStyle/>
          <a:p>
            <a:pPr>
              <a:lnSpc>
                <a:spcPct val="120000"/>
              </a:lnSpc>
              <a:buNone/>
            </a:pPr>
            <a:r>
              <a:rPr lang="el-GR" sz="3300" b="1" dirty="0" smtClean="0"/>
              <a:t>Αλυσίδα αξίας </a:t>
            </a:r>
            <a:endParaRPr lang="el-GR" sz="3300" dirty="0" smtClean="0"/>
          </a:p>
          <a:p>
            <a:pPr>
              <a:lnSpc>
                <a:spcPct val="120000"/>
              </a:lnSpc>
              <a:buFont typeface="Wingdings" panose="05000000000000000000" pitchFamily="2" charset="2"/>
              <a:buChar char="q"/>
            </a:pPr>
            <a:r>
              <a:rPr lang="el-GR" dirty="0" smtClean="0"/>
              <a:t>Η </a:t>
            </a:r>
            <a:r>
              <a:rPr lang="el-GR" b="1" dirty="0" smtClean="0"/>
              <a:t>αλυσίδα αξίας </a:t>
            </a:r>
            <a:r>
              <a:rPr lang="el-GR" dirty="0" smtClean="0"/>
              <a:t>μίας εταιρείας είναι τόσο ισχυρή, όσο ισχυρός είναι και ο ασθενέστερος κρίκος της.</a:t>
            </a:r>
          </a:p>
          <a:p>
            <a:pPr>
              <a:lnSpc>
                <a:spcPct val="120000"/>
              </a:lnSpc>
              <a:buFont typeface="Wingdings" panose="05000000000000000000" pitchFamily="2" charset="2"/>
              <a:buChar char="q"/>
            </a:pPr>
            <a:r>
              <a:rPr lang="el-GR" dirty="0" smtClean="0"/>
              <a:t> Η συνεργασία μεταξύ των διαφόρων τμημάτων, ο επιτυχής συντονισμός των δραστηριοτήτων τους αποτελεί το κλειδί για τη δημιουργία ύψιστης αξίας.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44</a:t>
            </a:fld>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333500"/>
            <a:ext cx="6059016" cy="3771636"/>
          </a:xfrm>
        </p:spPr>
        <p:txBody>
          <a:bodyPr>
            <a:normAutofit/>
          </a:bodyPr>
          <a:lstStyle/>
          <a:p>
            <a:pPr>
              <a:buNone/>
            </a:pPr>
            <a:r>
              <a:rPr lang="el-GR" b="1" dirty="0" smtClean="0"/>
              <a:t>Το Μάρκετινγκ σε δράση</a:t>
            </a:r>
          </a:p>
          <a:p>
            <a:pPr marL="0" indent="0">
              <a:lnSpc>
                <a:spcPct val="90000"/>
              </a:lnSpc>
              <a:buNone/>
            </a:pPr>
            <a:r>
              <a:rPr lang="el-GR" sz="2600" dirty="0" smtClean="0"/>
              <a:t> Η ικανότητα της </a:t>
            </a:r>
            <a:r>
              <a:rPr lang="en-US" sz="2600" dirty="0" smtClean="0"/>
              <a:t>Wal-Mart’s </a:t>
            </a:r>
            <a:r>
              <a:rPr lang="el-GR" sz="2600" dirty="0" smtClean="0"/>
              <a:t>να προσφέρει τα σωστά προϊόντα σε χαμηλές τιμές ώστε να ισχύει η δήλωσή </a:t>
            </a:r>
            <a:r>
              <a:rPr lang="en-US" sz="2600" dirty="0" smtClean="0"/>
              <a:t>“Save money. Live better.” </a:t>
            </a:r>
            <a:r>
              <a:rPr lang="el-GR" sz="2600" dirty="0" smtClean="0"/>
              <a:t>εξαρτάται από τη συμβολή των ανθρώπων σε όλα τα τμήματα της εταιρείας – μάρκετινγκ, προμηθειών, πληροφοριακών συστημάτων,  χρηματοοικονομικών και διαδικασιών. </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45</a:t>
            </a:fld>
            <a:endParaRPr lang="el-GR" dirty="0"/>
          </a:p>
        </p:txBody>
      </p:sp>
      <p:pic>
        <p:nvPicPr>
          <p:cNvPr id="5"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0192" y="2497460"/>
            <a:ext cx="2699792" cy="27051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p:txBody>
          <a:bodyPr>
            <a:normAutofit fontScale="77500" lnSpcReduction="20000"/>
          </a:bodyPr>
          <a:lstStyle/>
          <a:p>
            <a:pPr>
              <a:buNone/>
            </a:pPr>
            <a:r>
              <a:rPr lang="el-GR" sz="3400" b="1" dirty="0" smtClean="0"/>
              <a:t>Δίκτυο Παροχής Αξίας</a:t>
            </a:r>
          </a:p>
          <a:p>
            <a:pPr>
              <a:lnSpc>
                <a:spcPct val="95000"/>
              </a:lnSpc>
              <a:buFont typeface="Wingdings" panose="05000000000000000000" pitchFamily="2" charset="2"/>
              <a:buChar char="q"/>
            </a:pPr>
            <a:r>
              <a:rPr lang="el-GR" sz="2600" dirty="0" smtClean="0"/>
              <a:t>Το </a:t>
            </a:r>
            <a:r>
              <a:rPr lang="el-GR" sz="2600" b="1" dirty="0" smtClean="0"/>
              <a:t>δίκτυο</a:t>
            </a:r>
            <a:r>
              <a:rPr lang="el-GR" sz="2600" dirty="0" smtClean="0"/>
              <a:t> που συνίσταται από την αλυσίδα αξίας</a:t>
            </a:r>
          </a:p>
          <a:p>
            <a:pPr lvl="1">
              <a:lnSpc>
                <a:spcPct val="95000"/>
              </a:lnSpc>
            </a:pPr>
            <a:r>
              <a:rPr lang="el-GR" sz="2600" dirty="0" smtClean="0"/>
              <a:t>Των προμηθευτών</a:t>
            </a:r>
            <a:endParaRPr lang="en-US" sz="2600" dirty="0" smtClean="0"/>
          </a:p>
          <a:p>
            <a:pPr lvl="1">
              <a:lnSpc>
                <a:spcPct val="95000"/>
              </a:lnSpc>
            </a:pPr>
            <a:r>
              <a:rPr lang="el-GR" sz="2600" dirty="0" smtClean="0"/>
              <a:t>Της</a:t>
            </a:r>
            <a:r>
              <a:rPr lang="en-US" sz="2600" dirty="0" smtClean="0"/>
              <a:t> </a:t>
            </a:r>
            <a:r>
              <a:rPr lang="el-GR" sz="2600" dirty="0" smtClean="0"/>
              <a:t>εταιρείας</a:t>
            </a:r>
          </a:p>
          <a:p>
            <a:pPr lvl="1">
              <a:lnSpc>
                <a:spcPct val="95000"/>
              </a:lnSpc>
            </a:pPr>
            <a:r>
              <a:rPr lang="el-GR" sz="2600" dirty="0" smtClean="0"/>
              <a:t>Των διανομέων</a:t>
            </a:r>
            <a:endParaRPr lang="en-US" sz="2600" dirty="0" smtClean="0"/>
          </a:p>
          <a:p>
            <a:pPr lvl="1">
              <a:lnSpc>
                <a:spcPct val="95000"/>
              </a:lnSpc>
            </a:pPr>
            <a:r>
              <a:rPr lang="el-GR" sz="2600" dirty="0" smtClean="0"/>
              <a:t>Των πελατών</a:t>
            </a:r>
          </a:p>
          <a:p>
            <a:pPr marL="457200" lvl="1" indent="0">
              <a:lnSpc>
                <a:spcPct val="95000"/>
              </a:lnSpc>
              <a:buNone/>
            </a:pPr>
            <a:r>
              <a:rPr lang="el-GR" sz="2600" dirty="0" smtClean="0"/>
              <a:t>Που συνεργάζονται μεταξύ τους με σκοπό τη </a:t>
            </a:r>
            <a:r>
              <a:rPr lang="el-GR" sz="2600" b="1" dirty="0" smtClean="0"/>
              <a:t>βελτίωση του συνολικού συστήματος μεταβίβασης αξίας στους πελάτες</a:t>
            </a:r>
            <a:r>
              <a:rPr lang="el-GR" sz="2600" dirty="0" smtClean="0"/>
              <a:t>. </a:t>
            </a:r>
          </a:p>
          <a:p>
            <a:pPr marL="457200" lvl="1" indent="0">
              <a:lnSpc>
                <a:spcPct val="95000"/>
              </a:lnSpc>
              <a:buNone/>
            </a:pPr>
            <a:r>
              <a:rPr lang="el-GR" sz="2600" dirty="0" smtClean="0"/>
              <a:t>Σήμερα δεν υπάρχει ανταγωνισμός μεμονωμένων ατόμων αλλά </a:t>
            </a:r>
            <a:r>
              <a:rPr lang="el-GR" sz="2600" b="1" dirty="0" smtClean="0"/>
              <a:t>συνολικών δικτύων παροχής </a:t>
            </a:r>
            <a:r>
              <a:rPr lang="el-GR" sz="2600" dirty="0" smtClean="0"/>
              <a:t>που δημιουργούνται από τους ανταγωνιστές.</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46</a:t>
            </a:fld>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p:txBody>
          <a:bodyPr>
            <a:normAutofit fontScale="85000" lnSpcReduction="10000"/>
          </a:bodyPr>
          <a:lstStyle/>
          <a:p>
            <a:pPr>
              <a:buNone/>
            </a:pPr>
            <a:r>
              <a:rPr lang="el-GR" b="1" dirty="0" smtClean="0"/>
              <a:t>Δίκτυο Παροχής Αξίας</a:t>
            </a:r>
          </a:p>
          <a:p>
            <a:pPr marL="457200" lvl="1" indent="0">
              <a:lnSpc>
                <a:spcPct val="120000"/>
              </a:lnSpc>
              <a:buNone/>
            </a:pPr>
            <a:r>
              <a:rPr lang="el-GR" sz="2400" dirty="0" smtClean="0"/>
              <a:t>Παράδειγμα: Η επίδοση της </a:t>
            </a:r>
            <a:r>
              <a:rPr lang="en-US" sz="2400" b="1" dirty="0" smtClean="0"/>
              <a:t>Toyota</a:t>
            </a:r>
            <a:r>
              <a:rPr lang="en-US" sz="2400" dirty="0" smtClean="0"/>
              <a:t> </a:t>
            </a:r>
            <a:r>
              <a:rPr lang="el-GR" sz="2400" dirty="0" smtClean="0"/>
              <a:t>έναντι αυτής της </a:t>
            </a:r>
            <a:r>
              <a:rPr lang="en-US" sz="2400" dirty="0" smtClean="0"/>
              <a:t>Ford </a:t>
            </a:r>
            <a:r>
              <a:rPr lang="el-GR" sz="2400" dirty="0" smtClean="0"/>
              <a:t>εξαρτάται από την ποιότητα του συνολικού δικτύου παροχής αξίας της </a:t>
            </a:r>
            <a:r>
              <a:rPr lang="en-US" sz="2400" dirty="0" smtClean="0"/>
              <a:t>Toyota </a:t>
            </a:r>
            <a:r>
              <a:rPr lang="el-GR" sz="2400" dirty="0" smtClean="0"/>
              <a:t>έναντι αυτού της </a:t>
            </a:r>
            <a:r>
              <a:rPr lang="en-US" sz="2400" dirty="0" smtClean="0"/>
              <a:t>Ford.</a:t>
            </a:r>
            <a:r>
              <a:rPr lang="el-GR" sz="2400" dirty="0" smtClean="0"/>
              <a:t> </a:t>
            </a:r>
          </a:p>
          <a:p>
            <a:pPr marL="457200" lvl="1" indent="0">
              <a:lnSpc>
                <a:spcPct val="120000"/>
              </a:lnSpc>
              <a:buNone/>
            </a:pPr>
            <a:r>
              <a:rPr lang="el-GR" sz="2400" dirty="0" smtClean="0"/>
              <a:t>Η </a:t>
            </a:r>
            <a:r>
              <a:rPr lang="en-US" sz="2400" b="1" dirty="0" smtClean="0"/>
              <a:t>Toyota</a:t>
            </a:r>
            <a:r>
              <a:rPr lang="en-US" sz="2400" dirty="0" smtClean="0"/>
              <a:t> </a:t>
            </a:r>
            <a:r>
              <a:rPr lang="el-GR" sz="2400" dirty="0" smtClean="0"/>
              <a:t>συνεργάζεται με τους προμηθευτές της και τους βοηθά στο να ανταποκρίνονται στις υψηλές προσδοκίες της. Η δημιουργία ικανοποιημένων προμηθευτών βοηθά την εταιρεία στην παραγωγή αυτοκινήτων χαμηλότερου κόστους και υψηλότερης ποιότητας, το οποίο με την σειρά του οδηγεί σε πιο ικανοποιημένους πελάτες.</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47</a:t>
            </a:fld>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400" dirty="0" smtClean="0"/>
              <a:t>Συνεργασία για την Ανάπτυξη Πελατειακών Σχέσεων</a:t>
            </a:r>
            <a:endParaRPr lang="en-US" sz="3400" dirty="0"/>
          </a:p>
        </p:txBody>
      </p:sp>
      <p:sp>
        <p:nvSpPr>
          <p:cNvPr id="3" name="2 - Θέση περιεχομένου"/>
          <p:cNvSpPr>
            <a:spLocks noGrp="1"/>
          </p:cNvSpPr>
          <p:nvPr>
            <p:ph idx="1"/>
          </p:nvPr>
        </p:nvSpPr>
        <p:spPr>
          <a:xfrm>
            <a:off x="457200" y="1201316"/>
            <a:ext cx="8229600" cy="4513684"/>
          </a:xfrm>
        </p:spPr>
        <p:txBody>
          <a:bodyPr>
            <a:normAutofit fontScale="62500" lnSpcReduction="20000"/>
          </a:bodyPr>
          <a:lstStyle/>
          <a:p>
            <a:pPr>
              <a:buNone/>
            </a:pPr>
            <a:r>
              <a:rPr lang="el-GR" sz="3500" b="1" dirty="0" smtClean="0"/>
              <a:t>Ανακεφαλαίωση – Ερωτήματα</a:t>
            </a:r>
          </a:p>
          <a:p>
            <a:r>
              <a:rPr lang="el-GR" dirty="0" smtClean="0"/>
              <a:t>Ποια είναι τα στάδια του στρατηγικού σχεδιασμού της εταιρείας</a:t>
            </a:r>
            <a:r>
              <a:rPr lang="en-US" dirty="0" smtClean="0"/>
              <a:t>;</a:t>
            </a:r>
            <a:endParaRPr lang="el-GR" dirty="0" smtClean="0"/>
          </a:p>
          <a:p>
            <a:r>
              <a:rPr lang="el-GR" dirty="0" smtClean="0"/>
              <a:t>Τι εκφράζει η εταιρεία με την δήλωση αποστολής της και για να φέρει το επιθυμητό αποτέλεσμα πως αυτή θα πρέπει να είναι</a:t>
            </a:r>
            <a:r>
              <a:rPr lang="en-US" dirty="0" smtClean="0"/>
              <a:t>;</a:t>
            </a:r>
          </a:p>
          <a:p>
            <a:r>
              <a:rPr lang="el-GR" dirty="0" smtClean="0"/>
              <a:t>Τι είναι το επιχειρηματικό χαρτοφυλάκιο</a:t>
            </a:r>
            <a:r>
              <a:rPr lang="en-US" dirty="0" smtClean="0"/>
              <a:t>;</a:t>
            </a:r>
          </a:p>
          <a:p>
            <a:r>
              <a:rPr lang="el-GR" dirty="0" smtClean="0"/>
              <a:t>Ποια είναι η προσέγγιση της </a:t>
            </a:r>
            <a:r>
              <a:rPr lang="en-US" dirty="0" smtClean="0"/>
              <a:t>BCG </a:t>
            </a:r>
            <a:r>
              <a:rPr lang="el-GR" dirty="0" smtClean="0"/>
              <a:t>στην ανάλυση χαρτοφυλακίου</a:t>
            </a:r>
            <a:r>
              <a:rPr lang="en-US" dirty="0" smtClean="0"/>
              <a:t>;</a:t>
            </a:r>
            <a:r>
              <a:rPr lang="el-GR" dirty="0" smtClean="0"/>
              <a:t> </a:t>
            </a:r>
          </a:p>
          <a:p>
            <a:r>
              <a:rPr lang="el-GR" dirty="0" smtClean="0"/>
              <a:t>Σύμφωνα με την μήτρα ανάπτυξης μεριδίου της </a:t>
            </a:r>
            <a:r>
              <a:rPr lang="en-US" dirty="0" smtClean="0"/>
              <a:t>BCG</a:t>
            </a:r>
            <a:r>
              <a:rPr lang="el-GR" dirty="0" smtClean="0"/>
              <a:t>, πόσοι τύποι Σ.Ε.Μ. υπάρχουν και ποια στρατηγική ακολουθεί για τον καθένα η εταιρεία</a:t>
            </a:r>
            <a:r>
              <a:rPr lang="en-US" dirty="0" smtClean="0"/>
              <a:t>;</a:t>
            </a:r>
            <a:endParaRPr lang="el-GR" dirty="0" smtClean="0"/>
          </a:p>
          <a:p>
            <a:r>
              <a:rPr lang="el-GR" dirty="0" smtClean="0"/>
              <a:t>Ποιο είναι το εργαλείο σχεδιασμού χαρτοφυλακίου για αναγνώριση ευκαιριών ανάπτυξης της εταιρείας</a:t>
            </a:r>
            <a:r>
              <a:rPr lang="en-US" dirty="0" smtClean="0"/>
              <a:t>;</a:t>
            </a:r>
            <a:endParaRPr lang="el-GR" dirty="0" smtClean="0"/>
          </a:p>
          <a:p>
            <a:r>
              <a:rPr lang="el-GR" dirty="0" smtClean="0"/>
              <a:t>Οι ασχολούμενοι με το μάρκετινγκ γιατί πρέπει να ασκούν και διαχείριση σχέσεων με τους συνεργάτες</a:t>
            </a:r>
            <a:r>
              <a:rPr lang="en-US"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48</a:t>
            </a:fld>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90000"/>
              </a:lnSpc>
              <a:buNone/>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buBlip>
                <a:blip r:embed="rId3"/>
              </a:buBlip>
            </a:pPr>
            <a:r>
              <a:rPr lang="el-GR" sz="1800" dirty="0" smtClean="0">
                <a:ea typeface="ＭＳ Ｐゴシック" pitchFamily="34" charset="-128"/>
              </a:rPr>
              <a:t>Εξηγήσουν το </a:t>
            </a:r>
            <a:r>
              <a:rPr lang="el-GR" sz="1800" b="1" dirty="0" smtClean="0">
                <a:ea typeface="ＭＳ Ｐゴシック" pitchFamily="34" charset="-128"/>
              </a:rPr>
              <a:t>στρατηγικό σχεδιασμό της εταιρείας </a:t>
            </a:r>
            <a:r>
              <a:rPr lang="el-GR" sz="1800" dirty="0" smtClean="0">
                <a:ea typeface="ＭＳ Ｐゴシック" pitchFamily="34" charset="-128"/>
              </a:rPr>
              <a:t>καθώς και ποια είναι </a:t>
            </a:r>
            <a:r>
              <a:rPr lang="el-GR" sz="1800" b="1" dirty="0" smtClean="0">
                <a:ea typeface="ＭＳ Ｐゴシック" pitchFamily="34" charset="-128"/>
              </a:rPr>
              <a:t>τα τέσσερα στάδια </a:t>
            </a:r>
            <a:r>
              <a:rPr lang="el-GR" sz="1800" dirty="0" smtClean="0">
                <a:ea typeface="ＭＳ Ｐゴシック" pitchFamily="34" charset="-128"/>
              </a:rPr>
              <a:t>αυτού του σχεδιασμού.</a:t>
            </a:r>
          </a:p>
          <a:p>
            <a:pPr marL="971550" lvl="1" indent="-514350">
              <a:buBlip>
                <a:blip r:embed="rId3"/>
              </a:buBlip>
            </a:pPr>
            <a:r>
              <a:rPr lang="el-GR" sz="1800" dirty="0" smtClean="0">
                <a:ea typeface="ＭＳ Ｐゴシック" pitchFamily="34" charset="-128"/>
              </a:rPr>
              <a:t>Εξηγήσουν  το πώς γίνεται ο </a:t>
            </a:r>
            <a:r>
              <a:rPr lang="el-GR" sz="1800" b="1" dirty="0" smtClean="0">
                <a:ea typeface="ＭＳ Ｐゴシック" pitchFamily="34" charset="-128"/>
              </a:rPr>
              <a:t>σχεδιασμός επιχειρηματικών χαρτοφυλακίων </a:t>
            </a:r>
            <a:r>
              <a:rPr lang="el-GR" sz="1800" dirty="0" smtClean="0">
                <a:ea typeface="ＭＳ Ｐゴシック" pitchFamily="34" charset="-128"/>
              </a:rPr>
              <a:t>και πως εξελίσσονται οι </a:t>
            </a:r>
            <a:r>
              <a:rPr lang="el-GR" sz="1800" b="1" dirty="0" smtClean="0">
                <a:ea typeface="ＭＳ Ｐゴシック" pitchFamily="34" charset="-128"/>
              </a:rPr>
              <a:t>στρατηγικές ανάπτυξης.</a:t>
            </a:r>
          </a:p>
          <a:p>
            <a:pPr marL="971550" lvl="1" indent="-514350">
              <a:buBlip>
                <a:blip r:embed="rId3"/>
              </a:buBlip>
            </a:pPr>
            <a:r>
              <a:rPr lang="el-GR" sz="1800" dirty="0" smtClean="0">
                <a:ea typeface="ＭＳ Ｐゴシック" pitchFamily="34" charset="-128"/>
              </a:rPr>
              <a:t>Εξηγήσουν ποιος είναι </a:t>
            </a:r>
            <a:r>
              <a:rPr lang="el-GR" sz="1800" b="1" dirty="0" smtClean="0">
                <a:ea typeface="ＭＳ Ｐゴシック" pitchFamily="34" charset="-128"/>
              </a:rPr>
              <a:t>ο ρόλος του μάρκετινγκ </a:t>
            </a:r>
            <a:r>
              <a:rPr lang="el-GR" sz="1800" dirty="0" smtClean="0">
                <a:ea typeface="ＭＳ Ｐゴシック" pitchFamily="34" charset="-128"/>
              </a:rPr>
              <a:t>στο </a:t>
            </a:r>
            <a:r>
              <a:rPr lang="el-GR" sz="1800" b="1" dirty="0" smtClean="0">
                <a:ea typeface="ＭＳ Ｐゴシック" pitchFamily="34" charset="-128"/>
              </a:rPr>
              <a:t>στρατηγικό σχεδιασμό </a:t>
            </a:r>
            <a:r>
              <a:rPr lang="el-GR" sz="1800" dirty="0" smtClean="0">
                <a:ea typeface="ＭＳ Ｐゴシック" pitchFamily="34" charset="-128"/>
              </a:rPr>
              <a:t>.</a:t>
            </a:r>
          </a:p>
          <a:p>
            <a:pPr marL="971550" lvl="1" indent="-514350">
              <a:buBlip>
                <a:blip r:embed="rId3"/>
              </a:buBlip>
            </a:pPr>
            <a:r>
              <a:rPr lang="el-GR" sz="1800" dirty="0" smtClean="0">
                <a:ea typeface="ＭＳ Ｐゴシック" pitchFamily="34" charset="-128"/>
              </a:rPr>
              <a:t>Εξηγήσουν πως το μάρκετινγκ </a:t>
            </a:r>
            <a:r>
              <a:rPr lang="el-GR" sz="1800" b="1" dirty="0" smtClean="0">
                <a:ea typeface="ＭＳ Ｐゴシック" pitchFamily="34" charset="-128"/>
              </a:rPr>
              <a:t>συνεργάζεται </a:t>
            </a:r>
            <a:r>
              <a:rPr lang="el-GR" sz="1800" dirty="0" smtClean="0">
                <a:ea typeface="ＭＳ Ｐゴシック" pitchFamily="34" charset="-128"/>
              </a:rPr>
              <a:t>με άλλους με σκοπό </a:t>
            </a:r>
            <a:r>
              <a:rPr lang="el-GR" sz="1800" b="1" dirty="0" smtClean="0">
                <a:ea typeface="ＭＳ Ｐゴシック" pitchFamily="34" charset="-128"/>
              </a:rPr>
              <a:t>τη δημιουργία και παροχή αξίας πελατών.</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51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54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55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9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buBlip>
                <a:blip r:embed="rId3"/>
              </a:buBlip>
            </a:pPr>
            <a:r>
              <a:rPr lang="el-GR" sz="1800" dirty="0" smtClean="0">
                <a:ea typeface="ＭＳ Ｐゴシック" pitchFamily="34" charset="-128"/>
              </a:rPr>
              <a:t>Περιγράψουν τα στοιχεία μιας </a:t>
            </a:r>
            <a:r>
              <a:rPr lang="el-GR" sz="1800" b="1" dirty="0" err="1" smtClean="0">
                <a:ea typeface="ＭＳ Ｐゴシック" pitchFamily="34" charset="-128"/>
              </a:rPr>
              <a:t>πελατο</a:t>
            </a:r>
            <a:r>
              <a:rPr lang="el-GR" sz="1800" b="1" dirty="0" smtClean="0">
                <a:ea typeface="ＭＳ Ｐゴシック" pitchFamily="34" charset="-128"/>
              </a:rPr>
              <a:t>-κεντρικής στρατηγικής και μίγματος μάρκετινγκ καθώς </a:t>
            </a:r>
            <a:r>
              <a:rPr lang="el-GR" sz="1800" dirty="0" smtClean="0">
                <a:ea typeface="ＭＳ Ｐゴシック" pitchFamily="34" charset="-128"/>
              </a:rPr>
              <a:t>και τις </a:t>
            </a:r>
            <a:r>
              <a:rPr lang="el-GR" sz="1800" b="1" dirty="0" smtClean="0">
                <a:ea typeface="ＭＳ Ｐゴシック" pitchFamily="34" charset="-128"/>
              </a:rPr>
              <a:t>δυνάμεις </a:t>
            </a:r>
            <a:r>
              <a:rPr lang="el-GR" sz="1800" dirty="0" smtClean="0">
                <a:ea typeface="ＭＳ Ｐゴシック" pitchFamily="34" charset="-128"/>
              </a:rPr>
              <a:t>που την επηρεάζουν.</a:t>
            </a:r>
          </a:p>
          <a:p>
            <a:pPr marL="971550" lvl="1" indent="-514350">
              <a:buBlip>
                <a:blip r:embed="rId3"/>
              </a:buBlip>
            </a:pPr>
            <a:r>
              <a:rPr lang="el-GR" sz="1800" dirty="0" smtClean="0">
                <a:ea typeface="ＭＳ Ｐゴシック" pitchFamily="34" charset="-128"/>
              </a:rPr>
              <a:t>Περιγράψουν τα στοιχεία </a:t>
            </a:r>
            <a:r>
              <a:rPr lang="el-GR" sz="1800" b="1" dirty="0" smtClean="0">
                <a:ea typeface="ＭＳ Ｐゴシック" pitchFamily="34" charset="-128"/>
              </a:rPr>
              <a:t>ενός μίγματος μάρκετινγκ</a:t>
            </a:r>
            <a:r>
              <a:rPr lang="el-GR" sz="1800" dirty="0" smtClean="0">
                <a:ea typeface="ＭＳ Ｐゴシック" pitchFamily="34" charset="-128"/>
              </a:rPr>
              <a:t>.</a:t>
            </a:r>
          </a:p>
          <a:p>
            <a:pPr marL="971550" lvl="1" indent="-514350">
              <a:buBlip>
                <a:blip r:embed="rId3"/>
              </a:buBlip>
            </a:pPr>
            <a:r>
              <a:rPr lang="el-GR" sz="1800" dirty="0" smtClean="0">
                <a:ea typeface="ＭＳ Ｐゴシック" pitchFamily="34" charset="-128"/>
              </a:rPr>
              <a:t>Περιγράψουν τις </a:t>
            </a:r>
            <a:r>
              <a:rPr lang="el-GR" sz="1800" b="1" dirty="0" smtClean="0">
                <a:ea typeface="ＭＳ Ｐゴシック" pitchFamily="34" charset="-128"/>
              </a:rPr>
              <a:t>λειτουργίες διοίκησης μάρκετινγκ </a:t>
            </a:r>
            <a:r>
              <a:rPr lang="el-GR" sz="1800" dirty="0" smtClean="0">
                <a:ea typeface="ＭＳ Ｐゴシック" pitchFamily="34" charset="-128"/>
              </a:rPr>
              <a:t>καθώς και </a:t>
            </a:r>
            <a:r>
              <a:rPr lang="el-GR" sz="1800" b="1" dirty="0" smtClean="0">
                <a:ea typeface="ＭＳ Ｐゴシック" pitchFamily="34" charset="-128"/>
              </a:rPr>
              <a:t>το σχέδιο μάρκετινγκ</a:t>
            </a:r>
            <a:r>
              <a:rPr lang="el-GR" sz="1800" dirty="0" smtClean="0">
                <a:ea typeface="ＭＳ Ｐゴシック" pitchFamily="34" charset="-128"/>
              </a:rPr>
              <a:t>.</a:t>
            </a:r>
          </a:p>
          <a:p>
            <a:pPr marL="971550" lvl="1" indent="-514350">
              <a:buBlip>
                <a:blip r:embed="rId3"/>
              </a:buBlip>
            </a:pPr>
            <a:r>
              <a:rPr lang="el-GR" sz="1800" dirty="0" smtClean="0">
                <a:ea typeface="ＭＳ Ｐゴシック" pitchFamily="34" charset="-128"/>
              </a:rPr>
              <a:t>Εξηγήσουν τη σπουδαιότητα </a:t>
            </a:r>
            <a:r>
              <a:rPr lang="el-GR" sz="1800" b="1" dirty="0" smtClean="0">
                <a:ea typeface="ＭＳ Ｐゴシック" pitchFamily="34" charset="-128"/>
              </a:rPr>
              <a:t>της μέτρησης </a:t>
            </a:r>
            <a:r>
              <a:rPr lang="el-GR" sz="1800" dirty="0" smtClean="0">
                <a:ea typeface="ＭＳ Ｐゴシック" pitchFamily="34" charset="-128"/>
              </a:rPr>
              <a:t>και </a:t>
            </a:r>
            <a:r>
              <a:rPr lang="el-GR" sz="1800" b="1" dirty="0" smtClean="0">
                <a:ea typeface="ＭＳ Ｐゴシック" pitchFamily="34" charset="-128"/>
              </a:rPr>
              <a:t>διοίκησης της απόδοσης μιας επένδυσης μάρκετινγκ.</a:t>
            </a:r>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3204"/>
            <a:ext cx="8229600" cy="756427"/>
          </a:xfrm>
        </p:spPr>
        <p:txBody>
          <a:bodyPr>
            <a:normAutofit fontScale="90000"/>
          </a:bodyPr>
          <a:lstStyle/>
          <a:p>
            <a:r>
              <a:rPr lang="el-GR" dirty="0" smtClean="0"/>
              <a:t>ΠΕΡΙΓΡΑΦΗ ΕΝΟΤΗΤΑΣ</a:t>
            </a:r>
            <a:endParaRPr lang="en-US" dirty="0"/>
          </a:p>
        </p:txBody>
      </p:sp>
      <p:sp>
        <p:nvSpPr>
          <p:cNvPr id="3" name="2 - Θέση περιεχομένου"/>
          <p:cNvSpPr>
            <a:spLocks noGrp="1"/>
          </p:cNvSpPr>
          <p:nvPr>
            <p:ph idx="1"/>
          </p:nvPr>
        </p:nvSpPr>
        <p:spPr>
          <a:xfrm>
            <a:off x="467544" y="841276"/>
            <a:ext cx="8229600" cy="3771636"/>
          </a:xfrm>
        </p:spPr>
        <p:txBody>
          <a:bodyPr>
            <a:noAutofit/>
          </a:bodyPr>
          <a:lstStyle/>
          <a:p>
            <a:pPr marL="571500" indent="-571500">
              <a:lnSpc>
                <a:spcPct val="75000"/>
              </a:lnSpc>
              <a:buFont typeface="+mj-lt"/>
              <a:buAutoNum type="romanUcPeriod"/>
            </a:pPr>
            <a:r>
              <a:rPr lang="el-GR" sz="2000" dirty="0" smtClean="0">
                <a:ea typeface="ＭＳ Ｐゴシック" pitchFamily="34" charset="-128"/>
              </a:rPr>
              <a:t>Συνεργασία για την ανάπτυξη πελατειακών σχέσεων</a:t>
            </a:r>
          </a:p>
          <a:p>
            <a:pPr marL="914400" lvl="1" indent="-514350">
              <a:lnSpc>
                <a:spcPct val="75000"/>
              </a:lnSpc>
              <a:buFont typeface="+mj-lt"/>
              <a:buAutoNum type="romanUcPeriod"/>
            </a:pPr>
            <a:r>
              <a:rPr lang="el-GR" sz="2000" dirty="0" smtClean="0">
                <a:ea typeface="ＭＳ Ｐゴシック" pitchFamily="34" charset="-128"/>
              </a:rPr>
              <a:t>Στρατηγικός σχεδιασμός της εταιρείας</a:t>
            </a:r>
          </a:p>
          <a:p>
            <a:pPr marL="914400" lvl="1" indent="-514350">
              <a:lnSpc>
                <a:spcPct val="75000"/>
              </a:lnSpc>
              <a:buFont typeface="+mj-lt"/>
              <a:buAutoNum type="romanUcPeriod"/>
            </a:pPr>
            <a:r>
              <a:rPr lang="el-GR" sz="2000" dirty="0" smtClean="0">
                <a:ea typeface="ＭＳ Ｐゴシック" pitchFamily="34" charset="-128"/>
              </a:rPr>
              <a:t>Σχεδιασμός μάρκετινγκ </a:t>
            </a:r>
          </a:p>
          <a:p>
            <a:pPr marL="571500" indent="-571500">
              <a:lnSpc>
                <a:spcPct val="75000"/>
              </a:lnSpc>
              <a:buFont typeface="+mj-lt"/>
              <a:buAutoNum type="romanUcPeriod"/>
            </a:pPr>
            <a:r>
              <a:rPr lang="el-GR" sz="2000" dirty="0" smtClean="0">
                <a:ea typeface="ＭＳ Ｐゴシック" pitchFamily="34" charset="-128"/>
              </a:rPr>
              <a:t>Στρατηγική Μάρκετινγκ και Μίγμα Μάρκετινγκ</a:t>
            </a:r>
          </a:p>
          <a:p>
            <a:pPr marL="914400" lvl="1" indent="-514350">
              <a:lnSpc>
                <a:spcPct val="75000"/>
              </a:lnSpc>
              <a:buFont typeface="+mj-lt"/>
              <a:buAutoNum type="romanUcPeriod"/>
            </a:pPr>
            <a:r>
              <a:rPr lang="el-GR" sz="2000" dirty="0" smtClean="0">
                <a:ea typeface="ＭＳ Ｐゴシック" pitchFamily="34" charset="-128"/>
              </a:rPr>
              <a:t>Τμηματοποίηση της Αγοράς</a:t>
            </a:r>
          </a:p>
          <a:p>
            <a:pPr marL="914400" lvl="1" indent="-514350">
              <a:lnSpc>
                <a:spcPct val="75000"/>
              </a:lnSpc>
              <a:buFont typeface="+mj-lt"/>
              <a:buAutoNum type="romanUcPeriod"/>
            </a:pPr>
            <a:r>
              <a:rPr lang="el-GR" sz="2000" dirty="0" smtClean="0">
                <a:ea typeface="ＭＳ Ｐゴシック" pitchFamily="34" charset="-128"/>
              </a:rPr>
              <a:t>Στόχευση της Αγοράς</a:t>
            </a:r>
          </a:p>
          <a:p>
            <a:pPr marL="914400" lvl="1" indent="-514350">
              <a:lnSpc>
                <a:spcPct val="75000"/>
              </a:lnSpc>
              <a:buFont typeface="+mj-lt"/>
              <a:buAutoNum type="romanUcPeriod"/>
            </a:pPr>
            <a:r>
              <a:rPr lang="el-GR" sz="2000" dirty="0" smtClean="0">
                <a:ea typeface="ＭＳ Ｐゴシック" pitchFamily="34" charset="-128"/>
              </a:rPr>
              <a:t>Διαφοροποίηση και Τοποθέτηση στην Αγορά</a:t>
            </a:r>
          </a:p>
          <a:p>
            <a:pPr marL="914400" lvl="1" indent="-514350">
              <a:lnSpc>
                <a:spcPct val="75000"/>
              </a:lnSpc>
              <a:buFont typeface="+mj-lt"/>
              <a:buAutoNum type="romanUcPeriod"/>
            </a:pPr>
            <a:r>
              <a:rPr lang="el-GR" sz="2000" dirty="0" smtClean="0">
                <a:ea typeface="ＭＳ Ｐゴシック" pitchFamily="34" charset="-128"/>
              </a:rPr>
              <a:t>Το Μίγμα Μάρκετινγκ</a:t>
            </a:r>
          </a:p>
          <a:p>
            <a:pPr marL="914400" lvl="1" indent="-514350">
              <a:lnSpc>
                <a:spcPct val="75000"/>
              </a:lnSpc>
              <a:buFont typeface="+mj-lt"/>
              <a:buAutoNum type="romanUcPeriod"/>
            </a:pPr>
            <a:r>
              <a:rPr lang="el-GR" sz="2000" dirty="0" smtClean="0">
                <a:ea typeface="ＭＳ Ｐゴシック" pitchFamily="34" charset="-128"/>
              </a:rPr>
              <a:t>Τα 4 </a:t>
            </a:r>
            <a:r>
              <a:rPr lang="en-US" sz="2000" dirty="0" smtClean="0">
                <a:ea typeface="ＭＳ Ｐゴシック" pitchFamily="34" charset="-128"/>
              </a:rPr>
              <a:t>P’s </a:t>
            </a:r>
            <a:r>
              <a:rPr lang="el-GR" sz="2000" dirty="0" smtClean="0">
                <a:ea typeface="ＭＳ Ｐゴシック" pitchFamily="34" charset="-128"/>
              </a:rPr>
              <a:t>του Μίγματος Μάρκετινγκ</a:t>
            </a:r>
          </a:p>
          <a:p>
            <a:pPr marL="914400" lvl="1" indent="-514350">
              <a:lnSpc>
                <a:spcPct val="75000"/>
              </a:lnSpc>
              <a:buFont typeface="+mj-lt"/>
              <a:buAutoNum type="romanUcPeriod"/>
            </a:pPr>
            <a:r>
              <a:rPr lang="el-GR" sz="2000" dirty="0" smtClean="0">
                <a:ea typeface="ＭＳ Ｐゴシック" pitchFamily="34" charset="-128"/>
              </a:rPr>
              <a:t>Τα 4 </a:t>
            </a:r>
            <a:r>
              <a:rPr lang="en-US" sz="2000" dirty="0" smtClean="0">
                <a:ea typeface="ＭＳ Ｐゴシック" pitchFamily="34" charset="-128"/>
              </a:rPr>
              <a:t>C’s </a:t>
            </a:r>
            <a:r>
              <a:rPr lang="el-GR" sz="2000" dirty="0" smtClean="0">
                <a:ea typeface="ＭＳ Ｐゴシック" pitchFamily="34" charset="-128"/>
              </a:rPr>
              <a:t>του Μίγματος Μάρκετινγκ</a:t>
            </a:r>
          </a:p>
          <a:p>
            <a:pPr marL="457200" indent="-514350">
              <a:lnSpc>
                <a:spcPct val="75000"/>
              </a:lnSpc>
              <a:buFont typeface="+mj-lt"/>
              <a:buAutoNum type="romanUcPeriod"/>
            </a:pPr>
            <a:r>
              <a:rPr lang="el-GR" sz="2000" dirty="0" smtClean="0">
                <a:ea typeface="ＭＳ Ｐゴシック" pitchFamily="34" charset="-128"/>
              </a:rPr>
              <a:t>Διαχείριση της διαδικασίας Μάρκετινγκ</a:t>
            </a:r>
          </a:p>
          <a:p>
            <a:pPr marL="914400" lvl="1" indent="-514350">
              <a:lnSpc>
                <a:spcPct val="75000"/>
              </a:lnSpc>
              <a:buFont typeface="+mj-lt"/>
              <a:buAutoNum type="romanUcPeriod"/>
            </a:pPr>
            <a:r>
              <a:rPr lang="el-GR" sz="2000" dirty="0" smtClean="0">
                <a:ea typeface="ＭＳ Ｐゴシック" pitchFamily="34" charset="-128"/>
              </a:rPr>
              <a:t>Ανάλυση –Σχεδιασμός-Εφαρμογή-Έλεγχος</a:t>
            </a:r>
          </a:p>
          <a:p>
            <a:pPr marL="914400" lvl="1" indent="-514350">
              <a:lnSpc>
                <a:spcPct val="75000"/>
              </a:lnSpc>
              <a:buFont typeface="+mj-lt"/>
              <a:buAutoNum type="romanUcPeriod"/>
            </a:pPr>
            <a:r>
              <a:rPr lang="el-GR" sz="2000" dirty="0" smtClean="0">
                <a:ea typeface="ＭＳ Ｐゴシック" pitchFamily="34" charset="-128"/>
              </a:rPr>
              <a:t>Απόδοση της Επένδυσης Μάρκετινγκ</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200" dirty="0" smtClean="0"/>
              <a:t>Συνεργασία για την Ανάπτυξη Πελατειακών Σχέσεων</a:t>
            </a:r>
            <a:endParaRPr lang="en-US" sz="3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AutoShape 4"/>
          <p:cNvSpPr>
            <a:spLocks noGrp="1" noChangeArrowheads="1"/>
          </p:cNvSpPr>
          <p:nvPr>
            <p:ph idx="1"/>
          </p:nvPr>
        </p:nvSpPr>
        <p:spPr bwMode="auto">
          <a:xfrm>
            <a:off x="827584" y="2137420"/>
            <a:ext cx="6624736" cy="2895708"/>
          </a:xfrm>
          <a:prstGeom prst="wedgeRoundRectCallout">
            <a:avLst>
              <a:gd name="adj1" fmla="val -11954"/>
              <a:gd name="adj2" fmla="val -38458"/>
              <a:gd name="adj3" fmla="val 16667"/>
            </a:avLst>
          </a:prstGeom>
          <a:solidFill>
            <a:srgbClr val="E9FF99"/>
          </a:solidFill>
          <a:ln>
            <a:headEnd/>
            <a:tailEnd/>
          </a:ln>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80000"/>
              </a:lnSpc>
              <a:buNone/>
            </a:pPr>
            <a:r>
              <a:rPr lang="el-GR" sz="3600" dirty="0" smtClean="0">
                <a:latin typeface="Calibri" pitchFamily="34" charset="0"/>
              </a:rPr>
              <a:t>  </a:t>
            </a:r>
            <a:r>
              <a:rPr lang="en-US" sz="3600" dirty="0" smtClean="0">
                <a:latin typeface="Calibri" pitchFamily="34" charset="0"/>
              </a:rPr>
              <a:t> </a:t>
            </a:r>
            <a:r>
              <a:rPr lang="el-GR" dirty="0" smtClean="0">
                <a:latin typeface="Calibri" pitchFamily="34" charset="0"/>
              </a:rPr>
              <a:t>Η διαδικασία εκπόνησης και διατήρησης ενός στρατηγικού συνταιριάσματος μεταξύ των στόχων και δυνατοτήτων του οργανισμού και των μεταβαλλόμενων ευκαιριών του μάρκετινγκ</a:t>
            </a:r>
            <a:endParaRPr lang="en-US" dirty="0"/>
          </a:p>
        </p:txBody>
      </p:sp>
      <p:sp>
        <p:nvSpPr>
          <p:cNvPr id="6" name="Rectangle 5"/>
          <p:cNvSpPr txBox="1">
            <a:spLocks noChangeArrowheads="1"/>
          </p:cNvSpPr>
          <p:nvPr/>
        </p:nvSpPr>
        <p:spPr>
          <a:xfrm>
            <a:off x="251520" y="1345332"/>
            <a:ext cx="7772400" cy="6480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smtClean="0">
                <a:ln>
                  <a:noFill/>
                </a:ln>
                <a:uLnTx/>
                <a:uFillTx/>
                <a:latin typeface="+mj-lt"/>
                <a:ea typeface="+mj-ea"/>
                <a:cs typeface="+mj-cs"/>
              </a:rPr>
              <a:t>Στρατηγικός σχεδιασμός</a:t>
            </a:r>
            <a:endParaRPr kumimoji="0" lang="en-US" sz="3600" b="1" i="0" u="none" strike="noStrike" kern="1200" cap="none" spc="0" normalizeH="0" baseline="0" noProof="0" dirty="0">
              <a:ln>
                <a:noFill/>
              </a:ln>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4"/>
            <a:ext cx="8229600" cy="1404499"/>
          </a:xfrm>
        </p:spPr>
        <p:txBody>
          <a:bodyPr>
            <a:noAutofit/>
          </a:bodyPr>
          <a:lstStyle/>
          <a:p>
            <a:pPr algn="l"/>
            <a:r>
              <a:rPr lang="el-GR" sz="3200" dirty="0" smtClean="0"/>
              <a:t>Συνεργασία για την Ανάπτυξη Πελατειακών Σχέσεων</a:t>
            </a:r>
            <a:br>
              <a:rPr lang="el-GR" sz="3200" dirty="0" smtClean="0"/>
            </a:br>
            <a:r>
              <a:rPr lang="el-GR" sz="2600" dirty="0" smtClean="0"/>
              <a:t>Στάδια του Στρατηγικού Σχεδιασμού</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graphicFrame>
        <p:nvGraphicFramePr>
          <p:cNvPr id="5" name="4 - Διάγραμμα"/>
          <p:cNvGraphicFramePr/>
          <p:nvPr>
            <p:extLst>
              <p:ext uri="{D42A27DB-BD31-4B8C-83A1-F6EECF244321}">
                <p14:modId xmlns:p14="http://schemas.microsoft.com/office/powerpoint/2010/main" xmlns="" val="2721872995"/>
              </p:ext>
            </p:extLst>
          </p:nvPr>
        </p:nvGraphicFramePr>
        <p:xfrm>
          <a:off x="611560" y="2929508"/>
          <a:ext cx="8028384" cy="2275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Ορθογώνιο 18"/>
          <p:cNvSpPr/>
          <p:nvPr/>
        </p:nvSpPr>
        <p:spPr>
          <a:xfrm>
            <a:off x="2195736" y="2281436"/>
            <a:ext cx="3519554" cy="646331"/>
          </a:xfrm>
          <a:prstGeom prst="rect">
            <a:avLst/>
          </a:prstGeom>
          <a:noFill/>
        </p:spPr>
        <p:txBody>
          <a:bodyPr wrap="none" lIns="91440" tIns="45720" rIns="91440" bIns="45720">
            <a:spAutoFit/>
          </a:bodyPr>
          <a:lstStyle/>
          <a:p>
            <a:pPr algn="ctr"/>
            <a:r>
              <a:rPr lang="el-GR" sz="3600" dirty="0" smtClean="0"/>
              <a:t>Εταιρικό Επίπεδο</a:t>
            </a:r>
            <a:endParaRPr lang="el-GR" sz="3600" dirty="0"/>
          </a:p>
        </p:txBody>
      </p:sp>
      <p:sp>
        <p:nvSpPr>
          <p:cNvPr id="9" name="Ορθογώνιο 19"/>
          <p:cNvSpPr/>
          <p:nvPr/>
        </p:nvSpPr>
        <p:spPr>
          <a:xfrm>
            <a:off x="6660232" y="1201316"/>
            <a:ext cx="2160240" cy="1938992"/>
          </a:xfrm>
          <a:prstGeom prst="rect">
            <a:avLst/>
          </a:prstGeom>
          <a:noFill/>
        </p:spPr>
        <p:txBody>
          <a:bodyPr wrap="square" lIns="91440" tIns="45720" rIns="91440" bIns="45720">
            <a:spAutoFit/>
          </a:bodyPr>
          <a:lstStyle/>
          <a:p>
            <a:pPr algn="ctr"/>
            <a:r>
              <a:rPr lang="el-GR" sz="2400" dirty="0" smtClean="0"/>
              <a:t>Επίπεδο επιχειρησιακής μονάδας, προϊόντος και αγοράς</a:t>
            </a:r>
            <a:endParaRPr lang="el-GR"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2623</TotalTime>
  <Words>3762</Words>
  <Application>Microsoft Office PowerPoint</Application>
  <PresentationFormat>Προβολή στην οθόνη (16:10)</PresentationFormat>
  <Paragraphs>421</Paragraphs>
  <Slides>56</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Θέμα του Office</vt:lpstr>
      <vt:lpstr>Αρχές Μάρκετινγκ</vt:lpstr>
      <vt:lpstr>Διαφάνεια 2</vt:lpstr>
      <vt:lpstr>Άδειες Χρήσης</vt:lpstr>
      <vt:lpstr>Χρηματοδότηση</vt:lpstr>
      <vt:lpstr>Σκοποί  ενότητας</vt:lpstr>
      <vt:lpstr>Σκοποί  ενότητας</vt:lpstr>
      <vt:lpstr>ΠΕΡΙΓΡΑΦΗ ΕΝΟΤΗΤΑΣ</vt:lpstr>
      <vt:lpstr>Συνεργασία για την Ανάπτυξη Πελατειακών Σχέσεων</vt:lpstr>
      <vt:lpstr>Συνεργασία για την Ανάπτυξη Πελατειακών Σχέσεων Στάδια του Στρατηγικού Σχεδιασμού</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 Απεικόνιση Μήτρας Ανάπτυξης –Μεριδίου της BCG</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 Συνεργασία για την Ανάπτυξη Πελατειακών Σχέσεων Σύνδεση μεταξύ της μήτρας της BCG και του κύκλου ζωής της Σ.Ε.Μ.</vt:lpstr>
      <vt:lpstr>Συνεργασία για την Ανάπτυξη Πελατειακών Σχέσεων</vt:lpstr>
      <vt:lpstr>Συνεργασία για την Ανάπτυξη Πελατειακών Σχέσεων Απεικόνιση του πλέγματος διεύρυνσης προϊόντων / αγοράς</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Συνεργασία για την Ανάπτυξη Πελατειακών Σχέσεων</vt:lpstr>
      <vt:lpstr>Βιβλιογραφία</vt:lpstr>
      <vt:lpstr>Βιβλιογραφία</vt:lpstr>
      <vt:lpstr>Σημείωμα Αναφοράς</vt:lpstr>
      <vt:lpstr>Σημείωμα Αδειοδότησης</vt:lpstr>
      <vt:lpstr>Διαφάνεια 53</vt:lpstr>
      <vt:lpstr>Διαφάνεια 54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370</cp:revision>
  <dcterms:created xsi:type="dcterms:W3CDTF">2012-09-06T09:03:05Z</dcterms:created>
  <dcterms:modified xsi:type="dcterms:W3CDTF">2015-11-05T19:46:48Z</dcterms:modified>
</cp:coreProperties>
</file>