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9" r:id="rId3"/>
    <p:sldId id="257" r:id="rId4"/>
    <p:sldId id="259" r:id="rId5"/>
    <p:sldId id="261" r:id="rId6"/>
    <p:sldId id="303" r:id="rId7"/>
    <p:sldId id="302" r:id="rId8"/>
    <p:sldId id="301" r:id="rId9"/>
    <p:sldId id="300" r:id="rId10"/>
    <p:sldId id="309" r:id="rId11"/>
    <p:sldId id="308" r:id="rId12"/>
    <p:sldId id="307" r:id="rId13"/>
    <p:sldId id="306" r:id="rId14"/>
    <p:sldId id="305" r:id="rId15"/>
    <p:sldId id="290" r:id="rId16"/>
    <p:sldId id="291" r:id="rId17"/>
    <p:sldId id="292" r:id="rId18"/>
    <p:sldId id="293" r:id="rId19"/>
    <p:sldId id="294" r:id="rId20"/>
    <p:sldId id="295" r:id="rId21"/>
    <p:sldId id="280" r:id="rId22"/>
  </p:sldIdLst>
  <p:sldSz cx="9144000" cy="5715000" type="screen16x10"/>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13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24/11/2015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r>
              <a:rPr lang="en-US" sz="4000" dirty="0" smtClean="0"/>
              <a:t>I</a:t>
            </a:r>
            <a:endParaRPr lang="el-GR" sz="4000" dirty="0"/>
          </a:p>
        </p:txBody>
      </p:sp>
      <p:sp>
        <p:nvSpPr>
          <p:cNvPr id="3" name="Υπότιτλος 2"/>
          <p:cNvSpPr>
            <a:spLocks noGrp="1"/>
          </p:cNvSpPr>
          <p:nvPr>
            <p:ph type="subTitle" idx="1"/>
          </p:nvPr>
        </p:nvSpPr>
        <p:spPr>
          <a:xfrm>
            <a:off x="683568" y="2897166"/>
            <a:ext cx="7776864" cy="1616517"/>
          </a:xfrm>
        </p:spPr>
        <p:txBody>
          <a:bodyPr>
            <a:noAutofit/>
          </a:bodyPr>
          <a:lstStyle/>
          <a:p>
            <a:r>
              <a:rPr lang="el-GR" b="1" dirty="0" smtClean="0"/>
              <a:t>Διασφάλιση Αξιοπιστίας Λογιστικού Συστήματος ( Άρθρο 5 )</a:t>
            </a:r>
            <a:endParaRPr lang="el-GR" dirty="0" smtClean="0"/>
          </a:p>
          <a:p>
            <a:r>
              <a:rPr lang="el-GR" sz="2800"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400" dirty="0" smtClean="0"/>
              <a:t>Διασφάλιση Αξιοπιστίας Λογιστικού Συστήματος ( Άρθρο 5 </a:t>
            </a:r>
            <a:r>
              <a:rPr lang="el-GR" sz="3400" dirty="0" smtClean="0"/>
              <a:t>)</a:t>
            </a:r>
            <a:endParaRPr lang="en-US" sz="3400" dirty="0"/>
          </a:p>
        </p:txBody>
      </p:sp>
      <p:sp>
        <p:nvSpPr>
          <p:cNvPr id="3" name="2 - Θέση περιεχομένου"/>
          <p:cNvSpPr>
            <a:spLocks noGrp="1"/>
          </p:cNvSpPr>
          <p:nvPr>
            <p:ph idx="1"/>
          </p:nvPr>
        </p:nvSpPr>
        <p:spPr/>
        <p:txBody>
          <a:bodyPr>
            <a:normAutofit/>
          </a:bodyPr>
          <a:lstStyle/>
          <a:p>
            <a:pPr marL="0" algn="just">
              <a:buNone/>
            </a:pPr>
            <a:r>
              <a:rPr lang="el-GR" sz="2800" b="1" dirty="0" smtClean="0"/>
              <a:t>3.</a:t>
            </a:r>
            <a:r>
              <a:rPr lang="el-GR" sz="2800" dirty="0" smtClean="0"/>
              <a:t> Τα λογιστικά αρχεία πρέπει να παρέχουν τη δυνατότητα σε ένα πρόσωπο που διαθέτει τις απαιτούμενες γνώσεις και εμπειρία να αποκτά κατανόηση των συναλλαγών και των γεγονότων της οντότητας καθώς και της κατάστασης στην οποία βρίσκεται αυτή, εντός ευλόγου χρόνου. </a:t>
            </a:r>
            <a:endParaRPr lang="en-US" sz="2800" dirty="0" smtClean="0"/>
          </a:p>
          <a:p>
            <a:pPr marL="0" algn="just">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400" dirty="0" smtClean="0"/>
              <a:t>Διασφάλιση Αξιοπιστίας Λογιστικού Συστήματος ( Άρθρο 5 </a:t>
            </a:r>
            <a:r>
              <a:rPr lang="el-GR" sz="3400" dirty="0" smtClean="0"/>
              <a:t>)</a:t>
            </a:r>
            <a:endParaRPr lang="en-US" sz="3400" dirty="0"/>
          </a:p>
        </p:txBody>
      </p:sp>
      <p:sp>
        <p:nvSpPr>
          <p:cNvPr id="3" name="2 - Θέση περιεχομένου"/>
          <p:cNvSpPr>
            <a:spLocks noGrp="1"/>
          </p:cNvSpPr>
          <p:nvPr>
            <p:ph idx="1"/>
          </p:nvPr>
        </p:nvSpPr>
        <p:spPr/>
        <p:txBody>
          <a:bodyPr>
            <a:normAutofit/>
          </a:bodyPr>
          <a:lstStyle/>
          <a:p>
            <a:pPr marL="0" algn="just">
              <a:buNone/>
            </a:pPr>
            <a:r>
              <a:rPr lang="el-GR" sz="2800" b="1" dirty="0" smtClean="0"/>
              <a:t>4.</a:t>
            </a:r>
            <a:r>
              <a:rPr lang="el-GR" sz="2800" dirty="0" smtClean="0"/>
              <a:t> Οι χρηματοοικονομικές καταστάσεις της οντότητας, προ της έκδοσής τους, εγκρίνονται κατά περίπτωση από το αρμόδιο όργανο διοίκησης της οντότητας και υπογράφονται από το εξουσιοδοτημένο μέλος του και τον κατά το νόμο υπεύθυνο λογιστή για τη σύνταξη αυτών. </a:t>
            </a:r>
            <a:endParaRPr lang="en-US" sz="2800" dirty="0" smtClean="0"/>
          </a:p>
          <a:p>
            <a:pPr marL="0" algn="just">
              <a:buNone/>
            </a:pP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400" dirty="0" smtClean="0"/>
              <a:t>Διασφάλιση Αξιοπιστίας Λογιστικού Συστήματος ( Άρθρο 5 </a:t>
            </a:r>
            <a:r>
              <a:rPr lang="el-GR" sz="3400" dirty="0" smtClean="0"/>
              <a:t>)</a:t>
            </a:r>
            <a:endParaRPr lang="en-US" sz="3400" dirty="0"/>
          </a:p>
        </p:txBody>
      </p:sp>
      <p:sp>
        <p:nvSpPr>
          <p:cNvPr id="3" name="2 - Θέση περιεχομένου"/>
          <p:cNvSpPr>
            <a:spLocks noGrp="1"/>
          </p:cNvSpPr>
          <p:nvPr>
            <p:ph idx="1"/>
          </p:nvPr>
        </p:nvSpPr>
        <p:spPr/>
        <p:txBody>
          <a:bodyPr>
            <a:normAutofit fontScale="85000" lnSpcReduction="10000"/>
          </a:bodyPr>
          <a:lstStyle/>
          <a:p>
            <a:pPr>
              <a:buNone/>
            </a:pPr>
            <a:r>
              <a:rPr lang="el-GR" b="1" dirty="0" smtClean="0"/>
              <a:t>ΕΡΜΗΝΕΙΑ ΠΟΛ 1003</a:t>
            </a:r>
            <a:endParaRPr lang="en-US" dirty="0" smtClean="0"/>
          </a:p>
          <a:p>
            <a:pPr marL="0" algn="just">
              <a:buNone/>
            </a:pPr>
            <a:r>
              <a:rPr lang="el-GR" dirty="0" smtClean="0"/>
              <a:t>5.4.1 Η παράγραφος αυτή απαιτεί την έγκριση και την υπογραφή των χρηματοοικονομικών καταστάσεων κάθε οντότητας υποκείμενης στον παρόντα νόμο, προ της έκδοσής τους, από το αρμόδιο κατά περίπτωση όργανο διοίκησης της οντότητας και τον κατά το νόμο υπεύθυνο λογιστή. Στόχος της διάταξης αυτής είναι η αξιοπιστία των χρηματοοικονομικών καταστάσεων με την ανάληψη της σχετικής ευθύνης.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400" dirty="0" smtClean="0"/>
              <a:t>Διασφάλιση Αξιοπιστίας Λογιστικού Συστήματος ( Άρθρο 5 </a:t>
            </a:r>
            <a:r>
              <a:rPr lang="el-GR" sz="3400" dirty="0" smtClean="0"/>
              <a:t>)</a:t>
            </a:r>
            <a:endParaRPr lang="en-US" sz="3400" dirty="0"/>
          </a:p>
        </p:txBody>
      </p:sp>
      <p:sp>
        <p:nvSpPr>
          <p:cNvPr id="3" name="2 - Θέση περιεχομένου"/>
          <p:cNvSpPr>
            <a:spLocks noGrp="1"/>
          </p:cNvSpPr>
          <p:nvPr>
            <p:ph idx="1"/>
          </p:nvPr>
        </p:nvSpPr>
        <p:spPr/>
        <p:txBody>
          <a:bodyPr>
            <a:normAutofit fontScale="85000" lnSpcReduction="20000"/>
          </a:bodyPr>
          <a:lstStyle/>
          <a:p>
            <a:pPr marL="0" algn="just">
              <a:buNone/>
            </a:pPr>
            <a:r>
              <a:rPr lang="el-GR" b="1" dirty="0" smtClean="0"/>
              <a:t>5.</a:t>
            </a:r>
            <a:r>
              <a:rPr lang="el-GR" dirty="0" smtClean="0"/>
              <a:t> Κάθε συναλλαγή και γεγονός που αφορά την οντότητα τεκμηριώνεται με κατάλληλα παραστατικά (τεκμήρια). Τα παραστατικά αυτά εκδίδονται είτε από την οντότητα είτε από τους συναλλασσόμενους με αυτήν είτε από τρίτους, σε έντυπη ή σε ηλεκτρονική μορφή, σύμφωνα με τα οριζόμενα στο νόμο αυτό. Τα παραστατικά αναφέρουν όλες τις απαραίτητες πληροφορίες για την ασφαλή ταυτοποίηση κάθε μίας συναλλαγής ή γεγονότος, και σε κάθε περίπτωση όσα ορίζει ο παρών νόμος. </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400" dirty="0" smtClean="0"/>
              <a:t>Διασφάλιση Αξιοπιστίας Λογιστικού Συστήματος ( Άρθρο 5 </a:t>
            </a:r>
            <a:r>
              <a:rPr lang="el-GR" sz="3400" dirty="0" smtClean="0"/>
              <a:t>)</a:t>
            </a:r>
            <a:endParaRPr lang="en-US" sz="3400" dirty="0"/>
          </a:p>
        </p:txBody>
      </p:sp>
      <p:sp>
        <p:nvSpPr>
          <p:cNvPr id="3" name="2 - Θέση περιεχομένου"/>
          <p:cNvSpPr>
            <a:spLocks noGrp="1"/>
          </p:cNvSpPr>
          <p:nvPr>
            <p:ph idx="1"/>
          </p:nvPr>
        </p:nvSpPr>
        <p:spPr/>
        <p:txBody>
          <a:bodyPr>
            <a:normAutofit/>
          </a:bodyPr>
          <a:lstStyle/>
          <a:p>
            <a:pPr>
              <a:buNone/>
            </a:pPr>
            <a:r>
              <a:rPr lang="el-GR" b="1" dirty="0" smtClean="0"/>
              <a:t>ΕΡΜΗΝΕΙΑ ΠΟΛ 1003</a:t>
            </a:r>
            <a:endParaRPr lang="en-US" dirty="0" smtClean="0"/>
          </a:p>
          <a:p>
            <a:pPr marL="0" algn="just">
              <a:buNone/>
            </a:pPr>
            <a:r>
              <a:rPr lang="el-GR" dirty="0" smtClean="0"/>
              <a:t> 5.5.1 Η παράγραφος αυτή καθιερώνει τη γενική υποχρέωση της οντότητας να τεκμηριώνει επαρκώς με κατάλληλα παραστατικά (τεκμήρια) κάθε συναλλαγή ή γεγονός που καταχωρείται στα λογιστικά της αρχεία (βιβλία).</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Καραγιώργος</a:t>
            </a:r>
            <a:r>
              <a:rPr lang="el-GR" sz="1400" dirty="0" smtClean="0">
                <a:ea typeface="Arial Unicode MS"/>
                <a:cs typeface="Times New Roman" pitchFamily="18" charset="0"/>
              </a:rPr>
              <a:t> Π. – Πετρίδης Α. (2010), Μηχανογραφημένη Λογιστική, εκδότης: Αφοί </a:t>
            </a:r>
            <a:r>
              <a:rPr lang="el-GR" sz="1400" dirty="0" err="1" smtClean="0">
                <a:ea typeface="Arial Unicode MS"/>
                <a:cs typeface="Times New Roman" pitchFamily="18" charset="0"/>
              </a:rPr>
              <a:t>Θ.Καραγιώργου</a:t>
            </a:r>
            <a:r>
              <a:rPr lang="el-GR" sz="1400" dirty="0" smtClean="0">
                <a:ea typeface="Arial Unicode MS"/>
                <a:cs typeface="Times New Roman" pitchFamily="18" charset="0"/>
              </a:rPr>
              <a:t> Ο.Ε.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Πολλάλης</a:t>
            </a:r>
            <a:r>
              <a:rPr lang="el-GR" sz="1400" dirty="0" smtClean="0">
                <a:ea typeface="Arial Unicode MS"/>
                <a:cs typeface="Times New Roman" pitchFamily="18" charset="0"/>
              </a:rPr>
              <a:t> Ι., </a:t>
            </a:r>
            <a:r>
              <a:rPr lang="el-GR" sz="1400" dirty="0" err="1" smtClean="0">
                <a:ea typeface="Arial Unicode MS"/>
                <a:cs typeface="Times New Roman" pitchFamily="18" charset="0"/>
              </a:rPr>
              <a:t>Βοζίκης</a:t>
            </a:r>
            <a:r>
              <a:rPr lang="el-GR" sz="1400" dirty="0" smtClean="0">
                <a:ea typeface="Arial Unicode MS"/>
                <a:cs typeface="Times New Roman" pitchFamily="18" charset="0"/>
              </a:rPr>
              <a:t> Α. (2009), Πληροφορικά Συστήματα Διαχείρισης Επιχειρησιακών Πόρων: Στρατηγικές και Εφαρμογές, εκδότης: </a:t>
            </a:r>
            <a:r>
              <a:rPr lang="en-US" sz="1400" dirty="0" smtClean="0">
                <a:ea typeface="Arial Unicode MS"/>
                <a:cs typeface="Times New Roman" pitchFamily="18" charset="0"/>
              </a:rPr>
              <a:t>UTOPIA </a:t>
            </a:r>
            <a:r>
              <a:rPr lang="el-GR" sz="1400" dirty="0" smtClean="0">
                <a:ea typeface="Arial Unicode MS"/>
                <a:cs typeface="Times New Roman" pitchFamily="18" charset="0"/>
              </a:rPr>
              <a:t>Εκδόσεις ΕΠΕ</a:t>
            </a:r>
          </a:p>
          <a:p>
            <a:pPr marL="447675" indent="-447675" algn="just">
              <a:lnSpc>
                <a:spcPts val="2065"/>
              </a:lnSpc>
              <a:spcBef>
                <a:spcPts val="0"/>
              </a:spcBef>
              <a:buClr>
                <a:srgbClr val="000000"/>
              </a:buClr>
              <a:buSzPts val="1200"/>
              <a:buNone/>
            </a:pPr>
            <a:r>
              <a:rPr lang="el-GR" sz="1400" dirty="0" err="1" smtClean="0">
                <a:ea typeface="Arial Unicode MS"/>
                <a:cs typeface="Times New Roman" pitchFamily="18" charset="0"/>
              </a:rPr>
              <a:t>Βενιέρης</a:t>
            </a:r>
            <a:r>
              <a:rPr lang="el-GR" sz="1400" dirty="0" smtClean="0">
                <a:ea typeface="Arial Unicode MS"/>
                <a:cs typeface="Times New Roman" pitchFamily="18" charset="0"/>
              </a:rPr>
              <a:t> Γ., </a:t>
            </a:r>
            <a:r>
              <a:rPr lang="el-GR" sz="1400" dirty="0" err="1" smtClean="0">
                <a:ea typeface="Arial Unicode MS"/>
                <a:cs typeface="Times New Roman" pitchFamily="18" charset="0"/>
              </a:rPr>
              <a:t>Κοέν</a:t>
            </a:r>
            <a:r>
              <a:rPr lang="el-GR" sz="1400" dirty="0" smtClean="0">
                <a:ea typeface="Arial Unicode MS"/>
                <a:cs typeface="Times New Roman" pitchFamily="18" charset="0"/>
              </a:rPr>
              <a:t> Σ., </a:t>
            </a:r>
            <a:r>
              <a:rPr lang="el-GR" sz="1400" dirty="0" err="1" smtClean="0">
                <a:ea typeface="Arial Unicode MS"/>
                <a:cs typeface="Times New Roman" pitchFamily="18" charset="0"/>
              </a:rPr>
              <a:t>Βλήσμος</a:t>
            </a:r>
            <a:r>
              <a:rPr lang="el-GR" sz="1400" dirty="0" smtClean="0">
                <a:ea typeface="Arial Unicode MS"/>
                <a:cs typeface="Times New Roman" pitchFamily="18" charset="0"/>
              </a:rPr>
              <a:t> Ο. (2015), Λογιστικά Πληροφοριακά Συστήματα, εκδότης: Εταιρεία Αξιοποίησης και Διαχείρισης της περιουσίας του Οικονομικού Πανεπιστημίου Αθηνών Α.Ε.</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a:t>
            </a:r>
            <a:r>
              <a:rPr lang="en-US" sz="2400" dirty="0" smtClean="0">
                <a:solidFill>
                  <a:schemeClr val="bg1">
                    <a:lumMod val="50000"/>
                  </a:schemeClr>
                </a:solidFill>
              </a:rPr>
              <a:t>I</a:t>
            </a:r>
            <a:r>
              <a:rPr lang="el-GR" sz="2400" dirty="0" smtClean="0">
                <a:solidFill>
                  <a:schemeClr val="bg1">
                    <a:lumMod val="50000"/>
                  </a:schemeClr>
                </a:solidFill>
              </a:rPr>
              <a:t>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a:t>
            </a:r>
            <a:r>
              <a:rPr lang="en-US" sz="2800" b="1" dirty="0" smtClean="0"/>
              <a:t>I</a:t>
            </a:r>
            <a:r>
              <a:rPr lang="el-GR" sz="2800" b="1" dirty="0" smtClean="0"/>
              <a:t>Ι</a:t>
            </a:r>
          </a:p>
          <a:p>
            <a:pPr algn="l"/>
            <a:r>
              <a:rPr lang="el-GR" sz="2800" b="1" dirty="0" smtClean="0"/>
              <a:t>Ενότητα </a:t>
            </a:r>
            <a:r>
              <a:rPr lang="el-GR" sz="2800" b="1" dirty="0" smtClean="0"/>
              <a:t>7: Διασφάλιση Αξιοπιστίας Λογιστικού Συστήματος ( Άρθρο 5 )</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Στην ενότητα αυτήν θα εξετάσουμε την έννοια της διασφάλισης της αξιοπιστίας του λογιστικού συστήματος μιας οντότητας.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Διασφάλιση Αξιοπιστίας Λογιστικού Συστήματος ( Άρθρο 5 </a:t>
            </a:r>
            <a:r>
              <a:rPr lang="el-GR" sz="3600" dirty="0" smtClean="0"/>
              <a:t>)</a:t>
            </a:r>
            <a:endParaRPr lang="en-US" sz="3600" dirty="0"/>
          </a:p>
        </p:txBody>
      </p:sp>
      <p:sp>
        <p:nvSpPr>
          <p:cNvPr id="3" name="2 - Θέση περιεχομένου"/>
          <p:cNvSpPr>
            <a:spLocks noGrp="1"/>
          </p:cNvSpPr>
          <p:nvPr>
            <p:ph idx="1"/>
          </p:nvPr>
        </p:nvSpPr>
        <p:spPr/>
        <p:txBody>
          <a:bodyPr>
            <a:normAutofit fontScale="77500" lnSpcReduction="20000"/>
          </a:bodyPr>
          <a:lstStyle/>
          <a:p>
            <a:pPr>
              <a:buNone/>
            </a:pPr>
            <a:r>
              <a:rPr lang="el-GR" b="1" u="sng" dirty="0" smtClean="0"/>
              <a:t>Διασφάλιση αξιοπιστίας λογιστικού συστήματος</a:t>
            </a:r>
            <a:endParaRPr lang="en-US" b="1" dirty="0" smtClean="0"/>
          </a:p>
          <a:p>
            <a:pPr marL="0" algn="just">
              <a:buNone/>
            </a:pPr>
            <a:r>
              <a:rPr lang="el-GR" dirty="0" smtClean="0"/>
              <a:t> </a:t>
            </a:r>
            <a:r>
              <a:rPr lang="el-GR" b="1" dirty="0" smtClean="0"/>
              <a:t>1.</a:t>
            </a:r>
            <a:r>
              <a:rPr lang="el-GR" dirty="0" smtClean="0"/>
              <a:t> Η διοίκηση της οντότητας έχει την ευθύνη για την τήρηση αξιόπιστου λογιστικού συστήματος και κατάλληλων λογιστικών αρχείων για τη σύνταξη χρηματοοικονομικών καταστάσεων και άλλων πληροφοριών, σύμφωνα με τις ρυθμίσεις του παρόντος νόμου ή σύμφωνα με τα Δ.Π.Χ.Α., κατά περίπτωση. Το λογιστικό σύστημα και τα λογιστικά αρχεία  εξετάζονται ως ενιαίο σύνολο, και όχι αποσπασματικά τα επιμέρους συστατικά, σε ότι αφορά την αξιοπιστία και την καταλληλότητά τους για τους σκοπούς αυτού του νόμου.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Διασφάλιση Αξιοπιστίας Λογιστικού Συστήματος ( Άρθρο 5 </a:t>
            </a:r>
            <a:r>
              <a:rPr lang="el-GR" sz="3600" dirty="0" smtClean="0"/>
              <a:t>)</a:t>
            </a:r>
            <a:endParaRPr lang="en-US" sz="3600" dirty="0"/>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ΕΡΜΗΝΕΙΑ ΠΟΛ 1003</a:t>
            </a:r>
            <a:endParaRPr lang="en-US" dirty="0" smtClean="0"/>
          </a:p>
          <a:p>
            <a:pPr marL="0" algn="just">
              <a:buNone/>
            </a:pPr>
            <a:r>
              <a:rPr lang="el-GR" dirty="0" smtClean="0"/>
              <a:t>5.1.1 Η παράγραφος αυτή αναθέτει την ευθύνη της τήρησης αξιόπιστου λογιστικού συστήματος και κατάλληλων λογιστικών αρχείων για τη σύνταξη των χρηματοοικονομικών καταστάσεων και άλλων πληροφοριών στη διοίκηση της οντότητας. Κρίσιμης σημασίας είναι το γεγονός ότι το λογιστικό σύστημα και τα λογιστικά αρχεία εξετάζονται ως προς την αξιοπιστία τους ως ενιαίο σύνολο και όχι αποσπασματικά τα επιμέρους συστατικά.</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400" dirty="0" smtClean="0"/>
              <a:t>Διασφάλιση Αξιοπιστίας Λογιστικού Συστήματος ( Άρθρο 5 </a:t>
            </a:r>
            <a:r>
              <a:rPr lang="el-GR" sz="3400" dirty="0" smtClean="0"/>
              <a:t>)</a:t>
            </a:r>
            <a:endParaRPr lang="en-US" sz="3400" dirty="0"/>
          </a:p>
        </p:txBody>
      </p:sp>
      <p:sp>
        <p:nvSpPr>
          <p:cNvPr id="3" name="2 - Θέση περιεχομένου"/>
          <p:cNvSpPr>
            <a:spLocks noGrp="1"/>
          </p:cNvSpPr>
          <p:nvPr>
            <p:ph idx="1"/>
          </p:nvPr>
        </p:nvSpPr>
        <p:spPr/>
        <p:txBody>
          <a:bodyPr>
            <a:normAutofit fontScale="92500" lnSpcReduction="20000"/>
          </a:bodyPr>
          <a:lstStyle/>
          <a:p>
            <a:pPr marL="0">
              <a:buNone/>
            </a:pPr>
            <a:r>
              <a:rPr lang="el-GR" dirty="0" smtClean="0"/>
              <a:t>5.1.2 Η αξιοπιστία του λογιστικού συστήματος συναρτάται με την υποχρέωση για εύλογη παρουσίαση των χρηματοοικονομικών καταστάσεων, καθώς και την εκπλήρωση των απαιτήσεων της φορολογικής νομοθεσίας. Δηλαδή, η αξιοπιστία του λογιστικού συστήματος και των λογιστικών αρχείων, δεν θίγεται από αποσπασματική εξέταση κάποιων στοιχείων τους, εφόσον από τη συνολική θεώρηση επιτυγχάνονται οι προαναφερθέντες στόχοι.</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400" dirty="0" smtClean="0"/>
              <a:t>Διασφάλιση Αξιοπιστίας Λογιστικού Συστήματος ( Άρθρο 5 </a:t>
            </a:r>
            <a:r>
              <a:rPr lang="el-GR" sz="3400" dirty="0" smtClean="0"/>
              <a:t>)</a:t>
            </a:r>
            <a:endParaRPr lang="en-US" sz="3400" dirty="0"/>
          </a:p>
        </p:txBody>
      </p:sp>
      <p:sp>
        <p:nvSpPr>
          <p:cNvPr id="3" name="2 - Θέση περιεχομένου"/>
          <p:cNvSpPr>
            <a:spLocks noGrp="1"/>
          </p:cNvSpPr>
          <p:nvPr>
            <p:ph idx="1"/>
          </p:nvPr>
        </p:nvSpPr>
        <p:spPr/>
        <p:txBody>
          <a:bodyPr>
            <a:normAutofit fontScale="77500" lnSpcReduction="20000"/>
          </a:bodyPr>
          <a:lstStyle/>
          <a:p>
            <a:pPr marL="0">
              <a:buNone/>
            </a:pPr>
            <a:r>
              <a:rPr lang="el-GR" b="1" dirty="0" smtClean="0"/>
              <a:t>2.</a:t>
            </a:r>
            <a:r>
              <a:rPr lang="el-GR" dirty="0" smtClean="0"/>
              <a:t> Για την εκπλήρωση της υποχρέωσης της παραγράφου 1, τα λογιστικά αρχεία: </a:t>
            </a:r>
            <a:endParaRPr lang="en-US" dirty="0" smtClean="0"/>
          </a:p>
          <a:p>
            <a:pPr>
              <a:buNone/>
            </a:pPr>
            <a:r>
              <a:rPr lang="el-GR" dirty="0" smtClean="0"/>
              <a:t>α) Τηρούνται με τάξη, πληρότητα και ορθότητα ως προς τον εντοπισμό, την καταγραφή και την επεξεργασία των λογιστικών δεδομένων που προκύπτουν από τις συναλλαγές και τα γεγονότα της οντότητας. </a:t>
            </a:r>
            <a:endParaRPr lang="en-US" dirty="0" smtClean="0"/>
          </a:p>
          <a:p>
            <a:pPr>
              <a:buNone/>
            </a:pPr>
            <a:r>
              <a:rPr lang="el-GR" dirty="0" smtClean="0"/>
              <a:t>β) Συμμορφώνονται προς τις απαιτήσεις αυτού του νόμου. </a:t>
            </a:r>
            <a:endParaRPr lang="en-US" dirty="0" smtClean="0"/>
          </a:p>
          <a:p>
            <a:pPr>
              <a:buNone/>
            </a:pPr>
            <a:r>
              <a:rPr lang="el-GR" dirty="0" smtClean="0"/>
              <a:t>γ) Υποστηρίζουν τη σύνταξη χρηματοοικονομικών καταστάσεων σύμφωνα με τις απαιτήσεις αυτού του νόμου.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1357</TotalTime>
  <Words>982</Words>
  <Application>Microsoft Office PowerPoint</Application>
  <PresentationFormat>Προβολή στην οθόνη (16:10)</PresentationFormat>
  <Paragraphs>102</Paragraphs>
  <Slides>21</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Μηχανογραφημένη Λογιστική ΙI</vt:lpstr>
      <vt:lpstr>Διαφάνεια 2</vt:lpstr>
      <vt:lpstr>Άδειες Χρήσης</vt:lpstr>
      <vt:lpstr>Χρηματοδότηση</vt:lpstr>
      <vt:lpstr>Σκοποί  ενότητας</vt:lpstr>
      <vt:lpstr>Διασφάλιση Αξιοπιστίας Λογιστικού Συστήματος ( Άρθρο 5 )</vt:lpstr>
      <vt:lpstr>Διασφάλιση Αξιοπιστίας Λογιστικού Συστήματος ( Άρθρο 5 )</vt:lpstr>
      <vt:lpstr>Διασφάλιση Αξιοπιστίας Λογιστικού Συστήματος ( Άρθρο 5 )</vt:lpstr>
      <vt:lpstr>Διασφάλιση Αξιοπιστίας Λογιστικού Συστήματος ( Άρθρο 5 )</vt:lpstr>
      <vt:lpstr>Διασφάλιση Αξιοπιστίας Λογιστικού Συστήματος ( Άρθρο 5 )</vt:lpstr>
      <vt:lpstr>Διασφάλιση Αξιοπιστίας Λογιστικού Συστήματος ( Άρθρο 5 )</vt:lpstr>
      <vt:lpstr>Διασφάλιση Αξιοπιστίας Λογιστικού Συστήματος ( Άρθρο 5 )</vt:lpstr>
      <vt:lpstr>Διασφάλιση Αξιοπιστίας Λογιστικού Συστήματος ( Άρθρο 5 )</vt:lpstr>
      <vt:lpstr>Διασφάλιση Αξιοπιστίας Λογιστικού Συστήματος ( Άρθρο 5 )</vt:lpstr>
      <vt:lpstr>Βιβλιογραφία</vt:lpstr>
      <vt:lpstr>Σημείωμα Αναφοράς</vt:lpstr>
      <vt:lpstr>Σημείωμα Αδειοδότησης</vt:lpstr>
      <vt:lpstr>Διαφάνεια 18</vt:lpstr>
      <vt:lpstr>Διαφάνεια 19</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201</cp:revision>
  <dcterms:created xsi:type="dcterms:W3CDTF">2012-09-06T09:03:05Z</dcterms:created>
  <dcterms:modified xsi:type="dcterms:W3CDTF">2015-11-24T15:39:51Z</dcterms:modified>
</cp:coreProperties>
</file>