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289" r:id="rId3"/>
    <p:sldId id="257" r:id="rId4"/>
    <p:sldId id="259" r:id="rId5"/>
    <p:sldId id="261" r:id="rId6"/>
    <p:sldId id="467" r:id="rId7"/>
    <p:sldId id="262" r:id="rId8"/>
    <p:sldId id="352" r:id="rId9"/>
    <p:sldId id="343" r:id="rId10"/>
    <p:sldId id="401" r:id="rId11"/>
    <p:sldId id="402" r:id="rId12"/>
    <p:sldId id="442" r:id="rId13"/>
    <p:sldId id="403" r:id="rId14"/>
    <p:sldId id="404" r:id="rId15"/>
    <p:sldId id="443" r:id="rId16"/>
    <p:sldId id="405" r:id="rId17"/>
    <p:sldId id="406" r:id="rId18"/>
    <p:sldId id="407" r:id="rId19"/>
    <p:sldId id="408" r:id="rId20"/>
    <p:sldId id="409" r:id="rId21"/>
    <p:sldId id="444" r:id="rId22"/>
    <p:sldId id="410" r:id="rId23"/>
    <p:sldId id="445" r:id="rId24"/>
    <p:sldId id="411" r:id="rId25"/>
    <p:sldId id="412" r:id="rId26"/>
    <p:sldId id="446" r:id="rId27"/>
    <p:sldId id="413" r:id="rId28"/>
    <p:sldId id="414" r:id="rId29"/>
    <p:sldId id="447" r:id="rId30"/>
    <p:sldId id="415" r:id="rId31"/>
    <p:sldId id="448" r:id="rId32"/>
    <p:sldId id="416" r:id="rId33"/>
    <p:sldId id="449" r:id="rId34"/>
    <p:sldId id="417" r:id="rId35"/>
    <p:sldId id="418" r:id="rId36"/>
    <p:sldId id="419" r:id="rId37"/>
    <p:sldId id="420" r:id="rId38"/>
    <p:sldId id="450" r:id="rId39"/>
    <p:sldId id="421" r:id="rId40"/>
    <p:sldId id="451" r:id="rId41"/>
    <p:sldId id="422" r:id="rId42"/>
    <p:sldId id="452" r:id="rId43"/>
    <p:sldId id="453" r:id="rId44"/>
    <p:sldId id="424" r:id="rId45"/>
    <p:sldId id="425" r:id="rId46"/>
    <p:sldId id="455" r:id="rId47"/>
    <p:sldId id="426" r:id="rId48"/>
    <p:sldId id="457" r:id="rId49"/>
    <p:sldId id="427" r:id="rId50"/>
    <p:sldId id="428" r:id="rId51"/>
    <p:sldId id="458" r:id="rId52"/>
    <p:sldId id="429" r:id="rId53"/>
    <p:sldId id="459" r:id="rId54"/>
    <p:sldId id="430" r:id="rId55"/>
    <p:sldId id="431" r:id="rId56"/>
    <p:sldId id="432" r:id="rId57"/>
    <p:sldId id="461" r:id="rId58"/>
    <p:sldId id="433" r:id="rId59"/>
    <p:sldId id="462" r:id="rId60"/>
    <p:sldId id="434" r:id="rId61"/>
    <p:sldId id="463" r:id="rId62"/>
    <p:sldId id="464" r:id="rId63"/>
    <p:sldId id="436" r:id="rId64"/>
    <p:sldId id="437" r:id="rId65"/>
    <p:sldId id="438" r:id="rId66"/>
    <p:sldId id="466" r:id="rId67"/>
    <p:sldId id="439" r:id="rId68"/>
    <p:sldId id="440" r:id="rId69"/>
    <p:sldId id="290" r:id="rId70"/>
    <p:sldId id="400" r:id="rId71"/>
    <p:sldId id="351" r:id="rId72"/>
    <p:sldId id="469" r:id="rId73"/>
    <p:sldId id="292" r:id="rId74"/>
    <p:sldId id="293" r:id="rId75"/>
    <p:sldId id="294" r:id="rId76"/>
    <p:sldId id="295" r:id="rId77"/>
    <p:sldId id="280" r:id="rId78"/>
  </p:sldIdLst>
  <p:sldSz cx="9144000" cy="5715000" type="screen16x10"/>
  <p:notesSz cx="6858000" cy="9144000"/>
  <p:custDataLst>
    <p:tags r:id="rId8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Ελένη Τσάνταλη" initials="ΕΤ" lastIdx="3" clrIdx="1">
    <p:extLst>
      <p:ext uri="{19B8F6BF-5375-455C-9EA6-DF929625EA0E}">
        <p15:presenceInfo xmlns:p15="http://schemas.microsoft.com/office/powerpoint/2012/main" userId="ca97fe87154994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3" autoAdjust="0"/>
    <p:restoredTop sz="99309" autoAdjust="0"/>
  </p:normalViewPr>
  <p:slideViewPr>
    <p:cSldViewPr>
      <p:cViewPr varScale="1">
        <p:scale>
          <a:sx n="89" d="100"/>
          <a:sy n="89" d="100"/>
        </p:scale>
        <p:origin x="612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ags" Target="tags/tag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29/09/2015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028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502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415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5942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7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5942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7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5942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7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5942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7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abuse.gov/drugs-abuse/commonly-abused-drugs-charts-0" TargetMode="External"/><Relationship Id="rId2" Type="http://schemas.openxmlformats.org/officeDocument/2006/relationships/hyperlink" Target="http://www.kethea.gr/FAQ/tabid/72/language/el-GR/Default.aspx?QuestionID=3&amp;AFMID=5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iath.gr/userfiles/roussou/kataxrisi__ousiwn_.doc" TargetMode="External"/><Relationship Id="rId5" Type="http://schemas.openxmlformats.org/officeDocument/2006/relationships/hyperlink" Target="http://49lyk-athin.att.sch.gr/EREYNHTIKES_ERGASIES_files/EJARTHSIOGONES_OYSIES.pdf" TargetMode="External"/><Relationship Id="rId4" Type="http://schemas.openxmlformats.org/officeDocument/2006/relationships/hyperlink" Target="http://www.prolipsis.gr/index.php?exartisi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02" TargetMode="External"/><Relationship Id="rId4" Type="http://schemas.openxmlformats.org/officeDocument/2006/relationships/image" Target="../media/image1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Ψυχοπαθολογία Ενηλίκων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7</a:t>
            </a:r>
            <a:r>
              <a:rPr lang="el-GR" sz="2800" dirty="0" smtClean="0"/>
              <a:t>:</a:t>
            </a:r>
            <a:r>
              <a:rPr lang="el-GR" sz="2800" b="1" dirty="0" smtClean="0"/>
              <a:t>Διαταραχές </a:t>
            </a:r>
            <a:r>
              <a:rPr lang="el-GR" sz="2800" b="1" dirty="0"/>
              <a:t>σχετιζόμενες με ουσίες (Ι</a:t>
            </a:r>
            <a:r>
              <a:rPr lang="el-GR" sz="2800" b="1" dirty="0" smtClean="0"/>
              <a:t>)</a:t>
            </a:r>
          </a:p>
          <a:p>
            <a:r>
              <a:rPr lang="el-GR" sz="2800" dirty="0" smtClean="0"/>
              <a:t>Σιαφάκα Βασιλική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714381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Γενικά (1 από 4)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altLang="el-GR" sz="4400" dirty="0" smtClean="0"/>
              <a:t>Από τους προϊστορικούς χρόνους οι άνθρωποι χρησιμοποιούσαν διάφορες ουσίες με την ελπίδα ότι θα μειώσουν με αυτές το σωματικό πόνο ή θα αλλάξουν τη συνειδησιακή τους κατάσταση</a:t>
            </a:r>
            <a:br>
              <a:rPr lang="el-GR" altLang="el-GR" sz="4400" dirty="0" smtClean="0"/>
            </a:br>
            <a:endParaRPr lang="el-GR" altLang="el-GR" sz="4400" dirty="0" smtClean="0"/>
          </a:p>
          <a:p>
            <a:pPr marL="0" indent="0">
              <a:buNone/>
            </a:pPr>
            <a:r>
              <a:rPr lang="el-GR" altLang="el-GR" sz="4400" dirty="0" smtClean="0"/>
              <a:t>Οι </a:t>
            </a:r>
            <a:r>
              <a:rPr lang="el-GR" altLang="el-GR" sz="4400" dirty="0" err="1" smtClean="0"/>
              <a:t>ψυχοδραστικές</a:t>
            </a:r>
            <a:r>
              <a:rPr lang="el-GR" altLang="el-GR" sz="4400" dirty="0" smtClean="0"/>
              <a:t> ουσίες που σχεδόν όλοι οι άνθρωποι χρησιμοποιούν, επηρεάζουν το κεντρικό νευρικό σύστημα και ανακουφίζουν τη σωματική και ψυχική οδύνη ή προκαλούν ευφορία</a:t>
            </a:r>
          </a:p>
          <a:p>
            <a:pPr marL="0" indent="0" algn="r">
              <a:buNone/>
            </a:pPr>
            <a:r>
              <a:rPr lang="el-GR" sz="3600" dirty="0" smtClean="0"/>
              <a:t>(</a:t>
            </a:r>
            <a:r>
              <a:rPr lang="en-US" sz="3600" dirty="0" err="1" smtClean="0"/>
              <a:t>Kring</a:t>
            </a:r>
            <a:r>
              <a:rPr lang="en-US" sz="3600" dirty="0" smtClean="0"/>
              <a:t> A.M., Davison G.C., Neale J.M., Johnson S.L., 2010)</a:t>
            </a:r>
            <a:endParaRPr lang="el-GR" sz="3600" dirty="0" smtClean="0"/>
          </a:p>
          <a:p>
            <a:pPr marL="0" indent="0">
              <a:buNone/>
            </a:pPr>
            <a:endParaRPr lang="el-GR" altLang="el-GR" sz="4400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5450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val 4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Γενικά (2 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Παρά τις καταστροφικές συνέπειες για το σώμα, οι ουσίες αυτές, συνήθως, προκαλούν αρχικά </a:t>
            </a:r>
            <a:r>
              <a:rPr lang="el-GR" altLang="el-GR" sz="2800" u="sng" dirty="0" smtClean="0"/>
              <a:t>ευχαρίστηση</a:t>
            </a:r>
            <a:r>
              <a:rPr lang="el-GR" altLang="el-GR" sz="2800" dirty="0" smtClean="0"/>
              <a:t> κι αυτή είναι η βάση των διαταραχών που σχετίζονται με τις ουσίες</a:t>
            </a:r>
          </a:p>
          <a:p>
            <a:pPr marL="0" indent="0">
              <a:buNone/>
            </a:pPr>
            <a:endParaRPr lang="el-GR" alt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33626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val 4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Γενικά (3 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Οι ΗΠΑ είναι ένας πολιτισμός  χρήσης ουσιών</a:t>
            </a:r>
            <a:br>
              <a:rPr lang="el-GR" altLang="el-GR" sz="2800" dirty="0" smtClean="0"/>
            </a:br>
            <a:r>
              <a:rPr lang="el-GR" altLang="el-GR" sz="2800" dirty="0" smtClean="0"/>
              <a:t>Χρησιμοποιούν ουσίες για να : 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/>
              </a:rPr>
              <a:t> </a:t>
            </a:r>
            <a:r>
              <a:rPr lang="el-GR" altLang="el-GR" sz="2800" dirty="0" smtClean="0"/>
              <a:t>ξυπνήσουν (καφές, τσάι)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/>
              </a:rPr>
              <a:t> </a:t>
            </a:r>
            <a:r>
              <a:rPr lang="el-GR" altLang="el-GR" sz="2800" dirty="0" smtClean="0"/>
              <a:t>είναι σε εγρήγορση (τσιγάρα, αναψυκτικά)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/>
              </a:rPr>
              <a:t> </a:t>
            </a:r>
            <a:r>
              <a:rPr lang="el-GR" altLang="el-GR" sz="2800" dirty="0" smtClean="0"/>
              <a:t>χαλαρώσουν (αλκοόλ)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/>
              </a:rPr>
              <a:t> </a:t>
            </a:r>
            <a:r>
              <a:rPr lang="el-GR" altLang="el-GR" sz="2800" dirty="0" smtClean="0"/>
              <a:t>μειώσουν τον πόνο (ασπιρίνη)</a:t>
            </a:r>
            <a:r>
              <a:rPr lang="el-GR" altLang="el-GR" sz="3000" dirty="0" smtClean="0"/>
              <a:t/>
            </a:r>
            <a:br>
              <a:rPr lang="el-GR" altLang="el-GR" sz="3000" dirty="0" smtClean="0"/>
            </a:br>
            <a:endParaRPr lang="el-GR" altLang="el-GR" sz="3000" dirty="0" smtClean="0"/>
          </a:p>
          <a:p>
            <a:pPr algn="r">
              <a:buNone/>
            </a:pPr>
            <a:r>
              <a:rPr lang="el-GR" sz="2000" dirty="0" smtClean="0"/>
              <a:t>(</a:t>
            </a:r>
            <a:r>
              <a:rPr lang="en-US" sz="2000" dirty="0" err="1" smtClean="0"/>
              <a:t>Kring</a:t>
            </a:r>
            <a:r>
              <a:rPr lang="en-US" sz="2000" dirty="0" smtClean="0"/>
              <a:t> A.M., Davison G.C., Neale J.M., Johnson S.L., 2010)</a:t>
            </a:r>
            <a:endParaRPr lang="el-GR" sz="2000" dirty="0" smtClean="0"/>
          </a:p>
          <a:p>
            <a:endParaRPr lang="el-GR" altLang="el-GR" sz="3000" dirty="0" smtClean="0"/>
          </a:p>
          <a:p>
            <a:endParaRPr lang="el-GR" alt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27764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4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Γενικά (4 από 4)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Η χρήση ουσιών είναι ιδιαίτερα διαδεδομένη σε νεαρά άτομα</a:t>
            </a:r>
            <a:br>
              <a:rPr lang="el-GR" altLang="el-GR" sz="2800" dirty="0" smtClean="0"/>
            </a:br>
            <a:r>
              <a:rPr lang="el-GR" altLang="el-GR" sz="2800" dirty="0" smtClean="0"/>
              <a:t>Το </a:t>
            </a:r>
            <a:r>
              <a:rPr lang="el-GR" altLang="el-GR" sz="2800" u="sng" dirty="0" smtClean="0"/>
              <a:t>40% των εφήβων </a:t>
            </a:r>
            <a:r>
              <a:rPr lang="el-GR" altLang="el-GR" sz="2800" dirty="0" smtClean="0"/>
              <a:t>δοκιμάζει παράνομη ουσία μέχρι την τρίτη Γυμνασίου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dirty="0" smtClean="0"/>
              <a:t>Η παθολογική χρήση ουσιών χωρίζεται σε δυο κατηγορίες: </a:t>
            </a:r>
            <a:br>
              <a:rPr lang="el-GR" altLang="el-GR" sz="2800" dirty="0" smtClean="0"/>
            </a:br>
            <a:r>
              <a:rPr lang="el-GR" altLang="el-GR" sz="2800" dirty="0" smtClean="0"/>
              <a:t>           α. </a:t>
            </a:r>
            <a:r>
              <a:rPr lang="el-GR" altLang="el-GR" sz="2800" b="1" dirty="0" smtClean="0"/>
              <a:t>κατάχρηση ουσιών 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           β. </a:t>
            </a:r>
            <a:r>
              <a:rPr lang="el-GR" altLang="el-GR" sz="2800" b="1" dirty="0" err="1" smtClean="0"/>
              <a:t>ουσιοεξάρτηση</a:t>
            </a:r>
            <a:endParaRPr lang="el-GR" altLang="el-G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720688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579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Ουσιοεξάρτηση</a:t>
            </a:r>
            <a:r>
              <a:rPr lang="el-GR" altLang="el-GR" dirty="0" smtClean="0"/>
              <a:t> – Κριτήρια </a:t>
            </a:r>
            <a:r>
              <a:rPr lang="en-US" altLang="el-GR" dirty="0" smtClean="0"/>
              <a:t>DSM</a:t>
            </a:r>
            <a:r>
              <a:rPr lang="el-GR" altLang="el-GR" dirty="0" smtClean="0"/>
              <a:t>-</a:t>
            </a:r>
            <a:r>
              <a:rPr lang="en-US" altLang="el-GR" dirty="0" smtClean="0"/>
              <a:t>IV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(1 από 4)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5930"/>
            <a:ext cx="8229600" cy="3319206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Η </a:t>
            </a:r>
            <a:r>
              <a:rPr lang="el-GR" altLang="el-GR" sz="2800" dirty="0" err="1" smtClean="0"/>
              <a:t>ουσιοεξάρτηση</a:t>
            </a:r>
            <a:r>
              <a:rPr lang="el-GR" altLang="el-GR" sz="2800" dirty="0" smtClean="0"/>
              <a:t> ονομάζεται και </a:t>
            </a:r>
            <a:r>
              <a:rPr lang="el-GR" altLang="el-GR" sz="2800" b="1" dirty="0" smtClean="0"/>
              <a:t>εθισμός</a:t>
            </a:r>
            <a:r>
              <a:rPr lang="el-GR" altLang="el-GR" sz="2800" dirty="0" smtClean="0"/>
              <a:t> και χαρακτηρίζεται (</a:t>
            </a:r>
            <a:r>
              <a:rPr lang="en-US" altLang="el-GR" sz="2800" dirty="0" smtClean="0"/>
              <a:t>DSM</a:t>
            </a:r>
            <a:r>
              <a:rPr lang="el-GR" altLang="el-GR" sz="2800" dirty="0" smtClean="0"/>
              <a:t>) από την παρουσία πολλών προβλημάτων που σχετίζονται με τη λήψη της ουσίας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95586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Ουσιοεξάρτηση</a:t>
            </a:r>
            <a:r>
              <a:rPr lang="el-GR" altLang="el-GR" dirty="0" smtClean="0"/>
              <a:t> – Κριτήρια </a:t>
            </a:r>
            <a:r>
              <a:rPr lang="en-US" altLang="el-GR" dirty="0" smtClean="0"/>
              <a:t>DSM</a:t>
            </a:r>
            <a:r>
              <a:rPr lang="el-GR" altLang="el-GR" dirty="0" smtClean="0"/>
              <a:t>-</a:t>
            </a:r>
            <a:r>
              <a:rPr lang="en-US" altLang="el-GR" dirty="0" smtClean="0"/>
              <a:t>IV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(2 από 4)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>
            <a:normAutofit lnSpcReduction="10000"/>
          </a:bodyPr>
          <a:lstStyle/>
          <a:p>
            <a:r>
              <a:rPr lang="el-GR" altLang="el-GR" sz="2800" b="1" dirty="0" smtClean="0"/>
              <a:t>Κριτήρια του </a:t>
            </a:r>
            <a:r>
              <a:rPr lang="en-US" altLang="el-GR" sz="2800" b="1" dirty="0" smtClean="0"/>
              <a:t>DSM</a:t>
            </a:r>
            <a:r>
              <a:rPr lang="en-US" altLang="el-GR" sz="2800" dirty="0" smtClean="0"/>
              <a:t>: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Τρία ή περισσότερα από τα παρακάτω: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800" dirty="0" smtClean="0"/>
              <a:t>Ανοχή στην ουσία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800" dirty="0" smtClean="0"/>
              <a:t>Στερητικό σύνδρομο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800" dirty="0" smtClean="0"/>
              <a:t>Λήψη της ουσίας για μεγαλύτερο χρονικό διάστημα ή σε μεγαλύτερη ποσότητα από ό,τι σκόπευε το άτομο</a:t>
            </a:r>
          </a:p>
        </p:txBody>
      </p:sp>
    </p:spTree>
    <p:extLst>
      <p:ext uri="{BB962C8B-B14F-4D97-AF65-F5344CB8AC3E}">
        <p14:creationId xmlns:p14="http://schemas.microsoft.com/office/powerpoint/2010/main" val="1264037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Ουσιοεξάρτηση</a:t>
            </a:r>
            <a:r>
              <a:rPr lang="el-GR" altLang="el-GR" dirty="0" smtClean="0"/>
              <a:t> – Κριτήρια </a:t>
            </a:r>
            <a:r>
              <a:rPr lang="en-US" altLang="el-GR" dirty="0" smtClean="0"/>
              <a:t>DSM-IV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(3 από 4)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l-GR" altLang="el-GR" dirty="0" smtClean="0"/>
              <a:t>Επιθυμία ή προσπάθειες του ατόμου να ελέγξει τη χρήση της ουσίας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l-GR" altLang="el-GR" dirty="0" smtClean="0"/>
              <a:t>Το άτομο διαθέτει πολύ χρόνο προσπαθώντας να εξασφαλίσει την ουσία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l-GR" altLang="el-GR" dirty="0" smtClean="0"/>
              <a:t>Το άτομο εγκαταλείπει ή μειώνει κοινωνικές, ψυχαγωγικές ή επαγγελματικές δραστηριότητες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l-GR" altLang="el-GR" dirty="0" smtClean="0"/>
              <a:t>Συνέχιση της χρήσης, παρά το γεγονός ότι το άτομο γνωρίζει τα προβλήματα που του προκαλεί η ουσία</a:t>
            </a:r>
            <a:endParaRPr lang="en-US" altLang="el-GR" dirty="0" smtClean="0"/>
          </a:p>
          <a:p>
            <a:pPr marL="514350" indent="-514350">
              <a:buFont typeface="+mj-lt"/>
              <a:buAutoNum type="arabicPeriod" startAt="4"/>
            </a:pPr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919932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Ουσιοεξάρτηση</a:t>
            </a:r>
            <a:r>
              <a:rPr lang="el-GR" altLang="el-GR" dirty="0" smtClean="0"/>
              <a:t> – Κριτήρια </a:t>
            </a:r>
            <a:r>
              <a:rPr lang="en-US" altLang="el-GR" dirty="0" smtClean="0"/>
              <a:t>DSM-IV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(4 από 4)</a:t>
            </a:r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altLang="el-GR" dirty="0" smtClean="0"/>
              <a:t>Συνοδεύεται είτε από </a:t>
            </a:r>
            <a:r>
              <a:rPr lang="el-GR" altLang="el-GR" u="sng" dirty="0" smtClean="0"/>
              <a:t>ανοχή στην ουσία </a:t>
            </a:r>
            <a:r>
              <a:rPr lang="el-GR" altLang="el-GR" dirty="0" smtClean="0"/>
              <a:t>είτε από </a:t>
            </a:r>
            <a:r>
              <a:rPr lang="el-GR" altLang="el-GR" u="sng" dirty="0" smtClean="0"/>
              <a:t>στερητικό σύνδρομο</a:t>
            </a:r>
          </a:p>
          <a:p>
            <a:pPr>
              <a:buNone/>
            </a:pPr>
            <a:r>
              <a:rPr lang="el-GR" altLang="el-GR" dirty="0" smtClean="0"/>
              <a:t>Η </a:t>
            </a:r>
            <a:r>
              <a:rPr lang="el-GR" altLang="el-GR" b="1" dirty="0" smtClean="0"/>
              <a:t>ανοχή</a:t>
            </a:r>
            <a:r>
              <a:rPr lang="el-GR" altLang="el-GR" dirty="0" smtClean="0"/>
              <a:t> γίνεται εμφανής: </a:t>
            </a:r>
            <a:br>
              <a:rPr lang="el-GR" altLang="el-GR" dirty="0" smtClean="0"/>
            </a:br>
            <a:r>
              <a:rPr lang="el-GR" altLang="el-GR" dirty="0" smtClean="0"/>
              <a:t>α. από την ανάγκη μεγαλύτερης ποσότητας για </a:t>
            </a:r>
            <a:br>
              <a:rPr lang="el-GR" altLang="el-GR" dirty="0" smtClean="0"/>
            </a:br>
            <a:r>
              <a:rPr lang="el-GR" altLang="el-GR" dirty="0" smtClean="0"/>
              <a:t>     να επιτευχθεί το επιθυμητό αποτέλεσμα και </a:t>
            </a:r>
            <a:br>
              <a:rPr lang="el-GR" altLang="el-GR" dirty="0" smtClean="0"/>
            </a:b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β. από τη μειωμένη επίδραση της ουσίας, αν το </a:t>
            </a:r>
            <a:br>
              <a:rPr lang="el-GR" altLang="el-GR" dirty="0" smtClean="0"/>
            </a:br>
            <a:r>
              <a:rPr lang="el-GR" altLang="el-GR" dirty="0" smtClean="0"/>
              <a:t>    άτομο πάρει τη συνηθισμένη δόση </a:t>
            </a:r>
          </a:p>
          <a:p>
            <a:pPr algn="r">
              <a:buNone/>
            </a:pPr>
            <a:r>
              <a:rPr lang="el-GR" dirty="0" smtClean="0"/>
              <a:t>(</a:t>
            </a: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 S.L., 2010)</a:t>
            </a:r>
            <a:endParaRPr lang="el-GR" sz="2400" dirty="0" smtClean="0"/>
          </a:p>
          <a:p>
            <a:pPr>
              <a:buNone/>
            </a:pP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163951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Ουσιοεξάρτηση</a:t>
            </a:r>
            <a:r>
              <a:rPr lang="el-GR" altLang="el-GR" dirty="0" smtClean="0"/>
              <a:t> και στερητικό σύνδρομο (1 από 2)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Autofit/>
          </a:bodyPr>
          <a:lstStyle/>
          <a:p>
            <a:r>
              <a:rPr lang="el-GR" altLang="el-GR" sz="2800" dirty="0" smtClean="0"/>
              <a:t>Τα συμπτώματα του στερητικού συνδρόμου  </a:t>
            </a:r>
            <a:br>
              <a:rPr lang="el-GR" altLang="el-GR" sz="2800" dirty="0" smtClean="0"/>
            </a:br>
            <a:r>
              <a:rPr lang="el-GR" altLang="el-GR" sz="2800" dirty="0" smtClean="0"/>
              <a:t>(δηλ. οι αρνητικές συνέπειες σε σωματικό και ψυχολογικό επίπεδο) εμφανίζονται, όταν το άτομο σταματήσει τη λήψη της ουσίας ή μειώνει την ποσότητα που λαμβάνει</a:t>
            </a:r>
          </a:p>
          <a:p>
            <a:r>
              <a:rPr lang="el-GR" altLang="el-GR" sz="2800" dirty="0" smtClean="0"/>
              <a:t>Το άτομο μπορεί να χρησιμοποιεί την ουσία για να ανακουφίσει τα στερητικά συμπτώματα ή για να τα αποφύγει</a:t>
            </a:r>
          </a:p>
        </p:txBody>
      </p:sp>
    </p:spTree>
    <p:extLst>
      <p:ext uri="{BB962C8B-B14F-4D97-AF65-F5344CB8AC3E}">
        <p14:creationId xmlns:p14="http://schemas.microsoft.com/office/powerpoint/2010/main" val="1190058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Ουσιοεξάρτηση</a:t>
            </a:r>
            <a:r>
              <a:rPr lang="el-GR" altLang="el-GR" dirty="0" smtClean="0"/>
              <a:t> και στερητικό σύνδρομο (2 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altLang="el-GR" dirty="0" smtClean="0"/>
              <a:t>Η </a:t>
            </a:r>
            <a:r>
              <a:rPr lang="el-GR" altLang="el-GR" dirty="0" err="1" smtClean="0"/>
              <a:t>ουσιοεξάρτηση</a:t>
            </a:r>
            <a:r>
              <a:rPr lang="el-GR" altLang="el-GR" dirty="0" smtClean="0"/>
              <a:t> συνδέεται με σοβαρά προβλήματα, όπως είναι το στερητικό σύνδρομο</a:t>
            </a:r>
            <a:br>
              <a:rPr lang="el-GR" altLang="el-GR" dirty="0" smtClean="0"/>
            </a:br>
            <a:r>
              <a:rPr lang="el-GR" altLang="el-GR" dirty="0" smtClean="0"/>
              <a:t>Είναι σοβαρή και διαδεδομένη ψυχική διαταραχή και μια από τις πιο </a:t>
            </a:r>
            <a:r>
              <a:rPr lang="el-GR" altLang="el-GR" b="1" dirty="0" smtClean="0"/>
              <a:t>στιγματισμένες διαταραχές </a:t>
            </a:r>
            <a:br>
              <a:rPr lang="el-GR" altLang="el-GR" b="1" dirty="0" smtClean="0"/>
            </a:b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Όροι όπως «εξαρτημένος», «αλκοολικός» κ.ά. χρησιμοποιούνται χωρίς σκέψη, σαν να περιγράψουν τη φύση των ατόμων κι όχι τη διαταραχή από την οποία υποφέρουν</a:t>
            </a:r>
          </a:p>
          <a:p>
            <a:pPr marL="0" indent="0" algn="r">
              <a:buNone/>
            </a:pPr>
            <a:r>
              <a:rPr lang="el-GR" sz="2400" dirty="0" smtClean="0"/>
              <a:t>(</a:t>
            </a: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 S.L., 2010)</a:t>
            </a:r>
            <a:endParaRPr lang="el-GR" sz="2400" dirty="0" smtClean="0"/>
          </a:p>
          <a:p>
            <a:pPr marL="0" indent="0">
              <a:buNone/>
            </a:pPr>
            <a:endParaRPr lang="el-GR" alt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0371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/>
              <a:t>Διαταραχές σχετιζόμενες με ουσίες (Ι)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7.1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Διαταραχές σχετιζόμενες με ουσίες (Ι</a:t>
            </a:r>
            <a:r>
              <a:rPr lang="el-GR" sz="2800" dirty="0" smtClean="0"/>
              <a:t>)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Σιαφάκα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Βασιλική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Κατάχρηση ουσιών – Κριτήρια </a:t>
            </a:r>
            <a:r>
              <a:rPr lang="en-US" altLang="el-GR" sz="4000" dirty="0" smtClean="0"/>
              <a:t>DSM</a:t>
            </a:r>
            <a:r>
              <a:rPr lang="el-GR" altLang="el-GR" sz="4000" dirty="0" smtClean="0"/>
              <a:t> (1 από 4)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b="1" dirty="0" err="1" smtClean="0"/>
              <a:t>Δυσπροσαρμοστική</a:t>
            </a:r>
            <a:r>
              <a:rPr lang="el-GR" altLang="el-GR" b="1" dirty="0" smtClean="0"/>
              <a:t> χρήση μιας ουσίας</a:t>
            </a:r>
            <a:r>
              <a:rPr lang="el-GR" altLang="el-GR" dirty="0" smtClean="0"/>
              <a:t>, η οποία φαίνεται από ένα από τα παρακάτω:</a:t>
            </a:r>
            <a:br>
              <a:rPr lang="el-GR" altLang="el-GR" dirty="0" smtClean="0"/>
            </a:br>
            <a:endParaRPr lang="el-GR" altLang="el-G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dirty="0" smtClean="0"/>
              <a:t>Αδυναμία του ατόμου να ανταποκριθεί στις υποχρεώσεις του</a:t>
            </a:r>
            <a:br>
              <a:rPr lang="el-GR" altLang="el-GR" dirty="0" smtClean="0"/>
            </a:br>
            <a:endParaRPr lang="el-GR" altLang="el-G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dirty="0" smtClean="0"/>
              <a:t>Επανειλημμένη χρήση της ουσίας σε καταστάσεις στις οποίες το άτομο εκτίθεται σε σωματικό κίνδυνο</a:t>
            </a:r>
          </a:p>
        </p:txBody>
      </p:sp>
    </p:spTree>
    <p:extLst>
      <p:ext uri="{BB962C8B-B14F-4D97-AF65-F5344CB8AC3E}">
        <p14:creationId xmlns:p14="http://schemas.microsoft.com/office/powerpoint/2010/main" val="1593201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22"/>
            <a:ext cx="8229600" cy="538442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Κατάχρηση ουσιών – Κριτήρια </a:t>
            </a:r>
            <a:r>
              <a:rPr lang="en-US" altLang="el-GR" sz="4000" dirty="0" smtClean="0"/>
              <a:t>DSM</a:t>
            </a:r>
            <a:r>
              <a:rPr lang="el-GR" altLang="el-GR" sz="4000" dirty="0" smtClean="0"/>
              <a:t> (2 από 4)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492"/>
            <a:ext cx="8229600" cy="33906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Επανειλημμένα νομικά προβλήματα που σχετίζονται με τη λήψη της ουσίας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Συνέχιση της χρήσης,  παρά τα προβλήματα που προκαλούνται από την ουσία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pPr algn="r">
              <a:buNone/>
            </a:pPr>
            <a:r>
              <a:rPr lang="el-GR" sz="2000" dirty="0" smtClean="0"/>
              <a:t>(</a:t>
            </a:r>
            <a:r>
              <a:rPr lang="en-US" sz="2000" dirty="0" err="1" smtClean="0"/>
              <a:t>Kring</a:t>
            </a:r>
            <a:r>
              <a:rPr lang="en-US" sz="2000" dirty="0" smtClean="0"/>
              <a:t> A.M., Davison G.C., Neale J.M., Johnson S.L., 2010)</a:t>
            </a:r>
            <a:endParaRPr lang="el-G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76508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428629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Κατάχρηση ουσιών (3 από 4)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3000" dirty="0" smtClean="0"/>
              <a:t>Το να εξαρτηθεί ένα άτομο από ουσίες δεν είναι αποτέλεσμα προσωπικής επιλογής ή συνέπεια ηθικής αδυναμίας</a:t>
            </a:r>
            <a:r>
              <a:rPr lang="el-GR" altLang="el-GR" sz="3000" b="1" dirty="0" smtClean="0"/>
              <a:t/>
            </a:r>
            <a:br>
              <a:rPr lang="el-GR" altLang="el-GR" sz="3000" b="1" dirty="0" smtClean="0"/>
            </a:br>
            <a:endParaRPr lang="el-GR" altLang="el-GR" sz="3000" b="1" dirty="0" smtClean="0"/>
          </a:p>
          <a:p>
            <a:r>
              <a:rPr lang="el-GR" altLang="el-GR" sz="3000" dirty="0" smtClean="0"/>
              <a:t>Όντως, οι άνθρωποι αποφασίζουν αν θα δοκιμάσουν μια ουσία, αλλά η εξάρτηση είναι αποτέλεσμα της </a:t>
            </a:r>
            <a:r>
              <a:rPr lang="el-GR" altLang="el-GR" sz="3000" b="1" dirty="0" smtClean="0"/>
              <a:t>αλληλεπίδρασης πολλών παραγόντων</a:t>
            </a:r>
            <a:r>
              <a:rPr lang="el-GR" altLang="el-GR" sz="3000" dirty="0" smtClean="0"/>
              <a:t>, όπως οι παρακάτω: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895907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Κατάχρηση ουσιών (4 από 4)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altLang="el-GR" dirty="0" smtClean="0">
                <a:sym typeface="Wingdings 2"/>
              </a:rPr>
              <a:t> </a:t>
            </a:r>
            <a:r>
              <a:rPr lang="el-GR" altLang="el-GR" sz="2800" dirty="0" smtClean="0"/>
              <a:t>η απόφαση κάποιου να δοκιμάσει μια ουσία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/>
              </a:rPr>
              <a:t> </a:t>
            </a:r>
            <a:r>
              <a:rPr lang="el-GR" altLang="el-GR" sz="2800" dirty="0" smtClean="0"/>
              <a:t>η ίδια η ουσία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/>
              </a:rPr>
              <a:t> </a:t>
            </a:r>
            <a:r>
              <a:rPr lang="el-GR" altLang="el-GR" sz="2800" dirty="0" smtClean="0"/>
              <a:t>το προφίλ του ατόμου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/>
              </a:rPr>
              <a:t> </a:t>
            </a:r>
            <a:r>
              <a:rPr lang="el-GR" altLang="el-GR" sz="2800" dirty="0" smtClean="0"/>
              <a:t>το </a:t>
            </a:r>
            <a:r>
              <a:rPr lang="el-GR" altLang="el-GR" sz="2800" dirty="0" err="1" smtClean="0"/>
              <a:t>νευροβιολογικό</a:t>
            </a:r>
            <a:r>
              <a:rPr lang="el-GR" altLang="el-GR" sz="2800" dirty="0" smtClean="0"/>
              <a:t> του υπόβαθρο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/>
              </a:rPr>
              <a:t> </a:t>
            </a:r>
            <a:r>
              <a:rPr lang="el-GR" altLang="el-GR" sz="2800" dirty="0" smtClean="0"/>
              <a:t>το κοινωνικό και το πολιτισμικό του πλαίσιο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/>
              </a:rPr>
              <a:t> </a:t>
            </a:r>
            <a:r>
              <a:rPr lang="el-GR" altLang="el-GR" sz="2800" dirty="0" smtClean="0"/>
              <a:t>άλλοι περιβαλλοντικοί παράγοντες</a:t>
            </a:r>
          </a:p>
        </p:txBody>
      </p:sp>
    </p:spTree>
    <p:extLst>
      <p:ext uri="{BB962C8B-B14F-4D97-AF65-F5344CB8AC3E}">
        <p14:creationId xmlns:p14="http://schemas.microsoft.com/office/powerpoint/2010/main" val="2417531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Κατάχρηση – εξάρτηση από το αλκοόλ (1 από 6)</a:t>
            </a:r>
          </a:p>
        </p:txBody>
      </p:sp>
      <p:sp>
        <p:nvSpPr>
          <p:cNvPr id="1331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14492"/>
            <a:ext cx="8229600" cy="3390644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Ποια είναι η </a:t>
            </a:r>
            <a:r>
              <a:rPr lang="el-GR" altLang="el-GR" sz="2800" u="sng" dirty="0" smtClean="0"/>
              <a:t>διαφορά κατάχρησης-εξάρτησης</a:t>
            </a:r>
            <a:r>
              <a:rPr lang="el-GR" altLang="el-GR" sz="2800" dirty="0" smtClean="0"/>
              <a:t>:</a:t>
            </a:r>
            <a:br>
              <a:rPr lang="el-GR" altLang="el-GR" sz="2800" dirty="0" smtClean="0"/>
            </a:br>
            <a:r>
              <a:rPr lang="el-GR" altLang="el-GR" sz="2800" dirty="0" smtClean="0"/>
              <a:t>Τα άτομα που είναι εξαρτημένα από το αλκοόλ έχουν γενικά πιο </a:t>
            </a:r>
            <a:r>
              <a:rPr lang="el-GR" altLang="el-GR" sz="2800" b="1" dirty="0" smtClean="0"/>
              <a:t>έντονα συμπτώματα </a:t>
            </a:r>
            <a:r>
              <a:rPr lang="el-GR" altLang="el-GR" sz="2800" dirty="0" smtClean="0"/>
              <a:t>της διαταραχής </a:t>
            </a:r>
            <a:br>
              <a:rPr lang="el-GR" altLang="el-GR" sz="2800" dirty="0" smtClean="0"/>
            </a:br>
            <a:r>
              <a:rPr lang="el-GR" altLang="el-GR" sz="2800" dirty="0" smtClean="0"/>
              <a:t>(π.χ. την ανοχή ή το στερητικό σύνδρομο) από ό,τι τα άτομα που κάνουν απλώς κατάχρηση, χωρίς να είναι εξαρτημένα από αυτό</a:t>
            </a:r>
          </a:p>
        </p:txBody>
      </p:sp>
    </p:spTree>
    <p:extLst>
      <p:ext uri="{BB962C8B-B14F-4D97-AF65-F5344CB8AC3E}">
        <p14:creationId xmlns:p14="http://schemas.microsoft.com/office/powerpoint/2010/main" val="491876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4"/>
            <a:ext cx="8229600" cy="60988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Κατάχρηση – εξάρτηση από το </a:t>
            </a:r>
            <a:r>
              <a:rPr lang="el-GR" altLang="el-GR" dirty="0" smtClean="0"/>
              <a:t>αλκοόλ (2 από 6)</a:t>
            </a:r>
            <a:endParaRPr lang="el-GR" altLang="el-GR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>
            <a:normAutofit/>
          </a:bodyPr>
          <a:lstStyle/>
          <a:p>
            <a:r>
              <a:rPr lang="el-GR" altLang="el-GR" sz="2800" b="1" dirty="0" smtClean="0"/>
              <a:t>Απότομη διακοπή του αλκοόλ</a:t>
            </a:r>
            <a:r>
              <a:rPr lang="el-GR" altLang="el-GR" sz="2800" dirty="0" smtClean="0"/>
              <a:t>, μετά από βαριά χρήση έχει ως συνέπεια το άτομο να αισθάνεται :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άγχος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κατάθλιψη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αδυναμία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ανησυχία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643186"/>
            <a:ext cx="2661467" cy="213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30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857257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Κατάχρηση – εξάρτηση από το </a:t>
            </a:r>
            <a:r>
              <a:rPr lang="el-GR" altLang="el-GR" dirty="0" smtClean="0"/>
              <a:t>αλκοόλ (3 από 6)</a:t>
            </a:r>
            <a:endParaRPr lang="el-GR" altLang="el-GR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altLang="el-GR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>
                <a:sym typeface="Wingdings 2" panose="05020102010507070707" pitchFamily="18" charset="2"/>
              </a:rPr>
              <a:t>α</a:t>
            </a:r>
            <a:r>
              <a:rPr lang="el-GR" altLang="el-GR" sz="2800" dirty="0" smtClean="0"/>
              <a:t>ϋπνία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έντονο μυϊκό τρόμο, ιδιαίτερα στους μικρούς μυς </a:t>
            </a:r>
            <a:br>
              <a:rPr lang="el-GR" altLang="el-GR" sz="2800" dirty="0" smtClean="0"/>
            </a:br>
            <a:r>
              <a:rPr lang="el-GR" altLang="el-GR" sz="2800" dirty="0" smtClean="0"/>
              <a:t>     των δαχτύλων, του προσώπου, των βλεφάρων, των </a:t>
            </a:r>
            <a:br>
              <a:rPr lang="el-GR" altLang="el-GR" sz="2800" dirty="0" smtClean="0"/>
            </a:br>
            <a:r>
              <a:rPr lang="el-GR" altLang="el-GR" sz="2800" dirty="0" smtClean="0"/>
              <a:t>     χειλιών και της γλώσσας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 ο</a:t>
            </a:r>
            <a:r>
              <a:rPr lang="el-GR" altLang="el-GR" sz="2800" dirty="0" smtClean="0"/>
              <a:t> σφυγμός, η αρτηριακή πίεση και η θερμοκρασία </a:t>
            </a:r>
            <a:br>
              <a:rPr lang="el-GR" altLang="el-GR" sz="2800" dirty="0" smtClean="0"/>
            </a:br>
            <a:r>
              <a:rPr lang="el-GR" altLang="el-GR" sz="2800" dirty="0" smtClean="0"/>
              <a:t>     του σώματος παρουσιάζουν αύξηση</a:t>
            </a:r>
          </a:p>
        </p:txBody>
      </p:sp>
    </p:spTree>
    <p:extLst>
      <p:ext uri="{BB962C8B-B14F-4D97-AF65-F5344CB8AC3E}">
        <p14:creationId xmlns:p14="http://schemas.microsoft.com/office/powerpoint/2010/main" val="624885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Κατάχρηση – εξάρτηση από το </a:t>
            </a:r>
            <a:r>
              <a:rPr lang="el-GR" altLang="el-GR" dirty="0" smtClean="0"/>
              <a:t>αλκοόλ (4 από 6)</a:t>
            </a:r>
            <a:endParaRPr lang="el-GR" altLang="el-GR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Πιο σπάνια, ορισμένα άτομα που πίνουν χρόνια, μπορεί να εμφανίσουν </a:t>
            </a:r>
            <a:r>
              <a:rPr lang="el-GR" altLang="el-GR" u="sng" dirty="0" smtClean="0"/>
              <a:t>τρομώδες παραλήρημα</a:t>
            </a:r>
            <a:r>
              <a:rPr lang="el-GR" altLang="el-GR" dirty="0" smtClean="0"/>
              <a:t>, όταν το επίπεδο του αλκοόλ στο αίμα μειωθεί απότομα</a:t>
            </a:r>
          </a:p>
          <a:p>
            <a:r>
              <a:rPr lang="el-GR" altLang="el-GR" dirty="0" smtClean="0"/>
              <a:t>Παρουσιάζουν παραλήρημα, τρέμουν, έχουν ψευδαισθήσεις (οπτικές ή απτικές), είναι τρομοκρατημένα, αποπροσανατολισμένα, ανεβάζουν πυρετό και μπορεί π.χ. να ξύνουν με μανία το δέρμα τους για να απομακρύνουν τα ζωύφια που βλέπουν ότι έχουν πάνω τους (ως ψευδαίσθηση)</a:t>
            </a:r>
          </a:p>
        </p:txBody>
      </p:sp>
    </p:spTree>
    <p:extLst>
      <p:ext uri="{BB962C8B-B14F-4D97-AF65-F5344CB8AC3E}">
        <p14:creationId xmlns:p14="http://schemas.microsoft.com/office/powerpoint/2010/main" val="3764823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4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Κατάχρηση – εξάρτηση από το </a:t>
            </a:r>
            <a:r>
              <a:rPr lang="el-GR" altLang="el-GR" dirty="0" smtClean="0"/>
              <a:t>αλκοόλ (5 από 6)</a:t>
            </a:r>
            <a:endParaRPr lang="el-GR" altLang="el-G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Άτομα με κατάχρηση αλκοόλ μπορεί να κάνουν </a:t>
            </a:r>
            <a:r>
              <a:rPr lang="el-GR" altLang="el-GR" u="sng" dirty="0" smtClean="0"/>
              <a:t>κατάχρηση κι άλλης ουσίας</a:t>
            </a:r>
            <a:r>
              <a:rPr lang="el-GR" altLang="el-GR" dirty="0" smtClean="0"/>
              <a:t>: 80-85% είναι και καπνιστές</a:t>
            </a:r>
          </a:p>
          <a:p>
            <a:r>
              <a:rPr lang="el-GR" altLang="el-GR" dirty="0" smtClean="0"/>
              <a:t>Η </a:t>
            </a:r>
            <a:r>
              <a:rPr lang="el-GR" altLang="el-GR" u="sng" dirty="0" smtClean="0"/>
              <a:t>νικοτίνη</a:t>
            </a:r>
            <a:r>
              <a:rPr lang="el-GR" altLang="el-GR" dirty="0" smtClean="0"/>
              <a:t> μπορεί να εντείνει την ανοχή του οργανισμού στην επίδραση της αιθυλικής αλκοόλης και αντίστροφα</a:t>
            </a:r>
          </a:p>
          <a:p>
            <a:r>
              <a:rPr lang="el-GR" altLang="el-GR" dirty="0" smtClean="0"/>
              <a:t>Η </a:t>
            </a:r>
            <a:r>
              <a:rPr lang="el-GR" altLang="el-GR" u="sng" dirty="0" smtClean="0"/>
              <a:t>ανάμειξη αλκοόλ και βαρβιτουρικών </a:t>
            </a:r>
            <a:r>
              <a:rPr lang="el-GR" altLang="el-GR" dirty="0" smtClean="0"/>
              <a:t>είναι ένας συνηθισμένος τρόπος αυτοκτονίας (σκόπιμα ή κατά λάθος)</a:t>
            </a:r>
          </a:p>
        </p:txBody>
      </p:sp>
    </p:spTree>
    <p:extLst>
      <p:ext uri="{BB962C8B-B14F-4D97-AF65-F5344CB8AC3E}">
        <p14:creationId xmlns:p14="http://schemas.microsoft.com/office/powerpoint/2010/main" val="2549385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4"/>
            <a:ext cx="8229600" cy="60988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Κατάχρηση – εξάρτηση από το </a:t>
            </a:r>
            <a:r>
              <a:rPr lang="el-GR" altLang="el-GR" dirty="0" smtClean="0"/>
              <a:t>αλκοόλ (6 από 6)</a:t>
            </a:r>
            <a:endParaRPr lang="el-GR" altLang="el-G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492"/>
            <a:ext cx="8229600" cy="3390644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Το αλκοόλ θεωρείται ότι συμβάλλει στους θανάτους από χρήση ηρωίνης, επειδή μπορεί να ελαττώσει την ποσότητα του ναρκωτικού που απαιτείται για να γίνει μια δόση θανάσιμη</a:t>
            </a:r>
          </a:p>
        </p:txBody>
      </p:sp>
    </p:spTree>
    <p:extLst>
      <p:ext uri="{BB962C8B-B14F-4D97-AF65-F5344CB8AC3E}">
        <p14:creationId xmlns:p14="http://schemas.microsoft.com/office/powerpoint/2010/main" val="71104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4000" dirty="0" err="1" smtClean="0"/>
              <a:t>Επιπολασμός</a:t>
            </a:r>
            <a:r>
              <a:rPr lang="el-GR" altLang="el-GR" sz="4000" dirty="0" smtClean="0"/>
              <a:t> της κατάχρησης Αλκοόλ (1 από 4)</a:t>
            </a:r>
            <a:endParaRPr lang="el-GR" altLang="el-GR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sz="3000" dirty="0" smtClean="0"/>
              <a:t>Ποικίλει ανάλογα με το φύλο, την ηλικία, την περιοχή διαμονής, την εθνότητα και το μορφωτικό επίπεδο</a:t>
            </a:r>
            <a:br>
              <a:rPr lang="el-GR" altLang="el-GR" sz="3000" dirty="0" smtClean="0"/>
            </a:br>
            <a:endParaRPr lang="el-GR" altLang="el-GR" sz="3000" dirty="0" smtClean="0"/>
          </a:p>
          <a:p>
            <a:r>
              <a:rPr lang="el-GR" altLang="el-GR" sz="3000" dirty="0" smtClean="0"/>
              <a:t>Συχνή στους φοιτητές</a:t>
            </a:r>
            <a:br>
              <a:rPr lang="el-GR" altLang="el-GR" sz="3000" dirty="0" smtClean="0"/>
            </a:br>
            <a:endParaRPr lang="el-GR" altLang="el-GR" sz="3000" dirty="0" smtClean="0"/>
          </a:p>
          <a:p>
            <a:r>
              <a:rPr lang="el-GR" altLang="el-GR" sz="3000" b="1" dirty="0" smtClean="0"/>
              <a:t>Υπερβολική κατανάλωση αλκοόλ</a:t>
            </a:r>
            <a:r>
              <a:rPr lang="el-GR" altLang="el-GR" sz="3000" dirty="0" smtClean="0"/>
              <a:t>: η κατανάλωση </a:t>
            </a:r>
            <a:r>
              <a:rPr lang="el-GR" altLang="el-GR" sz="3000" u="sng" dirty="0" smtClean="0"/>
              <a:t>πέντε ποτών μέσα σε σύντομο χρονικό διάστημα </a:t>
            </a:r>
            <a:br>
              <a:rPr lang="el-GR" altLang="el-GR" sz="3000" u="sng" dirty="0" smtClean="0"/>
            </a:br>
            <a:r>
              <a:rPr lang="el-GR" altLang="el-GR" sz="3000" dirty="0" smtClean="0"/>
              <a:t>(π.χ. μέσα σε μια ώρα)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661949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altLang="el-GR" sz="4000" dirty="0" err="1" smtClean="0"/>
              <a:t>Επιπολασμός</a:t>
            </a:r>
            <a:r>
              <a:rPr lang="el-GR" altLang="el-GR" sz="4000" dirty="0" smtClean="0"/>
              <a:t> της κατάχρησης Αλκοόλ (2 από 4)</a:t>
            </a:r>
            <a:endParaRPr lang="el-GR" altLang="el-GR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/>
          </a:bodyPr>
          <a:lstStyle/>
          <a:p>
            <a:r>
              <a:rPr lang="el-GR" altLang="el-GR" sz="2800" b="1" dirty="0" smtClean="0"/>
              <a:t>Βαριά χρήση αλκοόλ</a:t>
            </a:r>
            <a:r>
              <a:rPr lang="el-GR" altLang="el-GR" sz="2800" dirty="0" smtClean="0"/>
              <a:t>: η κατανάλωση </a:t>
            </a:r>
            <a:r>
              <a:rPr lang="el-GR" altLang="el-GR" sz="2800" u="sng" dirty="0" smtClean="0"/>
              <a:t>πέντε ποτών στην ίδια περίσταση</a:t>
            </a:r>
            <a:r>
              <a:rPr lang="el-GR" altLang="el-GR" sz="2800" dirty="0" smtClean="0"/>
              <a:t>, πέντε ή περισσότερες φορές μέσα σε διάστημα ενός μηνός</a:t>
            </a:r>
          </a:p>
          <a:p>
            <a:endParaRPr lang="el-GR" altLang="el-GR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214690"/>
            <a:ext cx="3214710" cy="18904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201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Autofit/>
          </a:bodyPr>
          <a:lstStyle/>
          <a:p>
            <a:r>
              <a:rPr lang="el-GR" altLang="el-GR" sz="4000" dirty="0" err="1" smtClean="0"/>
              <a:t>Επιπολασμός</a:t>
            </a:r>
            <a:r>
              <a:rPr lang="el-GR" altLang="el-GR" sz="4000" dirty="0" smtClean="0"/>
              <a:t> της κατάχρησης Αλκοόλ (3 από 4)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 smtClean="0"/>
              <a:t>ΗΠΑ: κάθε χρόνο περίπου:</a:t>
            </a:r>
            <a:br>
              <a:rPr lang="el-GR" altLang="el-GR" sz="2400" dirty="0" smtClean="0"/>
            </a:br>
            <a:r>
              <a:rPr lang="el-GR" altLang="el-GR" sz="24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400" u="sng" dirty="0" smtClean="0"/>
              <a:t>1500 φοιτητές πεθαίνουν </a:t>
            </a:r>
            <a:r>
              <a:rPr lang="el-GR" altLang="el-GR" sz="2400" dirty="0" smtClean="0"/>
              <a:t>από περιστατικά </a:t>
            </a:r>
            <a:br>
              <a:rPr lang="el-GR" altLang="el-GR" sz="2400" dirty="0" smtClean="0"/>
            </a:br>
            <a:r>
              <a:rPr lang="el-GR" altLang="el-GR" sz="2400" dirty="0" smtClean="0"/>
              <a:t>    που σχετίζονται με το αλκοόλ (π.χ. οδήγηση υπό την </a:t>
            </a:r>
            <a:br>
              <a:rPr lang="el-GR" altLang="el-GR" sz="2400" dirty="0" smtClean="0"/>
            </a:br>
            <a:r>
              <a:rPr lang="el-GR" altLang="el-GR" sz="2400" dirty="0" smtClean="0"/>
              <a:t>    επήρεια αλκοόλ, </a:t>
            </a:r>
            <a:r>
              <a:rPr lang="el-GR" altLang="el-GR" sz="2400" dirty="0" err="1" smtClean="0"/>
              <a:t>τοξίκωση</a:t>
            </a:r>
            <a:r>
              <a:rPr lang="el-GR" altLang="el-GR" sz="2400" dirty="0" smtClean="0"/>
              <a:t> από αλκοόλ)</a:t>
            </a:r>
            <a:br>
              <a:rPr lang="el-GR" altLang="el-GR" sz="2400" dirty="0" smtClean="0"/>
            </a:br>
            <a:r>
              <a:rPr lang="el-GR" altLang="el-GR" sz="2400" dirty="0" smtClean="0"/>
              <a:t/>
            </a:r>
            <a:br>
              <a:rPr lang="el-GR" altLang="el-GR" sz="2400" dirty="0" smtClean="0"/>
            </a:br>
            <a:r>
              <a:rPr lang="el-GR" altLang="el-GR" sz="24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400" u="sng" dirty="0" smtClean="0"/>
              <a:t>600.000 δέχονται επίθεση </a:t>
            </a:r>
            <a:r>
              <a:rPr lang="el-GR" altLang="el-GR" sz="2400" dirty="0" smtClean="0"/>
              <a:t>από φοιτητές που έχουν πιει </a:t>
            </a:r>
            <a:br>
              <a:rPr lang="el-GR" altLang="el-GR" sz="2400" dirty="0" smtClean="0"/>
            </a:br>
            <a:r>
              <a:rPr lang="el-GR" altLang="el-GR" sz="2400" dirty="0" smtClean="0"/>
              <a:t/>
            </a:r>
            <a:br>
              <a:rPr lang="el-GR" altLang="el-GR" sz="2400" dirty="0" smtClean="0"/>
            </a:br>
            <a:r>
              <a:rPr lang="el-GR" altLang="el-GR" sz="24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400" u="sng" dirty="0" smtClean="0"/>
              <a:t>70.000 φοιτήτριες </a:t>
            </a:r>
            <a:r>
              <a:rPr lang="el-GR" altLang="el-GR" sz="2400" dirty="0" smtClean="0"/>
              <a:t>πέφτουν θύματα σεξουαλικής επίθεσης</a:t>
            </a:r>
          </a:p>
          <a:p>
            <a:pPr algn="r">
              <a:buNone/>
            </a:pPr>
            <a:r>
              <a:rPr lang="el-GR" sz="2000" dirty="0" smtClean="0"/>
              <a:t>(</a:t>
            </a:r>
            <a:r>
              <a:rPr lang="en-US" sz="2000" dirty="0" err="1" smtClean="0"/>
              <a:t>Kring</a:t>
            </a:r>
            <a:r>
              <a:rPr lang="en-US" sz="2000" dirty="0" smtClean="0"/>
              <a:t> A.M., Davison G.C., Neale J.M., Johnson S.L., 2010)</a:t>
            </a:r>
            <a:endParaRPr lang="el-GR" sz="2000" dirty="0" smtClean="0"/>
          </a:p>
          <a:p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658743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Επιπολασμός της κατάχρησης αλκοόλ (4 από 4)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 lnSpcReduction="10000"/>
          </a:bodyPr>
          <a:lstStyle/>
          <a:p>
            <a:r>
              <a:rPr lang="el-GR" altLang="el-GR" sz="2800" dirty="0" smtClean="0"/>
              <a:t>Η προβληματική χρήση αλκοόλ μπορεί να </a:t>
            </a:r>
            <a:r>
              <a:rPr lang="el-GR" altLang="el-GR" sz="2800" b="1" dirty="0" smtClean="0"/>
              <a:t>συνυπάρχει</a:t>
            </a:r>
            <a:r>
              <a:rPr lang="el-GR" altLang="el-GR" sz="2800" dirty="0" smtClean="0"/>
              <a:t> με: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 διαταραχές προσωπικότητας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 διαταραχές της διάθεσης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αγχώδεις διαταραχές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 σχιζοφρένεια</a:t>
            </a:r>
          </a:p>
          <a:p>
            <a:endParaRPr lang="el-GR" altLang="el-GR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1" y="2214559"/>
            <a:ext cx="3534092" cy="289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2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>
          <a:xfrm>
            <a:off x="457200" y="714360"/>
            <a:ext cx="8229600" cy="214314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Βραχύχρονες επιπτώσεις από το αλκοόλ (1 από 3)</a:t>
            </a:r>
          </a:p>
        </p:txBody>
      </p:sp>
      <p:sp>
        <p:nvSpPr>
          <p:cNvPr id="1945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/>
          </a:bodyPr>
          <a:lstStyle/>
          <a:p>
            <a:r>
              <a:rPr lang="el-GR" altLang="el-GR" sz="2800" u="sng" dirty="0" smtClean="0"/>
              <a:t>Η επίδραση του αλκοόλ ποικίλει ανάλογα με</a:t>
            </a:r>
            <a:r>
              <a:rPr lang="el-GR" altLang="el-GR" sz="2800" dirty="0" smtClean="0"/>
              <a:t>:</a:t>
            </a:r>
            <a:br>
              <a:rPr lang="el-GR" altLang="el-GR" sz="2800" dirty="0" smtClean="0"/>
            </a:br>
            <a:r>
              <a:rPr lang="el-GR" altLang="el-GR" sz="2800" dirty="0" smtClean="0"/>
              <a:t>1. το επίπεδο συγκέντρωσης της ουσίας στο αίμα, </a:t>
            </a:r>
            <a:br>
              <a:rPr lang="el-GR" altLang="el-GR" sz="2800" dirty="0" smtClean="0"/>
            </a:br>
            <a:r>
              <a:rPr lang="el-GR" altLang="el-GR" sz="2800" dirty="0" smtClean="0"/>
              <a:t>    (ποσότητα)</a:t>
            </a:r>
            <a:br>
              <a:rPr lang="el-GR" altLang="el-GR" sz="2800" dirty="0" smtClean="0"/>
            </a:br>
            <a:r>
              <a:rPr lang="el-GR" altLang="el-GR" sz="2800" dirty="0" smtClean="0"/>
              <a:t>2. την ύπαρξη τροφής στο στομάχι </a:t>
            </a:r>
            <a:br>
              <a:rPr lang="el-GR" altLang="el-GR" sz="2800" dirty="0" smtClean="0"/>
            </a:br>
            <a:r>
              <a:rPr lang="el-GR" altLang="el-GR" sz="2800" dirty="0" smtClean="0"/>
              <a:t>    (μειώνει το ρυθμό απορρόφησής του)</a:t>
            </a:r>
            <a:br>
              <a:rPr lang="el-GR" altLang="el-GR" sz="2800" dirty="0" smtClean="0"/>
            </a:br>
            <a:r>
              <a:rPr lang="el-GR" altLang="el-GR" sz="2800" dirty="0" smtClean="0"/>
              <a:t>3. το ύψος του ατόμου</a:t>
            </a:r>
            <a:br>
              <a:rPr lang="el-GR" altLang="el-GR" sz="2800" dirty="0" smtClean="0"/>
            </a:br>
            <a:r>
              <a:rPr lang="el-GR" altLang="el-GR" sz="2800" dirty="0" smtClean="0"/>
              <a:t>4. το βάρους του ατόμου</a:t>
            </a:r>
            <a:br>
              <a:rPr lang="el-GR" altLang="el-GR" sz="2800" dirty="0" smtClean="0"/>
            </a:br>
            <a:r>
              <a:rPr lang="el-GR" altLang="el-GR" sz="2800" dirty="0" smtClean="0"/>
              <a:t>5. τη λειτουργία του ήπατος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31529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Βραχύχρονες επιπτώσεις από το αλκοόλ (2 από 3)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Autofit/>
          </a:bodyPr>
          <a:lstStyle/>
          <a:p>
            <a:pPr marL="0" indent="0"/>
            <a:r>
              <a:rPr lang="el-GR" altLang="el-GR" sz="2800" dirty="0" smtClean="0"/>
              <a:t>Είναι </a:t>
            </a:r>
            <a:r>
              <a:rPr lang="el-GR" altLang="el-GR" sz="2800" dirty="0" err="1" smtClean="0"/>
              <a:t>ψυχοδραστική</a:t>
            </a:r>
            <a:r>
              <a:rPr lang="el-GR" altLang="el-GR" sz="2800" dirty="0" smtClean="0"/>
              <a:t> ουσία με </a:t>
            </a:r>
            <a:r>
              <a:rPr lang="el-GR" altLang="el-GR" sz="2800" b="1" dirty="0" smtClean="0"/>
              <a:t>διφασική δράση</a:t>
            </a:r>
            <a:r>
              <a:rPr lang="el-GR" altLang="el-GR" sz="2800" dirty="0" smtClean="0"/>
              <a:t>: 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b="1" dirty="0" smtClean="0"/>
              <a:t>1η φάση</a:t>
            </a:r>
            <a:r>
              <a:rPr lang="el-GR" altLang="el-GR" sz="2800" dirty="0" smtClean="0"/>
              <a:t>: είναι διεγερτική, το άτομο βιώνει αίσθημα </a:t>
            </a:r>
            <a:br>
              <a:rPr lang="el-GR" altLang="el-GR" sz="2800" dirty="0" smtClean="0"/>
            </a:br>
            <a:r>
              <a:rPr lang="el-GR" altLang="el-GR" sz="2800" dirty="0" smtClean="0"/>
              <a:t>                   </a:t>
            </a:r>
            <a:r>
              <a:rPr lang="el-GR" altLang="el-GR" sz="2800" u="sng" dirty="0" smtClean="0"/>
              <a:t>ευεξίας και κοινωνικότητας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b="1" dirty="0" smtClean="0"/>
              <a:t>2η φάση</a:t>
            </a:r>
            <a:r>
              <a:rPr lang="el-GR" altLang="el-GR" sz="2800" dirty="0" smtClean="0"/>
              <a:t>: Όταν το επίπεδο της ουσίας στο αίμα </a:t>
            </a:r>
            <a:br>
              <a:rPr lang="el-GR" altLang="el-GR" sz="2800" dirty="0" smtClean="0"/>
            </a:br>
            <a:r>
              <a:rPr lang="el-GR" altLang="el-GR" sz="2800" dirty="0" smtClean="0"/>
              <a:t>                   κορυφωθεί και αρχίσει να πέφτει, το αλκοόλ </a:t>
            </a:r>
            <a:br>
              <a:rPr lang="el-GR" altLang="el-GR" sz="2800" dirty="0" smtClean="0"/>
            </a:br>
            <a:r>
              <a:rPr lang="el-GR" altLang="el-GR" sz="2800" dirty="0" smtClean="0"/>
              <a:t>                   έχει </a:t>
            </a:r>
            <a:r>
              <a:rPr lang="el-GR" altLang="el-GR" sz="2800" u="sng" dirty="0" smtClean="0"/>
              <a:t>καταθλιπτική δράση </a:t>
            </a:r>
            <a:r>
              <a:rPr lang="el-GR" altLang="el-GR" sz="2800" dirty="0" smtClean="0"/>
              <a:t>και το άτομο </a:t>
            </a:r>
            <a:br>
              <a:rPr lang="el-GR" altLang="el-GR" sz="2800" dirty="0" smtClean="0"/>
            </a:br>
            <a:r>
              <a:rPr lang="el-GR" altLang="el-GR" sz="2800" dirty="0" smtClean="0"/>
              <a:t>                   μπορεί να βιώσει </a:t>
            </a:r>
            <a:r>
              <a:rPr lang="el-GR" altLang="el-GR" sz="2800" u="sng" dirty="0" smtClean="0"/>
              <a:t>αρνητικά συναισθήματα</a:t>
            </a:r>
          </a:p>
        </p:txBody>
      </p:sp>
    </p:spTree>
    <p:extLst>
      <p:ext uri="{BB962C8B-B14F-4D97-AF65-F5344CB8AC3E}">
        <p14:creationId xmlns:p14="http://schemas.microsoft.com/office/powerpoint/2010/main" val="1073364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Βραχύχρονες επιπτώσεις από το αλκοόλ (3 από 3)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 lnSpcReduction="10000"/>
          </a:bodyPr>
          <a:lstStyle/>
          <a:p>
            <a:r>
              <a:rPr lang="el-GR" altLang="el-GR" sz="2800" dirty="0" smtClean="0"/>
              <a:t>Η μεγάλη ποσότητα </a:t>
            </a:r>
            <a:r>
              <a:rPr lang="el-GR" altLang="el-GR" sz="2800" u="sng" dirty="0" smtClean="0"/>
              <a:t>παρεμποδίζει τις σύνθετες λειτουργίες της σκέψης</a:t>
            </a:r>
            <a:r>
              <a:rPr lang="el-GR" altLang="el-GR" sz="2800" dirty="0" smtClean="0"/>
              <a:t>, μειώνει τον κινητικό συντονισμό, την ισορροπία, την ομιλία και την όραση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Μπορεί να αμβλύνει τον πόνο και σε μεγαλύτερες δόσεις μπορεί να προκαλέσει καταστολή, ύπνο ή ακόμη και θάνατο</a:t>
            </a:r>
          </a:p>
        </p:txBody>
      </p:sp>
    </p:spTree>
    <p:extLst>
      <p:ext uri="{BB962C8B-B14F-4D97-AF65-F5344CB8AC3E}">
        <p14:creationId xmlns:p14="http://schemas.microsoft.com/office/powerpoint/2010/main" val="665686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Μακροχρόνιες συνέπειες </a:t>
            </a:r>
            <a:br>
              <a:rPr lang="el-GR" altLang="el-GR" sz="4000" dirty="0" smtClean="0"/>
            </a:br>
            <a:r>
              <a:rPr lang="el-GR" altLang="el-GR" sz="4000" dirty="0" smtClean="0"/>
              <a:t>της κατάχρησης αλκοόλ (1 από 8)</a:t>
            </a:r>
            <a:endParaRPr lang="el-GR" altLang="el-GR" sz="40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Πέρα από την επιδείνωση σε ψυχολογικό επίπεδο, επηρεάζει αρνητικά σχεδόν όλους τους ιστούς και τα όργανα του σώματος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857500"/>
            <a:ext cx="5688632" cy="22148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5059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571505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Μακροχρόνιες συνέπειες </a:t>
            </a:r>
            <a:br>
              <a:rPr lang="el-GR" altLang="el-GR" sz="4000" dirty="0" smtClean="0"/>
            </a:br>
            <a:r>
              <a:rPr lang="el-GR" altLang="el-GR" sz="4000" dirty="0" smtClean="0"/>
              <a:t>της κατάχρησης αλκοόλ (2 από 8)</a:t>
            </a:r>
            <a:endParaRPr lang="el-GR" altLang="el-GR" sz="40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286148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Τα άτομα με κατάχρηση αλκοόλ υποσιτίζονται (το αλκοόλ καλύπτει μεγάλο μέρος των θερμίδων), εμποδίζεται η πέψη και η απορρόφηση των βιταμινών</a:t>
            </a:r>
            <a:br>
              <a:rPr lang="el-GR" altLang="el-GR" sz="2800" dirty="0" smtClean="0"/>
            </a:br>
            <a:r>
              <a:rPr lang="el-GR" altLang="el-GR" sz="2800" dirty="0" smtClean="0"/>
              <a:t>Έλλειψη βιταμινών του συμπλέγματος Β μπορεί να οδηγήσει σε </a:t>
            </a:r>
            <a:r>
              <a:rPr lang="el-GR" altLang="el-GR" sz="2800" b="1" dirty="0" err="1" smtClean="0"/>
              <a:t>αμνησικό</a:t>
            </a:r>
            <a:r>
              <a:rPr lang="el-GR" altLang="el-GR" sz="2800" b="1" dirty="0" smtClean="0"/>
              <a:t> σύνδρομο 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(καλύπτουν τα κενά μνήμης με μυθοπλασίες)</a:t>
            </a:r>
          </a:p>
        </p:txBody>
      </p:sp>
    </p:spTree>
    <p:extLst>
      <p:ext uri="{BB962C8B-B14F-4D97-AF65-F5344CB8AC3E}">
        <p14:creationId xmlns:p14="http://schemas.microsoft.com/office/powerpoint/2010/main" val="1686553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Μακροχρόνιες συνέπειες </a:t>
            </a:r>
            <a:br>
              <a:rPr lang="el-GR" altLang="el-GR" sz="4000" dirty="0" smtClean="0"/>
            </a:br>
            <a:r>
              <a:rPr lang="el-GR" altLang="el-GR" sz="4000" dirty="0" smtClean="0"/>
              <a:t>της κατάχρησης αλκοόλ (3 από 8)</a:t>
            </a:r>
            <a:endParaRPr lang="el-GR" altLang="el-GR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Βλάβη στους </a:t>
            </a:r>
            <a:r>
              <a:rPr lang="el-GR" altLang="el-GR" sz="2800" u="sng" dirty="0" smtClean="0"/>
              <a:t>ενδοκρινείς αδένες </a:t>
            </a:r>
            <a:r>
              <a:rPr lang="el-GR" altLang="el-GR" sz="2800" dirty="0" smtClean="0"/>
              <a:t>και το πάγκρεας</a:t>
            </a:r>
          </a:p>
          <a:p>
            <a:r>
              <a:rPr lang="el-GR" altLang="el-GR" sz="2800" dirty="0" smtClean="0"/>
              <a:t>Καρδιακή ανεπάρκεια</a:t>
            </a:r>
          </a:p>
          <a:p>
            <a:r>
              <a:rPr lang="el-GR" altLang="el-GR" sz="2800" dirty="0" smtClean="0"/>
              <a:t>Στυτική δυσλειτουργία</a:t>
            </a:r>
          </a:p>
          <a:p>
            <a:r>
              <a:rPr lang="el-GR" altLang="el-GR" sz="2800" dirty="0" smtClean="0"/>
              <a:t>Υπέρταση</a:t>
            </a:r>
          </a:p>
          <a:p>
            <a:r>
              <a:rPr lang="el-GR" altLang="el-GR" sz="2800" dirty="0" smtClean="0"/>
              <a:t>Εγκεφαλικό</a:t>
            </a:r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35996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Μακροχρόνιες συνέπειες </a:t>
            </a:r>
            <a:br>
              <a:rPr lang="el-GR" altLang="el-GR" sz="4000" dirty="0" smtClean="0"/>
            </a:br>
            <a:r>
              <a:rPr lang="el-GR" altLang="el-GR" sz="4000" dirty="0" smtClean="0"/>
              <a:t>της κατάχρησης αλκοόλ (4 από 8)</a:t>
            </a:r>
            <a:endParaRPr lang="el-GR" altLang="el-GR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492"/>
            <a:ext cx="8229600" cy="3390644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Αιμορραγίες των τριχοειδών αγγείων που ευθύνονται για τα οιδήματα και την ερυθρότητα στο πρόσωπο </a:t>
            </a:r>
            <a:br>
              <a:rPr lang="el-GR" altLang="el-GR" dirty="0" smtClean="0"/>
            </a:br>
            <a:r>
              <a:rPr lang="el-GR" altLang="el-GR" dirty="0" smtClean="0"/>
              <a:t>(ιδιαίτερα στη μύτη)</a:t>
            </a:r>
            <a:br>
              <a:rPr lang="el-GR" altLang="el-GR" dirty="0" smtClean="0"/>
            </a:br>
            <a:endParaRPr lang="el-GR" altLang="el-GR" dirty="0" smtClean="0"/>
          </a:p>
          <a:p>
            <a:r>
              <a:rPr lang="el-GR" altLang="el-GR" dirty="0" smtClean="0"/>
              <a:t>Παρατεταμένη χρήση καταστρέφει τα εγκεφαλικά κύτταρα και μειώνει τη φαιά ουσία στους κροταφικούς λοβούς</a:t>
            </a:r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38634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Μακροχρόνιες συνέπειες </a:t>
            </a:r>
            <a:br>
              <a:rPr lang="el-GR" altLang="el-GR" sz="4000" dirty="0" smtClean="0"/>
            </a:br>
            <a:r>
              <a:rPr lang="el-GR" altLang="el-GR" sz="4000" dirty="0" smtClean="0"/>
              <a:t>της κατάχρησης αλκοόλ (5 από 8)</a:t>
            </a:r>
            <a:endParaRPr lang="el-GR" altLang="el-GR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5930"/>
            <a:ext cx="8229600" cy="3319206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Η βαριά κατανάλωση αλκοόλ από τη μητέρα κατά τη διάρκεια της εγκυμοσύνης είναι η βασική </a:t>
            </a:r>
            <a:r>
              <a:rPr lang="el-GR" altLang="el-GR" sz="2800" u="sng" dirty="0" smtClean="0"/>
              <a:t>αιτία της νοητικής υστέρησης</a:t>
            </a:r>
            <a:br>
              <a:rPr lang="el-GR" altLang="el-GR" sz="2800" u="sng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Η ανάπτυξη του εμβρύου επιβραδύνεται </a:t>
            </a:r>
            <a:br>
              <a:rPr lang="el-GR" altLang="el-GR" sz="2800" dirty="0" smtClean="0"/>
            </a:br>
            <a:r>
              <a:rPr lang="el-GR" altLang="el-GR" sz="2800" dirty="0" smtClean="0"/>
              <a:t>Πιθανές ανωμαλίες στο κρανίο, στο πρόσωπο, στα άκρα (εμβρυικό αλκοολικό σύνδρομο)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802218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Μακροχρόνιες συνέπειες </a:t>
            </a:r>
            <a:br>
              <a:rPr lang="el-GR" altLang="el-GR" sz="4000" dirty="0" smtClean="0"/>
            </a:br>
            <a:r>
              <a:rPr lang="el-GR" altLang="el-GR" sz="4000" dirty="0" smtClean="0"/>
              <a:t>της κατάχρησης αλκοόλ (6 από 8)</a:t>
            </a:r>
            <a:endParaRPr lang="el-GR" altLang="el-GR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5930"/>
            <a:ext cx="8229600" cy="3319206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Έρευνες : παιδιά των οποίων οι μητέρες έπιναν ένα ποτό κατά το 1ο τρίμηνο της εγκυμοσύνης, εμφανίζουν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 έκπτωση στη μάθηση και τη μνήμη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 ελλείμματα στη σωματική ανάπτυξη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0445608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>
          <a:xfrm>
            <a:off x="1143000" y="428608"/>
            <a:ext cx="6858000" cy="3281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(7 από 8)</a:t>
            </a:r>
          </a:p>
        </p:txBody>
      </p:sp>
      <p:pic>
        <p:nvPicPr>
          <p:cNvPr id="25603" name="Picture 2" descr="C:\Users\Βάσω\Documents\Φωτο μαστός\fet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62" y="3429004"/>
            <a:ext cx="3119637" cy="188324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6" name="5 - Ορθογώνιο"/>
          <p:cNvSpPr>
            <a:spLocks noChangeArrowheads="1"/>
          </p:cNvSpPr>
          <p:nvPr/>
        </p:nvSpPr>
        <p:spPr bwMode="auto">
          <a:xfrm>
            <a:off x="4516924" y="928674"/>
            <a:ext cx="391272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l-GR" altLang="el-GR" sz="2000" dirty="0">
                <a:latin typeface="+mn-lt"/>
              </a:rPr>
              <a:t>Μικρά μάτια με στενή </a:t>
            </a:r>
            <a:r>
              <a:rPr lang="el-GR" altLang="el-GR" sz="2000" dirty="0" smtClean="0">
                <a:latin typeface="+mn-lt"/>
              </a:rPr>
              <a:t>σχισμή, ευρεία</a:t>
            </a:r>
            <a:r>
              <a:rPr lang="el-GR" altLang="el-GR" sz="2000" dirty="0">
                <a:latin typeface="+mn-lt"/>
              </a:rPr>
              <a:t>, επίπεδη ρινική </a:t>
            </a:r>
            <a:r>
              <a:rPr lang="el-GR" altLang="el-GR" sz="2000" dirty="0" smtClean="0">
                <a:latin typeface="+mn-lt"/>
              </a:rPr>
              <a:t>γέφυρα, πρόσωπο </a:t>
            </a:r>
            <a:r>
              <a:rPr lang="el-GR" altLang="el-GR" sz="2000" dirty="0">
                <a:latin typeface="+mn-lt"/>
              </a:rPr>
              <a:t>με έλλειψη της εντομής ανάμεσα στο χείλος και τη μύτη </a:t>
            </a:r>
            <a:br>
              <a:rPr lang="el-GR" altLang="el-GR" sz="2000" dirty="0">
                <a:latin typeface="+mn-lt"/>
              </a:rPr>
            </a:br>
            <a:r>
              <a:rPr lang="el-GR" altLang="el-GR" sz="2000" dirty="0" err="1">
                <a:latin typeface="+mn-lt"/>
              </a:rPr>
              <a:t>Μικρογναθισμός</a:t>
            </a:r>
            <a:r>
              <a:rPr lang="el-GR" altLang="el-GR" sz="2000" dirty="0">
                <a:latin typeface="+mn-lt"/>
              </a:rPr>
              <a:t> που σχετίζεται με υποπλασία της κάτω </a:t>
            </a:r>
            <a:r>
              <a:rPr lang="el-GR" altLang="el-GR" sz="2000" dirty="0" smtClean="0">
                <a:latin typeface="+mn-lt"/>
              </a:rPr>
              <a:t>γνάθου</a:t>
            </a:r>
            <a:endParaRPr lang="en-US" altLang="el-GR" sz="2000" dirty="0" smtClean="0">
              <a:latin typeface="+mn-lt"/>
            </a:endParaRPr>
          </a:p>
          <a:p>
            <a:pPr eaLnBrk="1" hangingPunct="1">
              <a:lnSpc>
                <a:spcPct val="150000"/>
              </a:lnSpc>
            </a:pPr>
            <a:endParaRPr lang="en-US" altLang="el-GR" sz="2000" dirty="0" smtClean="0">
              <a:latin typeface="+mn-lt"/>
            </a:endParaRPr>
          </a:p>
          <a:p>
            <a:pPr eaLnBrk="1" hangingPunct="1">
              <a:lnSpc>
                <a:spcPct val="150000"/>
              </a:lnSpc>
            </a:pPr>
            <a:endParaRPr lang="el-GR" altLang="el-GR" sz="2000" dirty="0">
              <a:latin typeface="+mn-lt"/>
            </a:endParaRPr>
          </a:p>
        </p:txBody>
      </p:sp>
      <p:pic>
        <p:nvPicPr>
          <p:cNvPr id="6" name="Picture 3" descr="C:\Users\Βάσω\Documents\Φωτο μαστός\feta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071550"/>
            <a:ext cx="3500462" cy="22145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Ορθογώνιο"/>
          <p:cNvSpPr/>
          <p:nvPr/>
        </p:nvSpPr>
        <p:spPr>
          <a:xfrm>
            <a:off x="4286248" y="4500574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https://en.wikipedia.org/wiki/Fetal_alcohol_spectrum_disorder</a:t>
            </a:r>
            <a:endParaRPr lang="el-GR" sz="1600" dirty="0"/>
          </a:p>
        </p:txBody>
      </p:sp>
      <p:sp>
        <p:nvSpPr>
          <p:cNvPr id="8" name="7 - Ορθογώνιο"/>
          <p:cNvSpPr/>
          <p:nvPr/>
        </p:nvSpPr>
        <p:spPr>
          <a:xfrm>
            <a:off x="4286248" y="3857632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http://www.soc.ucsb.edu/sexinfo/article/fetal-alcohol-syndrome-fas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897676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Μακροχρόνιες συνέπειες </a:t>
            </a:r>
            <a:br>
              <a:rPr lang="el-GR" altLang="el-GR" dirty="0" smtClean="0"/>
            </a:br>
            <a:r>
              <a:rPr lang="el-GR" altLang="el-GR" dirty="0" smtClean="0"/>
              <a:t>της κατάχρησης αλκοόλ (8 από 8)</a:t>
            </a:r>
            <a:endParaRPr lang="el-GR" altLang="el-G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492"/>
            <a:ext cx="8229600" cy="3390644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Υπάρχουν ενδείξεις ότι το αλκοόλ λειτουργεί ευεργετικά για την υγεία ορισμένων ανθρώπων: </a:t>
            </a:r>
            <a:br>
              <a:rPr lang="el-GR" altLang="el-GR" dirty="0" smtClean="0"/>
            </a:br>
            <a:r>
              <a:rPr lang="el-GR" altLang="el-GR" dirty="0" smtClean="0"/>
              <a:t>η ελαφρά κατανάλωση αλκοόλ (ειδικά κόκκινου κρασιού) έχει σχετιστεί με </a:t>
            </a:r>
            <a:r>
              <a:rPr lang="el-GR" altLang="el-GR" u="sng" dirty="0" smtClean="0"/>
              <a:t>μειωμένο κίνδυνο στεφανιαίας νόσου</a:t>
            </a:r>
            <a:r>
              <a:rPr lang="el-GR" altLang="el-GR" dirty="0" smtClean="0"/>
              <a:t> και </a:t>
            </a:r>
            <a:r>
              <a:rPr lang="el-GR" altLang="el-GR" u="sng" dirty="0" smtClean="0"/>
              <a:t>εγκεφαλικού επεισοδίου</a:t>
            </a:r>
            <a:r>
              <a:rPr lang="en-US" altLang="el-GR" u="sng" dirty="0" smtClean="0"/>
              <a:t/>
            </a:r>
            <a:br>
              <a:rPr lang="en-US" altLang="el-GR" u="sng" dirty="0" smtClean="0"/>
            </a:br>
            <a:endParaRPr lang="el-GR" altLang="el-GR" u="sng" dirty="0" smtClean="0"/>
          </a:p>
          <a:p>
            <a:r>
              <a:rPr lang="el-GR" altLang="el-GR" dirty="0" smtClean="0"/>
              <a:t>Άλλες </a:t>
            </a:r>
            <a:r>
              <a:rPr lang="el-GR" altLang="el-GR" b="1" dirty="0" smtClean="0"/>
              <a:t>ευεργετικές επιπτώσεις</a:t>
            </a:r>
            <a:r>
              <a:rPr lang="el-GR" altLang="el-GR" dirty="0" smtClean="0"/>
              <a:t>: </a:t>
            </a:r>
            <a:br>
              <a:rPr lang="el-GR" altLang="el-GR" dirty="0" smtClean="0"/>
            </a:br>
            <a:r>
              <a:rPr lang="el-GR" altLang="el-GR" dirty="0" smtClean="0"/>
              <a:t>πιο χαλαρός τρόπος ζωής και μειωμένη εχθρότητα</a:t>
            </a:r>
          </a:p>
        </p:txBody>
      </p:sp>
    </p:spTree>
    <p:extLst>
      <p:ext uri="{BB962C8B-B14F-4D97-AF65-F5344CB8AC3E}">
        <p14:creationId xmlns:p14="http://schemas.microsoft.com/office/powerpoint/2010/main" val="4212974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2. Νικοτίνη και κάπνισμα (1 από 2)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altLang="el-GR" sz="2800" dirty="0" smtClean="0"/>
              <a:t>Ιστορική αναδρομή:</a:t>
            </a:r>
          </a:p>
          <a:p>
            <a:r>
              <a:rPr lang="el-GR" altLang="el-GR" sz="2800" dirty="0" smtClean="0"/>
              <a:t>Κολόμβος: συναλλαγές με αυτόχθονες Αμερικανούς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Ναυτικοί και έμποροι άρχισαν να καπνίζουν στριφτά φύλλα καπνού </a:t>
            </a:r>
            <a:r>
              <a:rPr lang="el-GR" altLang="el-GR" sz="2800" dirty="0" smtClean="0">
                <a:sym typeface="Wingdings 3" panose="05040102010807070707" pitchFamily="18" charset="2"/>
              </a:rPr>
              <a:t> </a:t>
            </a:r>
            <a:r>
              <a:rPr lang="el-GR" altLang="el-GR" sz="2800" dirty="0" smtClean="0"/>
              <a:t>πόθος για τον καπνό</a:t>
            </a:r>
            <a:br>
              <a:rPr lang="el-GR" altLang="el-GR" sz="2800" dirty="0" smtClean="0"/>
            </a:br>
            <a:r>
              <a:rPr lang="el-GR" altLang="el-GR" sz="2800" dirty="0" smtClean="0"/>
              <a:t> Τον κάπνιζαν, τον μασούσαν ή τον έτριβαν σε μικρά κομμάτια, τα οποία εισέπνεαν</a:t>
            </a:r>
            <a:endParaRPr lang="en-US" altLang="el-GR" sz="2800" dirty="0" smtClean="0"/>
          </a:p>
          <a:p>
            <a:pPr algn="r">
              <a:buNone/>
            </a:pPr>
            <a:r>
              <a:rPr lang="el-GR" sz="2200" dirty="0" smtClean="0"/>
              <a:t>(</a:t>
            </a:r>
            <a:r>
              <a:rPr lang="en-US" sz="2200" dirty="0" err="1" smtClean="0"/>
              <a:t>Kring</a:t>
            </a:r>
            <a:r>
              <a:rPr lang="en-US" sz="2200" dirty="0" smtClean="0"/>
              <a:t> A.M., Davison G.C., Neale J.M., Johnson S.L., 2010)</a:t>
            </a:r>
            <a:endParaRPr lang="el-GR" sz="2200" dirty="0" smtClean="0"/>
          </a:p>
          <a:p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602260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2. Νικοτίνη και κάπνισμα (2 από 2)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Πόσα πράγματα θυσίασαν οι άνθρωποι για να διατηρήσουν την προμήθεια καπνού; </a:t>
            </a:r>
            <a:br>
              <a:rPr lang="el-GR" altLang="el-GR" sz="2800" dirty="0" smtClean="0"/>
            </a:br>
            <a:r>
              <a:rPr lang="el-GR" altLang="el-GR" sz="2800" dirty="0" smtClean="0"/>
              <a:t>Αγγλία 16ος αι.: αντάλλασσαν τον καπνό με ασήμι γραμμάριο προς γραμμάριο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Η νικοτίνη είναι η εθιστική ουσία του καπνού</a:t>
            </a:r>
          </a:p>
        </p:txBody>
      </p:sp>
    </p:spTree>
    <p:extLst>
      <p:ext uri="{BB962C8B-B14F-4D97-AF65-F5344CB8AC3E}">
        <p14:creationId xmlns:p14="http://schemas.microsoft.com/office/powerpoint/2010/main" val="861807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4000" dirty="0" err="1" smtClean="0"/>
              <a:t>Επιπολασμός</a:t>
            </a:r>
            <a:r>
              <a:rPr lang="el-GR" altLang="el-GR" sz="4000" dirty="0" smtClean="0"/>
              <a:t> του καπνίσματος </a:t>
            </a:r>
            <a:br>
              <a:rPr lang="el-GR" altLang="el-GR" sz="4000" dirty="0" smtClean="0"/>
            </a:br>
            <a:r>
              <a:rPr lang="el-GR" altLang="el-GR" sz="4000" dirty="0" smtClean="0"/>
              <a:t>(1 από 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Στις ΗΠΑ πάνω από 440.000 καπνιστές πεθαίνουν πρόωρα κάθε χρόνο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endParaRPr lang="el-GR" altLang="el-GR" dirty="0" smtClean="0"/>
          </a:p>
          <a:p>
            <a:r>
              <a:rPr lang="el-GR" altLang="el-GR" dirty="0" smtClean="0"/>
              <a:t>Σκοτώνει κάθε μέρα 1100 άτομα και ευθύνεται για τον 1 στους 6 θανάτους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endParaRPr lang="el-GR" altLang="el-GR" dirty="0" smtClean="0"/>
          </a:p>
          <a:p>
            <a:r>
              <a:rPr lang="el-GR" altLang="el-GR" dirty="0" smtClean="0"/>
              <a:t>Θεωρείται η αιτία για το 87% των καρκίνων του πνεύμονα</a:t>
            </a:r>
          </a:p>
        </p:txBody>
      </p:sp>
    </p:spTree>
    <p:extLst>
      <p:ext uri="{BB962C8B-B14F-4D97-AF65-F5344CB8AC3E}">
        <p14:creationId xmlns:p14="http://schemas.microsoft.com/office/powerpoint/2010/main" val="26558940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3"/>
            <a:ext cx="8229600" cy="1000133"/>
          </a:xfrm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Επιπολασμός</a:t>
            </a:r>
            <a:r>
              <a:rPr lang="el-GR" altLang="el-GR" dirty="0" smtClean="0"/>
              <a:t> του καπνίσματος</a:t>
            </a:r>
            <a:br>
              <a:rPr lang="el-GR" altLang="el-GR" dirty="0" smtClean="0"/>
            </a:br>
            <a:r>
              <a:rPr lang="el-GR" altLang="el-GR" dirty="0" smtClean="0"/>
              <a:t> (2 από 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06"/>
            <a:ext cx="8229600" cy="3176330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Τα άτομα που καπνίζουν πούρο ή πίπα διατρέχουν μικρότερο κίνδυνο, γιατί σπάνια εισπνέουν τον καπνό, αλλά αυξημένο κίνδυνο για καρκίνο του στόματος</a:t>
            </a:r>
          </a:p>
        </p:txBody>
      </p:sp>
    </p:spTree>
    <p:extLst>
      <p:ext uri="{BB962C8B-B14F-4D97-AF65-F5344CB8AC3E}">
        <p14:creationId xmlns:p14="http://schemas.microsoft.com/office/powerpoint/2010/main" val="37783834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Επιπολασμός</a:t>
            </a:r>
            <a:r>
              <a:rPr lang="el-GR" altLang="el-GR" dirty="0" smtClean="0"/>
              <a:t> του καπνίσματος </a:t>
            </a:r>
            <a:br>
              <a:rPr lang="el-GR" altLang="el-GR" dirty="0" smtClean="0"/>
            </a:br>
            <a:r>
              <a:rPr lang="el-GR" altLang="el-GR" dirty="0" smtClean="0"/>
              <a:t>(3 από 3)</a:t>
            </a:r>
          </a:p>
        </p:txBody>
      </p:sp>
      <p:sp>
        <p:nvSpPr>
          <p:cNvPr id="29699" name="Θέση περιεχομένου 2"/>
          <p:cNvSpPr>
            <a:spLocks noGrp="1"/>
          </p:cNvSpPr>
          <p:nvPr>
            <p:ph idx="1"/>
          </p:nvPr>
        </p:nvSpPr>
        <p:spPr>
          <a:xfrm>
            <a:off x="428596" y="1500178"/>
            <a:ext cx="8229600" cy="3771636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Άλλα ιατρικά προβλήματα που προκαλούνται ή επιδεινώνονται από το κάπνισμα: 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εμφύσημα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καρκίνος λάρυγγα, οισοφάγου, παγκρέατος, 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r>
              <a:rPr lang="en-US" altLang="el-GR" sz="2800" dirty="0" smtClean="0"/>
              <a:t>     </a:t>
            </a:r>
            <a:r>
              <a:rPr lang="el-GR" altLang="el-GR" sz="2800" dirty="0" smtClean="0"/>
              <a:t>τραχήλου και στομάχου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το σύνδρομο αιφνίδιου βρεφικού θανάτου 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καρδιαγγειακές διαταραχές</a:t>
            </a:r>
          </a:p>
        </p:txBody>
      </p:sp>
    </p:spTree>
    <p:extLst>
      <p:ext uri="{BB962C8B-B14F-4D97-AF65-F5344CB8AC3E}">
        <p14:creationId xmlns:p14="http://schemas.microsoft.com/office/powerpoint/2010/main" val="416042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1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Σκοποί  ενότητας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3000" dirty="0" smtClean="0"/>
              <a:t>Στο τέλος της ενότητας οι φοιτητές να γνωρίζουν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000" dirty="0"/>
              <a:t>Τι είναι η κατάχρηση </a:t>
            </a:r>
            <a:r>
              <a:rPr lang="el-GR" sz="3000" dirty="0" smtClean="0"/>
              <a:t>και τι η εξάρτηση ουσιών και ποιες οι μεταξύ τους διαφορές</a:t>
            </a:r>
            <a:br>
              <a:rPr lang="el-GR" sz="3000" dirty="0" smtClean="0"/>
            </a:br>
            <a:endParaRPr lang="el-GR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3000" dirty="0" smtClean="0"/>
              <a:t>Ποια είναι τα κριτήρια του </a:t>
            </a:r>
            <a:r>
              <a:rPr lang="en-US" sz="3000" dirty="0" smtClean="0"/>
              <a:t>DSM</a:t>
            </a:r>
            <a:r>
              <a:rPr lang="el-GR" sz="3000" dirty="0" smtClean="0"/>
              <a:t>-</a:t>
            </a:r>
            <a:r>
              <a:rPr lang="en-US" sz="3000" dirty="0" smtClean="0"/>
              <a:t>IV</a:t>
            </a:r>
            <a:r>
              <a:rPr lang="el-GR" sz="3000" dirty="0" smtClean="0"/>
              <a:t> για την κατάχρηση ουσιών και ποια για την </a:t>
            </a:r>
            <a:r>
              <a:rPr lang="el-GR" sz="3000" dirty="0" err="1" smtClean="0"/>
              <a:t>ουσιοεξάρτηση</a:t>
            </a:r>
            <a:r>
              <a:rPr lang="el-GR" sz="3000" dirty="0" smtClean="0"/>
              <a:t/>
            </a:r>
            <a:br>
              <a:rPr lang="el-GR" sz="3000" dirty="0" smtClean="0"/>
            </a:br>
            <a:endParaRPr lang="el-GR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3000" dirty="0" smtClean="0"/>
              <a:t>Ποιος ο επιπολασμός της κατάχρησης αλκοόλ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21"/>
            <a:ext cx="8229600" cy="538443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Επιπτώσεις του παθητικού καπνίσματος στην υγεία (1 από 2)</a:t>
            </a:r>
            <a:endParaRPr lang="el-GR" altLang="el-GR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>
            <a:noAutofit/>
          </a:bodyPr>
          <a:lstStyle/>
          <a:p>
            <a:r>
              <a:rPr lang="el-GR" altLang="el-GR" sz="2800" dirty="0" smtClean="0"/>
              <a:t>Ο καπνός από την καύτρα του τσιγάρου περιέχει υψηλότερη συγκέντρωση αμμωνίας, μονοξειδίου του άνθρακα, νικοτίνης και πίσσας από ό,τι ο καπνός που εισπνέει ο καπνιστής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endParaRPr lang="el-GR" altLang="el-GR" sz="2800" dirty="0" smtClean="0"/>
          </a:p>
          <a:p>
            <a:r>
              <a:rPr lang="el-GR" altLang="el-GR" sz="2800" u="sng" dirty="0" smtClean="0"/>
              <a:t>Τα παιδιά των καπνιστών </a:t>
            </a:r>
            <a:r>
              <a:rPr lang="el-GR" altLang="el-GR" sz="2800" dirty="0" smtClean="0"/>
              <a:t>: περισσότερες πιθανότητες για λοιμώξεις του αναπνευστικού, άσθμα, βρογχίτιδα και λοιμώξεις του μέσου </a:t>
            </a:r>
            <a:r>
              <a:rPr lang="el-GR" altLang="el-GR" sz="2800" dirty="0" err="1" smtClean="0"/>
              <a:t>ωτός</a:t>
            </a: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1630141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59"/>
            <a:ext cx="8229600" cy="4670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Επιπτώσεις του παθητικού καπνίσματος στην υγεία (2 από 2)</a:t>
            </a:r>
            <a:endParaRPr lang="el-GR" altLang="el-GR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06"/>
            <a:ext cx="8229600" cy="3176330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Μωρά γυναικών που ήταν παθητικές καπνίστριες κατά την εγκυμοσύνη έχουν περισσότερες πιθανότητες για </a:t>
            </a:r>
            <a:r>
              <a:rPr lang="el-GR" altLang="el-GR" sz="2800" dirty="0" err="1" smtClean="0"/>
              <a:t>προωρότητα</a:t>
            </a:r>
            <a:r>
              <a:rPr lang="el-GR" altLang="el-GR" sz="2800" dirty="0" smtClean="0"/>
              <a:t>, χαμηλό βάρος γέννησης και εμφάνιση ανωμαλιών</a:t>
            </a:r>
          </a:p>
        </p:txBody>
      </p:sp>
    </p:spTree>
    <p:extLst>
      <p:ext uri="{BB962C8B-B14F-4D97-AF65-F5344CB8AC3E}">
        <p14:creationId xmlns:p14="http://schemas.microsoft.com/office/powerpoint/2010/main" val="34873662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21"/>
            <a:ext cx="8229600" cy="538443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3. Μαριχουάνα (1 από 8)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Ξερά και τριμμένα φύλλα και ανθισμένοι μίσχοι του φυτού «</a:t>
            </a:r>
            <a:r>
              <a:rPr lang="el-GR" altLang="el-GR" sz="2800" i="1" dirty="0" smtClean="0"/>
              <a:t>Κάνναβη η ήμερη</a:t>
            </a:r>
            <a:r>
              <a:rPr lang="el-GR" altLang="el-GR" sz="2800" dirty="0" smtClean="0"/>
              <a:t>»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Καπνίζεται, αλλά μπορεί κανείς να τη μασήσει, να την πιει σε αφέψημα ή να τη φάει σε ψωμί ή σε γλυκό</a:t>
            </a:r>
          </a:p>
        </p:txBody>
      </p:sp>
    </p:spTree>
    <p:extLst>
      <p:ext uri="{BB962C8B-B14F-4D97-AF65-F5344CB8AC3E}">
        <p14:creationId xmlns:p14="http://schemas.microsoft.com/office/powerpoint/2010/main" val="35577985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3. Μαριχουάνα (2 από 8)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Autofit/>
          </a:bodyPr>
          <a:lstStyle/>
          <a:p>
            <a:r>
              <a:rPr lang="el-GR" altLang="el-GR" sz="2800" dirty="0" smtClean="0"/>
              <a:t>19ος αι.: οι θεραπευτικές ιδιότητές της ήταν γνωστές για ρευματισμούς, ποδάγρα, κατάθλιψη, χολέρα και νευραλγίες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endParaRPr lang="el-GR" altLang="el-GR" sz="2800" dirty="0" smtClean="0"/>
          </a:p>
          <a:p>
            <a:r>
              <a:rPr lang="el-GR" altLang="el-GR" sz="2800" u="sng" dirty="0" smtClean="0"/>
              <a:t>Η δόση της είναι δύσκολο να ρυθμιστεί</a:t>
            </a:r>
            <a:r>
              <a:rPr lang="el-GR" altLang="el-GR" sz="2800" dirty="0" smtClean="0"/>
              <a:t>, επειδή μπορεί να χρειαστεί ως και μισή ώρα μετά το κάπνισμα για να δράσει (πολλοί χρήστες «ανεβαίνουν» πολύ περισσότερο από ό,τι είχαν σκοπό)</a:t>
            </a:r>
          </a:p>
        </p:txBody>
      </p:sp>
    </p:spTree>
    <p:extLst>
      <p:ext uri="{BB962C8B-B14F-4D97-AF65-F5344CB8AC3E}">
        <p14:creationId xmlns:p14="http://schemas.microsoft.com/office/powerpoint/2010/main" val="15161777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9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3. Μαριχουάνα (3 από 8)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28674"/>
            <a:ext cx="8229600" cy="4176462"/>
          </a:xfrm>
        </p:spPr>
        <p:txBody>
          <a:bodyPr>
            <a:noAutofit/>
          </a:bodyPr>
          <a:lstStyle/>
          <a:p>
            <a:r>
              <a:rPr lang="el-GR" altLang="el-GR" sz="2400" b="1" dirty="0" smtClean="0"/>
              <a:t>Ψυχολογικές επιπτώσεις</a:t>
            </a:r>
            <a:r>
              <a:rPr lang="el-GR" altLang="el-GR" sz="2400" dirty="0" smtClean="0"/>
              <a:t>:</a:t>
            </a:r>
            <a:br>
              <a:rPr lang="el-GR" altLang="el-GR" sz="2400" dirty="0" smtClean="0"/>
            </a:br>
            <a:r>
              <a:rPr lang="el-GR" altLang="el-GR" sz="2400" dirty="0" smtClean="0"/>
              <a:t>Όσοι καπνίζουν μαριχουάνα αναφέρουν ότι νιώθουν χαλαροί και κοινωνικοί</a:t>
            </a:r>
            <a:br>
              <a:rPr lang="el-GR" altLang="el-GR" sz="2400" dirty="0" smtClean="0"/>
            </a:br>
            <a:r>
              <a:rPr lang="el-GR" altLang="el-GR" sz="2400" b="1" dirty="0" smtClean="0"/>
              <a:t>Μεγάλες δόσεις προκαλούν</a:t>
            </a:r>
            <a:r>
              <a:rPr lang="el-GR" altLang="el-GR" sz="2400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αλλαγές στο συναίσθημα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μειώνουν τη συγκέντρωση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μειώνουν τον ειρμό της σκέψης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εξασθενούν τη μνήμη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δίνουν την αίσθηση ότι ο χρόνος κινείται πιο αργά</a:t>
            </a:r>
            <a:br>
              <a:rPr lang="el-GR" altLang="el-GR" sz="2400" dirty="0" smtClean="0"/>
            </a:b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0490684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3. Μαριχουάνα (4 από 8)</a:t>
            </a:r>
          </a:p>
        </p:txBody>
      </p:sp>
      <p:sp>
        <p:nvSpPr>
          <p:cNvPr id="33794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Άτομα υπό την επήρεια μαριχουάνας παρουσιάζουν: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μείωση των νοητικών λειτουργιών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απώλεια της βραχύχρονης μνήμης</a:t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 panose="05020102010507070707" pitchFamily="18" charset="2"/>
              </a:rPr>
              <a:t> </a:t>
            </a:r>
            <a:r>
              <a:rPr lang="el-GR" altLang="el-GR" sz="2800" dirty="0" smtClean="0"/>
              <a:t>δυσκολία συντονισμού όλων των δεξιοτήτων που </a:t>
            </a:r>
            <a:br>
              <a:rPr lang="el-GR" altLang="el-GR" sz="2800" dirty="0" smtClean="0"/>
            </a:br>
            <a:r>
              <a:rPr lang="el-GR" altLang="el-GR" sz="2800" dirty="0" smtClean="0"/>
              <a:t>    απαιτείται για την οδήγηση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b="1" dirty="0" smtClean="0"/>
              <a:t>Υπερβολικά μεγάλες δόσεις </a:t>
            </a:r>
            <a:r>
              <a:rPr lang="el-GR" altLang="el-GR" sz="2800" dirty="0" smtClean="0"/>
              <a:t>προκαλούν : ψευδαισθήσεις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1016984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3. Μαριχουάνα (5 από 8)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altLang="el-GR" b="1" dirty="0" smtClean="0"/>
              <a:t>Σωματικές επιπτώσεις</a:t>
            </a:r>
            <a:r>
              <a:rPr lang="el-GR" altLang="el-GR" dirty="0" smtClean="0"/>
              <a:t>:</a:t>
            </a:r>
            <a:br>
              <a:rPr lang="el-GR" altLang="el-GR" dirty="0" smtClean="0"/>
            </a:br>
            <a:endParaRPr lang="el-GR" altLang="el-GR" dirty="0" smtClean="0"/>
          </a:p>
          <a:p>
            <a:pPr>
              <a:buNone/>
            </a:pPr>
            <a:r>
              <a:rPr lang="el-GR" altLang="el-GR" u="sng" dirty="0" smtClean="0"/>
              <a:t>Βραχύχρονες: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dirty="0" smtClean="0"/>
              <a:t> ερυθρότητα και φαγούρα στα μάτια,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dirty="0" smtClean="0"/>
              <a:t>ξηρότητα στο στόμα και στο λαιμό,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dirty="0" smtClean="0"/>
              <a:t>αυξημένη όρεξη και αρτηριακή πίεση</a:t>
            </a:r>
          </a:p>
          <a:p>
            <a:pPr>
              <a:buNone/>
            </a:pP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0081784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7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3. Μαριχουάνα (6 από 8)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6"/>
            <a:ext cx="8229600" cy="3714776"/>
          </a:xfrm>
        </p:spPr>
        <p:txBody>
          <a:bodyPr>
            <a:normAutofit lnSpcReduction="10000"/>
          </a:bodyPr>
          <a:lstStyle/>
          <a:p>
            <a:r>
              <a:rPr lang="el-GR" altLang="el-GR" sz="2800" b="1" dirty="0" smtClean="0"/>
              <a:t>Σωματικές επιπτώσεις</a:t>
            </a:r>
            <a:r>
              <a:rPr lang="el-GR" altLang="el-GR" sz="2800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Θέτει σε κίνδυνο άτομα που έχουν ήδη κάποια ανωμαλία στην καρδιακή  λειτουργία, καθώς αυξάνει τον καρδιακό ρυθμό (κάποιες φορές πάρα πολύ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800" dirty="0" smtClean="0"/>
              <a:t>Σημαντική έκπτωση στη δομή και στη λειτουργία των πνευμόνων </a:t>
            </a:r>
          </a:p>
        </p:txBody>
      </p:sp>
    </p:spTree>
    <p:extLst>
      <p:ext uri="{BB962C8B-B14F-4D97-AF65-F5344CB8AC3E}">
        <p14:creationId xmlns:p14="http://schemas.microsoft.com/office/powerpoint/2010/main" val="21413576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3. Μαριχουάνα (7 από 8)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altLang="el-GR" sz="2800" b="1" dirty="0" smtClean="0"/>
              <a:t>Θεραπευτικές ιδιότητες</a:t>
            </a:r>
            <a:r>
              <a:rPr lang="el-GR" altLang="el-GR" sz="2800" dirty="0" smtClean="0"/>
              <a:t>: </a:t>
            </a:r>
            <a:br>
              <a:rPr lang="el-GR" altLang="el-GR" sz="2800" dirty="0" smtClean="0"/>
            </a:br>
            <a:r>
              <a:rPr lang="el-GR" altLang="el-GR" sz="2800" dirty="0" smtClean="0"/>
              <a:t>* Μειώνει τη ναυτία και την απώλεια της όρεξης </a:t>
            </a:r>
            <a:br>
              <a:rPr lang="el-GR" altLang="el-GR" sz="2800" dirty="0" smtClean="0"/>
            </a:br>
            <a:r>
              <a:rPr lang="el-GR" altLang="el-GR" sz="2800" dirty="0" smtClean="0"/>
              <a:t>    μετά από χημειοθεραπεία 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* Μειώνει τη δυσφορία που σχετίζεται με το </a:t>
            </a:r>
            <a:r>
              <a:rPr lang="en-US" altLang="el-GR" sz="2800" dirty="0" smtClean="0"/>
              <a:t>AIDS</a:t>
            </a:r>
            <a:r>
              <a:rPr lang="el-GR" altLang="el-GR" sz="2800" dirty="0" smtClean="0"/>
              <a:t>  </a:t>
            </a:r>
            <a:br>
              <a:rPr lang="el-GR" altLang="el-GR" sz="2800" dirty="0" smtClean="0"/>
            </a:br>
            <a:r>
              <a:rPr lang="el-GR" altLang="el-GR" sz="2800" dirty="0" smtClean="0"/>
              <a:t>   (αλλά καταστέλλει ακόμη περισσότερο το  </a:t>
            </a:r>
            <a:br>
              <a:rPr lang="el-GR" altLang="el-GR" sz="2800" dirty="0" smtClean="0"/>
            </a:br>
            <a:r>
              <a:rPr lang="el-GR" altLang="el-GR" sz="2800" dirty="0" smtClean="0"/>
              <a:t>    ανοσοποιητικό σύστημα)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8560117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3. Μαριχουάνα (8 από 8)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b="1" dirty="0" smtClean="0"/>
              <a:t>Θεραπευτικές ιδιότητες</a:t>
            </a:r>
            <a:r>
              <a:rPr lang="el-GR" altLang="el-GR" sz="2800" dirty="0" smtClean="0"/>
              <a:t>: </a:t>
            </a:r>
            <a:br>
              <a:rPr lang="el-GR" altLang="el-GR" sz="2800" dirty="0" smtClean="0"/>
            </a:br>
            <a:r>
              <a:rPr lang="el-GR" altLang="el-GR" sz="2800" dirty="0" smtClean="0"/>
              <a:t>* Στις ΗΠΑ για κάποια περίοδο ήταν νόμιμη η </a:t>
            </a:r>
            <a:br>
              <a:rPr lang="el-GR" altLang="el-GR" sz="2800" dirty="0" smtClean="0"/>
            </a:br>
            <a:r>
              <a:rPr lang="el-GR" altLang="el-GR" sz="2800" dirty="0" smtClean="0"/>
              <a:t>   σύσταση μαριχουάνας από γιατρούς για την </a:t>
            </a:r>
            <a:br>
              <a:rPr lang="el-GR" altLang="el-GR" sz="2800" dirty="0" smtClean="0"/>
            </a:br>
            <a:r>
              <a:rPr lang="el-GR" altLang="el-GR" sz="2800" dirty="0" smtClean="0"/>
              <a:t>   ανακούφιση από τη ναυτία και τον πόνο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Είναι η μαριχουάνα εθιστική; </a:t>
            </a:r>
            <a:br>
              <a:rPr lang="el-GR" altLang="el-GR" sz="2800" dirty="0" smtClean="0"/>
            </a:br>
            <a:r>
              <a:rPr lang="el-GR" altLang="el-GR" sz="2800" dirty="0" smtClean="0"/>
              <a:t>Ενδεχομένως είναι. Η τακτική χρήση προκαλεί ανοχή</a:t>
            </a:r>
          </a:p>
        </p:txBody>
      </p:sp>
    </p:spTree>
    <p:extLst>
      <p:ext uri="{BB962C8B-B14F-4D97-AF65-F5344CB8AC3E}">
        <p14:creationId xmlns:p14="http://schemas.microsoft.com/office/powerpoint/2010/main" val="425076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Σκοποί  ενότητας 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3000" dirty="0" smtClean="0"/>
              <a:t>Τι είναι το στερητικό σύνδρομο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000" dirty="0" smtClean="0"/>
              <a:t>Ποιες οι βραχύχρονες και οι μακροχρόνιες συνέπειες της κατάχρησης αλκοόλ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000" dirty="0" smtClean="0"/>
              <a:t>Ποιες οι επιπτώσεις της κατάχρησης άλλων ουσιών: νικοτίνης, μαριχουάνας, οπιοειδών, διεγερτικών, συνθετικών κατασταλτικών, ψευδαισθησιογόνων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000" dirty="0" smtClean="0"/>
              <a:t>Ποια είναι η εικόνα του στερητικού συνδρόμου από χρήση οπιοειδών </a:t>
            </a:r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50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Οπιοειδή (1 από 4)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214426"/>
            <a:ext cx="8229600" cy="3771636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3000" dirty="0" smtClean="0"/>
              <a:t>Εντάσσονται στη γενικότερη κατηγορία των </a:t>
            </a:r>
            <a:r>
              <a:rPr lang="el-GR" altLang="el-GR" sz="3000" b="1" dirty="0" smtClean="0"/>
              <a:t>κατασταλτικών </a:t>
            </a:r>
            <a:br>
              <a:rPr lang="el-GR" altLang="el-GR" sz="3000" b="1" dirty="0" smtClean="0"/>
            </a:br>
            <a:r>
              <a:rPr lang="el-GR" altLang="el-GR" sz="3000" dirty="0" smtClean="0"/>
              <a:t>Περιλαμβάνουν το όπιο και τα παράγωγά του </a:t>
            </a:r>
            <a:r>
              <a:rPr lang="el-GR" altLang="el-GR" sz="3000" dirty="0" smtClean="0">
                <a:sym typeface="Wingdings 3" pitchFamily="18" charset="2"/>
              </a:rPr>
              <a:t> </a:t>
            </a:r>
            <a:r>
              <a:rPr lang="el-GR" altLang="el-GR" sz="3000" dirty="0" smtClean="0"/>
              <a:t>μορφίνη, ηρωίνη και </a:t>
            </a:r>
            <a:r>
              <a:rPr lang="el-GR" altLang="el-GR" sz="3000" dirty="0" err="1" smtClean="0"/>
              <a:t>κοδεϊνη</a:t>
            </a:r>
            <a:r>
              <a:rPr lang="el-GR" altLang="el-GR" sz="3000" dirty="0" smtClean="0"/>
              <a:t> </a:t>
            </a:r>
            <a:br>
              <a:rPr lang="el-GR" altLang="el-GR" sz="3000" dirty="0" smtClean="0"/>
            </a:br>
            <a:endParaRPr lang="el-GR" altLang="el-GR" sz="3000" dirty="0" smtClean="0"/>
          </a:p>
          <a:p>
            <a:pPr>
              <a:buNone/>
            </a:pPr>
            <a:r>
              <a:rPr lang="el-GR" altLang="el-GR" sz="3000" b="1" dirty="0" err="1" smtClean="0"/>
              <a:t>Εξαρτησιογόνα</a:t>
            </a:r>
            <a:r>
              <a:rPr lang="el-GR" altLang="el-GR" sz="3000" dirty="0" smtClean="0"/>
              <a:t/>
            </a:r>
            <a:br>
              <a:rPr lang="el-GR" altLang="el-GR" sz="3000" dirty="0" smtClean="0"/>
            </a:br>
            <a:r>
              <a:rPr lang="el-GR" altLang="el-GR" sz="3000" dirty="0" smtClean="0"/>
              <a:t>Σε μέτριες δόσεις </a:t>
            </a:r>
            <a:r>
              <a:rPr lang="el-GR" altLang="el-GR" sz="3000" u="sng" dirty="0" smtClean="0"/>
              <a:t>ανακουφίζουν τον πόνο </a:t>
            </a:r>
            <a:r>
              <a:rPr lang="el-GR" altLang="el-GR" sz="3000" dirty="0" smtClean="0"/>
              <a:t>και </a:t>
            </a:r>
            <a:r>
              <a:rPr lang="el-GR" altLang="el-GR" sz="3000" u="sng" dirty="0" smtClean="0"/>
              <a:t>προκαλούν ύπνο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1107487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865"/>
            <a:ext cx="8229600" cy="628371"/>
          </a:xfrm>
        </p:spPr>
        <p:txBody>
          <a:bodyPr>
            <a:normAutofit fontScale="90000"/>
          </a:bodyPr>
          <a:lstStyle/>
          <a:p>
            <a:r>
              <a:rPr lang="el-GR" altLang="el-GR" sz="4000" dirty="0" smtClean="0"/>
              <a:t>Οπιοειδή (2 από 4)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57236"/>
            <a:ext cx="8229600" cy="42479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altLang="el-GR" sz="3000" b="1" dirty="0" smtClean="0"/>
              <a:t>Ιστορική αναδρομή</a:t>
            </a:r>
          </a:p>
          <a:p>
            <a:r>
              <a:rPr lang="el-GR" altLang="el-GR" sz="3000" b="1" dirty="0" smtClean="0"/>
              <a:t>Όπιο</a:t>
            </a:r>
            <a:r>
              <a:rPr lang="el-GR" altLang="el-GR" sz="3000" dirty="0" smtClean="0"/>
              <a:t>: γνωστό στον πολιτισμό των Σουμέριων (7.000 π.Χ.). Έδωσαν στην παπαρούνα που παρείχε τη συγκεκριμένη ουσία το όνομα όπιο, που σημαίνει το «φυτό της χαράς»</a:t>
            </a:r>
            <a:br>
              <a:rPr lang="el-GR" altLang="el-GR" sz="3000" dirty="0" smtClean="0"/>
            </a:br>
            <a:endParaRPr lang="el-GR" altLang="el-GR" sz="3000" dirty="0" smtClean="0"/>
          </a:p>
          <a:p>
            <a:r>
              <a:rPr lang="el-GR" altLang="el-GR" sz="3000" dirty="0" smtClean="0"/>
              <a:t>1806: απομονώθηκε η μορφίνη (αλκαλοειδές) Ονομάστηκε έτσι από το Μορφέα (Έλληνας Θεός των ονείρων)</a:t>
            </a:r>
            <a:br>
              <a:rPr lang="el-GR" altLang="el-GR" sz="3000" dirty="0" smtClean="0"/>
            </a:br>
            <a:r>
              <a:rPr lang="el-GR" altLang="el-GR" sz="3000" dirty="0" smtClean="0"/>
              <a:t>Αποδείχτηκε </a:t>
            </a:r>
            <a:r>
              <a:rPr lang="el-GR" altLang="el-GR" sz="3000" u="sng" dirty="0" smtClean="0"/>
              <a:t>ισχυρό αναλγητικό και κατασταλτικό</a:t>
            </a:r>
          </a:p>
          <a:p>
            <a:pPr algn="r">
              <a:buNone/>
            </a:pPr>
            <a:r>
              <a:rPr lang="el-GR" sz="2400" dirty="0" smtClean="0"/>
              <a:t>(</a:t>
            </a: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 S.L., 2010)</a:t>
            </a:r>
            <a:endParaRPr lang="el-GR" sz="2400" dirty="0" smtClean="0"/>
          </a:p>
          <a:p>
            <a:endParaRPr lang="el-GR" altLang="el-GR" u="sng" dirty="0" smtClean="0"/>
          </a:p>
          <a:p>
            <a:endParaRPr lang="el-GR" altLang="el-GR" u="sng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2584376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7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Οπιοειδή (3 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1874: ανακάλυψαν ότι η μορφίνη μπορεί να μετατραπεί σε μια άλλη ισχυρή ουσία, που ανακουφίζει από τον πόνο, την οποία ονόμασαν </a:t>
            </a:r>
            <a:r>
              <a:rPr lang="el-GR" altLang="el-GR" sz="2800" u="sng" dirty="0" smtClean="0"/>
              <a:t>ηρωίνη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Μπορούσε </a:t>
            </a:r>
            <a:r>
              <a:rPr lang="el-GR" altLang="el-GR" sz="2800" u="sng" dirty="0" smtClean="0"/>
              <a:t>να αντιμετωπίσει τόσες πολλές ασθένειες</a:t>
            </a:r>
            <a:r>
              <a:rPr lang="el-GR" altLang="el-GR" sz="2800" dirty="0" smtClean="0"/>
              <a:t> που ονομάστηκε «</a:t>
            </a:r>
            <a:r>
              <a:rPr lang="el-GR" alt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φάρμακο του ίδιου του Θεού</a:t>
            </a:r>
            <a:r>
              <a:rPr lang="el-GR" altLang="el-GR" sz="2800" dirty="0" smtClean="0"/>
              <a:t>»</a:t>
            </a:r>
          </a:p>
          <a:p>
            <a:endParaRPr lang="el-GR" alt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8455139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Οπιοειδή (4 από 4)</a:t>
            </a:r>
            <a:endParaRPr lang="el-GR" dirty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sz="3000" b="1" dirty="0" smtClean="0"/>
              <a:t>Ηρωίνη</a:t>
            </a:r>
            <a:r>
              <a:rPr lang="el-GR" altLang="el-GR" sz="3000" dirty="0" smtClean="0"/>
              <a:t>:</a:t>
            </a:r>
            <a:br>
              <a:rPr lang="el-GR" altLang="el-GR" sz="3000" dirty="0" smtClean="0"/>
            </a:br>
            <a:r>
              <a:rPr lang="el-GR" altLang="el-GR" sz="3000" dirty="0" smtClean="0"/>
              <a:t>Αποδείχτηκε </a:t>
            </a:r>
            <a:r>
              <a:rPr lang="el-GR" altLang="el-GR" sz="3000" u="sng" dirty="0" smtClean="0"/>
              <a:t>πιο εθιστική και πιο ισχυρή </a:t>
            </a:r>
            <a:r>
              <a:rPr lang="el-GR" altLang="el-GR" sz="3000" dirty="0" smtClean="0"/>
              <a:t>από τη μορφίνη</a:t>
            </a:r>
            <a:br>
              <a:rPr lang="el-GR" altLang="el-GR" sz="3000" dirty="0" smtClean="0"/>
            </a:br>
            <a:r>
              <a:rPr lang="el-GR" altLang="el-GR" sz="3000" dirty="0" smtClean="0"/>
              <a:t/>
            </a:r>
            <a:br>
              <a:rPr lang="el-GR" altLang="el-GR" sz="3000" dirty="0" smtClean="0"/>
            </a:br>
            <a:r>
              <a:rPr lang="el-GR" altLang="el-GR" sz="3000" b="1" dirty="0" smtClean="0"/>
              <a:t>Επιπολασμός</a:t>
            </a:r>
            <a:r>
              <a:rPr lang="el-GR" altLang="el-GR" sz="3000" dirty="0" smtClean="0"/>
              <a:t>: </a:t>
            </a:r>
            <a:br>
              <a:rPr lang="el-GR" altLang="el-GR" sz="3000" dirty="0" smtClean="0"/>
            </a:br>
            <a:r>
              <a:rPr lang="el-GR" altLang="el-GR" sz="3000" dirty="0" smtClean="0"/>
              <a:t>ΗΠΑ: πάνω από 1εκατομμύριο άνθρωποι είναι εθισμένοι στην ηρωίνη</a:t>
            </a:r>
            <a:br>
              <a:rPr lang="el-GR" altLang="el-GR" sz="3000" dirty="0" smtClean="0"/>
            </a:br>
            <a:r>
              <a:rPr lang="el-GR" altLang="el-GR" sz="3000" dirty="0" smtClean="0"/>
              <a:t>Παλαιότερα περιοριζόταν στις φτωχές γειτονιές και τα αστικά κέντρα</a:t>
            </a:r>
            <a:br>
              <a:rPr lang="el-GR" altLang="el-GR" sz="3000" dirty="0" smtClean="0"/>
            </a:br>
            <a:r>
              <a:rPr lang="el-GR" altLang="el-GR" sz="3000" dirty="0" smtClean="0"/>
              <a:t>Τώρα είναι δημοφιλής και στις ανώτερες κοινωνικοοικονομικές τάξεις 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4825147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4"/>
            <a:ext cx="8229600" cy="538443"/>
          </a:xfrm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Οπιοειδή</a:t>
            </a:r>
            <a:r>
              <a:rPr lang="el-GR" altLang="el-GR" dirty="0" smtClean="0"/>
              <a:t> : Ψυχολογικές και σωματικές επιπτώσεις</a:t>
            </a:r>
            <a:endParaRPr lang="el-GR" altLang="el-GR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92500"/>
          </a:bodyPr>
          <a:lstStyle/>
          <a:p>
            <a:r>
              <a:rPr lang="el-GR" altLang="el-GR" sz="2800" dirty="0" smtClean="0"/>
              <a:t>Προκαλούν ευφορία, υπνηλία, ονειροπόληση και έλλειψη συντονισμού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Ασκούν την επίδρασή τους, διεγείροντας τους υποδοχείς του συστήματος των οπιοειδών του ίδιου του σώματος (φυσικά </a:t>
            </a:r>
            <a:r>
              <a:rPr lang="el-GR" altLang="el-GR" sz="2800" dirty="0" err="1" smtClean="0"/>
              <a:t>οπιοειδή</a:t>
            </a:r>
            <a:r>
              <a:rPr lang="el-GR" altLang="el-GR" sz="2800" dirty="0" smtClean="0"/>
              <a:t>: </a:t>
            </a:r>
            <a:r>
              <a:rPr lang="el-GR" altLang="el-GR" sz="2800" dirty="0" err="1" smtClean="0"/>
              <a:t>ενδορφίνες</a:t>
            </a:r>
            <a:r>
              <a:rPr lang="el-GR" altLang="el-GR" sz="2800" dirty="0" smtClean="0"/>
              <a:t> και </a:t>
            </a:r>
            <a:r>
              <a:rPr lang="el-GR" altLang="el-GR" sz="2800" dirty="0" err="1" smtClean="0"/>
              <a:t>εγκεφαλίνες</a:t>
            </a:r>
            <a:r>
              <a:rPr lang="el-GR" altLang="el-GR" sz="2800" dirty="0" smtClean="0"/>
              <a:t>)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Σαφέστατα προκαλούν εθισμό και στερητικό σύνδρομο</a:t>
            </a:r>
          </a:p>
        </p:txBody>
      </p:sp>
    </p:spTree>
    <p:extLst>
      <p:ext uri="{BB962C8B-B14F-4D97-AF65-F5344CB8AC3E}">
        <p14:creationId xmlns:p14="http://schemas.microsoft.com/office/powerpoint/2010/main" val="7720766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Οπιοειδή : στερητικό σύνδρομο  </a:t>
            </a:r>
            <a:br>
              <a:rPr lang="el-GR" altLang="el-GR" dirty="0" smtClean="0"/>
            </a:br>
            <a:r>
              <a:rPr lang="el-GR" altLang="el-GR" dirty="0" smtClean="0"/>
              <a:t>(1 από 3) </a:t>
            </a:r>
            <a:endParaRPr lang="el-GR" altLang="el-G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sz="3000" dirty="0" smtClean="0"/>
              <a:t>Εμφανίζεται </a:t>
            </a:r>
            <a:r>
              <a:rPr lang="el-GR" altLang="el-GR" sz="3000" u="sng" dirty="0" smtClean="0"/>
              <a:t>μέσα σε 8 ώρες από την τελευταία ένεση</a:t>
            </a:r>
            <a:br>
              <a:rPr lang="el-GR" altLang="el-GR" sz="3000" u="sng" dirty="0" smtClean="0"/>
            </a:br>
            <a:r>
              <a:rPr lang="el-GR" altLang="el-GR" sz="3000" dirty="0" smtClean="0"/>
              <a:t/>
            </a:r>
            <a:br>
              <a:rPr lang="el-GR" altLang="el-GR" sz="3000" dirty="0" smtClean="0"/>
            </a:br>
            <a:r>
              <a:rPr lang="el-GR" altLang="el-GR" sz="3000" dirty="0" smtClean="0"/>
              <a:t>Το άτομο έχει μυϊκούς πόνους, φτερνίζεται, ιδρώνει, κλαίει και χασμουριέται</a:t>
            </a:r>
            <a:br>
              <a:rPr lang="el-GR" altLang="el-GR" sz="3000" dirty="0" smtClean="0"/>
            </a:br>
            <a:r>
              <a:rPr lang="el-GR" altLang="el-GR" sz="3000" dirty="0" smtClean="0"/>
              <a:t>Τα συμπτώματα θυμίζουν εκείνα της γρίπης</a:t>
            </a:r>
            <a:br>
              <a:rPr lang="el-GR" altLang="el-GR" sz="3000" dirty="0" smtClean="0"/>
            </a:br>
            <a:endParaRPr lang="el-GR" altLang="el-GR" sz="3000" dirty="0" smtClean="0"/>
          </a:p>
          <a:p>
            <a:r>
              <a:rPr lang="el-GR" altLang="el-GR" sz="3000" dirty="0" smtClean="0"/>
              <a:t>Μέσα σε 36 ώρες τα στερητικά συμπτώματα γίνονται πιο έντονα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9657951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Οπιοειδή : στερητικό σύνδρομο </a:t>
            </a:r>
            <a:br>
              <a:rPr lang="el-GR" altLang="el-GR" dirty="0" smtClean="0"/>
            </a:br>
            <a:r>
              <a:rPr lang="el-GR" altLang="el-GR" dirty="0" smtClean="0"/>
              <a:t> (2 από 3) </a:t>
            </a:r>
            <a:endParaRPr lang="el-GR" altLang="el-G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Μπορεί να εμφανιστούν:</a:t>
            </a:r>
            <a:br>
              <a:rPr lang="el-GR" altLang="el-GR" sz="2800" dirty="0" smtClean="0"/>
            </a:br>
            <a:r>
              <a:rPr lang="el-GR" altLang="el-GR" sz="2800" dirty="0"/>
              <a:t>ανεξέλεγκτοι μυϊκοί σπασμοί, κράμπες, ρίγη που εναλλάσσονται με υπερβολική έξαψη και εφίδρωση και αύξηση του καρδιακού ρυθμού και της αρτηριακής πίεσης</a:t>
            </a: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596680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857257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Οπιοειδή : στερητικό σύνδρομο </a:t>
            </a:r>
            <a:br>
              <a:rPr lang="el-GR" altLang="el-GR" dirty="0" smtClean="0"/>
            </a:br>
            <a:r>
              <a:rPr lang="el-GR" altLang="el-GR" dirty="0" smtClean="0"/>
              <a:t>(3 από 3)  </a:t>
            </a:r>
          </a:p>
        </p:txBody>
      </p:sp>
      <p:sp>
        <p:nvSpPr>
          <p:cNvPr id="4198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85930"/>
            <a:ext cx="8229600" cy="3319206"/>
          </a:xfrm>
        </p:spPr>
        <p:txBody>
          <a:bodyPr/>
          <a:lstStyle/>
          <a:p>
            <a:r>
              <a:rPr lang="el-GR" altLang="el-GR" sz="2800" dirty="0" smtClean="0"/>
              <a:t>Το άτομο δεν μπορεί να κοιμηθεί, κάνει εμετούς και διάρροιες</a:t>
            </a:r>
            <a:br>
              <a:rPr lang="el-GR" altLang="el-GR" sz="2800" dirty="0" smtClean="0"/>
            </a:br>
            <a:r>
              <a:rPr lang="el-GR" altLang="el-GR" sz="2800" dirty="0" smtClean="0"/>
              <a:t>Τα συμπτώματα επιμένουν </a:t>
            </a:r>
            <a:r>
              <a:rPr lang="el-GR" altLang="el-GR" sz="2800" u="sng" dirty="0" smtClean="0"/>
              <a:t>για 72 ώρες </a:t>
            </a:r>
            <a:r>
              <a:rPr lang="el-GR" altLang="el-GR" sz="2800" dirty="0" smtClean="0"/>
              <a:t>και σταδιακά εξαλείφονται μέσα σε διάστημα 5-10 ημερών 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713116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928695"/>
          </a:xfrm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Οπιοειδή</a:t>
            </a:r>
            <a:r>
              <a:rPr lang="el-GR" altLang="el-GR" dirty="0" smtClean="0"/>
              <a:t> : Ψυχολογικές και σωματικές επιπτώσεις</a:t>
            </a:r>
            <a:endParaRPr lang="el-GR" dirty="0" smtClean="0"/>
          </a:p>
        </p:txBody>
      </p:sp>
      <p:sp>
        <p:nvSpPr>
          <p:cNvPr id="4301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14492"/>
            <a:ext cx="8229600" cy="3390644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Η ουσία και η απόκτησή της γίνονται το </a:t>
            </a:r>
            <a:r>
              <a:rPr lang="el-GR" altLang="el-GR" sz="2800" u="sng" dirty="0" smtClean="0"/>
              <a:t>επίκεντρο της ζωής του χρήστη </a:t>
            </a:r>
            <a:r>
              <a:rPr lang="el-GR" altLang="el-GR" sz="2800" dirty="0" smtClean="0"/>
              <a:t>και κατευθύνουν όλες τις δραστηριότητες και τις κοινωνικές του σχέσεις (συχνά τους οδηγεί σε κλοπές, πορνεία ή πώληση ουσιών) 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Υψηλός κίνδυνος  </a:t>
            </a:r>
            <a:r>
              <a:rPr lang="en-US" altLang="el-GR" sz="2800" dirty="0" smtClean="0"/>
              <a:t>AIDS </a:t>
            </a:r>
            <a:r>
              <a:rPr lang="el-GR" altLang="el-GR" sz="2800" dirty="0" smtClean="0"/>
              <a:t>(λόγω των </a:t>
            </a:r>
            <a:r>
              <a:rPr lang="el-GR" altLang="el-GR" sz="2800" dirty="0" err="1" smtClean="0"/>
              <a:t>βελόνων</a:t>
            </a:r>
            <a:r>
              <a:rPr lang="el-GR" altLang="el-GR" sz="2800" dirty="0" smtClean="0"/>
              <a:t> )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0595490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5717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071550"/>
            <a:ext cx="8240150" cy="4081772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err="1" smtClean="0"/>
              <a:t>Getzfeld</a:t>
            </a:r>
            <a:r>
              <a:rPr lang="en-US" sz="1400" dirty="0" smtClean="0"/>
              <a:t>, A</a:t>
            </a:r>
            <a:r>
              <a:rPr lang="el-GR" sz="1400" dirty="0" smtClean="0"/>
              <a:t>.(2009).</a:t>
            </a:r>
            <a:r>
              <a:rPr lang="el-GR" sz="1400" i="1" dirty="0" smtClean="0"/>
              <a:t>Βασικά στοιχεία ψυχοπαθολογίας</a:t>
            </a:r>
            <a:r>
              <a:rPr lang="el-GR" sz="1400" dirty="0" smtClean="0"/>
              <a:t>. Πάτρα : </a:t>
            </a:r>
            <a:r>
              <a:rPr lang="en-US" sz="1400" dirty="0" err="1" smtClean="0"/>
              <a:t>Gotsis</a:t>
            </a:r>
            <a:r>
              <a:rPr lang="el-GR" sz="1400" dirty="0" smtClean="0"/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Nakken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(2006).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Το προφίλ του εθισμού : Κατανοήστε τη διαδικασία της εξάρτησης και την ψυχαναγκαστική </a:t>
            </a:r>
            <a:endParaRPr lang="el-GR" sz="1400" i="1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συμπεριφορά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 :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Ισόρροπον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Stanton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M.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&amp; Todd, C. T. (2009)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Οικογενειακή θεραπεία για την κατάχρηση ουσιών και την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εξάρτηση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 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:Ερευνητές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Κέντρο Θεραπείας Εξαρτημένων Ατόμων (ΚΕ.Θ.Ε.Α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.).</a:t>
            </a:r>
            <a:b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</a:b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Yalom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Ι. (2011).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Αλκοόλ : Από την εξάρτηση στη θεραπεία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 Αθήνα : Ερευνητές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n-US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Γρίβας,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(2002).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Οπιούχα, εξάρτηση και απεξάρτηση : Εγχειρίδιο αυτοβοήθειας και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αυτοάμυνας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Θεσσαλονίκη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: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Ιανός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Κοντούλης,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Ν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.(2008).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Εξάρτηση, εθισμός και αυτοδιαχείριση των ναρκωτικών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Αθήνα: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Παπαζήσης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Ξανθογιώργου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Σ.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(2008).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λένε </a:t>
            </a:r>
            <a:r>
              <a:rPr lang="el-GR" sz="1400" i="1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Σιμώνη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και είμαι αλκοολική σε ανάρρωση : Συγκλονιστικές, προσωπικές </a:t>
            </a:r>
            <a:endParaRPr lang="el-GR" sz="1400" i="1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μαρτυρίες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ανθρώπων που εξομολογούνται το πώς πέρασαν, από το σκοτάδι της εξάρτησης, στο φως της </a:t>
            </a:r>
            <a:endParaRPr lang="el-GR" sz="1400" i="1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ελπίδας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για μια καινούργια ζωή, μακριά από το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αλκοόλ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 :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Ισόρροπον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Ποταμιάνος, Γ. (2005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Αλκοόλ : Επιστημονικά δεδομένα για τη χρήση και την κατάχρηση της αλκοόλης, το 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 σύνδρομο εξάρτησης και τη θεραπεία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Αθήνα : Α. Α. Λιβάνη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9"/>
            <a:ext cx="8229600" cy="42862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Περιεχόμενα ενότητας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buAutoNum type="arabicPeriod"/>
            </a:pPr>
            <a:r>
              <a:rPr lang="el-GR" sz="7400" dirty="0" smtClean="0"/>
              <a:t>Γενικά</a:t>
            </a:r>
          </a:p>
          <a:p>
            <a:pPr marL="514350" indent="-514350">
              <a:buAutoNum type="arabicPeriod"/>
            </a:pPr>
            <a:r>
              <a:rPr lang="el-GR" sz="7400" dirty="0" smtClean="0"/>
              <a:t>Κριτήρια του </a:t>
            </a:r>
            <a:r>
              <a:rPr lang="en-US" sz="7400" dirty="0" smtClean="0"/>
              <a:t>DSM</a:t>
            </a:r>
            <a:r>
              <a:rPr lang="el-GR" sz="7400" dirty="0" smtClean="0"/>
              <a:t>-</a:t>
            </a:r>
            <a:r>
              <a:rPr lang="en-US" sz="7400" dirty="0" smtClean="0"/>
              <a:t>IV </a:t>
            </a:r>
            <a:r>
              <a:rPr lang="el-GR" sz="7400" dirty="0" smtClean="0"/>
              <a:t>για την εξάρτηση ουσιών</a:t>
            </a:r>
          </a:p>
          <a:p>
            <a:pPr marL="514350" indent="-514350">
              <a:buAutoNum type="arabicPeriod"/>
            </a:pPr>
            <a:r>
              <a:rPr lang="el-GR" sz="7400" dirty="0" err="1"/>
              <a:t>Ουσιοεξάρτηση</a:t>
            </a:r>
            <a:r>
              <a:rPr lang="el-GR" sz="7400" dirty="0"/>
              <a:t> και στερητικό </a:t>
            </a:r>
            <a:r>
              <a:rPr lang="el-GR" sz="7400" dirty="0" smtClean="0"/>
              <a:t>σύνδρομο</a:t>
            </a:r>
          </a:p>
          <a:p>
            <a:pPr marL="514350" indent="-514350">
              <a:buAutoNum type="arabicPeriod"/>
            </a:pPr>
            <a:r>
              <a:rPr lang="el-GR" sz="7400" dirty="0" smtClean="0"/>
              <a:t>Κριτήρια </a:t>
            </a:r>
            <a:r>
              <a:rPr lang="en-US" sz="7400" dirty="0" smtClean="0"/>
              <a:t>DSM-IV </a:t>
            </a:r>
            <a:r>
              <a:rPr lang="el-GR" sz="7400" dirty="0" smtClean="0"/>
              <a:t>για κατάχρηση ουσιών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l-GR" sz="7400" dirty="0" smtClean="0"/>
              <a:t>Κατάχρηση και εξάρτηση από το αλκοόλ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7400" dirty="0" smtClean="0"/>
              <a:t>      5.1. Επιπολασμός της κατάχρησης του αλκοόλ</a:t>
            </a:r>
            <a:br>
              <a:rPr lang="el-GR" sz="7400" dirty="0" smtClean="0"/>
            </a:br>
            <a:r>
              <a:rPr lang="el-GR" sz="7400" dirty="0" smtClean="0"/>
              <a:t>      5.2. Βραχύχρονες επιπτώσεις από το αλκοόλ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7400" dirty="0" smtClean="0"/>
              <a:t>      5.3. Μακροχρόνιες συνέπειες της κατάχρησης αλκοόλ</a:t>
            </a:r>
          </a:p>
          <a:p>
            <a:pPr marL="514350" indent="-514350">
              <a:buAutoNum type="arabicPeriod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400" dirty="0" err="1" smtClean="0"/>
              <a:t>Ξανθογιώργου</a:t>
            </a:r>
            <a:r>
              <a:rPr lang="el-GR" sz="1400" dirty="0"/>
              <a:t>, Σ. (2008). </a:t>
            </a:r>
            <a:r>
              <a:rPr lang="el-GR" sz="1400" i="1" dirty="0"/>
              <a:t>Με λένε Αντώνη και είμαι ναρκομανής σε ανάρρωση : Συγκλονιστικές, προσωπικές </a:t>
            </a:r>
            <a:endParaRPr lang="el-GR" sz="1400" i="1" dirty="0" smtClean="0"/>
          </a:p>
          <a:p>
            <a:pPr marL="0" indent="0">
              <a:buNone/>
            </a:pPr>
            <a:r>
              <a:rPr lang="el-GR" sz="1400" i="1" dirty="0"/>
              <a:t> </a:t>
            </a:r>
            <a:r>
              <a:rPr lang="el-GR" sz="1400" i="1" dirty="0" smtClean="0"/>
              <a:t>    μαρτυρίες </a:t>
            </a:r>
            <a:r>
              <a:rPr lang="el-GR" sz="1400" i="1" dirty="0"/>
              <a:t>ανθρώπων που εξομολογούνται το πώς πέρασαν, από το σκοτάδι της εξάρτησης, στο φως της </a:t>
            </a:r>
            <a:endParaRPr lang="el-GR" sz="1400" i="1" dirty="0" smtClean="0"/>
          </a:p>
          <a:p>
            <a:pPr marL="0" indent="0">
              <a:buNone/>
            </a:pPr>
            <a:r>
              <a:rPr lang="el-GR" sz="1400" i="1" dirty="0"/>
              <a:t> </a:t>
            </a:r>
            <a:r>
              <a:rPr lang="el-GR" sz="1400" i="1" dirty="0" smtClean="0"/>
              <a:t>    ελπίδας </a:t>
            </a:r>
            <a:r>
              <a:rPr lang="el-GR" sz="1400" i="1" dirty="0"/>
              <a:t>για μια καινούργια ζωή, μακριά από τις ουσίες</a:t>
            </a:r>
            <a:r>
              <a:rPr lang="el-GR" sz="1400" dirty="0"/>
              <a:t>. Αθήνα : </a:t>
            </a:r>
            <a:r>
              <a:rPr lang="el-GR" sz="1400" dirty="0" err="1"/>
              <a:t>Ισόρροπον</a:t>
            </a:r>
            <a:endParaRPr lang="el-GR" sz="1400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6795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Χρήσιμες ιστοσελίδες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000" dirty="0"/>
          </a:p>
          <a:p>
            <a:pPr marL="0" indent="0">
              <a:buNone/>
            </a:pPr>
            <a:r>
              <a:rPr lang="en-US" sz="1500" dirty="0">
                <a:hlinkClick r:id="rId2"/>
              </a:rPr>
              <a:t>http</a:t>
            </a:r>
            <a:r>
              <a:rPr lang="en-US" sz="1500" dirty="0" smtClean="0">
                <a:hlinkClick r:id="rId2"/>
              </a:rPr>
              <a:t>:</a:t>
            </a:r>
            <a:r>
              <a:rPr lang="el-GR" sz="1500" dirty="0" smtClean="0">
                <a:hlinkClick r:id="rId2"/>
              </a:rPr>
              <a:t> /</a:t>
            </a:r>
            <a:r>
              <a:rPr lang="en-US" sz="1500" dirty="0" smtClean="0">
                <a:hlinkClick r:id="rId2"/>
              </a:rPr>
              <a:t>/www.kethea.gr/FAQ/tabid/72/language/el-GR/Default.aspx?QuestionID=3&amp;AFMID=524</a:t>
            </a:r>
            <a:endParaRPr lang="el-GR" sz="1500" dirty="0" smtClean="0"/>
          </a:p>
          <a:p>
            <a:pPr marL="0" indent="0">
              <a:buNone/>
            </a:pPr>
            <a:r>
              <a:rPr lang="en-US" sz="1500" dirty="0" smtClean="0">
                <a:hlinkClick r:id="rId3"/>
              </a:rPr>
              <a:t>http</a:t>
            </a:r>
            <a:r>
              <a:rPr lang="en-US" sz="1500" dirty="0">
                <a:hlinkClick r:id="rId3"/>
              </a:rPr>
              <a:t>://</a:t>
            </a:r>
            <a:r>
              <a:rPr lang="en-US" sz="1500" dirty="0" smtClean="0">
                <a:hlinkClick r:id="rId3"/>
              </a:rPr>
              <a:t>www.drugabuse.gov/drugs-abuse/commonly-abused-drugs-charts-0</a:t>
            </a:r>
            <a:endParaRPr lang="el-GR" sz="1500" dirty="0" smtClean="0"/>
          </a:p>
          <a:p>
            <a:pPr marL="0" indent="0">
              <a:buNone/>
            </a:pPr>
            <a:r>
              <a:rPr lang="en-US" sz="1500" dirty="0">
                <a:hlinkClick r:id="rId4"/>
              </a:rPr>
              <a:t>http://</a:t>
            </a:r>
            <a:r>
              <a:rPr lang="en-US" sz="1500" dirty="0" smtClean="0">
                <a:hlinkClick r:id="rId4"/>
              </a:rPr>
              <a:t>www.prolipsis.gr/index.php?exartisi</a:t>
            </a:r>
            <a:endParaRPr lang="el-GR" sz="1500" dirty="0" smtClean="0"/>
          </a:p>
          <a:p>
            <a:pPr marL="0" indent="0">
              <a:buNone/>
            </a:pPr>
            <a:r>
              <a:rPr lang="en-US" sz="1500" dirty="0">
                <a:hlinkClick r:id="rId5"/>
              </a:rPr>
              <a:t>http://</a:t>
            </a:r>
            <a:r>
              <a:rPr lang="en-US" sz="1500" dirty="0" smtClean="0">
                <a:hlinkClick r:id="rId5"/>
              </a:rPr>
              <a:t>49lyk-athin.att.sch.gr/EREYNHTIKES_ERGASIES_files/EJARTHSIOGONES_OYSIES.pdf</a:t>
            </a:r>
            <a:endParaRPr lang="el-GR" sz="1500" dirty="0" smtClean="0"/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www.teiath.gr/userfiles/roussou/kataxrisi__ousiwn_.</a:t>
            </a:r>
            <a:r>
              <a:rPr lang="en-US" sz="1400" dirty="0" smtClean="0">
                <a:hlinkClick r:id="rId6"/>
              </a:rPr>
              <a:t>doc</a:t>
            </a:r>
            <a:endParaRPr lang="el-GR" sz="1400" dirty="0" smtClean="0"/>
          </a:p>
          <a:p>
            <a:pPr marL="0" indent="0">
              <a:buNone/>
            </a:pPr>
            <a:endParaRPr lang="el-GR" sz="1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77604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457200" y="5255166"/>
            <a:ext cx="8229600" cy="174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7" rIns="82292" bIns="41147" rtlCol="0" anchor="ctr"/>
          <a:lstStyle/>
          <a:p>
            <a:pPr algn="ctr"/>
            <a:endParaRPr lang="el-GR" sz="162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492" y="5212959"/>
            <a:ext cx="7173204" cy="581696"/>
          </a:xfrm>
          <a:prstGeom prst="rect">
            <a:avLst/>
          </a:prstGeom>
          <a:noFill/>
        </p:spPr>
        <p:txBody>
          <a:bodyPr wrap="square" lIns="82292" tIns="41147" rIns="82292" bIns="41147" rtlCol="0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defRPr/>
            </a:pPr>
            <a:r>
              <a:rPr lang="el-GR" sz="1080" b="1" dirty="0" smtClean="0">
                <a:solidFill>
                  <a:schemeClr val="bg1"/>
                </a:solidFill>
              </a:rPr>
              <a:t>ΔΙΑΤΑΡΑΧΕΣ ΣΧΕΤΙΖΟΜΕΝΕΣ ΜΕ ΟΥΣΙΕΣ,</a:t>
            </a:r>
            <a:r>
              <a:rPr lang="el-GR" sz="1080" dirty="0" smtClean="0">
                <a:solidFill>
                  <a:schemeClr val="bg1"/>
                </a:solidFill>
              </a:rPr>
              <a:t> </a:t>
            </a:r>
            <a:r>
              <a:rPr lang="el-GR" sz="1080" dirty="0">
                <a:solidFill>
                  <a:schemeClr val="bg1"/>
                </a:solidFill>
              </a:rPr>
              <a:t>Ενότητα </a:t>
            </a:r>
            <a:r>
              <a:rPr lang="el-GR" sz="1080" dirty="0" smtClean="0">
                <a:solidFill>
                  <a:schemeClr val="bg1"/>
                </a:solidFill>
              </a:rPr>
              <a:t>7.1, </a:t>
            </a:r>
            <a:r>
              <a:rPr lang="el-GR" sz="108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08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605" y="5043979"/>
            <a:ext cx="240953" cy="406371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1015" y="5205287"/>
            <a:ext cx="565785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72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6" y="5151369"/>
            <a:ext cx="328392" cy="285558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865195" y="500046"/>
            <a:ext cx="7255823" cy="692356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770560" y="1857368"/>
            <a:ext cx="7144323" cy="2077490"/>
          </a:xfrm>
          <a:prstGeom prst="rect">
            <a:avLst/>
          </a:prstGeom>
        </p:spPr>
        <p:txBody>
          <a:bodyPr wrap="square" lIns="82292" tIns="41147" rIns="82292" bIns="41147">
            <a:spAutoFit/>
          </a:bodyPr>
          <a:lstStyle/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&lt;Σιαφάκα Βασιλική&gt;.</a:t>
            </a:r>
          </a:p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 &lt;Ψυχοπαθολογία Ενηλίκων&gt;. </a:t>
            </a:r>
          </a:p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Έκδοση: 1.0 &lt;Ιωάννινα&gt;, 2015. Διαθέσιμο από τη δικτυακή διεύθυνση:</a:t>
            </a:r>
          </a:p>
          <a:p>
            <a:pPr algn="just"/>
            <a:r>
              <a:rPr lang="en-US" sz="216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http://eclass.teiep.gr/courses/LOGO102</a:t>
            </a:r>
            <a:r>
              <a:rPr lang="en-US" sz="216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sz="216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16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500045"/>
            <a:ext cx="8062025" cy="642943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4786326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&lt;Τσάνταλη Ελένη&gt;</a:t>
            </a:r>
            <a:endParaRPr lang="el-GR" sz="2900" b="1" dirty="0"/>
          </a:p>
          <a:p>
            <a:pPr algn="r"/>
            <a:r>
              <a:rPr lang="el-GR" sz="2900" dirty="0" smtClean="0"/>
              <a:t>&lt;Ιωάννινα&gt;,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86" y="5391835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</a:t>
            </a:r>
            <a:r>
              <a:rPr lang="el-GR" sz="1200" b="1" dirty="0" smtClean="0">
                <a:solidFill>
                  <a:schemeClr val="bg1"/>
                </a:solidFill>
              </a:rPr>
              <a:t>ΣΧΕΤΙΧΟΜΕΝΕΣ ΜΕ ΟΥΣΙΕΣ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8,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75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071682"/>
            <a:ext cx="4572000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86" y="5415278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</a:t>
            </a:r>
            <a:r>
              <a:rPr lang="el-GR" sz="1200" b="1" dirty="0" smtClean="0">
                <a:solidFill>
                  <a:schemeClr val="bg1"/>
                </a:solidFill>
              </a:rPr>
              <a:t>ΣΧΕΤΙΖΟΜΕΝΕΣ ΜΕ ΟΥΣΙΕΣ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7.1,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76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571483"/>
            <a:ext cx="8062025" cy="6429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357303"/>
            <a:ext cx="7765365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Περιεχόμενα </a:t>
            </a:r>
            <a:r>
              <a:rPr lang="el-GR" dirty="0" smtClean="0"/>
              <a:t>ενότητας (2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fontScale="25000" lnSpcReduction="20000"/>
          </a:bodyPr>
          <a:lstStyle/>
          <a:p>
            <a:pPr marL="355600" indent="-355600">
              <a:buFont typeface="+mj-lt"/>
              <a:buAutoNum type="arabicPeriod" startAt="6"/>
            </a:pPr>
            <a:r>
              <a:rPr lang="el-GR" sz="11200" dirty="0" smtClean="0"/>
              <a:t>Νικοτίνη - Κάπνισμα</a:t>
            </a:r>
          </a:p>
          <a:p>
            <a:pPr marL="0" indent="0">
              <a:buNone/>
            </a:pPr>
            <a:r>
              <a:rPr lang="el-GR" sz="11200" dirty="0" smtClean="0"/>
              <a:t>      6.1. </a:t>
            </a:r>
            <a:r>
              <a:rPr lang="el-GR" sz="11200" dirty="0" err="1" smtClean="0"/>
              <a:t>Επιπολασμός</a:t>
            </a:r>
            <a:r>
              <a:rPr lang="el-GR" sz="11200" dirty="0" smtClean="0"/>
              <a:t> του καπνίσματος</a:t>
            </a:r>
          </a:p>
          <a:p>
            <a:pPr marL="0" indent="0">
              <a:buNone/>
            </a:pPr>
            <a:r>
              <a:rPr lang="el-GR" sz="11200" dirty="0" smtClean="0"/>
              <a:t>      6.2. Επιπτώσεις </a:t>
            </a:r>
            <a:r>
              <a:rPr lang="el-GR" sz="11200" dirty="0"/>
              <a:t>του παθητικού καπνίσματος </a:t>
            </a:r>
            <a:endParaRPr lang="el-GR" sz="11200" dirty="0" smtClean="0"/>
          </a:p>
          <a:p>
            <a:pPr marL="0" indent="0">
              <a:buNone/>
            </a:pPr>
            <a:r>
              <a:rPr lang="el-GR" sz="11200" dirty="0"/>
              <a:t> </a:t>
            </a:r>
            <a:r>
              <a:rPr lang="el-GR" sz="11200" dirty="0" smtClean="0"/>
              <a:t>             στην υγεία</a:t>
            </a:r>
            <a:br>
              <a:rPr lang="el-GR" sz="11200" dirty="0" smtClean="0"/>
            </a:br>
            <a:r>
              <a:rPr lang="el-GR" sz="11200" dirty="0" smtClean="0"/>
              <a:t/>
            </a:r>
            <a:br>
              <a:rPr lang="el-GR" sz="11200" dirty="0" smtClean="0"/>
            </a:br>
            <a:r>
              <a:rPr lang="el-GR" sz="11200" dirty="0" smtClean="0"/>
              <a:t>7. Μαριχουάνα: επιπτώσεις και θεραπευτικές ιδιότητες</a:t>
            </a:r>
            <a:br>
              <a:rPr lang="el-GR" sz="11200" dirty="0" smtClean="0"/>
            </a:br>
            <a:endParaRPr lang="el-GR" sz="11200" dirty="0" smtClean="0"/>
          </a:p>
          <a:p>
            <a:pPr marL="514350" indent="-514350">
              <a:buNone/>
            </a:pPr>
            <a:r>
              <a:rPr lang="el-GR" sz="11200" dirty="0" smtClean="0"/>
              <a:t>8. Οπιοειδή: ψυχολογικές και σωματικές επιπτώσεις</a:t>
            </a:r>
          </a:p>
          <a:p>
            <a:pPr marL="0" indent="0">
              <a:buNone/>
            </a:pPr>
            <a:r>
              <a:rPr lang="el-GR" sz="11200" dirty="0" smtClean="0"/>
              <a:t>      8.1. Οπιοειδή: Στερητικό σύνδρομο </a:t>
            </a:r>
          </a:p>
          <a:p>
            <a:pPr marL="0" indent="0">
              <a:buNone/>
            </a:pPr>
            <a:endParaRPr lang="el-GR" sz="11200" dirty="0" smtClean="0"/>
          </a:p>
          <a:p>
            <a:pPr marL="0" indent="0">
              <a:buNone/>
            </a:pPr>
            <a:endParaRPr lang="el-GR" sz="11200" dirty="0" smtClean="0"/>
          </a:p>
          <a:p>
            <a:pPr marL="514350" indent="-514350">
              <a:buFont typeface="+mj-lt"/>
              <a:buAutoNum type="arabicPeriod" startAt="7"/>
            </a:pPr>
            <a:endParaRPr lang="el-GR" sz="8000" dirty="0" smtClean="0"/>
          </a:p>
          <a:p>
            <a:pPr marL="514350" indent="-514350">
              <a:buFont typeface="+mj-lt"/>
              <a:buAutoNum type="arabicPeriod" startAt="7"/>
            </a:pPr>
            <a:endParaRPr lang="el-GR" dirty="0" smtClean="0"/>
          </a:p>
          <a:p>
            <a:pPr marL="514350" indent="-514350">
              <a:buFont typeface="+mj-lt"/>
              <a:buAutoNum type="arabicPeriod" startAt="7"/>
            </a:pPr>
            <a:endParaRPr lang="el-GR" dirty="0" smtClean="0"/>
          </a:p>
          <a:p>
            <a:pPr marL="514350" indent="-514350">
              <a:buFont typeface="+mj-lt"/>
              <a:buAutoNum type="arabicPeriod" startAt="7"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631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Διαταραχές σχετιζόμενες με ουσίες (Ι)</a:t>
            </a:r>
            <a:r>
              <a:rPr lang="el-GR" sz="4400" dirty="0"/>
              <a:t/>
            </a:r>
            <a:br>
              <a:rPr lang="el-GR" sz="4400" dirty="0"/>
            </a:br>
            <a:endParaRPr lang="el-GR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3651</TotalTime>
  <Words>2112</Words>
  <Application>Microsoft Office PowerPoint</Application>
  <PresentationFormat>Προβολή στην οθόνη (16:10)</PresentationFormat>
  <Paragraphs>324</Paragraphs>
  <Slides>77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77</vt:i4>
      </vt:variant>
    </vt:vector>
  </HeadingPairs>
  <TitlesOfParts>
    <vt:vector size="85" baseType="lpstr">
      <vt:lpstr>Arial Unicode MS</vt:lpstr>
      <vt:lpstr>Arial</vt:lpstr>
      <vt:lpstr>Calibri</vt:lpstr>
      <vt:lpstr>Times New Roman</vt:lpstr>
      <vt:lpstr>Wingdings</vt:lpstr>
      <vt:lpstr>Wingdings 2</vt:lpstr>
      <vt:lpstr>Wingdings 3</vt:lpstr>
      <vt:lpstr>Θέμα του Office</vt:lpstr>
      <vt:lpstr>Ψυχοπαθολογία Ενηλίκων</vt:lpstr>
      <vt:lpstr>Παρουσίαση του PowerPoint</vt:lpstr>
      <vt:lpstr>Άδειες Χρήσης</vt:lpstr>
      <vt:lpstr>Χρηματοδότηση</vt:lpstr>
      <vt:lpstr>Σκοποί  ενότητας (1 από 2)</vt:lpstr>
      <vt:lpstr>Σκοποί  ενότητας (2 από 2)</vt:lpstr>
      <vt:lpstr>Περιεχόμενα ενότητας (1 από 2)</vt:lpstr>
      <vt:lpstr>Περιεχόμενα ενότητας (2 από 2)</vt:lpstr>
      <vt:lpstr>Διαταραχές σχετιζόμενες με ουσίες (Ι) </vt:lpstr>
      <vt:lpstr>Γενικά (1 από 4) </vt:lpstr>
      <vt:lpstr>Γενικά (2 από 4)</vt:lpstr>
      <vt:lpstr>Γενικά (3 από 4)</vt:lpstr>
      <vt:lpstr>Γενικά (4 από 4) </vt:lpstr>
      <vt:lpstr>Ουσιοεξάρτηση – Κριτήρια DSM-IV (1 από 4)</vt:lpstr>
      <vt:lpstr>Ουσιοεξάρτηση – Κριτήρια DSM-IV (2 από 4)</vt:lpstr>
      <vt:lpstr>Ουσιοεξάρτηση – Κριτήρια DSM-IV (3 από 4)</vt:lpstr>
      <vt:lpstr>Ουσιοεξάρτηση – Κριτήρια DSM-IV (4 από 4)</vt:lpstr>
      <vt:lpstr>Ουσιοεξάρτηση και στερητικό σύνδρομο (1 από 2)</vt:lpstr>
      <vt:lpstr>Ουσιοεξάρτηση και στερητικό σύνδρομο (2 από 2)</vt:lpstr>
      <vt:lpstr>Κατάχρηση ουσιών – Κριτήρια DSM (1 από 4)</vt:lpstr>
      <vt:lpstr>Κατάχρηση ουσιών – Κριτήρια DSM (2 από 4)</vt:lpstr>
      <vt:lpstr>Κατάχρηση ουσιών (3 από 4)</vt:lpstr>
      <vt:lpstr>Κατάχρηση ουσιών (4 από 4)</vt:lpstr>
      <vt:lpstr>Κατάχρηση – εξάρτηση από το αλκοόλ (1 από 6)</vt:lpstr>
      <vt:lpstr>Κατάχρηση – εξάρτηση από το αλκοόλ (2 από 6)</vt:lpstr>
      <vt:lpstr>Κατάχρηση – εξάρτηση από το αλκοόλ (3 από 6)</vt:lpstr>
      <vt:lpstr>Κατάχρηση – εξάρτηση από το αλκοόλ (4 από 6)</vt:lpstr>
      <vt:lpstr>Κατάχρηση – εξάρτηση από το αλκοόλ (5 από 6)</vt:lpstr>
      <vt:lpstr>Κατάχρηση – εξάρτηση από το αλκοόλ (6 από 6)</vt:lpstr>
      <vt:lpstr>Επιπολασμός της κατάχρησης Αλκοόλ (1 από 4)</vt:lpstr>
      <vt:lpstr>Επιπολασμός της κατάχρησης Αλκοόλ (2 από 4)</vt:lpstr>
      <vt:lpstr>Επιπολασμός της κατάχρησης Αλκοόλ (3 από 4)</vt:lpstr>
      <vt:lpstr>Επιπολασμός της κατάχρησης αλκοόλ (4 από 4)</vt:lpstr>
      <vt:lpstr>Βραχύχρονες επιπτώσεις από το αλκοόλ (1 από 3)</vt:lpstr>
      <vt:lpstr>Βραχύχρονες επιπτώσεις από το αλκοόλ (2 από 3)</vt:lpstr>
      <vt:lpstr>Βραχύχρονες επιπτώσεις από το αλκοόλ (3 από 3)</vt:lpstr>
      <vt:lpstr>Μακροχρόνιες συνέπειες  της κατάχρησης αλκοόλ (1 από 8)</vt:lpstr>
      <vt:lpstr>Μακροχρόνιες συνέπειες  της κατάχρησης αλκοόλ (2 από 8)</vt:lpstr>
      <vt:lpstr>Μακροχρόνιες συνέπειες  της κατάχρησης αλκοόλ (3 από 8)</vt:lpstr>
      <vt:lpstr>Μακροχρόνιες συνέπειες  της κατάχρησης αλκοόλ (4 από 8)</vt:lpstr>
      <vt:lpstr>Μακροχρόνιες συνέπειες  της κατάχρησης αλκοόλ (5 από 8)</vt:lpstr>
      <vt:lpstr>Μακροχρόνιες συνέπειες  της κατάχρησης αλκοόλ (6 από 8)</vt:lpstr>
      <vt:lpstr>(7 από 8)</vt:lpstr>
      <vt:lpstr>Μακροχρόνιες συνέπειες  της κατάχρησης αλκοόλ (8 από 8)</vt:lpstr>
      <vt:lpstr>2. Νικοτίνη και κάπνισμα (1 από 2)</vt:lpstr>
      <vt:lpstr>2. Νικοτίνη και κάπνισμα (2 από 2)</vt:lpstr>
      <vt:lpstr>Επιπολασμός του καπνίσματος  (1 από 3)</vt:lpstr>
      <vt:lpstr>Επιπολασμός του καπνίσματος  (2 από 3)</vt:lpstr>
      <vt:lpstr>Επιπολασμός του καπνίσματος  (3 από 3)</vt:lpstr>
      <vt:lpstr>Επιπτώσεις του παθητικού καπνίσματος στην υγεία (1 από 2)</vt:lpstr>
      <vt:lpstr>Επιπτώσεις του παθητικού καπνίσματος στην υγεία (2 από 2)</vt:lpstr>
      <vt:lpstr>3. Μαριχουάνα (1 από 8)</vt:lpstr>
      <vt:lpstr>3. Μαριχουάνα (2 από 8)</vt:lpstr>
      <vt:lpstr>3. Μαριχουάνα (3 από 8)</vt:lpstr>
      <vt:lpstr>3. Μαριχουάνα (4 από 8)</vt:lpstr>
      <vt:lpstr>3. Μαριχουάνα (5 από 8)</vt:lpstr>
      <vt:lpstr>3. Μαριχουάνα (6 από 8)</vt:lpstr>
      <vt:lpstr>3. Μαριχουάνα (7 από 8)</vt:lpstr>
      <vt:lpstr>3. Μαριχουάνα (8 από 8)</vt:lpstr>
      <vt:lpstr>Οπιοειδή (1 από 4)</vt:lpstr>
      <vt:lpstr>Οπιοειδή (2 από 4)</vt:lpstr>
      <vt:lpstr>Οπιοειδή (3 από 4)</vt:lpstr>
      <vt:lpstr>Οπιοειδή (4 από 4)</vt:lpstr>
      <vt:lpstr>Οπιοειδή : Ψυχολογικές και σωματικές επιπτώσεις</vt:lpstr>
      <vt:lpstr>Οπιοειδή : στερητικό σύνδρομο   (1 από 3) </vt:lpstr>
      <vt:lpstr>Οπιοειδή : στερητικό σύνδρομο   (2 από 3) </vt:lpstr>
      <vt:lpstr>Οπιοειδή : στερητικό σύνδρομο  (3 από 3)  </vt:lpstr>
      <vt:lpstr>Οπιοειδή : Ψυχολογικές και σωματικές επιπτώσεις</vt:lpstr>
      <vt:lpstr>Βιβλιογραφία</vt:lpstr>
      <vt:lpstr>Βιβλιογραφία</vt:lpstr>
      <vt:lpstr>Χρήσιμες ιστοσελίδες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nikolaos kyrgios</cp:lastModifiedBy>
  <cp:revision>322</cp:revision>
  <dcterms:created xsi:type="dcterms:W3CDTF">2012-09-06T09:03:05Z</dcterms:created>
  <dcterms:modified xsi:type="dcterms:W3CDTF">2015-09-29T09:54:41Z</dcterms:modified>
</cp:coreProperties>
</file>