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9" r:id="rId3"/>
    <p:sldId id="257" r:id="rId4"/>
    <p:sldId id="259" r:id="rId5"/>
    <p:sldId id="261" r:id="rId6"/>
    <p:sldId id="311" r:id="rId7"/>
    <p:sldId id="310" r:id="rId8"/>
    <p:sldId id="309" r:id="rId9"/>
    <p:sldId id="308" r:id="rId10"/>
    <p:sldId id="307" r:id="rId11"/>
    <p:sldId id="306" r:id="rId12"/>
    <p:sldId id="305" r:id="rId13"/>
    <p:sldId id="304" r:id="rId14"/>
    <p:sldId id="303" r:id="rId15"/>
    <p:sldId id="302" r:id="rId16"/>
    <p:sldId id="313" r:id="rId17"/>
    <p:sldId id="301" r:id="rId18"/>
    <p:sldId id="300" r:id="rId19"/>
    <p:sldId id="299" r:id="rId20"/>
    <p:sldId id="290" r:id="rId21"/>
    <p:sldId id="312" r:id="rId22"/>
    <p:sldId id="291" r:id="rId23"/>
    <p:sldId id="292" r:id="rId24"/>
    <p:sldId id="293" r:id="rId25"/>
    <p:sldId id="294" r:id="rId26"/>
    <p:sldId id="295" r:id="rId27"/>
    <p:sldId id="280" r:id="rId28"/>
  </p:sldIdLst>
  <p:sldSz cx="9144000" cy="5715000" type="screen16x10"/>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el.wikipedia.org/wiki/322_%CF%80.%CE%A7." TargetMode="External"/><Relationship Id="rId7" Type="http://schemas.openxmlformats.org/officeDocument/2006/relationships/hyperlink" Target="http://el.wikipedia.org/wiki/%CE%91%CE%BB%CE%AD%CE%BE%CE%B1%CE%BD%CE%B4%CF%81%CE%BF%CF%82_%CE%BF_%CE%9C%CE%AD%CE%B3%CE%B1%CF%82" TargetMode="External"/><Relationship Id="rId2" Type="http://schemas.openxmlformats.org/officeDocument/2006/relationships/hyperlink" Target="http://el.wikipedia.org/wiki/384_%CF%80.%CE%A7." TargetMode="External"/><Relationship Id="rId1" Type="http://schemas.openxmlformats.org/officeDocument/2006/relationships/slideLayout" Target="../slideLayouts/slideLayout4.xml"/><Relationship Id="rId6" Type="http://schemas.openxmlformats.org/officeDocument/2006/relationships/hyperlink" Target="http://el.wikipedia.org/wiki/%CE%A0%CE%BB%CE%AC%CF%84%CF%89%CE%BD%CE%B1%CF%82" TargetMode="External"/><Relationship Id="rId5" Type="http://schemas.openxmlformats.org/officeDocument/2006/relationships/hyperlink" Target="http://el.wikipedia.org/wiki/%CE%A6%CE%B9%CE%BB%CE%BF%CF%83%CE%BF%CF%86%CE%AF%CE%B1" TargetMode="External"/><Relationship Id="rId4" Type="http://schemas.openxmlformats.org/officeDocument/2006/relationships/hyperlink" Target="http://el.wikipedia.org/wiki/%CE%91%CF%81%CF%87%CE%B1%CE%AF%CE%B1_%CE%95%CE%BB%CE%BB%CE%AC%CE%B4%CE%B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cs typeface="Segoe UI" pitchFamily="18" charset="0"/>
              </a:rPr>
              <a:t>Αρχές Μάρκετινγκ</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Εισαγωγή</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n w="1905"/>
                <a:effectLst>
                  <a:innerShdw blurRad="69850" dist="43180" dir="5400000">
                    <a:srgbClr val="000000">
                      <a:alpha val="65000"/>
                    </a:srgbClr>
                  </a:innerShdw>
                </a:effectLst>
              </a:rPr>
              <a:t>Πότε ξεκίνησε το </a:t>
            </a:r>
            <a:r>
              <a:rPr lang="en-US" dirty="0" smtClean="0">
                <a:ln w="1905"/>
                <a:effectLst>
                  <a:innerShdw blurRad="69850" dist="43180" dir="5400000">
                    <a:srgbClr val="000000">
                      <a:alpha val="65000"/>
                    </a:srgbClr>
                  </a:innerShdw>
                </a:effectLst>
              </a:rPr>
              <a:t>Marketing;</a:t>
            </a:r>
            <a:endParaRPr lang="en-US" dirty="0"/>
          </a:p>
        </p:txBody>
      </p:sp>
      <p:sp>
        <p:nvSpPr>
          <p:cNvPr id="3" name="2 - Θέση περιεχομένου"/>
          <p:cNvSpPr>
            <a:spLocks noGrp="1"/>
          </p:cNvSpPr>
          <p:nvPr>
            <p:ph idx="1"/>
          </p:nvPr>
        </p:nvSpPr>
        <p:spPr/>
        <p:txBody>
          <a:bodyPr>
            <a:normAutofit fontScale="77500" lnSpcReduction="20000"/>
          </a:bodyPr>
          <a:lstStyle/>
          <a:p>
            <a:pPr>
              <a:buFont typeface="Wingdings" pitchFamily="2" charset="2"/>
              <a:buChar char="§"/>
            </a:pPr>
            <a:r>
              <a:rPr lang="el-GR" sz="2800" dirty="0" smtClean="0"/>
              <a:t>Η «Αγορά» και το «Εμπόριο» έχουν μεγάλη ιστορία. Αλλά δεν συναντάμε το «</a:t>
            </a:r>
            <a:r>
              <a:rPr lang="en-US" sz="2800" dirty="0" smtClean="0"/>
              <a:t>Marketing</a:t>
            </a:r>
            <a:r>
              <a:rPr lang="el-GR" sz="2800" dirty="0" smtClean="0"/>
              <a:t>» παρά μόνο στις αρχές του 20</a:t>
            </a:r>
            <a:r>
              <a:rPr lang="el-GR" sz="2800" baseline="30000" dirty="0" smtClean="0"/>
              <a:t>ου</a:t>
            </a:r>
            <a:r>
              <a:rPr lang="el-GR" sz="2800" dirty="0" smtClean="0"/>
              <a:t> αιώνα.</a:t>
            </a:r>
            <a:endParaRPr lang="en-US" sz="2800" dirty="0" smtClean="0"/>
          </a:p>
          <a:p>
            <a:pPr>
              <a:buNone/>
            </a:pPr>
            <a:endParaRPr lang="en-US" sz="2800" dirty="0" smtClean="0"/>
          </a:p>
          <a:p>
            <a:pPr>
              <a:buFont typeface="Wingdings" pitchFamily="2" charset="2"/>
              <a:buChar char="§"/>
            </a:pPr>
            <a:r>
              <a:rPr lang="en-US" sz="2800" dirty="0" smtClean="0"/>
              <a:t> </a:t>
            </a:r>
            <a:r>
              <a:rPr lang="el-GR" sz="2800" dirty="0" smtClean="0"/>
              <a:t>Την χρονική περίοδο 1900-1910, τα πρώτα βιβλία Μάρκετινγκ εμφανίζονται.</a:t>
            </a:r>
          </a:p>
          <a:p>
            <a:pPr lvl="1">
              <a:buFontTx/>
              <a:buChar char="-"/>
            </a:pPr>
            <a:r>
              <a:rPr lang="el-GR" dirty="0" smtClean="0"/>
              <a:t>Κάποιοι Οικονομολόγοι Ινστιτούτων άρχισαν να μιλάνε για «διανομή», και εν συνεχεία πρόσθεσαν τη «διαφήμιση» και αργότερα την «προώθηση και τιμολόγηση».</a:t>
            </a:r>
          </a:p>
          <a:p>
            <a:pPr lvl="1">
              <a:buFontTx/>
              <a:buChar char="-"/>
            </a:pPr>
            <a:r>
              <a:rPr lang="el-GR" dirty="0" smtClean="0"/>
              <a:t>Πρόκειται για κλάδο των Οικονομικών.</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2600" dirty="0" smtClean="0">
                <a:ln w="1905"/>
                <a:effectLst>
                  <a:innerShdw blurRad="69850" dist="43180" dir="5400000">
                    <a:srgbClr val="000000">
                      <a:alpha val="65000"/>
                    </a:srgbClr>
                  </a:innerShdw>
                </a:effectLst>
              </a:rPr>
              <a:t>Πότε οι εταιρείες ξεκίνησαν να προσθέτουν τμήματα μάρκετινγκ στο οργανόγραμμά τους</a:t>
            </a:r>
            <a:r>
              <a:rPr lang="en-US" sz="2600" dirty="0" smtClean="0">
                <a:ln w="1905"/>
                <a:effectLst>
                  <a:innerShdw blurRad="69850" dist="43180" dir="5400000">
                    <a:srgbClr val="000000">
                      <a:alpha val="65000"/>
                    </a:srgbClr>
                  </a:innerShdw>
                </a:effectLst>
              </a:rPr>
              <a:t>;</a:t>
            </a:r>
            <a:endParaRPr lang="en-US" sz="2600" dirty="0"/>
          </a:p>
        </p:txBody>
      </p:sp>
      <p:sp>
        <p:nvSpPr>
          <p:cNvPr id="6" name="5 - Θέση περιεχομένου"/>
          <p:cNvSpPr>
            <a:spLocks noGrp="1"/>
          </p:cNvSpPr>
          <p:nvPr>
            <p:ph sz="half" idx="1"/>
          </p:nvPr>
        </p:nvSpPr>
        <p:spPr/>
        <p:txBody>
          <a:bodyPr>
            <a:normAutofit fontScale="85000" lnSpcReduction="10000"/>
          </a:bodyPr>
          <a:lstStyle/>
          <a:p>
            <a:pPr>
              <a:lnSpc>
                <a:spcPct val="100000"/>
              </a:lnSpc>
              <a:buNone/>
            </a:pPr>
            <a:r>
              <a:rPr lang="el-GR" dirty="0" smtClean="0"/>
              <a:t> Όταν διαπίστωσαν ότι οι υπάλληλοι του τμήματος πωλήσεων δεν ήταν ιδιαίτερα πρόθυμοι :</a:t>
            </a:r>
          </a:p>
          <a:p>
            <a:pPr lvl="1">
              <a:lnSpc>
                <a:spcPct val="100000"/>
              </a:lnSpc>
              <a:buFont typeface="Wingdings" pitchFamily="2" charset="2"/>
              <a:buChar char="§"/>
            </a:pPr>
            <a:r>
              <a:rPr lang="el-GR" sz="2800" dirty="0" smtClean="0"/>
              <a:t> Να διεξάγουν την έρευνα καταναλωτή</a:t>
            </a:r>
          </a:p>
          <a:p>
            <a:pPr lvl="1">
              <a:lnSpc>
                <a:spcPct val="100000"/>
              </a:lnSpc>
              <a:buFont typeface="Wingdings" pitchFamily="2" charset="2"/>
              <a:buChar char="§"/>
            </a:pPr>
            <a:r>
              <a:rPr lang="el-GR" sz="2800" dirty="0" smtClean="0"/>
              <a:t> Να βρουν δεδομένα</a:t>
            </a:r>
          </a:p>
          <a:p>
            <a:pPr lvl="1">
              <a:lnSpc>
                <a:spcPct val="100000"/>
              </a:lnSpc>
              <a:buFont typeface="Wingdings" pitchFamily="2" charset="2"/>
              <a:buChar char="§"/>
            </a:pPr>
            <a:r>
              <a:rPr lang="el-GR" sz="2800" dirty="0" smtClean="0"/>
              <a:t> Να προετοιμάσουν φυλλάδια και άλλες προωθητικές ενέργειες.</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8" name="7 - Εικόνα" descr="Εικόνα2.jpg"/>
          <p:cNvPicPr>
            <a:picLocks noChangeAspect="1"/>
          </p:cNvPicPr>
          <p:nvPr/>
        </p:nvPicPr>
        <p:blipFill>
          <a:blip r:embed="rId2" cstate="print"/>
          <a:stretch>
            <a:fillRect/>
          </a:stretch>
        </p:blipFill>
        <p:spPr>
          <a:xfrm>
            <a:off x="4572000" y="1201316"/>
            <a:ext cx="3222057" cy="43468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n w="11430"/>
              </a:rPr>
              <a:t>Οι θέσεις εργασίας στο σύγχρονο τμήμα Μάρκετινγκ</a:t>
            </a:r>
            <a:endParaRPr lang="en-US" sz="2800" dirty="0"/>
          </a:p>
        </p:txBody>
      </p:sp>
      <p:sp>
        <p:nvSpPr>
          <p:cNvPr id="3" name="2 - Θέση περιεχομένου"/>
          <p:cNvSpPr>
            <a:spLocks noGrp="1"/>
          </p:cNvSpPr>
          <p:nvPr>
            <p:ph idx="1"/>
          </p:nvPr>
        </p:nvSpPr>
        <p:spPr/>
        <p:txBody>
          <a:bodyPr>
            <a:normAutofit fontScale="55000" lnSpcReduction="20000"/>
          </a:bodyPr>
          <a:lstStyle/>
          <a:p>
            <a:r>
              <a:rPr lang="en-US" dirty="0" smtClean="0"/>
              <a:t>Chief Marketing Officer (CMO)</a:t>
            </a:r>
          </a:p>
          <a:p>
            <a:r>
              <a:rPr lang="en-US" dirty="0" smtClean="0"/>
              <a:t>Brand Managers</a:t>
            </a:r>
          </a:p>
          <a:p>
            <a:r>
              <a:rPr lang="en-US" dirty="0" smtClean="0"/>
              <a:t>Category Managers</a:t>
            </a:r>
          </a:p>
          <a:p>
            <a:r>
              <a:rPr lang="en-US" dirty="0" smtClean="0"/>
              <a:t>Market Segment managers</a:t>
            </a:r>
          </a:p>
          <a:p>
            <a:r>
              <a:rPr lang="en-US" dirty="0" smtClean="0"/>
              <a:t>Distribution channel managers</a:t>
            </a:r>
          </a:p>
          <a:p>
            <a:r>
              <a:rPr lang="en-US" dirty="0" smtClean="0"/>
              <a:t>Pricing managers</a:t>
            </a:r>
          </a:p>
          <a:p>
            <a:r>
              <a:rPr lang="en-US" dirty="0" smtClean="0"/>
              <a:t>Marketing communication managers</a:t>
            </a:r>
          </a:p>
          <a:p>
            <a:r>
              <a:rPr lang="en-US" dirty="0" smtClean="0"/>
              <a:t>Database managers</a:t>
            </a:r>
          </a:p>
          <a:p>
            <a:r>
              <a:rPr lang="en-US" dirty="0" smtClean="0"/>
              <a:t>Direct managers</a:t>
            </a:r>
          </a:p>
          <a:p>
            <a:r>
              <a:rPr lang="en-US" dirty="0" smtClean="0"/>
              <a:t>Internet and Social managers</a:t>
            </a:r>
          </a:p>
          <a:p>
            <a:endParaRPr lang="el-GR"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ln w="1905"/>
                <a:effectLst>
                  <a:innerShdw blurRad="69850" dist="43180" dir="5400000">
                    <a:srgbClr val="000000">
                      <a:alpha val="65000"/>
                    </a:srgbClr>
                  </a:innerShdw>
                </a:effectLst>
              </a:rPr>
              <a:t>Το μάρκετινγκ και οι μορφές που παίρνει</a:t>
            </a:r>
            <a:endParaRPr lang="en-US" sz="3200" dirty="0"/>
          </a:p>
        </p:txBody>
      </p:sp>
      <p:sp>
        <p:nvSpPr>
          <p:cNvPr id="3" name="2 - Θέση περιεχομένου"/>
          <p:cNvSpPr>
            <a:spLocks noGrp="1"/>
          </p:cNvSpPr>
          <p:nvPr>
            <p:ph idx="1"/>
          </p:nvPr>
        </p:nvSpPr>
        <p:spPr/>
        <p:txBody>
          <a:bodyPr>
            <a:normAutofit lnSpcReduction="10000"/>
          </a:bodyPr>
          <a:lstStyle/>
          <a:p>
            <a:r>
              <a:rPr lang="en-US" dirty="0" smtClean="0"/>
              <a:t>Commercial marketing </a:t>
            </a:r>
          </a:p>
          <a:p>
            <a:r>
              <a:rPr lang="en-US" dirty="0" smtClean="0"/>
              <a:t>Place marketing</a:t>
            </a:r>
          </a:p>
          <a:p>
            <a:r>
              <a:rPr lang="en-US" dirty="0" smtClean="0"/>
              <a:t>Person marketing</a:t>
            </a:r>
          </a:p>
          <a:p>
            <a:r>
              <a:rPr lang="en-US" dirty="0" smtClean="0"/>
              <a:t>Social marketing</a:t>
            </a:r>
          </a:p>
          <a:p>
            <a:r>
              <a:rPr lang="en-US" dirty="0" smtClean="0"/>
              <a:t>Political marketing</a:t>
            </a:r>
          </a:p>
          <a:p>
            <a:r>
              <a:rPr lang="en-US" dirty="0" smtClean="0"/>
              <a:t>Fundraising (</a:t>
            </a:r>
            <a:r>
              <a:rPr lang="el-GR" dirty="0" smtClean="0"/>
              <a:t>χρηματοδότηση)</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600" dirty="0" smtClean="0">
                <a:ln w="1905"/>
                <a:effectLst>
                  <a:innerShdw blurRad="69850" dist="43180" dir="5400000">
                    <a:srgbClr val="000000">
                      <a:alpha val="65000"/>
                    </a:srgbClr>
                  </a:innerShdw>
                </a:effectLst>
              </a:rPr>
              <a:t>Μήπως έχετε προσωπικά δραστηριοποιηθεί στα πλαίσια του Μάρκετινγκ</a:t>
            </a:r>
            <a:r>
              <a:rPr lang="en-US" sz="2600" dirty="0" smtClean="0">
                <a:ln w="1905"/>
                <a:effectLst>
                  <a:innerShdw blurRad="69850" dist="43180" dir="5400000">
                    <a:srgbClr val="000000">
                      <a:alpha val="65000"/>
                    </a:srgbClr>
                  </a:innerShdw>
                </a:effectLst>
              </a:rPr>
              <a:t>; </a:t>
            </a:r>
            <a:endParaRPr lang="en-US" sz="2600" dirty="0"/>
          </a:p>
        </p:txBody>
      </p:sp>
      <p:sp>
        <p:nvSpPr>
          <p:cNvPr id="3" name="2 - Θέση περιεχομένου"/>
          <p:cNvSpPr>
            <a:spLocks noGrp="1"/>
          </p:cNvSpPr>
          <p:nvPr>
            <p:ph idx="1"/>
          </p:nvPr>
        </p:nvSpPr>
        <p:spPr/>
        <p:txBody>
          <a:bodyPr>
            <a:normAutofit fontScale="70000" lnSpcReduction="20000"/>
          </a:bodyPr>
          <a:lstStyle/>
          <a:p>
            <a:r>
              <a:rPr lang="el-GR" dirty="0" smtClean="0"/>
              <a:t>Δεν είχατε ανταγωνιστεί με άλλους υποψηφίους για μία θέση</a:t>
            </a:r>
            <a:r>
              <a:rPr lang="en-US" dirty="0" smtClean="0"/>
              <a:t> </a:t>
            </a:r>
            <a:r>
              <a:rPr lang="el-GR" dirty="0" smtClean="0"/>
              <a:t>εργασίας</a:t>
            </a:r>
            <a:r>
              <a:rPr lang="en-US" dirty="0" smtClean="0"/>
              <a:t>;</a:t>
            </a:r>
          </a:p>
          <a:p>
            <a:r>
              <a:rPr lang="el-GR" dirty="0" smtClean="0"/>
              <a:t>Δεν είχατε ανταγωνιστεί για το διαμέρισμα που επιθυμούσατε ενώ υπήρχαν και άλλοι υποψήφιοι</a:t>
            </a:r>
            <a:r>
              <a:rPr lang="en-US" dirty="0" smtClean="0"/>
              <a:t>;</a:t>
            </a:r>
          </a:p>
          <a:p>
            <a:r>
              <a:rPr lang="el-GR" dirty="0" smtClean="0"/>
              <a:t>Δεν είχατε κάνει αίτηση στην τράπεζα για να σας χορηγήσει ένα μεγάλο δάνειο και έπρεπε να πείσετε για το σκοπό που το θέλετε και για την αξιοπιστία σας</a:t>
            </a:r>
            <a:r>
              <a:rPr lang="en-US" dirty="0" smtClean="0"/>
              <a:t>;</a:t>
            </a:r>
          </a:p>
          <a:p>
            <a:r>
              <a:rPr lang="el-GR" dirty="0" smtClean="0"/>
              <a:t>Δεν είχατε προτείνει ένα καινούργιο σχέδιο ή προϊόν στον προϊστάμενό σας και προσδοκούσατε στην εκ μέρους του αποδοχή</a:t>
            </a:r>
            <a:r>
              <a:rPr lang="en-US" dirty="0" smtClean="0"/>
              <a:t>;</a:t>
            </a:r>
            <a:endParaRPr lang="el-GR" dirty="0" smtClean="0"/>
          </a:p>
          <a:p>
            <a:r>
              <a:rPr lang="el-GR" dirty="0" smtClean="0"/>
              <a:t>Δεν είχατε προσπαθήσει να είστε ο πιο αρεστός σε άλλο άτομο</a:t>
            </a:r>
            <a:r>
              <a:rPr lang="en-US" dirty="0" smtClean="0"/>
              <a:t> ;</a:t>
            </a:r>
          </a:p>
          <a:p>
            <a:endParaRPr lang="el-GR"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000" dirty="0" smtClean="0">
                <a:ln w="1905"/>
                <a:effectLst>
                  <a:innerShdw blurRad="69850" dist="43180" dir="5400000">
                    <a:srgbClr val="000000">
                      <a:alpha val="65000"/>
                    </a:srgbClr>
                  </a:innerShdw>
                </a:effectLst>
              </a:rPr>
              <a:t>Τι στο μάρκετινγκ προκαλεί δυσαρέσκεια στους ανθρώπους</a:t>
            </a:r>
            <a:r>
              <a:rPr lang="en-US" sz="3000" dirty="0" smtClean="0">
                <a:ln w="1905"/>
                <a:effectLst>
                  <a:innerShdw blurRad="69850" dist="43180" dir="5400000">
                    <a:srgbClr val="000000">
                      <a:alpha val="65000"/>
                    </a:srgbClr>
                  </a:innerShdw>
                </a:effectLst>
              </a:rPr>
              <a:t>;</a:t>
            </a:r>
            <a:endParaRPr lang="en-US" sz="3000" dirty="0"/>
          </a:p>
        </p:txBody>
      </p:sp>
      <p:sp>
        <p:nvSpPr>
          <p:cNvPr id="3" name="2 - Θέση περιεχομένου"/>
          <p:cNvSpPr>
            <a:spLocks noGrp="1"/>
          </p:cNvSpPr>
          <p:nvPr>
            <p:ph idx="1"/>
          </p:nvPr>
        </p:nvSpPr>
        <p:spPr/>
        <p:txBody>
          <a:bodyPr>
            <a:normAutofit fontScale="62500" lnSpcReduction="20000"/>
          </a:bodyPr>
          <a:lstStyle/>
          <a:p>
            <a:r>
              <a:rPr lang="el-GR" dirty="0" smtClean="0"/>
              <a:t>Η Εισβολή και η Παρέμβαση</a:t>
            </a:r>
          </a:p>
          <a:p>
            <a:r>
              <a:rPr lang="el-GR" dirty="0" smtClean="0"/>
              <a:t>Η Υπερβολή</a:t>
            </a:r>
          </a:p>
          <a:p>
            <a:pPr lvl="1">
              <a:buFont typeface="Courier New" pitchFamily="49" charset="0"/>
              <a:buChar char="o"/>
            </a:pPr>
            <a:r>
              <a:rPr lang="el-GR" dirty="0" smtClean="0"/>
              <a:t>Στο εργοστάσιο φτιάχνουμε καλλυντικά, στο κατάστημα πουλάμε ελπίδα</a:t>
            </a:r>
          </a:p>
          <a:p>
            <a:r>
              <a:rPr lang="el-GR" dirty="0" smtClean="0"/>
              <a:t>Οι Παραπλανητικές πρακτικές ( διαβάστε την μικρή εκτύπωση)</a:t>
            </a:r>
          </a:p>
          <a:p>
            <a:r>
              <a:rPr lang="el-GR" dirty="0" smtClean="0"/>
              <a:t>Η Σκληρή πώληση ή η πιεστική πώληση</a:t>
            </a:r>
          </a:p>
          <a:p>
            <a:r>
              <a:rPr lang="el-GR" dirty="0" smtClean="0"/>
              <a:t>Σλόγκαν τύπου «Αγοράζεις τώρα </a:t>
            </a:r>
            <a:r>
              <a:rPr lang="en-US" dirty="0" smtClean="0"/>
              <a:t>, </a:t>
            </a:r>
            <a:r>
              <a:rPr lang="el-GR" dirty="0" smtClean="0"/>
              <a:t>πληρώνεις μετά» ( δίνοντας δάνεια σε αυτούς που δεν μπορούν να αποπληρώσουν) </a:t>
            </a:r>
          </a:p>
          <a:p>
            <a:r>
              <a:rPr lang="el-GR" dirty="0" smtClean="0"/>
              <a:t>Η Σχεδιαζόμενη απαξίωση ( στη μόδα ή στα προϊόντα τεχνολογίας)</a:t>
            </a:r>
          </a:p>
          <a:p>
            <a:r>
              <a:rPr lang="el-GR" dirty="0" smtClean="0"/>
              <a:t>Η Τρομερά μεγάλη επιλογή</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 Εικόνα" descr="apple.jpg"/>
          <p:cNvPicPr>
            <a:picLocks noChangeAspect="1"/>
          </p:cNvPicPr>
          <p:nvPr/>
        </p:nvPicPr>
        <p:blipFill>
          <a:blip r:embed="rId2" cstate="print">
            <a:lum bright="-1000" contrast="52000"/>
          </a:blip>
          <a:stretch>
            <a:fillRect/>
          </a:stretch>
        </p:blipFill>
        <p:spPr>
          <a:xfrm>
            <a:off x="6359236" y="2725593"/>
            <a:ext cx="2638139" cy="2746952"/>
          </a:xfrm>
          <a:prstGeom prst="rect">
            <a:avLst/>
          </a:prstGeom>
        </p:spPr>
      </p:pic>
      <p:pic>
        <p:nvPicPr>
          <p:cNvPr id="8" name="7 - Εικόνα" descr="annita rodick.jpg"/>
          <p:cNvPicPr>
            <a:picLocks noChangeAspect="1"/>
          </p:cNvPicPr>
          <p:nvPr/>
        </p:nvPicPr>
        <p:blipFill>
          <a:blip r:embed="rId3" cstate="print">
            <a:lum bright="6000" contrast="38000"/>
          </a:blip>
          <a:stretch>
            <a:fillRect/>
          </a:stretch>
        </p:blipFill>
        <p:spPr>
          <a:xfrm>
            <a:off x="6962571" y="197783"/>
            <a:ext cx="1952830" cy="1718763"/>
          </a:xfrm>
          <a:prstGeom prst="rect">
            <a:avLst/>
          </a:prstGeom>
        </p:spPr>
      </p:pic>
      <p:pic>
        <p:nvPicPr>
          <p:cNvPr id="9" name="8 - Εικόνα" descr="Bill Gates.jpg"/>
          <p:cNvPicPr>
            <a:picLocks noChangeAspect="1"/>
          </p:cNvPicPr>
          <p:nvPr/>
        </p:nvPicPr>
        <p:blipFill>
          <a:blip r:embed="rId4" cstate="print">
            <a:lum bright="21000" contrast="49000"/>
          </a:blip>
          <a:stretch>
            <a:fillRect/>
          </a:stretch>
        </p:blipFill>
        <p:spPr>
          <a:xfrm>
            <a:off x="2982192" y="2736741"/>
            <a:ext cx="3117272" cy="2608804"/>
          </a:xfrm>
          <a:prstGeom prst="rect">
            <a:avLst/>
          </a:prstGeom>
        </p:spPr>
      </p:pic>
      <p:pic>
        <p:nvPicPr>
          <p:cNvPr id="11" name="10 - Εικόνα" descr="bezos.jpg"/>
          <p:cNvPicPr>
            <a:picLocks noChangeAspect="1"/>
          </p:cNvPicPr>
          <p:nvPr/>
        </p:nvPicPr>
        <p:blipFill>
          <a:blip r:embed="rId5" cstate="print">
            <a:lum bright="12000" contrast="30000"/>
          </a:blip>
          <a:stretch>
            <a:fillRect/>
          </a:stretch>
        </p:blipFill>
        <p:spPr>
          <a:xfrm>
            <a:off x="169077" y="3024910"/>
            <a:ext cx="2636598" cy="2470728"/>
          </a:xfrm>
          <a:prstGeom prst="rect">
            <a:avLst/>
          </a:prstGeom>
        </p:spPr>
      </p:pic>
      <p:pic>
        <p:nvPicPr>
          <p:cNvPr id="7" name="6 - Εικόνα" descr="Walt Disney.png"/>
          <p:cNvPicPr>
            <a:picLocks noChangeAspect="1"/>
          </p:cNvPicPr>
          <p:nvPr/>
        </p:nvPicPr>
        <p:blipFill>
          <a:blip r:embed="rId6" cstate="print">
            <a:lum bright="17000" contrast="45000"/>
          </a:blip>
          <a:stretch>
            <a:fillRect/>
          </a:stretch>
        </p:blipFill>
        <p:spPr>
          <a:xfrm>
            <a:off x="187036" y="142930"/>
            <a:ext cx="1662545" cy="2751638"/>
          </a:xfrm>
          <a:prstGeom prst="rect">
            <a:avLst/>
          </a:prstGeom>
        </p:spPr>
      </p:pic>
      <p:pic>
        <p:nvPicPr>
          <p:cNvPr id="6" name="5 - Εικόνα" descr="RICHARD BRANSON.jpg"/>
          <p:cNvPicPr>
            <a:picLocks noChangeAspect="1"/>
          </p:cNvPicPr>
          <p:nvPr/>
        </p:nvPicPr>
        <p:blipFill>
          <a:blip r:embed="rId7" cstate="print">
            <a:lum bright="33000" contrast="36000"/>
          </a:blip>
          <a:stretch>
            <a:fillRect/>
          </a:stretch>
        </p:blipFill>
        <p:spPr>
          <a:xfrm>
            <a:off x="1943076" y="196273"/>
            <a:ext cx="2595073" cy="2262910"/>
          </a:xfrm>
          <a:prstGeom prst="rect">
            <a:avLst/>
          </a:prstGeom>
        </p:spPr>
      </p:pic>
      <p:pic>
        <p:nvPicPr>
          <p:cNvPr id="5" name="4 - Εικόνα" descr="ingvar_kamprad_ikea1.jpg"/>
          <p:cNvPicPr>
            <a:picLocks noChangeAspect="1"/>
          </p:cNvPicPr>
          <p:nvPr/>
        </p:nvPicPr>
        <p:blipFill>
          <a:blip r:embed="rId8" cstate="print">
            <a:lum bright="26000" contrast="-2000"/>
          </a:blip>
          <a:stretch>
            <a:fillRect/>
          </a:stretch>
        </p:blipFill>
        <p:spPr>
          <a:xfrm>
            <a:off x="4956463" y="196272"/>
            <a:ext cx="1787237" cy="2312599"/>
          </a:xfrm>
          <a:prstGeom prst="rect">
            <a:avLst/>
          </a:prstGeom>
        </p:spPr>
      </p:pic>
      <p:sp>
        <p:nvSpPr>
          <p:cNvPr id="4" name="3 - Θέση υποσέλιδου"/>
          <p:cNvSpPr>
            <a:spLocks noGrp="1"/>
          </p:cNvSpPr>
          <p:nvPr>
            <p:ph type="ftr" sz="quarter" idx="4294967295"/>
          </p:nvPr>
        </p:nvSpPr>
        <p:spPr>
          <a:xfrm>
            <a:off x="2386445" y="5497795"/>
            <a:ext cx="5336232" cy="217206"/>
          </a:xfrm>
          <a:prstGeom prst="rect">
            <a:avLst/>
          </a:prstGeom>
        </p:spPr>
        <p:txBody>
          <a:bodyPr lIns="71323" tIns="35662" rIns="71323" bIns="35662"/>
          <a:lstStyle/>
          <a:p>
            <a:r>
              <a:rPr lang="en-US" dirty="0" smtClean="0"/>
              <a:t>P.Kotler, ‘Marketing”</a:t>
            </a:r>
            <a:r>
              <a:rPr lang="el-GR" dirty="0" smtClean="0"/>
              <a:t> </a:t>
            </a:r>
            <a:r>
              <a:rPr lang="en-US" dirty="0" smtClean="0"/>
              <a:t>in Chicago Humanities Festival (2012)</a:t>
            </a:r>
            <a:endParaRPr lang="es-ES" dirty="0" smtClean="0"/>
          </a:p>
          <a:p>
            <a:endParaRPr lang="es-E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n w="11430"/>
              </a:rPr>
              <a:t>Κάποια από τα Καλύτερα Παραδείγματα Επιτυχημένου Μάρκετινγκ</a:t>
            </a:r>
            <a:endParaRPr lang="en-US" sz="2800" dirty="0"/>
          </a:p>
        </p:txBody>
      </p:sp>
      <p:sp>
        <p:nvSpPr>
          <p:cNvPr id="3" name="2 - Θέση περιεχομένου"/>
          <p:cNvSpPr>
            <a:spLocks noGrp="1"/>
          </p:cNvSpPr>
          <p:nvPr>
            <p:ph idx="1"/>
          </p:nvPr>
        </p:nvSpPr>
        <p:spPr/>
        <p:txBody>
          <a:bodyPr>
            <a:noAutofit/>
          </a:bodyPr>
          <a:lstStyle/>
          <a:p>
            <a:pPr>
              <a:lnSpc>
                <a:spcPct val="80000"/>
              </a:lnSpc>
            </a:pPr>
            <a:r>
              <a:rPr lang="en-US" sz="2000" b="1" dirty="0" smtClean="0">
                <a:ln w="11430"/>
              </a:rPr>
              <a:t>Ingvar </a:t>
            </a:r>
            <a:r>
              <a:rPr lang="en-US" sz="2000" b="1" dirty="0" err="1" smtClean="0">
                <a:ln w="11430"/>
              </a:rPr>
              <a:t>Kamprad</a:t>
            </a:r>
            <a:r>
              <a:rPr lang="en-US" sz="2000" b="1" dirty="0" smtClean="0">
                <a:ln w="11430"/>
              </a:rPr>
              <a:t>, IKEA, </a:t>
            </a:r>
            <a:endParaRPr lang="el-GR" sz="2000" b="1" dirty="0" smtClean="0">
              <a:ln w="11430"/>
            </a:endParaRPr>
          </a:p>
          <a:p>
            <a:pPr lvl="1">
              <a:lnSpc>
                <a:spcPct val="80000"/>
              </a:lnSpc>
            </a:pPr>
            <a:r>
              <a:rPr lang="el-GR" sz="2000" b="1" dirty="0" smtClean="0">
                <a:ln w="11430"/>
              </a:rPr>
              <a:t>Αποστολή και όραμα: </a:t>
            </a:r>
            <a:r>
              <a:rPr lang="el-GR" sz="2000" dirty="0" smtClean="0">
                <a:ln w="11430"/>
              </a:rPr>
              <a:t>να κάνει τα μοντέρνα έπιπλα προσιτά στον καταναλωτή</a:t>
            </a:r>
          </a:p>
          <a:p>
            <a:pPr>
              <a:lnSpc>
                <a:spcPct val="80000"/>
              </a:lnSpc>
            </a:pPr>
            <a:r>
              <a:rPr lang="en-US" sz="2000" b="1" dirty="0" smtClean="0">
                <a:ln w="11430"/>
              </a:rPr>
              <a:t>Richard Branson, Virgin</a:t>
            </a:r>
          </a:p>
          <a:p>
            <a:pPr lvl="1">
              <a:lnSpc>
                <a:spcPct val="80000"/>
              </a:lnSpc>
            </a:pPr>
            <a:r>
              <a:rPr lang="el-GR" sz="2000" b="1" dirty="0" smtClean="0">
                <a:ln w="11430"/>
              </a:rPr>
              <a:t>Αποστολή και όραμα: </a:t>
            </a:r>
            <a:r>
              <a:rPr lang="el-GR" sz="2000" dirty="0" smtClean="0">
                <a:ln w="11430"/>
              </a:rPr>
              <a:t>να φέρει ενθουσιασμό σε «βαρετές» βιομηχανίες</a:t>
            </a:r>
          </a:p>
          <a:p>
            <a:pPr>
              <a:lnSpc>
                <a:spcPct val="80000"/>
              </a:lnSpc>
            </a:pPr>
            <a:r>
              <a:rPr lang="en-US" sz="2000" b="1" dirty="0" smtClean="0">
                <a:ln w="11430"/>
              </a:rPr>
              <a:t>Walt Disney, Walt Disney,</a:t>
            </a:r>
            <a:endParaRPr lang="el-GR" sz="2000" b="1" dirty="0" smtClean="0">
              <a:ln w="11430"/>
            </a:endParaRPr>
          </a:p>
          <a:p>
            <a:pPr lvl="1">
              <a:lnSpc>
                <a:spcPct val="80000"/>
              </a:lnSpc>
            </a:pPr>
            <a:r>
              <a:rPr lang="el-GR" sz="2000" b="1" dirty="0" smtClean="0">
                <a:ln w="11430"/>
              </a:rPr>
              <a:t>Αποστολή και όραμα:</a:t>
            </a:r>
            <a:r>
              <a:rPr lang="en-US" sz="2000" b="1" dirty="0" smtClean="0">
                <a:ln w="11430"/>
              </a:rPr>
              <a:t> </a:t>
            </a:r>
            <a:r>
              <a:rPr lang="el-GR" sz="2000" dirty="0" smtClean="0">
                <a:ln w="11430"/>
              </a:rPr>
              <a:t>να δημιουργήσει έναν κόσμο «μαγικό» για τις οικογένειες</a:t>
            </a:r>
          </a:p>
          <a:p>
            <a:pPr>
              <a:lnSpc>
                <a:spcPct val="80000"/>
              </a:lnSpc>
            </a:pPr>
            <a:r>
              <a:rPr lang="en-US" sz="2000" b="1" dirty="0" err="1" smtClean="0">
                <a:ln w="11430"/>
              </a:rPr>
              <a:t>Annita</a:t>
            </a:r>
            <a:r>
              <a:rPr lang="en-US" sz="2000" b="1" dirty="0" smtClean="0">
                <a:ln w="11430"/>
              </a:rPr>
              <a:t> </a:t>
            </a:r>
            <a:r>
              <a:rPr lang="en-US" sz="2000" b="1" dirty="0" err="1" smtClean="0">
                <a:ln w="11430"/>
              </a:rPr>
              <a:t>Roddick</a:t>
            </a:r>
            <a:r>
              <a:rPr lang="en-US" sz="2000" b="1" dirty="0" smtClean="0">
                <a:ln w="11430"/>
              </a:rPr>
              <a:t> , The body Shop, </a:t>
            </a:r>
            <a:endParaRPr lang="el-GR" sz="2000" b="1" dirty="0" smtClean="0">
              <a:ln w="11430"/>
            </a:endParaRPr>
          </a:p>
          <a:p>
            <a:pPr lvl="1">
              <a:lnSpc>
                <a:spcPct val="80000"/>
              </a:lnSpc>
            </a:pPr>
            <a:r>
              <a:rPr lang="el-GR" sz="2000" b="1" dirty="0" smtClean="0">
                <a:ln w="11430"/>
              </a:rPr>
              <a:t>Αποστολή και όραμα: </a:t>
            </a:r>
            <a:r>
              <a:rPr lang="el-GR" sz="2000" dirty="0" smtClean="0">
                <a:ln w="11430"/>
              </a:rPr>
              <a:t>να βάλει τον κοινωνικό ακτιβισμό στην επιχείρηση</a:t>
            </a:r>
          </a:p>
          <a:p>
            <a:pPr>
              <a:lnSpc>
                <a:spcPct val="80000"/>
              </a:lnSpc>
              <a:buNone/>
            </a:pPr>
            <a:endParaRPr lang="el-G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a:p>
            <a:pPr>
              <a:lnSpc>
                <a:spcPct val="80000"/>
              </a:lnSpc>
            </a:pPr>
            <a:endParaRPr lang="el-GR" sz="2000" dirty="0" smtClean="0"/>
          </a:p>
          <a:p>
            <a:pPr>
              <a:lnSpc>
                <a:spcPct val="8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ln w="11430"/>
              </a:rPr>
              <a:t>Κάποια από τα Καλύτερα Παραδείγματα Επιτυχημένου Μάρκετινγκ</a:t>
            </a:r>
            <a:endParaRPr lang="en-US" sz="2800" dirty="0"/>
          </a:p>
        </p:txBody>
      </p:sp>
      <p:sp>
        <p:nvSpPr>
          <p:cNvPr id="3" name="2 - Θέση περιεχομένου"/>
          <p:cNvSpPr>
            <a:spLocks noGrp="1"/>
          </p:cNvSpPr>
          <p:nvPr>
            <p:ph idx="1"/>
          </p:nvPr>
        </p:nvSpPr>
        <p:spPr/>
        <p:txBody>
          <a:bodyPr>
            <a:normAutofit/>
          </a:bodyPr>
          <a:lstStyle/>
          <a:p>
            <a:pPr>
              <a:lnSpc>
                <a:spcPct val="80000"/>
              </a:lnSpc>
            </a:pPr>
            <a:r>
              <a:rPr lang="en-US" sz="2000" b="1" dirty="0" smtClean="0">
                <a:ln w="11430"/>
              </a:rPr>
              <a:t>Bill Gates, Microsoft, </a:t>
            </a:r>
            <a:endParaRPr lang="el-GR" sz="2000" b="1" dirty="0" smtClean="0">
              <a:ln w="11430"/>
            </a:endParaRPr>
          </a:p>
          <a:p>
            <a:pPr lvl="1">
              <a:lnSpc>
                <a:spcPct val="80000"/>
              </a:lnSpc>
            </a:pPr>
            <a:r>
              <a:rPr lang="el-GR" sz="2000" b="1" dirty="0" smtClean="0">
                <a:ln w="11430"/>
              </a:rPr>
              <a:t>Αποστολή και όραμα: </a:t>
            </a:r>
            <a:r>
              <a:rPr lang="el-GR" sz="2000" dirty="0" smtClean="0">
                <a:ln w="11430"/>
              </a:rPr>
              <a:t>ο υπολογιστής να είναι πανταχού παρών</a:t>
            </a:r>
          </a:p>
          <a:p>
            <a:pPr>
              <a:lnSpc>
                <a:spcPct val="80000"/>
              </a:lnSpc>
            </a:pPr>
            <a:r>
              <a:rPr lang="en-US" sz="2000" b="1" dirty="0" smtClean="0">
                <a:ln w="11430"/>
              </a:rPr>
              <a:t>Steve Jobs, Apple,</a:t>
            </a:r>
            <a:r>
              <a:rPr lang="el-GR" sz="2000" b="1" dirty="0" smtClean="0">
                <a:ln w="11430"/>
              </a:rPr>
              <a:t> </a:t>
            </a:r>
          </a:p>
          <a:p>
            <a:pPr lvl="1">
              <a:lnSpc>
                <a:spcPct val="80000"/>
              </a:lnSpc>
            </a:pPr>
            <a:r>
              <a:rPr lang="el-GR" sz="2000" b="1" dirty="0" smtClean="0">
                <a:ln w="11430"/>
              </a:rPr>
              <a:t>Αποστολή και όραμα :</a:t>
            </a:r>
            <a:r>
              <a:rPr lang="el-GR" sz="2000" dirty="0" smtClean="0">
                <a:ln w="11430"/>
              </a:rPr>
              <a:t>άλλαξε το πώς οι άνθρωποι απολαμβάνουν την τεχνολογία</a:t>
            </a:r>
            <a:endParaRPr lang="en-US" sz="2000" dirty="0" smtClean="0">
              <a:ln w="11430"/>
            </a:endParaRPr>
          </a:p>
          <a:p>
            <a:pPr>
              <a:lnSpc>
                <a:spcPct val="80000"/>
              </a:lnSpc>
            </a:pPr>
            <a:r>
              <a:rPr lang="en-US" sz="2000" b="1" dirty="0" smtClean="0">
                <a:ln w="11430"/>
              </a:rPr>
              <a:t>Jeff </a:t>
            </a:r>
            <a:r>
              <a:rPr lang="en-US" sz="2000" b="1" dirty="0" err="1" smtClean="0">
                <a:ln w="11430"/>
              </a:rPr>
              <a:t>Bezos</a:t>
            </a:r>
            <a:r>
              <a:rPr lang="en-US" sz="2000" b="1" dirty="0" smtClean="0">
                <a:ln w="11430"/>
              </a:rPr>
              <a:t>, Amazon.com,</a:t>
            </a:r>
          </a:p>
          <a:p>
            <a:pPr lvl="1">
              <a:lnSpc>
                <a:spcPct val="80000"/>
              </a:lnSpc>
            </a:pPr>
            <a:r>
              <a:rPr lang="el-GR" sz="2000" b="1" dirty="0" smtClean="0">
                <a:ln w="11430"/>
              </a:rPr>
              <a:t>Αποστολή και όραμα: </a:t>
            </a:r>
            <a:r>
              <a:rPr lang="el-GR" sz="2000" dirty="0" smtClean="0">
                <a:ln w="11430"/>
              </a:rPr>
              <a:t>να προσφέρει τη μεγαλύτερη συλλογή γνώσης που μπορεί να διανεμηθεί μη συμβατικά</a:t>
            </a:r>
          </a:p>
          <a:p>
            <a:pPr>
              <a:lnSpc>
                <a:spcPct val="8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Ερωτήματα</a:t>
            </a:r>
            <a:endParaRPr lang="en-US" dirty="0"/>
          </a:p>
        </p:txBody>
      </p:sp>
      <p:sp>
        <p:nvSpPr>
          <p:cNvPr id="3" name="2 - Θέση περιεχομένου"/>
          <p:cNvSpPr>
            <a:spLocks noGrp="1"/>
          </p:cNvSpPr>
          <p:nvPr>
            <p:ph idx="1"/>
          </p:nvPr>
        </p:nvSpPr>
        <p:spPr/>
        <p:txBody>
          <a:bodyPr>
            <a:normAutofit fontScale="92500"/>
          </a:bodyPr>
          <a:lstStyle/>
          <a:p>
            <a:r>
              <a:rPr lang="el-GR" dirty="0" smtClean="0"/>
              <a:t>Εξηγήστε γιατί ο Αριστοτέλης μπορεί να θεωρηθεί ο «πατέρας» του μάρκετινγκ</a:t>
            </a:r>
            <a:r>
              <a:rPr lang="en-US" dirty="0" smtClean="0"/>
              <a:t>;</a:t>
            </a:r>
          </a:p>
          <a:p>
            <a:r>
              <a:rPr lang="el-GR" dirty="0" smtClean="0"/>
              <a:t>Πιστεύετε ότι έχετε αποφύγει στη μέχρι σήμερα προσωπική σας συμπεριφορά το μάρκετινγκ</a:t>
            </a:r>
            <a:r>
              <a:rPr lang="en-US" dirty="0" smtClean="0"/>
              <a:t>;</a:t>
            </a:r>
          </a:p>
          <a:p>
            <a:r>
              <a:rPr lang="el-GR" dirty="0" smtClean="0"/>
              <a:t>Ποιος οραματιστής κατά τη γνώμη σας αποτελεί το καλύτερο παράδειγμα επιτυχημένου μάρκετινγκ</a:t>
            </a:r>
            <a:r>
              <a:rPr lang="en-US" dirty="0" smtClean="0"/>
              <a:t>;</a:t>
            </a:r>
            <a:endParaRPr lang="el-GR"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Αρχές Μάρκετινγκ</a:t>
            </a:r>
          </a:p>
          <a:p>
            <a:pPr algn="l"/>
            <a:r>
              <a:rPr lang="el-GR" sz="2800" b="1" dirty="0" smtClean="0"/>
              <a:t>Ενότητα</a:t>
            </a:r>
            <a:r>
              <a:rPr lang="en-US" sz="2800" b="1" dirty="0" smtClean="0"/>
              <a:t> </a:t>
            </a:r>
            <a:r>
              <a:rPr lang="el-GR" sz="2800" b="1" dirty="0" smtClean="0"/>
              <a:t>1: </a:t>
            </a:r>
            <a:r>
              <a:rPr lang="el-GR" altLang="zh-CN" sz="2800" dirty="0" smtClean="0">
                <a:cs typeface="Segoe UI" pitchFamily="18" charset="0"/>
              </a:rPr>
              <a:t>Εισαγωγή</a:t>
            </a:r>
            <a:endParaRPr lang="en-US" sz="2800" dirty="0" smtClean="0"/>
          </a:p>
          <a:p>
            <a:pPr algn="l">
              <a:lnSpc>
                <a:spcPts val="2400"/>
              </a:lnSpc>
              <a:tabLst/>
            </a:pPr>
            <a:r>
              <a:rPr lang="el-GR" altLang="zh-CN" sz="2800" dirty="0" smtClean="0">
                <a:cs typeface="Segoe UI" pitchFamily="18" charset="0"/>
              </a:rPr>
              <a:t>Τριάρχη Ειρήνη</a:t>
            </a:r>
            <a:endParaRPr lang="el-GR" sz="2400" dirty="0" smtClean="0">
              <a:solidFill>
                <a:schemeClr val="tx2">
                  <a:lumMod val="50000"/>
                </a:schemeClr>
              </a:solidFill>
            </a:endParaRP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a:t>
            </a:r>
            <a:r>
              <a:rPr lang="el-GR" sz="2400" dirty="0" smtClean="0">
                <a:solidFill>
                  <a:schemeClr val="bg1">
                    <a:lumMod val="50000"/>
                  </a:schemeClr>
                </a:solidFill>
              </a:rPr>
              <a:t>(2015) </a:t>
            </a:r>
            <a:r>
              <a:rPr lang="el-GR" sz="2400" dirty="0" smtClean="0">
                <a:solidFill>
                  <a:schemeClr val="bg1">
                    <a:lumMod val="50000"/>
                  </a:schemeClr>
                </a:solidFill>
              </a:rPr>
              <a:t>Αρχές Μάρκετινγκ.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a:t>
            </a:r>
            <a:r>
              <a:rPr lang="el-GR" sz="2900" dirty="0" smtClean="0"/>
              <a:t>,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 Σκοπός του μαθήματος είναι να αποκτήσουν οι φοιτητές μια ευρεία και πλήρη εικόνα των βασικών αρχών και πρακτικών του </a:t>
            </a:r>
            <a:r>
              <a:rPr lang="en-US" sz="2600" dirty="0" smtClean="0"/>
              <a:t> </a:t>
            </a:r>
            <a:r>
              <a:rPr lang="el-GR" sz="2600" dirty="0" smtClean="0"/>
              <a:t>σύγχρονου μάρκετινγκ  το οποίο παρουσιάζεται ως η τέχνη και η επιστήμη της δημιουργίας αξίας για τους πελάτες  με αντάλλαγμα τη δέσμευση αξίας από αυτούς. Με το πέρας των διαλέξεων θα μπορούν να τοποθετήσουν το μάρκετινγκ στη θέση που του αρμόζει μεταξύ των λειτουργιών της σύγχρονης επιχείρησης.   </a:t>
            </a: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 Μαθήματος</a:t>
            </a:r>
            <a:endParaRPr lang="en-US" dirty="0"/>
          </a:p>
        </p:txBody>
      </p:sp>
      <p:sp>
        <p:nvSpPr>
          <p:cNvPr id="3" name="2 - Θέση περιεχομένου"/>
          <p:cNvSpPr>
            <a:spLocks noGrp="1"/>
          </p:cNvSpPr>
          <p:nvPr>
            <p:ph idx="1"/>
          </p:nvPr>
        </p:nvSpPr>
        <p:spPr>
          <a:xfrm>
            <a:off x="467544" y="1201316"/>
            <a:ext cx="8229600" cy="3771636"/>
          </a:xfrm>
        </p:spPr>
        <p:txBody>
          <a:bodyPr>
            <a:noAutofit/>
          </a:bodyPr>
          <a:lstStyle/>
          <a:p>
            <a:pPr>
              <a:lnSpc>
                <a:spcPct val="80000"/>
              </a:lnSpc>
              <a:buNone/>
            </a:pPr>
            <a:r>
              <a:rPr lang="el-GR" sz="2000" dirty="0" smtClean="0"/>
              <a:t>Κατά την διάρκεια των διαλέξεων του μαθήματος θα παρουσιαστούν αναλυτικά οι κάτωθι ενότητες:</a:t>
            </a:r>
            <a:endParaRPr lang="el-GR" sz="2000" dirty="0" smtClean="0">
              <a:solidFill>
                <a:schemeClr val="accent1">
                  <a:lumMod val="10000"/>
                </a:schemeClr>
              </a:solidFill>
            </a:endParaRPr>
          </a:p>
          <a:p>
            <a:pPr>
              <a:lnSpc>
                <a:spcPct val="80000"/>
              </a:lnSpc>
              <a:buBlip>
                <a:blip r:embed="rId2"/>
              </a:buBlip>
            </a:pPr>
            <a:r>
              <a:rPr lang="el-GR" sz="2000" dirty="0" smtClean="0">
                <a:solidFill>
                  <a:schemeClr val="accent1">
                    <a:lumMod val="10000"/>
                  </a:schemeClr>
                </a:solidFill>
              </a:rPr>
              <a:t> Εισαγωγή: Περί Μάρκετινγκ ο λόγος…</a:t>
            </a:r>
          </a:p>
          <a:p>
            <a:pPr>
              <a:lnSpc>
                <a:spcPct val="80000"/>
              </a:lnSpc>
              <a:buBlip>
                <a:blip r:embed="rId2"/>
              </a:buBlip>
            </a:pPr>
            <a:r>
              <a:rPr lang="el-GR" sz="2000" dirty="0" smtClean="0">
                <a:solidFill>
                  <a:schemeClr val="accent1">
                    <a:lumMod val="10000"/>
                  </a:schemeClr>
                </a:solidFill>
              </a:rPr>
              <a:t> Δημιουργία αξίας και δέσμευση αξίας πελατών </a:t>
            </a:r>
          </a:p>
          <a:p>
            <a:pPr lvl="1">
              <a:lnSpc>
                <a:spcPct val="80000"/>
              </a:lnSpc>
              <a:buBlip>
                <a:blip r:embed="rId3"/>
              </a:buBlip>
            </a:pPr>
            <a:r>
              <a:rPr lang="el-GR" sz="2000" dirty="0" smtClean="0">
                <a:solidFill>
                  <a:schemeClr val="accent1">
                    <a:lumMod val="10000"/>
                  </a:schemeClr>
                </a:solidFill>
              </a:rPr>
              <a:t> Ορισμός Μάρκετινγκ και η διαδικασία του Μάρκετινγκ, Κατανόηση της αγοράς και των αναγκών των πελατών</a:t>
            </a:r>
            <a:r>
              <a:rPr lang="el-GR" sz="2000" dirty="0" smtClean="0"/>
              <a:t>, </a:t>
            </a:r>
            <a:r>
              <a:rPr lang="el-GR" sz="2000" dirty="0" smtClean="0">
                <a:solidFill>
                  <a:schemeClr val="accent1">
                    <a:lumMod val="10000"/>
                  </a:schemeClr>
                </a:solidFill>
              </a:rPr>
              <a:t>Διοίκηση Μάρκετινγκ, προσανατολισμοί της διοίκησης μάρκετινγκ, από την προϊόν -  κεντρική στρατηγική στην </a:t>
            </a:r>
            <a:r>
              <a:rPr lang="el-GR" sz="2000" dirty="0" err="1" smtClean="0">
                <a:solidFill>
                  <a:schemeClr val="accent1">
                    <a:lumMod val="10000"/>
                  </a:schemeClr>
                </a:solidFill>
              </a:rPr>
              <a:t>πελατο</a:t>
            </a:r>
            <a:r>
              <a:rPr lang="el-GR" sz="2000" dirty="0" smtClean="0">
                <a:solidFill>
                  <a:schemeClr val="accent1">
                    <a:lumMod val="10000"/>
                  </a:schemeClr>
                </a:solidFill>
              </a:rPr>
              <a:t>- κεντρική στρατηγική μάρκετινγκ, Προετοιμασία ενός σχεδίου και προγράμματος ολοκληρωμένου μάρκετινγκ, Ανάπτυξη σχέσεων με πελάτες, Δέσμευση αξίας από τους πελάτες ,Το μεταβαλλόμενο τοπίο του Μάρκετινγκ</a:t>
            </a:r>
          </a:p>
          <a:p>
            <a:pPr>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 Μαθήματος</a:t>
            </a:r>
            <a:endParaRPr lang="en-US" dirty="0"/>
          </a:p>
        </p:txBody>
      </p:sp>
      <p:sp>
        <p:nvSpPr>
          <p:cNvPr id="3" name="2 - Θέση περιεχομένου"/>
          <p:cNvSpPr>
            <a:spLocks noGrp="1"/>
          </p:cNvSpPr>
          <p:nvPr>
            <p:ph idx="1"/>
          </p:nvPr>
        </p:nvSpPr>
        <p:spPr>
          <a:xfrm>
            <a:off x="179512" y="1333500"/>
            <a:ext cx="8507288" cy="4188296"/>
          </a:xfrm>
        </p:spPr>
        <p:txBody>
          <a:bodyPr>
            <a:noAutofit/>
          </a:bodyPr>
          <a:lstStyle/>
          <a:p>
            <a:pPr>
              <a:lnSpc>
                <a:spcPct val="80000"/>
              </a:lnSpc>
              <a:buBlip>
                <a:blip r:embed="rId2"/>
              </a:buBlip>
            </a:pPr>
            <a:r>
              <a:rPr lang="el-GR" sz="2000" dirty="0" smtClean="0">
                <a:solidFill>
                  <a:schemeClr val="accent1">
                    <a:lumMod val="10000"/>
                  </a:schemeClr>
                </a:solidFill>
              </a:rPr>
              <a:t>Επιχειρησιακός Στρατηγικός Σχεδιασμός και ο ρόλος του Μάρκετινγκ</a:t>
            </a:r>
          </a:p>
          <a:p>
            <a:pPr lvl="1">
              <a:lnSpc>
                <a:spcPct val="80000"/>
              </a:lnSpc>
              <a:buBlip>
                <a:blip r:embed="rId3"/>
              </a:buBlip>
            </a:pPr>
            <a:r>
              <a:rPr lang="el-GR" sz="2000" dirty="0" smtClean="0">
                <a:solidFill>
                  <a:schemeClr val="accent1">
                    <a:lumMod val="10000"/>
                  </a:schemeClr>
                </a:solidFill>
              </a:rPr>
              <a:t>Σχεδιασμός επιχειρηματικών χαρτοφυλακίων και εξέλιξης στρατηγικών, συνεργασίες για την ανάπτυξη σχέσεων,, στρατηγική μάρκετινγκ και ολοκληρωμένο μίγμα μάρκετινγκ, διαχείριση εγχειρήματος μάρκετινγκ, μέτρηση και διαχείριση απόδοσης της επένδυσης μάρκετινγκ.</a:t>
            </a:r>
          </a:p>
          <a:p>
            <a:pPr>
              <a:lnSpc>
                <a:spcPct val="80000"/>
              </a:lnSpc>
              <a:buBlip>
                <a:blip r:embed="rId2"/>
              </a:buBlip>
            </a:pPr>
            <a:r>
              <a:rPr lang="el-GR" sz="2000" dirty="0" smtClean="0">
                <a:solidFill>
                  <a:schemeClr val="accent1">
                    <a:lumMod val="10000"/>
                  </a:schemeClr>
                </a:solidFill>
              </a:rPr>
              <a:t> Ανάλυση του περιβάλλοντος μάρκετινγκ: </a:t>
            </a:r>
          </a:p>
          <a:p>
            <a:pPr lvl="1">
              <a:lnSpc>
                <a:spcPct val="80000"/>
              </a:lnSpc>
              <a:buBlip>
                <a:blip r:embed="rId3"/>
              </a:buBlip>
            </a:pPr>
            <a:r>
              <a:rPr lang="el-GR" sz="2000" dirty="0" smtClean="0">
                <a:solidFill>
                  <a:schemeClr val="accent1">
                    <a:lumMod val="10000"/>
                  </a:schemeClr>
                </a:solidFill>
              </a:rPr>
              <a:t>Μικροπεριβάλλον,  Μακροπεριβάλλον, Διαχείριση πληροφοριών Μάρκετινγκ, Κατανόηση της Αγοραστικής Συμπεριφοράς των Επιχειρήσεων</a:t>
            </a:r>
          </a:p>
          <a:p>
            <a:pPr>
              <a:lnSpc>
                <a:spcPct val="80000"/>
              </a:lnSpc>
              <a:buBlip>
                <a:blip r:embed="rId2"/>
              </a:buBlip>
            </a:pPr>
            <a:r>
              <a:rPr lang="el-GR" sz="2000" dirty="0" smtClean="0">
                <a:solidFill>
                  <a:schemeClr val="accent1">
                    <a:lumMod val="10000"/>
                  </a:schemeClr>
                </a:solidFill>
              </a:rPr>
              <a:t> Σχεδιασμός μιας </a:t>
            </a:r>
            <a:r>
              <a:rPr lang="el-GR" sz="2000" dirty="0" err="1" smtClean="0">
                <a:solidFill>
                  <a:schemeClr val="accent1">
                    <a:lumMod val="10000"/>
                  </a:schemeClr>
                </a:solidFill>
              </a:rPr>
              <a:t>πελατο</a:t>
            </a:r>
            <a:r>
              <a:rPr lang="el-GR" sz="2000" dirty="0" smtClean="0">
                <a:solidFill>
                  <a:schemeClr val="accent1">
                    <a:lumMod val="10000"/>
                  </a:schemeClr>
                </a:solidFill>
              </a:rPr>
              <a:t>-κεντρικής στρατηγικής  μάρκετινγκ και ενός </a:t>
            </a:r>
            <a:r>
              <a:rPr lang="el-GR" sz="2000" dirty="0" err="1" smtClean="0">
                <a:solidFill>
                  <a:schemeClr val="accent1">
                    <a:lumMod val="10000"/>
                  </a:schemeClr>
                </a:solidFill>
              </a:rPr>
              <a:t>πελατο</a:t>
            </a:r>
            <a:r>
              <a:rPr lang="el-GR" sz="2000" dirty="0" smtClean="0">
                <a:solidFill>
                  <a:schemeClr val="accent1">
                    <a:lumMod val="10000"/>
                  </a:schemeClr>
                </a:solidFill>
              </a:rPr>
              <a:t>-κεντρικού μίγματος μάρκετινγκ: </a:t>
            </a:r>
          </a:p>
          <a:p>
            <a:pPr lvl="1">
              <a:lnSpc>
                <a:spcPct val="80000"/>
              </a:lnSpc>
              <a:buBlip>
                <a:blip r:embed="rId3"/>
              </a:buBlip>
            </a:pPr>
            <a:r>
              <a:rPr lang="el-GR" sz="2000" dirty="0" smtClean="0">
                <a:solidFill>
                  <a:schemeClr val="accent1">
                    <a:lumMod val="10000"/>
                  </a:schemeClr>
                </a:solidFill>
              </a:rPr>
              <a:t>Ανάπτυξη Νέου Προϊόντος και Στρατηγικές Κύκλου Ζωής Προϊόντος</a:t>
            </a:r>
          </a:p>
          <a:p>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n-US"/>
          </a:p>
        </p:txBody>
      </p:sp>
      <p:sp>
        <p:nvSpPr>
          <p:cNvPr id="6" name="5 - Θέση περιεχομένου"/>
          <p:cNvSpPr>
            <a:spLocks noGrp="1"/>
          </p:cNvSpPr>
          <p:nvPr>
            <p:ph sz="half" idx="1"/>
          </p:nvPr>
        </p:nvSpPr>
        <p:spPr/>
        <p:txBody>
          <a:bodyPr>
            <a:normAutofit fontScale="92500" lnSpcReduction="20000"/>
          </a:bodyPr>
          <a:lstStyle/>
          <a:p>
            <a:pPr algn="just">
              <a:lnSpc>
                <a:spcPct val="100000"/>
              </a:lnSpc>
            </a:pPr>
            <a:r>
              <a:rPr lang="el-GR" sz="1600" dirty="0" smtClean="0">
                <a:ln w="1905"/>
              </a:rPr>
              <a:t>Αριστοτέλης ( </a:t>
            </a:r>
            <a:r>
              <a:rPr lang="el-GR" sz="1600" dirty="0" smtClean="0">
                <a:ln w="1905"/>
                <a:hlinkClick r:id="rId2" tooltip="384 π.Χ."/>
              </a:rPr>
              <a:t>384</a:t>
            </a:r>
            <a:r>
              <a:rPr lang="el-GR" sz="1600" dirty="0" smtClean="0">
                <a:ln w="1905"/>
              </a:rPr>
              <a:t> - </a:t>
            </a:r>
            <a:r>
              <a:rPr lang="el-GR" sz="1600" dirty="0" smtClean="0">
                <a:ln w="1905"/>
                <a:hlinkClick r:id="rId3" tooltip="322 π.Χ."/>
              </a:rPr>
              <a:t>322 </a:t>
            </a:r>
            <a:r>
              <a:rPr lang="el-GR" sz="1600" dirty="0" err="1" smtClean="0">
                <a:ln w="1905"/>
                <a:hlinkClick r:id="rId3" tooltip="322 π.Χ."/>
              </a:rPr>
              <a:t>π.Χ.</a:t>
            </a:r>
            <a:r>
              <a:rPr lang="el-GR" sz="1600" dirty="0" smtClean="0">
                <a:ln w="1905"/>
              </a:rPr>
              <a:t> ) ήταν </a:t>
            </a:r>
            <a:r>
              <a:rPr lang="el-GR" sz="1600" dirty="0" smtClean="0">
                <a:ln w="1905"/>
                <a:hlinkClick r:id="rId4" tooltip="Αρχαία Ελλάδα"/>
              </a:rPr>
              <a:t>αρχαίος Έλληνας</a:t>
            </a:r>
            <a:r>
              <a:rPr lang="el-GR" sz="1600" dirty="0" smtClean="0">
                <a:ln w="1905"/>
              </a:rPr>
              <a:t> </a:t>
            </a:r>
            <a:r>
              <a:rPr lang="el-GR" sz="1600" dirty="0" smtClean="0">
                <a:ln w="1905"/>
                <a:hlinkClick r:id="rId5" tooltip="Φιλοσοφία"/>
              </a:rPr>
              <a:t>φιλόσοφος</a:t>
            </a:r>
            <a:r>
              <a:rPr lang="el-GR" sz="1600" dirty="0" smtClean="0">
                <a:ln w="1905"/>
              </a:rPr>
              <a:t> και </a:t>
            </a:r>
            <a:r>
              <a:rPr lang="el-GR" sz="1600" dirty="0" err="1" smtClean="0">
                <a:ln w="1905"/>
              </a:rPr>
              <a:t>πολυεπιστήμονας</a:t>
            </a:r>
            <a:r>
              <a:rPr lang="el-GR" sz="1600" dirty="0" smtClean="0">
                <a:ln w="1905"/>
              </a:rPr>
              <a:t>, μαθητής του </a:t>
            </a:r>
            <a:r>
              <a:rPr lang="el-GR" sz="1600" dirty="0" smtClean="0">
                <a:ln w="1905"/>
                <a:hlinkClick r:id="rId6" tooltip="Πλάτωνας"/>
              </a:rPr>
              <a:t>Πλάτωνα</a:t>
            </a:r>
            <a:r>
              <a:rPr lang="el-GR" sz="1600" dirty="0" smtClean="0">
                <a:ln w="1905"/>
              </a:rPr>
              <a:t> και διδάσκαλος του </a:t>
            </a:r>
            <a:r>
              <a:rPr lang="el-GR" sz="1600" dirty="0" smtClean="0">
                <a:ln w="1905"/>
                <a:hlinkClick r:id="rId7" tooltip="Αλέξανδρος ο Μέγας"/>
              </a:rPr>
              <a:t>Μεγάλου Αλεξάνδρου</a:t>
            </a:r>
            <a:r>
              <a:rPr lang="el-GR" sz="1600" dirty="0" smtClean="0">
                <a:ln w="1905"/>
              </a:rPr>
              <a:t>.</a:t>
            </a:r>
            <a:endParaRPr lang="en-US" sz="1600" dirty="0" smtClean="0">
              <a:ln w="1905"/>
            </a:endParaRPr>
          </a:p>
          <a:p>
            <a:pPr algn="just">
              <a:lnSpc>
                <a:spcPct val="100000"/>
              </a:lnSpc>
            </a:pPr>
            <a:r>
              <a:rPr lang="en-US" sz="1600" dirty="0" smtClean="0">
                <a:ln w="1905"/>
              </a:rPr>
              <a:t>O “</a:t>
            </a:r>
            <a:r>
              <a:rPr lang="el-GR" sz="1600" dirty="0" smtClean="0">
                <a:ln w="1905"/>
              </a:rPr>
              <a:t>παντογνώστης¨ της εποχής. </a:t>
            </a:r>
          </a:p>
          <a:p>
            <a:r>
              <a:rPr lang="el-GR" sz="1600" dirty="0" smtClean="0">
                <a:ln w="1905"/>
              </a:rPr>
              <a:t>Για τη ρητορική είχε πει ότι:</a:t>
            </a:r>
          </a:p>
          <a:p>
            <a:pPr lvl="1"/>
            <a:r>
              <a:rPr lang="el-GR" sz="1600" dirty="0" smtClean="0">
                <a:ln w="1905"/>
              </a:rPr>
              <a:t>Είναι η τέχνη που σκοπεύει να βελτιώσει  την ικανότητα των ομιλητών ή των συγγραφέων που προσπαθούν να πληροφορήσουν , να πείσουν και να παρακινήσουν ένα συγκεκριμένο κοινό  να εμπλακεί σε συγκεκριμένες καταστάσεις. </a:t>
            </a:r>
          </a:p>
          <a:p>
            <a:pPr lvl="1"/>
            <a:r>
              <a:rPr lang="el-GR" sz="1600" dirty="0" smtClean="0">
                <a:ln w="1905"/>
              </a:rPr>
              <a:t>Είναι η ικανότητα λοιπόν να χρησιμοποιεί κανείς σε οποιαδήποτε περίπτωση οποιαδήποτε μέσα διαθέτει για να πείσει.</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pic>
        <p:nvPicPr>
          <p:cNvPr id="7" name="6 - Εικόνα" descr="Εικόνα1.jpg"/>
          <p:cNvPicPr>
            <a:picLocks noChangeAspect="1"/>
          </p:cNvPicPr>
          <p:nvPr/>
        </p:nvPicPr>
        <p:blipFill>
          <a:blip r:embed="rId8" cstate="print"/>
          <a:stretch>
            <a:fillRect/>
          </a:stretch>
        </p:blipFill>
        <p:spPr>
          <a:xfrm>
            <a:off x="5004048" y="1417340"/>
            <a:ext cx="3515765" cy="25813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n w="1905"/>
              </a:rPr>
              <a:t>Πρόγονοι του Μάρκετινγκ</a:t>
            </a:r>
            <a:endParaRPr lang="en-US" dirty="0"/>
          </a:p>
        </p:txBody>
      </p:sp>
      <p:sp>
        <p:nvSpPr>
          <p:cNvPr id="3" name="2 - Θέση περιεχομένου"/>
          <p:cNvSpPr>
            <a:spLocks noGrp="1"/>
          </p:cNvSpPr>
          <p:nvPr>
            <p:ph idx="1"/>
          </p:nvPr>
        </p:nvSpPr>
        <p:spPr>
          <a:xfrm>
            <a:off x="467544" y="1057300"/>
            <a:ext cx="8229600" cy="3771636"/>
          </a:xfrm>
        </p:spPr>
        <p:txBody>
          <a:bodyPr>
            <a:noAutofit/>
          </a:bodyPr>
          <a:lstStyle/>
          <a:p>
            <a:pPr>
              <a:lnSpc>
                <a:spcPct val="80000"/>
              </a:lnSpc>
            </a:pPr>
            <a:r>
              <a:rPr lang="el-GR" sz="2000" dirty="0" smtClean="0"/>
              <a:t>Πότε και που ιδρύθηκε το πρώτο πολυκατάστημα</a:t>
            </a:r>
            <a:r>
              <a:rPr lang="en-US" sz="2000" dirty="0" smtClean="0"/>
              <a:t>;</a:t>
            </a:r>
          </a:p>
          <a:p>
            <a:pPr lvl="1">
              <a:lnSpc>
                <a:spcPct val="80000"/>
              </a:lnSpc>
              <a:buNone/>
            </a:pPr>
            <a:r>
              <a:rPr lang="en-US" sz="2000" dirty="0" smtClean="0"/>
              <a:t>- </a:t>
            </a:r>
            <a:r>
              <a:rPr lang="el-GR" sz="2000" dirty="0" smtClean="0"/>
              <a:t>Στην Ιαπωνία το 1650. Πρόκειται για την εταιρεία της οικογένειας </a:t>
            </a:r>
            <a:r>
              <a:rPr lang="en-US" sz="2000" dirty="0" smtClean="0"/>
              <a:t>Mitsui.</a:t>
            </a:r>
          </a:p>
          <a:p>
            <a:pPr>
              <a:lnSpc>
                <a:spcPct val="80000"/>
              </a:lnSpc>
            </a:pPr>
            <a:r>
              <a:rPr lang="el-GR" sz="2000" dirty="0" smtClean="0"/>
              <a:t>Πότε για πρώτη φορά κυκλοφόρησε εφημερίδα με διαφήμιση</a:t>
            </a:r>
            <a:r>
              <a:rPr lang="en-US" sz="2000" dirty="0" smtClean="0"/>
              <a:t>;</a:t>
            </a:r>
          </a:p>
          <a:p>
            <a:pPr lvl="1">
              <a:lnSpc>
                <a:spcPct val="80000"/>
              </a:lnSpc>
              <a:buNone/>
            </a:pPr>
            <a:r>
              <a:rPr lang="en-US" sz="2000" dirty="0" smtClean="0"/>
              <a:t>- To 1657 </a:t>
            </a:r>
            <a:r>
              <a:rPr lang="el-GR" sz="2000" dirty="0" smtClean="0"/>
              <a:t>στην Αγγλία και επρόκειτο για διαφήμιση καφέ.</a:t>
            </a:r>
          </a:p>
          <a:p>
            <a:pPr>
              <a:lnSpc>
                <a:spcPct val="80000"/>
              </a:lnSpc>
            </a:pPr>
            <a:r>
              <a:rPr lang="el-GR" sz="2000" dirty="0" smtClean="0"/>
              <a:t>Πότε κυκλοφόρησε το πρώτο προϊόν εμπορικού σήματος(</a:t>
            </a:r>
            <a:r>
              <a:rPr lang="en-US" sz="2000" dirty="0" smtClean="0"/>
              <a:t>brand name product);</a:t>
            </a:r>
            <a:endParaRPr lang="el-GR" sz="2000" dirty="0" smtClean="0"/>
          </a:p>
          <a:p>
            <a:pPr lvl="1">
              <a:lnSpc>
                <a:spcPct val="80000"/>
              </a:lnSpc>
              <a:buNone/>
            </a:pPr>
            <a:r>
              <a:rPr lang="en-US" sz="2000" dirty="0" smtClean="0"/>
              <a:t>- </a:t>
            </a:r>
            <a:r>
              <a:rPr lang="el-GR" sz="2000" dirty="0" smtClean="0"/>
              <a:t>Το 1870 και ήταν το σαπούνι </a:t>
            </a:r>
            <a:r>
              <a:rPr lang="en-US" sz="2000" dirty="0" smtClean="0"/>
              <a:t>“Pears”.</a:t>
            </a:r>
          </a:p>
          <a:p>
            <a:pPr>
              <a:lnSpc>
                <a:spcPct val="80000"/>
              </a:lnSpc>
            </a:pPr>
            <a:r>
              <a:rPr lang="el-GR" sz="2000" dirty="0" smtClean="0"/>
              <a:t>Πότε εμφανίστηκε η πρώτη συσκευασία προϊόντος</a:t>
            </a:r>
            <a:r>
              <a:rPr lang="en-US" sz="2000" dirty="0" smtClean="0"/>
              <a:t>;</a:t>
            </a:r>
          </a:p>
          <a:p>
            <a:pPr lvl="1">
              <a:lnSpc>
                <a:spcPct val="80000"/>
              </a:lnSpc>
              <a:buNone/>
            </a:pPr>
            <a:r>
              <a:rPr lang="en-US" sz="2000" dirty="0" smtClean="0"/>
              <a:t>- </a:t>
            </a:r>
            <a:r>
              <a:rPr lang="el-GR" sz="2000" dirty="0" smtClean="0"/>
              <a:t>Το 1880 για τα σαπούνια</a:t>
            </a:r>
            <a:r>
              <a:rPr lang="en-US" sz="2000" dirty="0" smtClean="0"/>
              <a:t> </a:t>
            </a:r>
            <a:r>
              <a:rPr lang="el-GR" sz="2000" dirty="0" smtClean="0"/>
              <a:t>πλυντηρίων στην Αγγλία.</a:t>
            </a:r>
            <a:endParaRPr lang="en-US" sz="2000" dirty="0" smtClean="0"/>
          </a:p>
          <a:p>
            <a:pPr>
              <a:lnSpc>
                <a:spcPct val="80000"/>
              </a:lnSpc>
            </a:pPr>
            <a:r>
              <a:rPr lang="el-GR" sz="2000" dirty="0" smtClean="0"/>
              <a:t>Πότε έχουμε τη λειτουργία τμήματος έρευνας μάρκετινγκ</a:t>
            </a:r>
            <a:r>
              <a:rPr lang="en-US" sz="2000" dirty="0" smtClean="0"/>
              <a:t>;</a:t>
            </a:r>
          </a:p>
          <a:p>
            <a:pPr lvl="1">
              <a:lnSpc>
                <a:spcPct val="80000"/>
              </a:lnSpc>
              <a:buNone/>
            </a:pPr>
            <a:r>
              <a:rPr lang="en-US" sz="2000" dirty="0" smtClean="0"/>
              <a:t>- </a:t>
            </a:r>
            <a:r>
              <a:rPr lang="el-GR" sz="2000" dirty="0" smtClean="0"/>
              <a:t>Το 1911 και ήταν της εκδοτικής εταιρείας </a:t>
            </a:r>
            <a:r>
              <a:rPr lang="en-US" sz="2000" dirty="0" smtClean="0"/>
              <a:t>“Curtis publishing Co.”</a:t>
            </a:r>
          </a:p>
          <a:p>
            <a:pPr>
              <a:lnSpc>
                <a:spcPct val="80000"/>
              </a:lnSpc>
            </a:pPr>
            <a:endParaRPr lang="en-US" sz="2000" dirty="0" smtClean="0"/>
          </a:p>
          <a:p>
            <a:pPr lvl="1">
              <a:lnSpc>
                <a:spcPct val="80000"/>
              </a:lnSpc>
            </a:pPr>
            <a:endParaRPr lang="en-US" sz="2000" dirty="0" smtClean="0"/>
          </a:p>
          <a:p>
            <a:pPr lvl="1">
              <a:lnSpc>
                <a:spcPct val="80000"/>
              </a:lnSpc>
            </a:pPr>
            <a:endParaRPr lang="en-US" sz="2000" dirty="0" smtClean="0"/>
          </a:p>
          <a:p>
            <a:pPr lvl="1">
              <a:lnSpc>
                <a:spcPct val="80000"/>
              </a:lnSpc>
            </a:pPr>
            <a:endParaRPr lang="en-US" sz="2000" dirty="0" smtClean="0"/>
          </a:p>
          <a:p>
            <a:pPr lvl="1">
              <a:lnSpc>
                <a:spcPct val="80000"/>
              </a:lnSpc>
            </a:pPr>
            <a:endParaRPr lang="el-GR" sz="2000" dirty="0" smtClean="0"/>
          </a:p>
          <a:p>
            <a:pPr lvl="1">
              <a:lnSpc>
                <a:spcPct val="80000"/>
              </a:lnSpc>
            </a:pPr>
            <a:endParaRPr lang="el-GR" sz="2000" dirty="0" smtClean="0"/>
          </a:p>
          <a:p>
            <a:pPr>
              <a:lnSpc>
                <a:spcPct val="8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1980</TotalTime>
  <Words>1451</Words>
  <Application>Microsoft Office PowerPoint</Application>
  <PresentationFormat>Προβολή στην οθόνη (16:10)</PresentationFormat>
  <Paragraphs>192</Paragraphs>
  <Slides>27</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Αρχές Μάρκετινγκ</vt:lpstr>
      <vt:lpstr>Διαφάνεια 2</vt:lpstr>
      <vt:lpstr>Άδειες Χρήσης</vt:lpstr>
      <vt:lpstr>Χρηματοδότηση</vt:lpstr>
      <vt:lpstr>Σκοποί  ενότητας</vt:lpstr>
      <vt:lpstr>Περιγραφή Μαθήματος</vt:lpstr>
      <vt:lpstr>Περιγραφή Μαθήματος</vt:lpstr>
      <vt:lpstr>Διαφάνεια 8</vt:lpstr>
      <vt:lpstr>Πρόγονοι του Μάρκετινγκ</vt:lpstr>
      <vt:lpstr>Πότε ξεκίνησε το Marketing;</vt:lpstr>
      <vt:lpstr>Πότε οι εταιρείες ξεκίνησαν να προσθέτουν τμήματα μάρκετινγκ στο οργανόγραμμά τους;</vt:lpstr>
      <vt:lpstr>Οι θέσεις εργασίας στο σύγχρονο τμήμα Μάρκετινγκ</vt:lpstr>
      <vt:lpstr>Το μάρκετινγκ και οι μορφές που παίρνει</vt:lpstr>
      <vt:lpstr>Μήπως έχετε προσωπικά δραστηριοποιηθεί στα πλαίσια του Μάρκετινγκ; </vt:lpstr>
      <vt:lpstr>Τι στο μάρκετινγκ προκαλεί δυσαρέσκεια στους ανθρώπους;</vt:lpstr>
      <vt:lpstr>Διαφάνεια 16</vt:lpstr>
      <vt:lpstr>Κάποια από τα Καλύτερα Παραδείγματα Επιτυχημένου Μάρκετινγκ</vt:lpstr>
      <vt:lpstr>Κάποια από τα Καλύτερα Παραδείγματα Επιτυχημένου Μάρκετινγκ</vt:lpstr>
      <vt:lpstr>Ερωτήματα</vt:lpstr>
      <vt:lpstr>Βιβλιογραφία</vt:lpstr>
      <vt:lpstr>Βιβλιογραφία</vt:lpstr>
      <vt:lpstr>Σημείωμα Αναφοράς</vt:lpstr>
      <vt:lpstr>Σημείωμα Αδειοδότησης</vt:lpstr>
      <vt:lpstr>Διαφάνεια 24</vt:lpstr>
      <vt:lpstr>Διαφάνεια 25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323</cp:revision>
  <dcterms:created xsi:type="dcterms:W3CDTF">2012-09-06T09:03:05Z</dcterms:created>
  <dcterms:modified xsi:type="dcterms:W3CDTF">2015-11-05T19:31:40Z</dcterms:modified>
</cp:coreProperties>
</file>