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257" r:id="rId4"/>
    <p:sldId id="259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8" r:id="rId21"/>
    <p:sldId id="391" r:id="rId22"/>
    <p:sldId id="291" r:id="rId23"/>
    <p:sldId id="292" r:id="rId24"/>
    <p:sldId id="293" r:id="rId25"/>
    <p:sldId id="280" r:id="rId26"/>
  </p:sldIdLst>
  <p:sldSz cx="9144000" cy="5715000" type="screen16x10"/>
  <p:notesSz cx="6858000" cy="9144000"/>
  <p:custDataLst>
    <p:tags r:id="rId2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0305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8401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8128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6799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4214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9415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359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7173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3281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057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26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348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52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1242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2192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4700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5140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632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539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Αρχιτεκτονική υπολογιστών –Η Λειτουργία της Μονάδας Ελέγχου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5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Αρχιτεκτονική </a:t>
            </a:r>
            <a:r>
              <a:rPr lang="el-GR" dirty="0" smtClean="0"/>
              <a:t>υπολογιστών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1</a:t>
            </a:r>
            <a:r>
              <a:rPr lang="el-GR" sz="2800" dirty="0" smtClean="0"/>
              <a:t>3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Η </a:t>
            </a:r>
            <a:r>
              <a:rPr lang="el-GR" sz="2800" b="1" dirty="0"/>
              <a:t>Λειτουργία της Μονάδας Ελέγχου</a:t>
            </a:r>
          </a:p>
          <a:p>
            <a:endParaRPr lang="el-GR" sz="2800" b="1" dirty="0" smtClean="0"/>
          </a:p>
          <a:p>
            <a:r>
              <a:rPr lang="el-GR" sz="2800" dirty="0" smtClean="0"/>
              <a:t>Φώτης Βαρζιώτης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Μικρό – </a:t>
            </a:r>
            <a:r>
              <a:rPr lang="el-GR" altLang="el-GR" dirty="0" smtClean="0"/>
              <a:t>πράξεις</a:t>
            </a:r>
            <a:r>
              <a:rPr lang="en-US" altLang="el-GR" baseline="-25000" dirty="0" smtClean="0"/>
              <a:t>2/5</a:t>
            </a:r>
            <a:endParaRPr lang="el-GR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/>
          <a:stretch>
            <a:fillRect/>
          </a:stretch>
        </p:blipFill>
        <p:spPr bwMode="auto">
          <a:xfrm>
            <a:off x="1239506" y="1029230"/>
            <a:ext cx="66649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60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Μικρό – </a:t>
            </a:r>
            <a:r>
              <a:rPr lang="el-GR" altLang="el-GR" dirty="0" smtClean="0"/>
              <a:t>πράξεις</a:t>
            </a:r>
            <a:r>
              <a:rPr lang="en-US" altLang="el-GR" baseline="-25000" dirty="0" smtClean="0"/>
              <a:t>3/5</a:t>
            </a:r>
            <a:endParaRPr lang="el-GR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24" y="1328503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Κάθε μικρό – πράξη καλείται και ελέγχεται με βάση τα σήματα ελέγχου / γραμμές που εξέρχονται από την Μονάδα Ελέγχου</a:t>
            </a:r>
            <a:endParaRPr lang="en-US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sz="2400" dirty="0"/>
              <a:t> </a:t>
            </a:r>
            <a:r>
              <a:rPr lang="el-GR" altLang="el-GR" sz="2400" dirty="0"/>
              <a:t>Ενεργοποιούν την μεταφορά δεδομένων από ένα </a:t>
            </a:r>
            <a:r>
              <a:rPr lang="el-GR" altLang="el-GR" sz="2400" dirty="0" err="1"/>
              <a:t>καταχωρητή</a:t>
            </a:r>
            <a:r>
              <a:rPr lang="el-GR" altLang="el-GR" sz="2400" dirty="0"/>
              <a:t> σε έναν άλλο</a:t>
            </a:r>
            <a:endParaRPr lang="en-US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sz="2400" dirty="0"/>
              <a:t> </a:t>
            </a:r>
            <a:r>
              <a:rPr lang="el-GR" altLang="el-GR" sz="2400" dirty="0"/>
              <a:t>Ενεργοποιούν συγκεκριμένες λειτουργίες της </a:t>
            </a:r>
            <a:r>
              <a:rPr lang="en-US" altLang="el-GR" sz="2400" dirty="0"/>
              <a:t>ALU</a:t>
            </a:r>
            <a:endParaRPr lang="el-GR" altLang="el-GR" sz="2400" dirty="0"/>
          </a:p>
          <a:p>
            <a:r>
              <a:rPr lang="el-GR" altLang="el-GR" sz="2800" dirty="0"/>
              <a:t>Συνεπώς, ο σχεδιασμός της Μονάδας Ελέγχου περιλαμβάνει τον καθορισμό και την υλοποίηση όλων των απαιτούμενων σημάτων ελέγχου.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81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altLang="el-GR" dirty="0"/>
              <a:t>Μικρό – </a:t>
            </a:r>
            <a:r>
              <a:rPr lang="el-GR" altLang="el-GR" dirty="0" smtClean="0"/>
              <a:t>πράξεις</a:t>
            </a:r>
            <a:r>
              <a:rPr lang="en-US" altLang="el-GR" baseline="-25000" dirty="0" smtClean="0"/>
              <a:t>4/5</a:t>
            </a:r>
            <a:endParaRPr lang="el-GR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12</a:t>
            </a:fld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" r="1819"/>
          <a:stretch>
            <a:fillRect/>
          </a:stretch>
        </p:blipFill>
        <p:spPr bwMode="auto">
          <a:xfrm>
            <a:off x="251520" y="1417340"/>
            <a:ext cx="5040240" cy="34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5255"/>
            <a:ext cx="2703582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64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Μικρό – </a:t>
            </a:r>
            <a:r>
              <a:rPr lang="el-GR" altLang="el-GR" dirty="0" smtClean="0"/>
              <a:t>πράξεις</a:t>
            </a:r>
            <a:r>
              <a:rPr lang="en-US" altLang="el-GR" baseline="-25000" dirty="0" smtClean="0"/>
              <a:t>5/5</a:t>
            </a:r>
            <a:endParaRPr lang="el-GR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13</a:t>
            </a:fld>
            <a:endParaRPr lang="el-G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r="10376" b="13315"/>
          <a:stretch/>
        </p:blipFill>
        <p:spPr bwMode="auto">
          <a:xfrm>
            <a:off x="652884" y="1083329"/>
            <a:ext cx="763270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- TextBox"/>
          <p:cNvSpPr txBox="1">
            <a:spLocks noChangeArrowheads="1"/>
          </p:cNvSpPr>
          <p:nvPr/>
        </p:nvSpPr>
        <p:spPr bwMode="auto">
          <a:xfrm>
            <a:off x="1763688" y="4752384"/>
            <a:ext cx="748883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l-GR" sz="1600" dirty="0" smtClean="0"/>
              <a:t>C</a:t>
            </a:r>
            <a:r>
              <a:rPr lang="en-US" altLang="el-GR" sz="1600" baseline="-25000" dirty="0" smtClean="0"/>
              <a:t>R</a:t>
            </a:r>
            <a:r>
              <a:rPr lang="en-US" altLang="el-GR" sz="1600" dirty="0" smtClean="0"/>
              <a:t> </a:t>
            </a:r>
            <a:r>
              <a:rPr lang="el-GR" altLang="el-GR" sz="1600" dirty="0" smtClean="0"/>
              <a:t>= Ανάγνωση σήματος ελέγχου προς την αρτηρία συστήματος</a:t>
            </a:r>
          </a:p>
          <a:p>
            <a:r>
              <a:rPr lang="en-US" altLang="el-GR" sz="1600" dirty="0" smtClean="0"/>
              <a:t>C</a:t>
            </a:r>
            <a:r>
              <a:rPr lang="en-US" altLang="el-GR" sz="1600" baseline="-25000" dirty="0" smtClean="0"/>
              <a:t>W</a:t>
            </a:r>
            <a:r>
              <a:rPr lang="el-GR" altLang="el-GR" sz="1600" dirty="0" smtClean="0"/>
              <a:t> = Εγγραφή σήματος ελέγχου στην αρτηρία συστήματος</a:t>
            </a:r>
            <a:endParaRPr lang="el-GR" altLang="el-GR" sz="1600" dirty="0"/>
          </a:p>
          <a:p>
            <a:r>
              <a:rPr lang="en-US" altLang="el-GR" sz="1800" dirty="0" smtClean="0"/>
              <a:t> </a:t>
            </a:r>
            <a:endParaRPr lang="el-GR" altLang="el-GR" sz="3600" dirty="0"/>
          </a:p>
        </p:txBody>
      </p:sp>
    </p:spTree>
    <p:extLst>
      <p:ext uri="{BB962C8B-B14F-4D97-AF65-F5344CB8AC3E}">
        <p14:creationId xmlns:p14="http://schemas.microsoft.com/office/powerpoint/2010/main" val="33153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altLang="el-GR" dirty="0"/>
              <a:t>Μονάδα Ελέγχου 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n-US" altLang="el-GR" dirty="0" smtClean="0"/>
              <a:t>INTEL 8085</a:t>
            </a:r>
            <a:r>
              <a:rPr lang="el-GR" altLang="el-GR" baseline="-25000" dirty="0" smtClean="0"/>
              <a:t>1</a:t>
            </a:r>
            <a:r>
              <a:rPr lang="en-US" altLang="el-GR" baseline="-25000" dirty="0" smtClean="0"/>
              <a:t>/</a:t>
            </a:r>
            <a:r>
              <a:rPr lang="el-GR" altLang="el-GR" baseline="-25000" dirty="0" smtClean="0"/>
              <a:t>2</a:t>
            </a:r>
            <a:endParaRPr lang="el-GR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14</a:t>
            </a:fld>
            <a:endParaRPr lang="el-G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165"/>
            <a:ext cx="3366446" cy="52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9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9094"/>
            <a:ext cx="7620311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altLang="el-GR" dirty="0"/>
              <a:t>Μονάδα </a:t>
            </a:r>
            <a:r>
              <a:rPr lang="el-GR" altLang="el-GR" dirty="0" smtClean="0"/>
              <a:t>Ελέγχου </a:t>
            </a:r>
            <a:r>
              <a:rPr lang="en-US" altLang="el-GR" dirty="0" smtClean="0"/>
              <a:t>INTEL 8085</a:t>
            </a:r>
            <a:r>
              <a:rPr lang="el-GR" altLang="el-GR" baseline="-25000" dirty="0" smtClean="0"/>
              <a:t>2</a:t>
            </a:r>
            <a:r>
              <a:rPr lang="en-US" altLang="el-GR" baseline="-25000" dirty="0" smtClean="0"/>
              <a:t>/</a:t>
            </a:r>
            <a:r>
              <a:rPr lang="el-GR" altLang="el-GR" baseline="-25000" dirty="0" smtClean="0"/>
              <a:t>2</a:t>
            </a:r>
            <a:endParaRPr lang="el-GR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78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Σχεδιασμός Μονάδας </a:t>
            </a:r>
            <a:r>
              <a:rPr lang="el-GR" altLang="el-GR" dirty="0" smtClean="0"/>
              <a:t>Ελέγχου</a:t>
            </a:r>
            <a:r>
              <a:rPr lang="el-GR" altLang="el-GR" baseline="-25000" dirty="0" smtClean="0"/>
              <a:t>1</a:t>
            </a:r>
            <a:r>
              <a:rPr lang="en-US" altLang="el-GR" baseline="-25000" dirty="0" smtClean="0"/>
              <a:t>/</a:t>
            </a:r>
            <a:r>
              <a:rPr lang="el-GR" altLang="el-GR" baseline="-25000" dirty="0" smtClean="0"/>
              <a:t>2</a:t>
            </a:r>
            <a:endParaRPr lang="el-GR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24" y="1328503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dirty="0"/>
              <a:t>Δύο προσεγγίσεις</a:t>
            </a:r>
            <a:endParaRPr lang="en-US" altLang="el-GR" dirty="0"/>
          </a:p>
          <a:p>
            <a:pPr lvl="1"/>
            <a:r>
              <a:rPr lang="en-US" altLang="el-GR" dirty="0"/>
              <a:t> </a:t>
            </a:r>
            <a:r>
              <a:rPr lang="el-GR" altLang="el-GR" dirty="0"/>
              <a:t>Λογική Υλικού</a:t>
            </a:r>
            <a:endParaRPr lang="en-US" altLang="el-GR" dirty="0"/>
          </a:p>
          <a:p>
            <a:pPr lvl="2">
              <a:spcBef>
                <a:spcPts val="0"/>
              </a:spcBef>
            </a:pPr>
            <a:r>
              <a:rPr lang="el-GR" altLang="el-GR" dirty="0"/>
              <a:t>Η Μονάδα Ελέγχου θεωρείται συνδυαστικό κύκλωμα</a:t>
            </a:r>
            <a:endParaRPr lang="en-US" altLang="el-GR" dirty="0"/>
          </a:p>
          <a:p>
            <a:pPr lvl="2">
              <a:spcBef>
                <a:spcPts val="0"/>
              </a:spcBef>
            </a:pPr>
            <a:r>
              <a:rPr lang="el-GR" altLang="el-GR" dirty="0"/>
              <a:t>Χρησιμοποιείται για την δημιουργία προκαθορισμένων ακολουθιών σημάτων ελέγχου</a:t>
            </a:r>
            <a:endParaRPr lang="en-US" altLang="el-GR" dirty="0"/>
          </a:p>
          <a:p>
            <a:pPr lvl="2">
              <a:spcBef>
                <a:spcPts val="0"/>
              </a:spcBef>
            </a:pPr>
            <a:r>
              <a:rPr lang="el-GR" altLang="el-GR" dirty="0"/>
              <a:t>Υλοποιείται με βάση τεχνικές ψηφιακής σχεδίασης</a:t>
            </a:r>
          </a:p>
          <a:p>
            <a:pPr lvl="2">
              <a:spcBef>
                <a:spcPts val="0"/>
              </a:spcBef>
            </a:pPr>
            <a:r>
              <a:rPr lang="en-US" altLang="el-GR" dirty="0"/>
              <a:t> </a:t>
            </a:r>
            <a:r>
              <a:rPr lang="el-GR" altLang="el-GR" b="1" dirty="0"/>
              <a:t>Πλεονεκτήματα</a:t>
            </a:r>
            <a:endParaRPr lang="en-US" altLang="el-GR" b="1" dirty="0"/>
          </a:p>
          <a:p>
            <a:pPr lvl="3">
              <a:spcBef>
                <a:spcPts val="0"/>
              </a:spcBef>
              <a:buFont typeface="Calibri" panose="020F0502020204030204" pitchFamily="34" charset="0"/>
              <a:buChar char="†"/>
            </a:pPr>
            <a:r>
              <a:rPr lang="el-GR" altLang="el-GR" dirty="0"/>
              <a:t>Υψηλότερες ταχύτητες λειτουργίας</a:t>
            </a:r>
            <a:endParaRPr lang="en-US" altLang="el-GR" dirty="0"/>
          </a:p>
          <a:p>
            <a:pPr lvl="3">
              <a:spcBef>
                <a:spcPts val="0"/>
              </a:spcBef>
              <a:buFont typeface="Calibri" panose="020F0502020204030204" pitchFamily="34" charset="0"/>
              <a:buChar char="†"/>
            </a:pPr>
            <a:r>
              <a:rPr lang="el-GR" altLang="el-GR" dirty="0"/>
              <a:t>Λιγότερα λογικά στοιχεία για την υλοποίηση</a:t>
            </a:r>
            <a:endParaRPr lang="en-US" altLang="el-GR" dirty="0"/>
          </a:p>
          <a:p>
            <a:pPr lvl="2">
              <a:spcBef>
                <a:spcPts val="0"/>
              </a:spcBef>
            </a:pPr>
            <a:r>
              <a:rPr lang="el-GR" altLang="el-GR" dirty="0"/>
              <a:t>Τροποποιήσεις είναι δύσκολο να υποστηριχθούν </a:t>
            </a:r>
            <a:endParaRPr lang="en-US" altLang="el-GR" dirty="0"/>
          </a:p>
          <a:p>
            <a:pPr lvl="2">
              <a:spcBef>
                <a:spcPts val="0"/>
              </a:spcBef>
            </a:pPr>
            <a:r>
              <a:rPr lang="el-GR" altLang="el-GR" dirty="0"/>
              <a:t>Προτιμώμενη προσέγγιση σε </a:t>
            </a:r>
            <a:r>
              <a:rPr lang="en-US" altLang="el-GR" dirty="0"/>
              <a:t>RISC style </a:t>
            </a:r>
            <a:r>
              <a:rPr lang="el-GR" altLang="el-GR" dirty="0"/>
              <a:t>σχεδιασμούς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00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Σχεδιασμός Μονάδας </a:t>
            </a:r>
            <a:r>
              <a:rPr lang="el-GR" altLang="el-GR" dirty="0" smtClean="0"/>
              <a:t>Ελέγχου</a:t>
            </a:r>
            <a:r>
              <a:rPr lang="el-GR" altLang="el-GR" baseline="-25000" dirty="0" smtClean="0"/>
              <a:t>2</a:t>
            </a:r>
            <a:r>
              <a:rPr lang="en-US" altLang="el-GR" baseline="-25000" dirty="0" smtClean="0"/>
              <a:t>/</a:t>
            </a:r>
            <a:r>
              <a:rPr lang="el-GR" altLang="el-GR" baseline="-25000" dirty="0" smtClean="0"/>
              <a:t>2</a:t>
            </a:r>
            <a:endParaRPr lang="el-GR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24" y="1328503"/>
            <a:ext cx="8443556" cy="37716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altLang="el-GR" sz="2800" dirty="0"/>
              <a:t>Δύο προσεγγίσεις</a:t>
            </a:r>
            <a:endParaRPr lang="en-US" altLang="el-GR" sz="2800" dirty="0"/>
          </a:p>
          <a:p>
            <a:pPr lvl="1">
              <a:spcBef>
                <a:spcPts val="0"/>
              </a:spcBef>
            </a:pPr>
            <a:r>
              <a:rPr lang="en-US" altLang="el-GR" sz="2400" dirty="0"/>
              <a:t> </a:t>
            </a:r>
            <a:r>
              <a:rPr lang="el-GR" altLang="el-GR" sz="2400" dirty="0" err="1"/>
              <a:t>Μικροπρογραμματιζόμενη</a:t>
            </a:r>
            <a:r>
              <a:rPr lang="el-GR" altLang="el-GR" sz="2400" dirty="0"/>
              <a:t> Μονάδα Ελέγχου</a:t>
            </a:r>
            <a:endParaRPr lang="en-US" altLang="el-GR" sz="2400" dirty="0"/>
          </a:p>
          <a:p>
            <a:pPr lvl="2">
              <a:spcBef>
                <a:spcPts val="0"/>
              </a:spcBef>
            </a:pPr>
            <a:r>
              <a:rPr lang="el-GR" altLang="el-GR" sz="2000" dirty="0"/>
              <a:t>Οι τιμές των σημάτων ελέγχου για κάθε μικρό - πράξη αποθηκεύονται σε μνήμη</a:t>
            </a:r>
            <a:r>
              <a:rPr lang="en-US" altLang="el-GR" sz="2000" dirty="0"/>
              <a:t> – </a:t>
            </a:r>
            <a:r>
              <a:rPr lang="el-GR" altLang="el-GR" sz="2000" dirty="0"/>
              <a:t>την μνήμη ελέγχου</a:t>
            </a:r>
            <a:endParaRPr lang="en-US" altLang="el-GR" sz="2000" dirty="0"/>
          </a:p>
          <a:p>
            <a:pPr lvl="2">
              <a:spcBef>
                <a:spcPts val="0"/>
              </a:spcBef>
            </a:pPr>
            <a:r>
              <a:rPr lang="el-GR" altLang="el-GR" sz="2000" dirty="0"/>
              <a:t>Διαβάζοντας τα περιεχόμενα της μνήμης ελέγχου με προκαθορισμένη σειρά είναι ισοδύναμο με την </a:t>
            </a:r>
            <a:r>
              <a:rPr lang="el-GR" altLang="el-GR" sz="2000" dirty="0" err="1"/>
              <a:t>ακολουθιακή</a:t>
            </a:r>
            <a:r>
              <a:rPr lang="el-GR" altLang="el-GR" sz="2000" dirty="0"/>
              <a:t> εκτέλεση μικρό - πράξεων</a:t>
            </a:r>
            <a:endParaRPr lang="en-US" altLang="el-GR" sz="2000" dirty="0"/>
          </a:p>
          <a:p>
            <a:pPr lvl="2">
              <a:spcBef>
                <a:spcPts val="0"/>
              </a:spcBef>
            </a:pPr>
            <a:r>
              <a:rPr lang="el-GR" altLang="el-GR" sz="2000" dirty="0"/>
              <a:t>Εφόσον το πρόγραμμα των μικρό – πράξεων και τα σήματα ελέγχου τους είναι αποθηκευμένα στην μνήμη</a:t>
            </a:r>
            <a:r>
              <a:rPr lang="en-US" altLang="el-GR" sz="2000" dirty="0"/>
              <a:t>,</a:t>
            </a:r>
            <a:r>
              <a:rPr lang="el-GR" altLang="el-GR" sz="2000" dirty="0"/>
              <a:t> οι </a:t>
            </a:r>
            <a:r>
              <a:rPr lang="el-GR" altLang="el-GR" sz="2000" dirty="0" err="1"/>
              <a:t>μικροπρογραμματιζόμενες</a:t>
            </a:r>
            <a:r>
              <a:rPr lang="el-GR" altLang="el-GR" sz="2000" dirty="0"/>
              <a:t> μονάδες:</a:t>
            </a:r>
            <a:endParaRPr lang="en-US" altLang="el-GR" sz="2000" dirty="0"/>
          </a:p>
          <a:p>
            <a:pPr lvl="3">
              <a:spcBef>
                <a:spcPts val="0"/>
              </a:spcBef>
              <a:buFont typeface="Calibri" panose="020F0502020204030204" pitchFamily="34" charset="0"/>
              <a:buChar char="†"/>
            </a:pPr>
            <a:r>
              <a:rPr lang="el-GR" altLang="el-GR" sz="1400" dirty="0"/>
              <a:t>Αποτελούν μια βελτιωμένη, συστηματοποιημένη μέθοδο, </a:t>
            </a:r>
            <a:endParaRPr lang="en-US" altLang="el-GR" sz="1400" dirty="0"/>
          </a:p>
          <a:p>
            <a:pPr lvl="3">
              <a:spcBef>
                <a:spcPts val="0"/>
              </a:spcBef>
              <a:buFont typeface="Calibri" panose="020F0502020204030204" pitchFamily="34" charset="0"/>
              <a:buChar char="†"/>
            </a:pPr>
            <a:r>
              <a:rPr lang="el-GR" altLang="el-GR" sz="1400" dirty="0"/>
              <a:t>Μπορούν εύκολα να τροποποιηθούν κατά την διεργασία του σχεδιασμού</a:t>
            </a:r>
            <a:endParaRPr lang="en-US" altLang="el-GR" sz="1400" dirty="0"/>
          </a:p>
          <a:p>
            <a:pPr lvl="3">
              <a:spcBef>
                <a:spcPts val="0"/>
              </a:spcBef>
              <a:buFont typeface="Calibri" panose="020F0502020204030204" pitchFamily="34" charset="0"/>
              <a:buChar char="†"/>
            </a:pPr>
            <a:r>
              <a:rPr lang="el-GR" altLang="el-GR" sz="1400" dirty="0"/>
              <a:t>Απαιτούν περισσότερα λογικά στοιχεία για την υλοποίηση</a:t>
            </a:r>
            <a:endParaRPr lang="en-US" altLang="el-GR" sz="1400" dirty="0"/>
          </a:p>
          <a:p>
            <a:pPr lvl="3">
              <a:spcBef>
                <a:spcPts val="0"/>
              </a:spcBef>
              <a:buFont typeface="Calibri" panose="020F0502020204030204" pitchFamily="34" charset="0"/>
              <a:buChar char="†"/>
            </a:pPr>
            <a:r>
              <a:rPr lang="el-GR" altLang="el-GR" sz="1400" dirty="0"/>
              <a:t>Τείνουν να είναι πιο αργές από την τις αντίστοιχες υλικού αφού η λειτουργία τους περιλαμβάνει ανάγνωση μνήμης.</a:t>
            </a:r>
            <a:endParaRPr lang="en-US" altLang="el-G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857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Προσέγγιση </a:t>
            </a:r>
            <a:r>
              <a:rPr lang="el-GR" altLang="el-GR" dirty="0" smtClean="0"/>
              <a:t>Υλικού</a:t>
            </a:r>
            <a:r>
              <a:rPr lang="el-GR" altLang="el-GR" baseline="-25000" dirty="0"/>
              <a:t>1</a:t>
            </a:r>
            <a:r>
              <a:rPr lang="en-US" altLang="el-GR" baseline="-25000" dirty="0" smtClean="0"/>
              <a:t>/</a:t>
            </a:r>
            <a:r>
              <a:rPr lang="el-GR" altLang="el-GR" baseline="-25000" dirty="0"/>
              <a:t>3</a:t>
            </a:r>
            <a:endParaRPr lang="el-GR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24" y="1328503"/>
            <a:ext cx="8443556" cy="3771636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Παραδοσιακή μέθοδος του πίνακα κατάστασης</a:t>
            </a:r>
            <a:r>
              <a:rPr lang="en-US" altLang="el-GR" sz="2400" dirty="0"/>
              <a:t> </a:t>
            </a:r>
            <a:r>
              <a:rPr lang="el-GR" altLang="el-GR" sz="2400" dirty="0"/>
              <a:t>(</a:t>
            </a:r>
            <a:r>
              <a:rPr lang="en-US" altLang="el-GR" sz="2400" dirty="0"/>
              <a:t>“state-table”</a:t>
            </a:r>
            <a:r>
              <a:rPr lang="el-GR" altLang="el-GR" sz="2400" dirty="0"/>
              <a:t>)</a:t>
            </a:r>
            <a:endParaRPr lang="en-US" altLang="el-GR" sz="2400" dirty="0"/>
          </a:p>
          <a:p>
            <a:pPr lvl="2">
              <a:spcBef>
                <a:spcPts val="0"/>
              </a:spcBef>
            </a:pPr>
            <a:r>
              <a:rPr lang="el-GR" altLang="el-GR" sz="2000" dirty="0"/>
              <a:t>Ελαχιστοποιεί τον αριθμό των απαιτούμενων λογικών στοιχείων</a:t>
            </a:r>
            <a:endParaRPr lang="en-US" altLang="el-GR" sz="2000" dirty="0"/>
          </a:p>
          <a:p>
            <a:pPr lvl="2">
              <a:spcBef>
                <a:spcPts val="0"/>
              </a:spcBef>
            </a:pPr>
            <a:r>
              <a:rPr lang="el-GR" altLang="el-GR" sz="2000" dirty="0"/>
              <a:t>Δύσκολα τροποποιήσιμος σχεδιασμός</a:t>
            </a:r>
            <a:endParaRPr lang="en-US" alt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18</a:t>
            </a:fld>
            <a:endParaRPr lang="el-GR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1" r="1515" b="1175"/>
          <a:stretch>
            <a:fillRect/>
          </a:stretch>
        </p:blipFill>
        <p:spPr bwMode="auto">
          <a:xfrm>
            <a:off x="2358866" y="2469230"/>
            <a:ext cx="4426267" cy="313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31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Προσέγγιση </a:t>
            </a:r>
            <a:r>
              <a:rPr lang="el-GR" altLang="el-GR" dirty="0" smtClean="0"/>
              <a:t>Υλικού</a:t>
            </a:r>
            <a:r>
              <a:rPr lang="el-GR" altLang="el-GR" baseline="-25000" dirty="0" smtClean="0"/>
              <a:t>2</a:t>
            </a:r>
            <a:r>
              <a:rPr lang="en-US" altLang="el-GR" baseline="-25000" dirty="0" smtClean="0"/>
              <a:t>/</a:t>
            </a:r>
            <a:r>
              <a:rPr lang="el-GR" altLang="el-GR" baseline="-25000" dirty="0" smtClean="0"/>
              <a:t>3</a:t>
            </a:r>
            <a:br>
              <a:rPr lang="el-GR" altLang="el-GR" baseline="-25000" dirty="0" smtClean="0"/>
            </a:br>
            <a:r>
              <a:rPr lang="el-GR" altLang="el-GR" sz="3100" dirty="0"/>
              <a:t>Μονάδα Ελέγχου με </a:t>
            </a:r>
            <a:r>
              <a:rPr lang="el-GR" altLang="el-GR" sz="3100" dirty="0" err="1"/>
              <a:t>αποκωδικοποιημένες</a:t>
            </a:r>
            <a:r>
              <a:rPr lang="el-GR" altLang="el-GR" sz="3100" dirty="0"/>
              <a:t> εισόδους</a:t>
            </a:r>
            <a:endParaRPr lang="el-GR" sz="31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19</a:t>
            </a:fld>
            <a:endParaRPr lang="el-GR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851" y="1206497"/>
            <a:ext cx="5852297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3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280920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Αρχιτεκτονική </a:t>
            </a:r>
            <a:r>
              <a:rPr lang="el-GR" b="1" dirty="0" smtClean="0"/>
              <a:t>υπολογιστών 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b="1" dirty="0" smtClean="0"/>
              <a:t>3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 smtClean="0"/>
              <a:t>Η </a:t>
            </a:r>
            <a:r>
              <a:rPr lang="el-GR" sz="2800" dirty="0"/>
              <a:t>Λειτουργία της Μονάδας Ελέγχου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Φώτης Βαρζιώτης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3419740" y="4876270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2000"/>
              <a:t>Κύκλος Εκτέλεσης</a:t>
            </a:r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dirty="0"/>
              <a:t>Προσέγγιση </a:t>
            </a:r>
            <a:r>
              <a:rPr lang="el-GR" altLang="el-GR" dirty="0" smtClean="0"/>
              <a:t>Υλικού</a:t>
            </a:r>
            <a:r>
              <a:rPr lang="el-GR" altLang="el-GR" baseline="-25000" dirty="0" smtClean="0"/>
              <a:t>1/3</a:t>
            </a:r>
            <a:endParaRPr lang="en-US" altLang="el-GR" baseline="-25000" dirty="0"/>
          </a:p>
        </p:txBody>
      </p:sp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/>
          </a:bodyPr>
          <a:lstStyle/>
          <a:p>
            <a:r>
              <a:rPr lang="el-GR" altLang="el-GR" dirty="0" smtClean="0"/>
              <a:t>Λογική Μονάδας Ελέγχου</a:t>
            </a:r>
          </a:p>
          <a:p>
            <a:pPr lvl="1">
              <a:spcBef>
                <a:spcPts val="0"/>
              </a:spcBef>
            </a:pPr>
            <a:r>
              <a:rPr lang="en-US" altLang="el-GR" sz="2400" dirty="0" smtClean="0"/>
              <a:t>PQ = 00 </a:t>
            </a:r>
            <a:r>
              <a:rPr lang="el-GR" altLang="el-GR" sz="2400" dirty="0" smtClean="0"/>
              <a:t>Κύκλος Προσαγωγής</a:t>
            </a:r>
          </a:p>
          <a:p>
            <a:pPr lvl="1">
              <a:spcBef>
                <a:spcPts val="0"/>
              </a:spcBef>
            </a:pPr>
            <a:r>
              <a:rPr lang="en-US" altLang="el-GR" sz="2400" dirty="0" smtClean="0"/>
              <a:t>PQ = 0</a:t>
            </a:r>
            <a:r>
              <a:rPr lang="el-GR" altLang="el-GR" sz="2400" dirty="0" smtClean="0"/>
              <a:t>1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Έμμεσος Κύκλος</a:t>
            </a:r>
          </a:p>
          <a:p>
            <a:pPr lvl="1">
              <a:spcBef>
                <a:spcPts val="0"/>
              </a:spcBef>
            </a:pPr>
            <a:r>
              <a:rPr lang="en-US" altLang="el-GR" sz="2400" dirty="0" smtClean="0"/>
              <a:t>PQ = </a:t>
            </a:r>
            <a:r>
              <a:rPr lang="el-GR" altLang="el-GR" sz="2400" dirty="0" smtClean="0"/>
              <a:t>1</a:t>
            </a:r>
            <a:r>
              <a:rPr lang="en-US" altLang="el-GR" sz="2400" dirty="0" smtClean="0"/>
              <a:t>0 </a:t>
            </a:r>
            <a:r>
              <a:rPr lang="el-GR" altLang="el-GR" sz="2400" dirty="0" smtClean="0"/>
              <a:t>Κύκλος Εκτέλεσης</a:t>
            </a:r>
          </a:p>
          <a:p>
            <a:pPr lvl="1">
              <a:spcBef>
                <a:spcPts val="0"/>
              </a:spcBef>
            </a:pPr>
            <a:r>
              <a:rPr lang="en-US" altLang="el-GR" sz="2400" dirty="0" smtClean="0"/>
              <a:t>PQ = 00 </a:t>
            </a:r>
            <a:r>
              <a:rPr lang="el-GR" altLang="el-GR" sz="2400" dirty="0" smtClean="0"/>
              <a:t>Κύκλος Διακοπής</a:t>
            </a:r>
          </a:p>
          <a:p>
            <a:pPr lvl="1"/>
            <a:endParaRPr lang="el-GR" altLang="el-GR" dirty="0" smtClean="0"/>
          </a:p>
          <a:p>
            <a:pPr>
              <a:buFontTx/>
              <a:buNone/>
            </a:pPr>
            <a:endParaRPr lang="en-US" altLang="el-GR" dirty="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463172"/>
              </p:ext>
            </p:extLst>
          </p:nvPr>
        </p:nvGraphicFramePr>
        <p:xfrm>
          <a:off x="2339752" y="3597615"/>
          <a:ext cx="310488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Εξίσωση" r:id="rId4" imgW="1460160" imgH="253800" progId="Equation.3">
                  <p:embed/>
                </p:oleObj>
              </mc:Choice>
              <mc:Fallback>
                <p:oleObj name="Εξίσωση" r:id="rId4" imgW="1460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597615"/>
                        <a:ext cx="310488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8 - Επεξήγηση με γραμμή 1 (γραμμή έμφασης και περιγράμματος)"/>
          <p:cNvSpPr>
            <a:spLocks/>
          </p:cNvSpPr>
          <p:nvPr/>
        </p:nvSpPr>
        <p:spPr bwMode="auto">
          <a:xfrm>
            <a:off x="6228184" y="2629875"/>
            <a:ext cx="2160323" cy="1068759"/>
          </a:xfrm>
          <a:prstGeom prst="accentBorderCallout1">
            <a:avLst>
              <a:gd name="adj1" fmla="val 18750"/>
              <a:gd name="adj2" fmla="val -8333"/>
              <a:gd name="adj3" fmla="val 95389"/>
              <a:gd name="adj4" fmla="val -41155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000" tIns="39000" rIns="75000" bIns="3900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033" name="9 - TextBox"/>
          <p:cNvSpPr txBox="1">
            <a:spLocks noChangeArrowheads="1"/>
          </p:cNvSpPr>
          <p:nvPr/>
        </p:nvSpPr>
        <p:spPr bwMode="auto">
          <a:xfrm>
            <a:off x="6325298" y="2682634"/>
            <a:ext cx="216032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2000" dirty="0"/>
              <a:t>Κύκλος Προσαγωγής</a:t>
            </a:r>
          </a:p>
          <a:p>
            <a:r>
              <a:rPr lang="el-GR" altLang="el-GR" sz="2000" dirty="0"/>
              <a:t>Έμμεσος Κύκλος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619390"/>
              </p:ext>
            </p:extLst>
          </p:nvPr>
        </p:nvGraphicFramePr>
        <p:xfrm>
          <a:off x="755576" y="4371578"/>
          <a:ext cx="73977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Εξίσωση" r:id="rId6" imgW="3479760" imgH="253800" progId="Equation.3">
                  <p:embed/>
                </p:oleObj>
              </mc:Choice>
              <mc:Fallback>
                <p:oleObj name="Εξίσωση" r:id="rId6" imgW="3479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371578"/>
                        <a:ext cx="73977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1531861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William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Stallings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(2011). Αρχιτεκτονική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&amp; Οργάνωση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Υπολογιστών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Δημοσθένης Ε.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Μπολανάκης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(2011). Αρχιτεκτονική Μικροϋπολογιστών: αρχές προγραμματισμού χαμηλού επιπέδου και εφαρμογές με το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μικροελεγκτή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M68HC908GP32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Σύγχρονη Παιδεία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Tanenbaum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Andrew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S. (1995). Η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Αρχιτεκτονική των Υπολογιστών μια δομημένη προσέγγιση Συγγραφέας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Tanenbaum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Andrew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S.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Κλειδάριθμος. 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Luce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T. 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1991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Αρχιτεκτονική των Υπολογιστών.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Gilmore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1999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Μικροεπεξεργαστές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θεωρία και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εφαρμογές. Εκδόσεις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Predko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2000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Προγραμματίζοντας τον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Μικροελεγκτή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PIC, 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Μπεκάκος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Μ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Π. (1994). Αρχιτεκτονική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υπολογιστών &amp; τεχνολογία παράλληλης επεξεργασίας,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Σταμούλης.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67765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Copyright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Τεχνολογικό Ίδρυμα Ηπείρου. Φώτης </a:t>
            </a:r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Βαρζιώτης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Αρχιτεκτονική υπολογιστών.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Άρτα, 2015. 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http://eclass.teiep.gr/OpenClass/courses/COMP115/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</a:t>
            </a:r>
            <a:r>
              <a:rPr lang="el-GR" dirty="0"/>
              <a:t>Λειτουργία της Μονάδας Ελέγχου</a:t>
            </a:r>
            <a:endParaRPr lang="el-GR" alt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Η λειτουργία της Μονάδας </a:t>
            </a:r>
            <a:r>
              <a:rPr lang="el-GR" altLang="el-GR" dirty="0" smtClean="0"/>
              <a:t>Ελέγχου</a:t>
            </a:r>
            <a:r>
              <a:rPr lang="en-US" altLang="el-GR" baseline="-25000" dirty="0" smtClean="0"/>
              <a:t>1/3</a:t>
            </a:r>
            <a:endParaRPr lang="el-GR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24" y="1328503"/>
            <a:ext cx="8229600" cy="3771636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kumimoji="1" lang="el-GR" sz="2600" kern="0" dirty="0"/>
              <a:t>Έχουμε ήδη αναφέρει ότι:</a:t>
            </a:r>
            <a:endParaRPr kumimoji="1" lang="en-US" sz="2600" kern="0" dirty="0"/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kumimoji="1" lang="el-GR" sz="2600" kern="0" dirty="0"/>
              <a:t>Τα προγράμματα εκτελούνται ως ακολουθίες εντολών</a:t>
            </a:r>
            <a:endParaRPr kumimoji="1" lang="en-US" sz="2600" kern="0" dirty="0"/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kumimoji="1" lang="el-GR" sz="2600" kern="0" dirty="0"/>
              <a:t>Κάθε εντολή αποτελείται από μια σειρά βημάτων τα οποία συνθέτουν τον κύκλο εντολής </a:t>
            </a:r>
            <a:r>
              <a:rPr kumimoji="1" lang="en-US" sz="2600" kern="0" dirty="0"/>
              <a:t> -- </a:t>
            </a:r>
            <a:r>
              <a:rPr kumimoji="1" lang="el-GR" sz="2600" kern="0" dirty="0"/>
              <a:t>Προσαγωγή</a:t>
            </a:r>
            <a:r>
              <a:rPr kumimoji="1" lang="en-US" sz="2600" kern="0" dirty="0"/>
              <a:t>,</a:t>
            </a:r>
            <a:r>
              <a:rPr kumimoji="1" lang="el-GR" sz="2600" kern="0" dirty="0"/>
              <a:t> Αποκωδικοποίηση</a:t>
            </a:r>
            <a:r>
              <a:rPr kumimoji="1" lang="en-US" sz="2600" kern="0" dirty="0"/>
              <a:t>, </a:t>
            </a:r>
            <a:r>
              <a:rPr kumimoji="1" lang="el-GR" sz="2600" kern="0" dirty="0" err="1"/>
              <a:t>κτλ</a:t>
            </a:r>
            <a:r>
              <a:rPr kumimoji="1" lang="en-US" sz="2600" kern="0" dirty="0"/>
              <a:t>.</a:t>
            </a:r>
          </a:p>
          <a:p>
            <a:pPr>
              <a:spcBef>
                <a:spcPct val="20000"/>
              </a:spcBef>
              <a:defRPr/>
            </a:pPr>
            <a:r>
              <a:rPr kumimoji="1" lang="el-GR" sz="2600" kern="0" dirty="0"/>
              <a:t>Κάθε ένα από αυτά τα βήματα, με την σειρά τους, αποτελούνται από μια σειρά μικρότερων βημάτων, τα οποία καλούνται μικρό-πράξεις (</a:t>
            </a:r>
            <a:r>
              <a:rPr kumimoji="1" lang="en-US" sz="2600" kern="0" dirty="0" err="1"/>
              <a:t>microoperations</a:t>
            </a:r>
            <a:r>
              <a:rPr kumimoji="1" lang="el-GR" sz="2600" kern="0" dirty="0"/>
              <a:t>).</a:t>
            </a:r>
            <a:endParaRPr kumimoji="1" lang="en-US" sz="2600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51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Η λειτουργία της Μονάδας </a:t>
            </a:r>
            <a:r>
              <a:rPr lang="el-GR" altLang="el-GR" dirty="0" smtClean="0"/>
              <a:t>Ελέγχου</a:t>
            </a:r>
            <a:r>
              <a:rPr lang="en-US" altLang="el-GR" baseline="-25000" dirty="0" smtClean="0"/>
              <a:t>2/3</a:t>
            </a:r>
            <a:endParaRPr lang="el-GR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81" y="1121834"/>
            <a:ext cx="7081837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96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Η λειτουργία της Μονάδας </a:t>
            </a:r>
            <a:r>
              <a:rPr lang="el-GR" altLang="el-GR" dirty="0" smtClean="0"/>
              <a:t>Ελέγχου</a:t>
            </a:r>
            <a:r>
              <a:rPr lang="en-US" altLang="el-GR" baseline="-25000" dirty="0" smtClean="0"/>
              <a:t>3/3</a:t>
            </a:r>
            <a:endParaRPr lang="el-GR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24" y="1328503"/>
            <a:ext cx="8229600" cy="3771636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kumimoji="1" lang="el-GR" sz="2600" kern="0" dirty="0"/>
              <a:t>Με βάση τα προηγούμενα, η λειτουργία της Μονάδας Ελέγχου καθορίζεται από: 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kumimoji="1" lang="el-GR" sz="2400" kern="0" dirty="0"/>
              <a:t>Τα στοιχεία της CPU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kumimoji="1" lang="el-GR" sz="2400" kern="0" dirty="0"/>
              <a:t>Τις πράξεις που υποστηρίζει η CPU</a:t>
            </a:r>
          </a:p>
          <a:p>
            <a:pPr>
              <a:spcBef>
                <a:spcPct val="20000"/>
              </a:spcBef>
              <a:defRPr/>
            </a:pPr>
            <a:r>
              <a:rPr kumimoji="1" lang="el-GR" sz="2600" kern="0" dirty="0"/>
              <a:t>Τις λειτουργίες που πρέπει να επιτελεί η Μονάδα Ελέγχου, ώστε να οδηγεί την εκτέλεση των μικρό – πράξεων με την επιθυμητή χρονική ακολουθία: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kumimoji="1" lang="el-GR" sz="2400" kern="0" dirty="0"/>
              <a:t>Χρονική Ακολουθία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kumimoji="1" lang="el-GR" sz="2400" kern="0" dirty="0"/>
              <a:t>Εκτέλεση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38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936" y="231413"/>
            <a:ext cx="8229600" cy="952500"/>
          </a:xfrm>
        </p:spPr>
        <p:txBody>
          <a:bodyPr>
            <a:normAutofit/>
          </a:bodyPr>
          <a:lstStyle/>
          <a:p>
            <a:r>
              <a:rPr lang="el-GR" altLang="el-GR" dirty="0"/>
              <a:t>Η δομή της Μονάδας Ελέγχου</a:t>
            </a:r>
            <a:endParaRPr lang="el-GR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8</a:t>
            </a:fld>
            <a:endParaRPr lang="el-GR"/>
          </a:p>
        </p:txBody>
      </p:sp>
      <p:grpSp>
        <p:nvGrpSpPr>
          <p:cNvPr id="9" name="Ομάδα 8"/>
          <p:cNvGrpSpPr>
            <a:grpSpLocks noChangeAspect="1"/>
          </p:cNvGrpSpPr>
          <p:nvPr/>
        </p:nvGrpSpPr>
        <p:grpSpPr>
          <a:xfrm>
            <a:off x="827584" y="1201094"/>
            <a:ext cx="7340338" cy="4248000"/>
            <a:chOff x="107950" y="1196975"/>
            <a:chExt cx="8832850" cy="511175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213100"/>
              <a:ext cx="5664200" cy="292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32" t="10597" r="16176" b="16222"/>
            <a:stretch>
              <a:fillRect/>
            </a:stretch>
          </p:blipFill>
          <p:spPr bwMode="auto">
            <a:xfrm>
              <a:off x="107950" y="1196975"/>
              <a:ext cx="3024188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4 - Επεξήγηση με γραμμή 1 (γραμμή έμφασης και περιγράμματος)"/>
            <p:cNvSpPr>
              <a:spLocks/>
            </p:cNvSpPr>
            <p:nvPr/>
          </p:nvSpPr>
          <p:spPr bwMode="auto">
            <a:xfrm>
              <a:off x="3348038" y="3213100"/>
              <a:ext cx="5545137" cy="3095625"/>
            </a:xfrm>
            <a:prstGeom prst="accentBorderCallout1">
              <a:avLst>
                <a:gd name="adj1" fmla="val 26250"/>
                <a:gd name="adj2" fmla="val -2519"/>
                <a:gd name="adj3" fmla="val 3750"/>
                <a:gd name="adj4" fmla="val -9264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</p:grpSp>
    </p:spTree>
    <p:extLst>
      <p:ext uri="{BB962C8B-B14F-4D97-AF65-F5344CB8AC3E}">
        <p14:creationId xmlns:p14="http://schemas.microsoft.com/office/powerpoint/2010/main" val="24036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Μικρό – </a:t>
            </a:r>
            <a:r>
              <a:rPr lang="el-GR" altLang="el-GR" dirty="0" smtClean="0"/>
              <a:t>πράξεις</a:t>
            </a:r>
            <a:r>
              <a:rPr lang="en-US" altLang="el-GR" baseline="-25000" dirty="0" smtClean="0"/>
              <a:t>1/5</a:t>
            </a:r>
            <a:endParaRPr lang="el-GR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24" y="1328503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Κάθε βήμα του κύκλου εντολής μπορεί να αναλυθεί σε μικρό – πράξεις, τα οποία εκτελούνται με αυστηρώς καθορισμένη χρονική ακολουθία</a:t>
            </a:r>
            <a:endParaRPr lang="en-US" altLang="el-GR" sz="2400" dirty="0"/>
          </a:p>
          <a:p>
            <a:pPr lvl="1">
              <a:spcBef>
                <a:spcPts val="600"/>
              </a:spcBef>
            </a:pPr>
            <a:r>
              <a:rPr lang="el-GR" altLang="el-GR" sz="2000" dirty="0"/>
              <a:t> Κύκλος Προσκόμισης</a:t>
            </a:r>
            <a:r>
              <a:rPr lang="en-US" altLang="el-GR" sz="2000" dirty="0"/>
              <a:t>:</a:t>
            </a:r>
          </a:p>
          <a:p>
            <a:pPr lvl="2">
              <a:spcBef>
                <a:spcPts val="600"/>
              </a:spcBef>
            </a:pPr>
            <a:r>
              <a:rPr lang="en-US" altLang="el-GR" sz="1800" dirty="0"/>
              <a:t>t1: MAR &lt;-- (PC)</a:t>
            </a:r>
          </a:p>
          <a:p>
            <a:pPr lvl="2">
              <a:spcBef>
                <a:spcPts val="600"/>
              </a:spcBef>
            </a:pPr>
            <a:r>
              <a:rPr lang="en-US" altLang="el-GR" sz="1800" dirty="0"/>
              <a:t>t2: MBR &lt;-- memory</a:t>
            </a:r>
          </a:p>
          <a:p>
            <a:pPr lvl="2">
              <a:spcBef>
                <a:spcPts val="600"/>
              </a:spcBef>
            </a:pPr>
            <a:r>
              <a:rPr lang="en-US" altLang="el-GR" sz="1800" dirty="0"/>
              <a:t>PC &lt;-- PC+1</a:t>
            </a:r>
          </a:p>
          <a:p>
            <a:pPr lvl="2">
              <a:spcBef>
                <a:spcPts val="600"/>
              </a:spcBef>
            </a:pPr>
            <a:r>
              <a:rPr lang="en-US" altLang="el-GR" sz="1800" dirty="0"/>
              <a:t>t3: IR &lt;-- (MBR)</a:t>
            </a:r>
          </a:p>
          <a:p>
            <a:pPr lvl="1">
              <a:spcBef>
                <a:spcPts val="600"/>
              </a:spcBef>
            </a:pPr>
            <a:r>
              <a:rPr lang="en-US" altLang="el-GR" sz="2000" dirty="0"/>
              <a:t> Add R1, X</a:t>
            </a:r>
          </a:p>
          <a:p>
            <a:pPr lvl="2">
              <a:spcBef>
                <a:spcPts val="600"/>
              </a:spcBef>
            </a:pPr>
            <a:r>
              <a:rPr lang="en-US" altLang="el-GR" sz="1800" dirty="0"/>
              <a:t>t1: MAR &lt;-- (IR(address))</a:t>
            </a:r>
          </a:p>
          <a:p>
            <a:pPr lvl="2">
              <a:spcBef>
                <a:spcPts val="600"/>
              </a:spcBef>
            </a:pPr>
            <a:r>
              <a:rPr lang="en-US" altLang="el-GR" sz="1800" dirty="0"/>
              <a:t>t2: MBR &lt;-- memory</a:t>
            </a:r>
          </a:p>
          <a:p>
            <a:pPr lvl="2">
              <a:spcBef>
                <a:spcPts val="600"/>
              </a:spcBef>
            </a:pPr>
            <a:r>
              <a:rPr lang="en-US" altLang="el-GR" sz="1800" dirty="0"/>
              <a:t>t3: R1 &lt;-- (R1) + (MBR)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5" name="6 - Δεξιό βέλος"/>
          <p:cNvSpPr>
            <a:spLocks noChangeArrowheads="1"/>
          </p:cNvSpPr>
          <p:nvPr/>
        </p:nvSpPr>
        <p:spPr bwMode="auto">
          <a:xfrm>
            <a:off x="4116397" y="3374820"/>
            <a:ext cx="360363" cy="360363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019" y="2223089"/>
            <a:ext cx="460533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85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5016</TotalTime>
  <Words>1009</Words>
  <Application>Microsoft Office PowerPoint</Application>
  <PresentationFormat>Προβολή στην οθόνη (16:10)</PresentationFormat>
  <Paragraphs>176</Paragraphs>
  <Slides>25</Slides>
  <Notes>25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2" baseType="lpstr">
      <vt:lpstr>Arial Unicode MS</vt:lpstr>
      <vt:lpstr>Arial</vt:lpstr>
      <vt:lpstr>Calibri</vt:lpstr>
      <vt:lpstr>Times New Roman</vt:lpstr>
      <vt:lpstr>Wingdings</vt:lpstr>
      <vt:lpstr>Θέμα του Office</vt:lpstr>
      <vt:lpstr>Εξίσωση</vt:lpstr>
      <vt:lpstr>Αρχιτεκτονική υπολογιστών</vt:lpstr>
      <vt:lpstr>Παρουσίαση του PowerPoint</vt:lpstr>
      <vt:lpstr>Άδειες Χρήσης</vt:lpstr>
      <vt:lpstr>Χρηματοδότηση</vt:lpstr>
      <vt:lpstr>Η λειτουργία της Μονάδας Ελέγχου1/3</vt:lpstr>
      <vt:lpstr>Η λειτουργία της Μονάδας Ελέγχου2/3</vt:lpstr>
      <vt:lpstr>Η λειτουργία της Μονάδας Ελέγχου3/3</vt:lpstr>
      <vt:lpstr>Η δομή της Μονάδας Ελέγχου</vt:lpstr>
      <vt:lpstr>Μικρό – πράξεις1/5</vt:lpstr>
      <vt:lpstr>Μικρό – πράξεις2/5</vt:lpstr>
      <vt:lpstr>Μικρό – πράξεις3/5</vt:lpstr>
      <vt:lpstr>Μικρό – πράξεις4/5</vt:lpstr>
      <vt:lpstr>Μικρό – πράξεις5/5</vt:lpstr>
      <vt:lpstr>Μονάδα Ελέγχου  INTEL 80851/2</vt:lpstr>
      <vt:lpstr>Μονάδα Ελέγχου INTEL 80852/2</vt:lpstr>
      <vt:lpstr>Σχεδιασμός Μονάδας Ελέγχου1/2</vt:lpstr>
      <vt:lpstr>Σχεδιασμός Μονάδας Ελέγχου2/2</vt:lpstr>
      <vt:lpstr>Προσέγγιση Υλικού1/3</vt:lpstr>
      <vt:lpstr>Προσέγγιση Υλικού2/3 Μονάδα Ελέγχου με αποκωδικοποιημένες εισόδους</vt:lpstr>
      <vt:lpstr>Προσέγγιση Υλικού1/3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283</cp:revision>
  <dcterms:created xsi:type="dcterms:W3CDTF">2012-09-06T09:03:05Z</dcterms:created>
  <dcterms:modified xsi:type="dcterms:W3CDTF">2015-05-07T14:14:48Z</dcterms:modified>
</cp:coreProperties>
</file>