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9" r:id="rId3"/>
    <p:sldId id="257" r:id="rId4"/>
    <p:sldId id="259" r:id="rId5"/>
    <p:sldId id="388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391" r:id="rId30"/>
    <p:sldId id="291" r:id="rId31"/>
    <p:sldId id="292" r:id="rId32"/>
    <p:sldId id="293" r:id="rId33"/>
    <p:sldId id="280" r:id="rId34"/>
  </p:sldIdLst>
  <p:sldSz cx="9144000" cy="5715000" type="screen16x10"/>
  <p:notesSz cx="6858000" cy="9144000"/>
  <p:custDataLst>
    <p:tags r:id="rId3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7484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58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7671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9172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96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1764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8691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678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2132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879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2312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7729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6718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6523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6004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9586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8420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6288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034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5006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415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264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091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Θεωρία Υπολογισμού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Σύνολα &amp; Σχέσεις </a:t>
            </a:r>
            <a:r>
              <a:rPr lang="el-GR" sz="1000" b="1" dirty="0" smtClean="0">
                <a:solidFill>
                  <a:schemeClr val="bg1"/>
                </a:solidFill>
              </a:rPr>
              <a:t>(1/2</a:t>
            </a:r>
            <a:r>
              <a:rPr lang="el-GR" sz="1000" b="1" dirty="0" smtClean="0">
                <a:solidFill>
                  <a:schemeClr val="bg1"/>
                </a:solidFill>
              </a:rPr>
              <a:t>)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Υπολογισμού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Σύνολα &amp; Σχέσεις (1/2)</a:t>
            </a:r>
            <a:endParaRPr lang="el-GR" sz="2800" b="1" dirty="0"/>
          </a:p>
          <a:p>
            <a:endParaRPr lang="el-GR" sz="2800" b="1" dirty="0"/>
          </a:p>
          <a:p>
            <a:r>
              <a:rPr lang="el-GR" sz="2800" dirty="0" smtClean="0"/>
              <a:t>Αλέξανδρος 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Σύνολα &amp; Λογική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11790" indent="-300655" algn="just">
              <a:buClr>
                <a:schemeClr val="tx2"/>
              </a:buClr>
              <a:tabLst>
                <a:tab pos="311233" algn="l"/>
              </a:tabLst>
            </a:pPr>
            <a:r>
              <a:rPr lang="el-GR" sz="2800" b="1" dirty="0"/>
              <a:t>Θεμελιώδης ιδιότητα με ρίζες στην Αριστοτέλεια λογική:</a:t>
            </a:r>
            <a:r>
              <a:rPr lang="en-US" sz="2800" b="1" dirty="0">
                <a:cs typeface="Times New Roman"/>
              </a:rPr>
              <a:t>	</a:t>
            </a:r>
            <a:endParaRPr lang="el-GR" sz="1800" dirty="0">
              <a:cs typeface="Times New Roman"/>
            </a:endParaRPr>
          </a:p>
          <a:p>
            <a:pPr marL="11135" algn="just">
              <a:buClr>
                <a:schemeClr val="tx2"/>
              </a:buClr>
              <a:tabLst>
                <a:tab pos="311233" algn="l"/>
              </a:tabLst>
            </a:pPr>
            <a:r>
              <a:rPr lang="el-GR" sz="2400" dirty="0">
                <a:cs typeface="Times New Roman"/>
              </a:rPr>
              <a:t>Για ένα στοιχείο x και ένα σύνολο A μία από τις δύο προτάσεις μπορεί να είναι αληθής</a:t>
            </a:r>
            <a:r>
              <a:rPr lang="el-GR" sz="2400" dirty="0" smtClean="0">
                <a:cs typeface="Times New Roman"/>
              </a:rPr>
              <a:t>:</a:t>
            </a:r>
            <a:endParaRPr lang="el-GR" sz="2400" dirty="0">
              <a:cs typeface="Times New Roman"/>
            </a:endParaRPr>
          </a:p>
          <a:p>
            <a:pPr marL="468313" indent="-11113" algn="just">
              <a:buClr>
                <a:schemeClr val="tx2"/>
              </a:buClr>
              <a:buFont typeface="+mj-lt"/>
              <a:buAutoNum type="arabicPeriod"/>
              <a:tabLst>
                <a:tab pos="311233" algn="l"/>
              </a:tabLst>
            </a:pPr>
            <a:r>
              <a:rPr lang="el-GR" sz="2400" dirty="0">
                <a:cs typeface="Times New Roman"/>
              </a:rPr>
              <a:t> το x ανήκει στο A (συμβολικά x ∈ A</a:t>
            </a:r>
            <a:r>
              <a:rPr lang="el-GR" sz="2400" dirty="0" smtClean="0">
                <a:cs typeface="Times New Roman"/>
              </a:rPr>
              <a:t>)</a:t>
            </a:r>
            <a:endParaRPr lang="el-GR" sz="2400" dirty="0">
              <a:cs typeface="Times New Roman"/>
            </a:endParaRPr>
          </a:p>
          <a:p>
            <a:pPr marL="468313" indent="-11113" algn="just">
              <a:buClr>
                <a:schemeClr val="tx2"/>
              </a:buClr>
              <a:buFont typeface="+mj-lt"/>
              <a:buAutoNum type="arabicPeriod"/>
              <a:tabLst>
                <a:tab pos="311233" algn="l"/>
              </a:tabLst>
            </a:pPr>
            <a:r>
              <a:rPr lang="el-GR" sz="2400" dirty="0">
                <a:cs typeface="Times New Roman"/>
              </a:rPr>
              <a:t> το x δεν ανήκει στο A (συμβολικά x ∉ A</a:t>
            </a:r>
            <a:r>
              <a:rPr lang="el-GR" sz="2400" dirty="0" smtClean="0">
                <a:cs typeface="Times New Roman"/>
              </a:rPr>
              <a:t>)</a:t>
            </a:r>
            <a:endParaRPr lang="en-US" sz="2400" dirty="0"/>
          </a:p>
          <a:p>
            <a:r>
              <a:rPr lang="el-GR" sz="2800" b="1" dirty="0"/>
              <a:t>Υπάρχουν</a:t>
            </a:r>
            <a:r>
              <a:rPr lang="el-GR" sz="2400" b="1" dirty="0"/>
              <a:t> βέβαια και τα </a:t>
            </a:r>
            <a:r>
              <a:rPr lang="el-GR" sz="2400" b="1" i="1" dirty="0"/>
              <a:t>θολά σύνολα </a:t>
            </a:r>
            <a:r>
              <a:rPr lang="el-GR" sz="2400" b="1" dirty="0"/>
              <a:t>(</a:t>
            </a:r>
            <a:r>
              <a:rPr lang="en-US" sz="2400" b="1" dirty="0"/>
              <a:t>fuzzy sets)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22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Σύνολα &amp; Λογική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11790" indent="-300655" algn="just">
              <a:buClr>
                <a:schemeClr val="tx2"/>
              </a:buClr>
              <a:tabLst>
                <a:tab pos="311233" algn="l"/>
              </a:tabLst>
            </a:pPr>
            <a:r>
              <a:rPr lang="el-GR" sz="2800" b="1" dirty="0"/>
              <a:t>Θεμελιώδης ιδιότητα με ρίζες στην Αριστοτέλεια </a:t>
            </a:r>
            <a:r>
              <a:rPr lang="el-GR" sz="2800" b="1" dirty="0" smtClean="0"/>
              <a:t>λογική:</a:t>
            </a:r>
            <a:r>
              <a:rPr lang="en-US" sz="2800" b="1" dirty="0" smtClean="0">
                <a:cs typeface="Times New Roman"/>
              </a:rPr>
              <a:t> </a:t>
            </a:r>
          </a:p>
          <a:p>
            <a:pPr marL="11135" indent="0" algn="just">
              <a:buClr>
                <a:schemeClr val="tx2"/>
              </a:buClr>
              <a:buNone/>
              <a:tabLst>
                <a:tab pos="311233" algn="l"/>
              </a:tabLst>
            </a:pPr>
            <a:r>
              <a:rPr lang="el-GR" sz="2800" dirty="0" smtClean="0">
                <a:cs typeface="Times New Roman"/>
              </a:rPr>
              <a:t>Για </a:t>
            </a:r>
            <a:r>
              <a:rPr lang="el-GR" sz="2800" dirty="0">
                <a:cs typeface="Times New Roman"/>
              </a:rPr>
              <a:t>ένα στοιχείο x και ένα σύνολο A μία από τις δύο προτάσεις μπορεί να είναι αληθής</a:t>
            </a:r>
            <a:r>
              <a:rPr lang="el-GR" sz="2800" dirty="0" smtClean="0">
                <a:cs typeface="Times New Roman"/>
              </a:rPr>
              <a:t>:</a:t>
            </a:r>
            <a:endParaRPr lang="el-GR" sz="2800" dirty="0">
              <a:cs typeface="Times New Roman"/>
            </a:endParaRPr>
          </a:p>
          <a:p>
            <a:pPr marL="468313" indent="-11113" algn="just">
              <a:buClr>
                <a:schemeClr val="tx2"/>
              </a:buClr>
              <a:buFont typeface="+mj-lt"/>
              <a:buAutoNum type="arabicPeriod"/>
              <a:tabLst>
                <a:tab pos="311233" algn="l"/>
              </a:tabLst>
            </a:pPr>
            <a:r>
              <a:rPr lang="el-GR" sz="2800" dirty="0">
                <a:cs typeface="Times New Roman"/>
              </a:rPr>
              <a:t> το x ανήκει στο A (συμβολικά x ∈ A</a:t>
            </a:r>
            <a:r>
              <a:rPr lang="el-GR" sz="2800" dirty="0" smtClean="0">
                <a:cs typeface="Times New Roman"/>
              </a:rPr>
              <a:t>)</a:t>
            </a:r>
            <a:endParaRPr lang="el-GR" sz="2800" dirty="0">
              <a:cs typeface="Times New Roman"/>
            </a:endParaRPr>
          </a:p>
          <a:p>
            <a:pPr marL="468313" indent="-11113" algn="just">
              <a:buClr>
                <a:schemeClr val="tx2"/>
              </a:buClr>
              <a:buFont typeface="+mj-lt"/>
              <a:buAutoNum type="arabicPeriod"/>
              <a:tabLst>
                <a:tab pos="311233" algn="l"/>
              </a:tabLst>
            </a:pPr>
            <a:r>
              <a:rPr lang="el-GR" sz="2800" dirty="0">
                <a:cs typeface="Times New Roman"/>
              </a:rPr>
              <a:t> το x δεν ανήκει στο A (συμβολικά x ∉ A</a:t>
            </a:r>
            <a:r>
              <a:rPr lang="el-GR" sz="2800" dirty="0" smtClean="0">
                <a:cs typeface="Times New Roman"/>
              </a:rPr>
              <a:t>)</a:t>
            </a:r>
            <a:endParaRPr lang="en-US" sz="2800" dirty="0"/>
          </a:p>
          <a:p>
            <a:r>
              <a:rPr lang="el-GR" sz="2800" b="1" dirty="0"/>
              <a:t>Υπάρχουν βέβαια και τα </a:t>
            </a:r>
            <a:r>
              <a:rPr lang="el-GR" sz="2800" b="1" i="1" dirty="0"/>
              <a:t>θολά σύνολα </a:t>
            </a:r>
            <a:r>
              <a:rPr lang="el-GR" sz="2800" b="1" dirty="0"/>
              <a:t>(</a:t>
            </a:r>
            <a:r>
              <a:rPr lang="en-US" sz="2800" b="1" dirty="0"/>
              <a:t>fuzzy sets)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39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Σύνολα Αριθμών</a:t>
            </a:r>
            <a:r>
              <a:rPr lang="en-US" dirty="0"/>
              <a:t> (1/2)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000" b="1" dirty="0">
                <a:solidFill>
                  <a:srgbClr val="2F2B20"/>
                </a:solidFill>
              </a:rPr>
              <a:t>Σύνολο</a:t>
            </a: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200" b="1" dirty="0">
                <a:solidFill>
                  <a:srgbClr val="2F2B20"/>
                </a:solidFill>
                <a:cs typeface="Times New Roman"/>
              </a:rPr>
              <a:t>	</a:t>
            </a:r>
            <a:r>
              <a:rPr lang="el-GR" sz="2200" dirty="0">
                <a:solidFill>
                  <a:srgbClr val="2F2B20"/>
                </a:solidFill>
                <a:cs typeface="Times New Roman"/>
              </a:rPr>
              <a:t>-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Μια</a:t>
            </a:r>
            <a:r>
              <a:rPr lang="el-GR" sz="1800" spc="-9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4" dirty="0">
                <a:solidFill>
                  <a:srgbClr val="2F2B20"/>
                </a:solidFill>
                <a:cs typeface="Times New Roman"/>
              </a:rPr>
              <a:t>ομάδ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spc="-9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αντικείμενω</a:t>
            </a:r>
            <a:r>
              <a:rPr lang="el-GR" sz="1800" spc="4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	</a:t>
            </a: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1800" spc="-4" dirty="0">
                <a:solidFill>
                  <a:srgbClr val="2F2B20"/>
                </a:solidFill>
                <a:cs typeface="Times New Roman"/>
              </a:rPr>
              <a:t>	-Τ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spc="-4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αντικείμενα</a:t>
            </a:r>
            <a:r>
              <a:rPr lang="el-GR" sz="1800" spc="-22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αυτά</a:t>
            </a:r>
            <a:r>
              <a:rPr lang="el-GR" sz="1800" spc="-22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 τα</a:t>
            </a:r>
            <a:r>
              <a:rPr lang="el-GR" sz="1800" spc="-9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ονομάζουμε</a:t>
            </a:r>
            <a:r>
              <a:rPr lang="el-GR" sz="1800" spc="-18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b="1" spc="-4" dirty="0">
                <a:solidFill>
                  <a:srgbClr val="2F2B20"/>
                </a:solidFill>
                <a:cs typeface="Times New Roman"/>
              </a:rPr>
              <a:t>στοιχεί</a:t>
            </a:r>
            <a:r>
              <a:rPr lang="el-GR" sz="1800" b="1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spc="1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του</a:t>
            </a:r>
            <a:r>
              <a:rPr lang="el-GR" sz="1800" spc="-4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συνόλου</a:t>
            </a:r>
            <a:r>
              <a:rPr lang="en-US" sz="1800" dirty="0" smtClean="0">
                <a:solidFill>
                  <a:srgbClr val="2F2B20"/>
                </a:solidFill>
                <a:cs typeface="Times New Roman"/>
              </a:rPr>
              <a:t> </a:t>
            </a:r>
            <a:endParaRPr lang="el-GR" sz="1800" dirty="0" smtClean="0">
              <a:solidFill>
                <a:srgbClr val="2F2B20"/>
              </a:solidFill>
              <a:cs typeface="Times New Roman"/>
            </a:endParaRP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1800" spc="-4" dirty="0" smtClean="0">
                <a:solidFill>
                  <a:srgbClr val="2F2B20"/>
                </a:solidFill>
                <a:cs typeface="Times New Roman"/>
              </a:rPr>
              <a:t>	  π</a:t>
            </a: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.</a:t>
            </a:r>
            <a:r>
              <a:rPr lang="el-GR" sz="1800" spc="-4" dirty="0" smtClean="0">
                <a:solidFill>
                  <a:srgbClr val="2F2B20"/>
                </a:solidFill>
                <a:cs typeface="Times New Roman"/>
              </a:rPr>
              <a:t>χ</a:t>
            </a: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. </a:t>
            </a:r>
            <a:r>
              <a:rPr lang="el-GR" sz="1800" spc="-9" dirty="0" smtClean="0">
                <a:solidFill>
                  <a:srgbClr val="2F2B20"/>
                </a:solidFill>
                <a:cs typeface="Times New Roman"/>
              </a:rPr>
              <a:t>{</a:t>
            </a:r>
            <a:r>
              <a:rPr lang="el-GR" sz="1800" spc="-9" dirty="0" err="1" smtClean="0">
                <a:solidFill>
                  <a:srgbClr val="2F2B20"/>
                </a:solidFill>
                <a:cs typeface="Times New Roman"/>
              </a:rPr>
              <a:t>True</a:t>
            </a:r>
            <a:r>
              <a:rPr lang="el-GR" sz="1800" spc="-9" dirty="0" smtClean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1800" spc="-9" dirty="0" err="1" smtClean="0">
                <a:solidFill>
                  <a:srgbClr val="2F2B20"/>
                </a:solidFill>
                <a:cs typeface="Times New Roman"/>
              </a:rPr>
              <a:t>False</a:t>
            </a:r>
            <a:r>
              <a:rPr lang="el-GR" sz="1800" spc="-9" dirty="0" smtClean="0">
                <a:solidFill>
                  <a:srgbClr val="2F2B20"/>
                </a:solidFill>
                <a:cs typeface="Times New Roman"/>
              </a:rPr>
              <a:t>}, {1,4,5}, </a:t>
            </a:r>
            <a:r>
              <a:rPr lang="el-GR" sz="1800" spc="-18" dirty="0" smtClean="0">
                <a:solidFill>
                  <a:srgbClr val="2F2B20"/>
                </a:solidFill>
                <a:cs typeface="Times New Roman"/>
              </a:rPr>
              <a:t>{</a:t>
            </a:r>
            <a:r>
              <a:rPr lang="el-GR" sz="1800" spc="-4" dirty="0" err="1" smtClean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dirty="0" err="1" smtClean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1800" spc="-4" dirty="0" err="1" smtClean="0">
                <a:solidFill>
                  <a:srgbClr val="2F2B20"/>
                </a:solidFill>
                <a:cs typeface="Times New Roman"/>
              </a:rPr>
              <a:t>ω</a:t>
            </a:r>
            <a:r>
              <a:rPr lang="el-GR" sz="1800" spc="-9" dirty="0" smtClean="0">
                <a:solidFill>
                  <a:srgbClr val="2F2B20"/>
                </a:solidFill>
                <a:cs typeface="Times New Roman"/>
              </a:rPr>
              <a:t>},</a:t>
            </a:r>
            <a:r>
              <a:rPr lang="el-GR" sz="1800" spc="-4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9" dirty="0" smtClean="0">
                <a:solidFill>
                  <a:srgbClr val="2F2B20"/>
                </a:solidFill>
                <a:cs typeface="Times New Roman"/>
              </a:rPr>
              <a:t>{{1,2},</a:t>
            </a:r>
            <a:r>
              <a:rPr lang="el-GR" sz="1800" spc="-4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9" dirty="0" smtClean="0">
                <a:solidFill>
                  <a:srgbClr val="2F2B20"/>
                </a:solidFill>
                <a:cs typeface="Times New Roman"/>
              </a:rPr>
              <a:t>{2,4},{3,6}}</a:t>
            </a:r>
            <a:endParaRPr lang="el-GR" sz="1000" dirty="0" smtClean="0">
              <a:solidFill>
                <a:srgbClr val="2F2B20"/>
              </a:solidFill>
            </a:endParaRPr>
          </a:p>
          <a:p>
            <a:pPr marL="311790" lvl="0" indent="-300655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000" b="1" dirty="0" smtClean="0">
                <a:solidFill>
                  <a:srgbClr val="2F2B20"/>
                </a:solidFill>
              </a:rPr>
              <a:t>Η </a:t>
            </a:r>
            <a:r>
              <a:rPr lang="el-GR" sz="2000" b="1" dirty="0">
                <a:solidFill>
                  <a:srgbClr val="2F2B20"/>
                </a:solidFill>
              </a:rPr>
              <a:t>σειριακή διάταξη των στοιχείων ενός συνόλου δεν έχει σημασία</a:t>
            </a:r>
          </a:p>
          <a:p>
            <a:pPr marL="311790" lvl="0" indent="-300655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200" b="1" spc="-13" dirty="0">
                <a:solidFill>
                  <a:srgbClr val="2F2B20"/>
                </a:solidFill>
                <a:cs typeface="Times New Roman"/>
              </a:rPr>
              <a:t>	</a:t>
            </a:r>
            <a:r>
              <a:rPr lang="el-GR" sz="2200" spc="-13" dirty="0">
                <a:solidFill>
                  <a:srgbClr val="2F2B20"/>
                </a:solidFill>
                <a:cs typeface="Times New Roman"/>
              </a:rPr>
              <a:t>-</a:t>
            </a:r>
            <a:r>
              <a:rPr lang="el-GR" sz="1800" spc="-13" dirty="0">
                <a:solidFill>
                  <a:srgbClr val="2F2B20"/>
                </a:solidFill>
                <a:cs typeface="Times New Roman"/>
              </a:rPr>
              <a:t>{1,2,3</a:t>
            </a:r>
            <a:r>
              <a:rPr lang="el-GR" sz="1800" spc="-9" dirty="0">
                <a:solidFill>
                  <a:srgbClr val="2F2B20"/>
                </a:solidFill>
                <a:cs typeface="Times New Roman"/>
              </a:rPr>
              <a:t>}</a:t>
            </a:r>
            <a:r>
              <a:rPr lang="el-GR" sz="1800" spc="-4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9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l-GR" sz="1800" spc="-4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3" dirty="0">
                <a:solidFill>
                  <a:srgbClr val="2F2B20"/>
                </a:solidFill>
                <a:cs typeface="Times New Roman"/>
              </a:rPr>
              <a:t>{3,2,1}</a:t>
            </a:r>
            <a:endParaRPr lang="el-GR" sz="1000" dirty="0">
              <a:solidFill>
                <a:srgbClr val="2F2B20"/>
              </a:solidFill>
            </a:endParaRPr>
          </a:p>
          <a:p>
            <a:pPr marL="269875" marR="752194" lvl="0" indent="-258763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000" b="1" dirty="0">
                <a:solidFill>
                  <a:srgbClr val="2F2B20"/>
                </a:solidFill>
              </a:rPr>
              <a:t>Ο αριθμός επαναλήψεων των στοιχείων ενός συνόλου δεν έχει σημασία</a:t>
            </a:r>
          </a:p>
          <a:p>
            <a:pPr marL="269875" marR="752194" lvl="0" indent="-258763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200" b="1" dirty="0">
                <a:solidFill>
                  <a:srgbClr val="2F2B20"/>
                </a:solidFill>
              </a:rPr>
              <a:t> 	</a:t>
            </a:r>
            <a:r>
              <a:rPr lang="el-GR" sz="2200" dirty="0">
                <a:solidFill>
                  <a:srgbClr val="2F2B20"/>
                </a:solidFill>
              </a:rPr>
              <a:t>-</a:t>
            </a:r>
            <a:r>
              <a:rPr lang="el-GR" sz="1800" spc="-9" dirty="0">
                <a:solidFill>
                  <a:srgbClr val="2F2B20"/>
                </a:solidFill>
                <a:cs typeface="Times New Roman"/>
              </a:rPr>
              <a:t>{1,2,2,3,3,3}</a:t>
            </a:r>
            <a:r>
              <a:rPr lang="el-GR" sz="1800" spc="-4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9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l-GR" sz="1800" spc="-4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9" dirty="0">
                <a:solidFill>
                  <a:srgbClr val="2F2B20"/>
                </a:solidFill>
                <a:cs typeface="Times New Roman"/>
              </a:rPr>
              <a:t>{1,1,2,3</a:t>
            </a:r>
            <a:r>
              <a:rPr lang="el-GR" sz="1800" spc="-9" dirty="0" smtClean="0">
                <a:solidFill>
                  <a:srgbClr val="2F2B20"/>
                </a:solidFill>
                <a:cs typeface="Times New Roman"/>
              </a:rPr>
              <a:t>}</a:t>
            </a:r>
            <a:endParaRPr lang="el-GR" sz="1000" dirty="0">
              <a:solidFill>
                <a:srgbClr val="2F2B20"/>
              </a:solidFill>
            </a:endParaRPr>
          </a:p>
          <a:p>
            <a:pPr marL="311790" marR="11135" lvl="0" indent="-300655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000" b="1" dirty="0">
                <a:solidFill>
                  <a:srgbClr val="2F2B20"/>
                </a:solidFill>
              </a:rPr>
              <a:t>Πλήθος  είναι  ο  αριθμός  των  στοιχείων  ενός  συνόλου Γράφουμε |Α| για το πλήθος των στοιχείων του συνόλου Α</a:t>
            </a:r>
          </a:p>
          <a:p>
            <a:pPr marL="311790" marR="11135" lvl="0" indent="-300655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200" b="1" spc="-4" dirty="0">
                <a:solidFill>
                  <a:srgbClr val="2F2B20"/>
                </a:solidFill>
                <a:cs typeface="Times New Roman"/>
              </a:rPr>
              <a:t>	</a:t>
            </a:r>
            <a:r>
              <a:rPr lang="el-GR" sz="2200" spc="-4" dirty="0">
                <a:solidFill>
                  <a:srgbClr val="2F2B20"/>
                </a:solidFill>
                <a:cs typeface="Times New Roman"/>
              </a:rPr>
              <a:t>-</a:t>
            </a:r>
            <a:r>
              <a:rPr lang="el-GR" sz="1600" spc="-4" dirty="0">
                <a:solidFill>
                  <a:srgbClr val="2F2B20"/>
                </a:solidFill>
                <a:cs typeface="Times New Roman"/>
              </a:rPr>
              <a:t>|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{1,2,3}|</a:t>
            </a:r>
            <a:r>
              <a:rPr lang="el-GR" sz="1600" spc="-9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l-GR" sz="1600" spc="-9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3</a:t>
            </a:r>
          </a:p>
          <a:p>
            <a:pPr marL="311790" marR="11135" lvl="0" indent="-300655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1600" dirty="0">
                <a:solidFill>
                  <a:srgbClr val="2F2B20"/>
                </a:solidFill>
                <a:cs typeface="Times New Roman"/>
              </a:rPr>
              <a:t>	-|</a:t>
            </a:r>
            <a:r>
              <a:rPr lang="el-GR" sz="1600" spc="4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{1,2,2,3,3,3}</a:t>
            </a:r>
            <a:r>
              <a:rPr lang="el-GR" sz="1600" spc="-22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|</a:t>
            </a:r>
            <a:r>
              <a:rPr lang="el-GR" sz="1600" spc="4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l-GR" sz="1600" spc="-4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3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33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Σύνολα Αριθμών</a:t>
            </a:r>
            <a:r>
              <a:rPr lang="en-US" dirty="0"/>
              <a:t> (2/2)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</p:spPr>
            <p:txBody>
              <a:bodyPr>
                <a:noAutofit/>
              </a:bodyPr>
              <a:lstStyle/>
              <a:p>
                <a:pPr marL="311790" indent="-300655" algn="just">
                  <a:buClr>
                    <a:schemeClr val="tx2"/>
                  </a:buClr>
                  <a:tabLst>
                    <a:tab pos="311233" algn="l"/>
                  </a:tabLst>
                </a:pPr>
                <a:r>
                  <a:rPr lang="en-US" sz="2800" b="1" dirty="0"/>
                  <a:t>N</a:t>
                </a:r>
                <a:r>
                  <a:rPr lang="el-GR" sz="2800" b="1" dirty="0"/>
                  <a:t> </a:t>
                </a:r>
                <a:r>
                  <a:rPr lang="en-US" sz="2800" dirty="0"/>
                  <a:t>=</a:t>
                </a:r>
                <a:r>
                  <a:rPr lang="el-GR" sz="2800" dirty="0"/>
                  <a:t> </a:t>
                </a:r>
                <a:r>
                  <a:rPr lang="en-US" sz="2800" dirty="0"/>
                  <a:t>{1,</a:t>
                </a:r>
                <a:r>
                  <a:rPr lang="el-GR" sz="2800" dirty="0"/>
                  <a:t> </a:t>
                </a:r>
                <a:r>
                  <a:rPr lang="en-US" sz="2800" dirty="0"/>
                  <a:t>2,</a:t>
                </a:r>
                <a:r>
                  <a:rPr lang="el-GR" sz="2800" dirty="0"/>
                  <a:t> </a:t>
                </a:r>
                <a:r>
                  <a:rPr lang="en-US" sz="2800" dirty="0"/>
                  <a:t>3,…}</a:t>
                </a:r>
                <a:r>
                  <a:rPr lang="el-GR" sz="2800" dirty="0"/>
                  <a:t> </a:t>
                </a:r>
                <a:r>
                  <a:rPr lang="en-US" sz="2800" dirty="0"/>
                  <a:t>=</a:t>
                </a:r>
                <a:r>
                  <a:rPr lang="el-GR" sz="2800" dirty="0"/>
                  <a:t> </a:t>
                </a:r>
                <a:r>
                  <a:rPr lang="en-US" sz="2800" dirty="0"/>
                  <a:t>{n : n </a:t>
                </a:r>
                <a:r>
                  <a:rPr lang="el-GR" sz="2800" dirty="0"/>
                  <a:t>είναι φυσικός αριθμός}</a:t>
                </a:r>
                <a:r>
                  <a:rPr lang="en-US" sz="2800" dirty="0"/>
                  <a:t> </a:t>
                </a:r>
                <a:endParaRPr lang="el-GR" sz="2800" dirty="0"/>
              </a:p>
              <a:p>
                <a:pPr marL="311790" indent="-300655" algn="just">
                  <a:buClr>
                    <a:schemeClr val="tx2"/>
                  </a:buClr>
                  <a:tabLst>
                    <a:tab pos="311233" algn="l"/>
                  </a:tabLst>
                </a:pPr>
                <a:r>
                  <a:rPr lang="el-GR" sz="2800" b="1" dirty="0" smtClean="0"/>
                  <a:t>Ζ </a:t>
                </a:r>
                <a:r>
                  <a:rPr lang="en-US" sz="2800" dirty="0"/>
                  <a:t>=</a:t>
                </a:r>
                <a:r>
                  <a:rPr lang="el-GR" sz="2800" dirty="0"/>
                  <a:t> </a:t>
                </a:r>
                <a:r>
                  <a:rPr lang="en-US" sz="2800" dirty="0"/>
                  <a:t>{</a:t>
                </a:r>
                <a:r>
                  <a:rPr lang="el-GR" sz="2800" dirty="0"/>
                  <a:t>…, -3, -2,-1, 0, </a:t>
                </a:r>
                <a:r>
                  <a:rPr lang="en-US" sz="2800" dirty="0"/>
                  <a:t>1,</a:t>
                </a:r>
                <a:r>
                  <a:rPr lang="el-GR" sz="2800" dirty="0"/>
                  <a:t> </a:t>
                </a:r>
                <a:r>
                  <a:rPr lang="en-US" sz="2800" dirty="0"/>
                  <a:t>2,</a:t>
                </a:r>
                <a:r>
                  <a:rPr lang="el-GR" sz="2800" dirty="0"/>
                  <a:t> </a:t>
                </a:r>
                <a:r>
                  <a:rPr lang="en-US" sz="2800" dirty="0"/>
                  <a:t>3,…}</a:t>
                </a:r>
                <a:r>
                  <a:rPr lang="el-GR" sz="2800" dirty="0"/>
                  <a:t> </a:t>
                </a:r>
                <a:r>
                  <a:rPr lang="en-US" sz="2800" dirty="0"/>
                  <a:t>=</a:t>
                </a:r>
                <a:r>
                  <a:rPr lang="el-GR" sz="2800" dirty="0"/>
                  <a:t> </a:t>
                </a:r>
                <a:r>
                  <a:rPr lang="en-US" sz="2800" dirty="0"/>
                  <a:t>{n : n </a:t>
                </a:r>
                <a:r>
                  <a:rPr lang="el-GR" sz="2800" dirty="0"/>
                  <a:t>είναι ακέραιος αριθμός}</a:t>
                </a:r>
                <a:r>
                  <a:rPr lang="en-US" sz="2800" dirty="0"/>
                  <a:t> </a:t>
                </a:r>
                <a:endParaRPr lang="el-GR" sz="2800" dirty="0"/>
              </a:p>
              <a:p>
                <a:pPr marL="311790" indent="-300655" algn="just">
                  <a:buClr>
                    <a:schemeClr val="tx2"/>
                  </a:buClr>
                  <a:tabLst>
                    <a:tab pos="311233" algn="l"/>
                  </a:tabLst>
                </a:pPr>
                <a:r>
                  <a:rPr lang="en-US" sz="2800" b="1" dirty="0" smtClean="0"/>
                  <a:t>Q</a:t>
                </a:r>
                <a:r>
                  <a:rPr lang="el-GR" sz="2800" b="1" dirty="0" smtClean="0"/>
                  <a:t> </a:t>
                </a:r>
                <a:r>
                  <a:rPr lang="en-US" sz="2800" dirty="0"/>
                  <a:t>=</a:t>
                </a:r>
                <a:r>
                  <a:rPr lang="el-GR" sz="2800" dirty="0"/>
                  <a:t> </a:t>
                </a:r>
                <a:r>
                  <a:rPr lang="en-US" sz="2800" dirty="0"/>
                  <a:t>{a/b: a, b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Z</a:t>
                </a:r>
                <a:r>
                  <a:rPr lang="en-US" sz="2800" dirty="0"/>
                  <a:t> </a:t>
                </a:r>
                <a:r>
                  <a:rPr lang="el-GR" sz="2800" dirty="0"/>
                  <a:t>και </a:t>
                </a:r>
                <a:r>
                  <a:rPr lang="en-US" sz="2800" dirty="0"/>
                  <a:t>b</a:t>
                </a:r>
                <a:r>
                  <a:rPr lang="el-GR" sz="2800" dirty="0"/>
                  <a:t>≠</a:t>
                </a:r>
                <a:r>
                  <a:rPr lang="en-US" sz="2800" dirty="0"/>
                  <a:t>0}</a:t>
                </a:r>
                <a:r>
                  <a:rPr lang="el-GR" sz="2800" dirty="0"/>
                  <a:t> </a:t>
                </a:r>
                <a:endParaRPr lang="en-US" sz="2800" dirty="0"/>
              </a:p>
              <a:p>
                <a:pPr marL="311790" indent="-300655" algn="just">
                  <a:buClr>
                    <a:schemeClr val="tx2"/>
                  </a:buClr>
                  <a:tabLst>
                    <a:tab pos="311233" algn="l"/>
                  </a:tabLst>
                </a:pPr>
                <a:r>
                  <a:rPr lang="en-US" sz="2800" b="1" dirty="0" smtClean="0"/>
                  <a:t>R</a:t>
                </a:r>
                <a:r>
                  <a:rPr lang="el-GR" sz="2800" b="1" dirty="0" smtClean="0"/>
                  <a:t> </a:t>
                </a:r>
                <a:r>
                  <a:rPr lang="en-US" sz="2800" dirty="0"/>
                  <a:t>=</a:t>
                </a:r>
                <a:r>
                  <a:rPr lang="el-GR" sz="2800" dirty="0"/>
                  <a:t> </a:t>
                </a:r>
                <a:r>
                  <a:rPr lang="en-US" sz="2800" dirty="0"/>
                  <a:t>{x: x </a:t>
                </a:r>
                <a:r>
                  <a:rPr lang="el-GR" sz="2800" dirty="0"/>
                  <a:t>είναι πραγματικός αριθμός}</a:t>
                </a:r>
                <a:r>
                  <a:rPr lang="en-US" sz="2800" dirty="0"/>
                  <a:t> </a:t>
                </a:r>
                <a:endParaRPr lang="el-GR" sz="2800" dirty="0"/>
              </a:p>
              <a:p>
                <a:pPr marL="311790" indent="-300655" algn="just">
                  <a:buClr>
                    <a:schemeClr val="tx2"/>
                  </a:buClr>
                  <a:tabLst>
                    <a:tab pos="311233" algn="l"/>
                  </a:tabLst>
                </a:pPr>
                <a:r>
                  <a:rPr lang="en-US" sz="2800" b="1" dirty="0" smtClean="0"/>
                  <a:t>C</a:t>
                </a:r>
                <a:r>
                  <a:rPr lang="el-GR" sz="2800" b="1" dirty="0" smtClean="0"/>
                  <a:t> </a:t>
                </a:r>
                <a:r>
                  <a:rPr lang="en-US" sz="2800" dirty="0"/>
                  <a:t>=</a:t>
                </a:r>
                <a:r>
                  <a:rPr lang="el-GR" sz="2800" dirty="0"/>
                  <a:t> </a:t>
                </a:r>
                <a:r>
                  <a:rPr lang="en-US" sz="2800" dirty="0"/>
                  <a:t>{x</a:t>
                </a:r>
                <a:r>
                  <a:rPr lang="el-GR" sz="2800" dirty="0"/>
                  <a:t> </a:t>
                </a:r>
                <a:r>
                  <a:rPr lang="en-US" sz="2800" dirty="0"/>
                  <a:t>+</a:t>
                </a:r>
                <a:r>
                  <a:rPr lang="el-GR" sz="2800" dirty="0"/>
                  <a:t> </a:t>
                </a:r>
                <a:r>
                  <a:rPr lang="en-US" sz="2800" dirty="0" err="1"/>
                  <a:t>iy</a:t>
                </a:r>
                <a:r>
                  <a:rPr lang="en-US" sz="2800" dirty="0"/>
                  <a:t>: x, y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R, </a:t>
                </a:r>
                <a:r>
                  <a:rPr lang="en-US" sz="2800" dirty="0"/>
                  <a:t>i=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2800" dirty="0"/>
                  <a:t>}</a:t>
                </a:r>
                <a:r>
                  <a:rPr lang="el-GR" sz="28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  <a:blipFill rotWithShape="0">
                <a:blip r:embed="rId3"/>
                <a:stretch>
                  <a:fillRect l="-1185" t="-1618" r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18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Αναπαράσταση Συνόλων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200" b="1" dirty="0">
                <a:solidFill>
                  <a:srgbClr val="2F2B20"/>
                </a:solidFill>
              </a:rPr>
              <a:t>Ένα σύνολο μπορεί να αναπαρασταθεί</a:t>
            </a:r>
          </a:p>
          <a:p>
            <a:pPr marL="755650" lvl="1">
              <a:spcBef>
                <a:spcPts val="439"/>
              </a:spcBef>
              <a:buClr>
                <a:srgbClr val="FF33CC"/>
              </a:buClr>
              <a:buNone/>
              <a:tabLst>
                <a:tab pos="542925" algn="l"/>
              </a:tabLst>
            </a:pPr>
            <a:r>
              <a:rPr lang="en-US" sz="1800" dirty="0">
                <a:solidFill>
                  <a:srgbClr val="2F2B20"/>
                </a:solidFill>
                <a:cs typeface="Times New Roman"/>
              </a:rPr>
              <a:t>-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Συστηματικ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ά: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927100" lvl="0" indent="0">
              <a:spcBef>
                <a:spcPts val="390"/>
              </a:spcBef>
              <a:buNone/>
              <a:tabLst>
                <a:tab pos="542925" algn="l"/>
              </a:tabLst>
            </a:pP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Β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={3,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13,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25}</a:t>
            </a:r>
          </a:p>
          <a:p>
            <a:pPr marL="755650" marR="861060" lvl="1">
              <a:spcBef>
                <a:spcPts val="425"/>
              </a:spcBef>
              <a:buClr>
                <a:srgbClr val="FF33CC"/>
              </a:buClr>
              <a:buNone/>
              <a:tabLst>
                <a:tab pos="542925" algn="l"/>
              </a:tabLst>
            </a:pPr>
            <a:r>
              <a:rPr lang="en-US" sz="1800" dirty="0">
                <a:solidFill>
                  <a:srgbClr val="2F2B20"/>
                </a:solidFill>
                <a:cs typeface="Times New Roman"/>
              </a:rPr>
              <a:t>-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Κατηγορημ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τικά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Μέσω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κανόνω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πο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 χαρακτηρίζουν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στοιχεία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πο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</a:t>
            </a:r>
            <a:endParaRPr lang="en-US" sz="1800" dirty="0">
              <a:solidFill>
                <a:srgbClr val="2F2B20"/>
              </a:solidFill>
              <a:cs typeface="Times New Roman"/>
            </a:endParaRPr>
          </a:p>
          <a:p>
            <a:pPr marL="755650" marR="861060" lvl="1">
              <a:spcBef>
                <a:spcPts val="425"/>
              </a:spcBef>
              <a:buClr>
                <a:srgbClr val="FF33CC"/>
              </a:buClr>
              <a:buNone/>
              <a:tabLst>
                <a:tab pos="542925" algn="l"/>
              </a:tabLst>
            </a:pPr>
            <a:r>
              <a:rPr lang="en-US" sz="1800" dirty="0">
                <a:solidFill>
                  <a:srgbClr val="2F2B20"/>
                </a:solidFill>
                <a:cs typeface="Times New Roman"/>
              </a:rPr>
              <a:t>	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ανήκουν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στο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σύνολο</a:t>
            </a:r>
          </a:p>
          <a:p>
            <a:pPr marL="1206500" lvl="2" indent="-280035">
              <a:spcBef>
                <a:spcPts val="390"/>
              </a:spcBef>
              <a:buNone/>
              <a:tabLst>
                <a:tab pos="542925" algn="l"/>
              </a:tabLst>
            </a:pPr>
            <a:r>
              <a:rPr lang="el-GR" sz="1600" dirty="0">
                <a:solidFill>
                  <a:srgbClr val="2F2B20"/>
                </a:solidFill>
                <a:cs typeface="Times New Roman"/>
              </a:rPr>
              <a:t>Γ 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={x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600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16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x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είναι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άρτιος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αριθμός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μικρότερος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από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τ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9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και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μεγαλύτερο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16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από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τ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3}</a:t>
            </a:r>
          </a:p>
          <a:p>
            <a:pPr marL="755650" lvl="1">
              <a:spcBef>
                <a:spcPts val="425"/>
              </a:spcBef>
              <a:buClr>
                <a:srgbClr val="FF33CC"/>
              </a:buClr>
              <a:buNone/>
              <a:tabLst>
                <a:tab pos="542925" algn="l"/>
              </a:tabLst>
            </a:pPr>
            <a:r>
              <a:rPr lang="en-US" sz="1800" dirty="0">
                <a:solidFill>
                  <a:srgbClr val="2F2B20"/>
                </a:solidFill>
                <a:cs typeface="Times New Roman"/>
              </a:rPr>
              <a:t>-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Διαγραμματικά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: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Διάγραμμα 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 err="1">
                <a:solidFill>
                  <a:srgbClr val="2F2B20"/>
                </a:solidFill>
                <a:cs typeface="Times New Roman"/>
              </a:rPr>
              <a:t>Venn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25"/>
              </a:spcBef>
              <a:buClr>
                <a:srgbClr val="FF33CC"/>
              </a:buClr>
              <a:buNone/>
              <a:tabLst>
                <a:tab pos="542925" algn="l"/>
              </a:tabLst>
            </a:pPr>
            <a:endParaRPr lang="el-GR" sz="1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755650" lvl="1">
              <a:spcBef>
                <a:spcPts val="425"/>
              </a:spcBef>
              <a:buClr>
                <a:srgbClr val="FF33CC"/>
              </a:buClr>
              <a:buNone/>
              <a:tabLst>
                <a:tab pos="542925" algn="l"/>
              </a:tabLst>
            </a:pPr>
            <a:endParaRPr lang="el-GR" sz="1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755650" lvl="1">
              <a:spcBef>
                <a:spcPts val="425"/>
              </a:spcBef>
              <a:buClr>
                <a:srgbClr val="FF33CC"/>
              </a:buClr>
              <a:buNone/>
              <a:tabLst>
                <a:tab pos="542925" algn="l"/>
              </a:tabLst>
            </a:pPr>
            <a:endParaRPr lang="el-GR" sz="1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266700" lvl="1" indent="-266700">
              <a:spcBef>
                <a:spcPts val="425"/>
              </a:spcBef>
              <a:buClr>
                <a:srgbClr val="675E47"/>
              </a:buClr>
              <a:buFont typeface="Arial" pitchFamily="34" charset="0"/>
              <a:buChar char="•"/>
              <a:tabLst>
                <a:tab pos="542925" algn="l"/>
              </a:tabLst>
            </a:pPr>
            <a:r>
              <a:rPr lang="el-GR" sz="2200" b="1" dirty="0" smtClean="0">
                <a:solidFill>
                  <a:srgbClr val="2F2B20"/>
                </a:solidFill>
              </a:rPr>
              <a:t>Σύμβολα</a:t>
            </a:r>
            <a:endParaRPr lang="en-US" sz="2200" b="1" dirty="0" smtClean="0">
              <a:solidFill>
                <a:srgbClr val="2F2B20"/>
              </a:solidFill>
            </a:endParaRPr>
          </a:p>
          <a:p>
            <a:pPr marL="266700" lvl="1" indent="-266700">
              <a:spcBef>
                <a:spcPts val="425"/>
              </a:spcBef>
              <a:buClr>
                <a:srgbClr val="675E47"/>
              </a:buClr>
              <a:buFont typeface="Arial" pitchFamily="34" charset="0"/>
              <a:buChar char="•"/>
              <a:tabLst>
                <a:tab pos="542925" algn="l"/>
              </a:tabLst>
            </a:pPr>
            <a:endParaRPr lang="el-GR" sz="2200" b="1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3721596"/>
            <a:ext cx="14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cs typeface="Times New Roman"/>
              </a:rPr>
              <a:t>Λέξεις από Τ</a:t>
            </a:r>
            <a:endParaRPr lang="en-US" dirty="0" smtClean="0">
              <a:cs typeface="Times New Roman"/>
            </a:endParaRPr>
          </a:p>
        </p:txBody>
      </p:sp>
      <p:sp>
        <p:nvSpPr>
          <p:cNvPr id="8" name="Oval 8"/>
          <p:cNvSpPr/>
          <p:nvPr/>
        </p:nvSpPr>
        <p:spPr>
          <a:xfrm>
            <a:off x="4424055" y="3564141"/>
            <a:ext cx="1512000" cy="15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sz="1200" b="1" dirty="0" smtClean="0"/>
              <a:t> Τύχη</a:t>
            </a:r>
          </a:p>
          <a:p>
            <a:pPr>
              <a:buFont typeface="Arial" pitchFamily="34" charset="0"/>
              <a:buChar char="•"/>
            </a:pPr>
            <a:r>
              <a:rPr lang="el-GR" sz="1200" b="1" dirty="0" smtClean="0"/>
              <a:t> Τυρί</a:t>
            </a:r>
          </a:p>
          <a:p>
            <a:pPr>
              <a:buFont typeface="Arial" pitchFamily="34" charset="0"/>
              <a:buChar char="•"/>
            </a:pPr>
            <a:r>
              <a:rPr lang="el-GR" sz="1200" b="1" dirty="0" smtClean="0"/>
              <a:t> Τετριμμένος</a:t>
            </a:r>
            <a:endParaRPr lang="el-GR" sz="1200" b="1" dirty="0"/>
          </a:p>
        </p:txBody>
      </p:sp>
      <p:graphicFrame>
        <p:nvGraphicFramePr>
          <p:cNvPr id="9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981449"/>
              </p:ext>
            </p:extLst>
          </p:nvPr>
        </p:nvGraphicFramePr>
        <p:xfrm>
          <a:off x="899592" y="4948002"/>
          <a:ext cx="3291583" cy="618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436"/>
                <a:gridCol w="1821164"/>
                <a:gridCol w="1244983"/>
              </a:tblGrid>
              <a:tr h="203607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chemeClr val="tx1"/>
                          </a:solidFill>
                          <a:latin typeface="Symbol"/>
                          <a:cs typeface="Symbol"/>
                        </a:rPr>
                        <a:t></a:t>
                      </a:r>
                      <a:r>
                        <a:rPr sz="1800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sz="1800" spc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800" spc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α</a:t>
                      </a:r>
                      <a:r>
                        <a:rPr sz="1800" spc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νήκει</a:t>
                      </a:r>
                      <a:r>
                        <a:rPr sz="1800" spc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sz="1800" spc="-15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800" spc="-5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π</a:t>
                      </a:r>
                      <a:r>
                        <a:rPr sz="1800" spc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sz="1800" spc="-5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χ</a:t>
                      </a:r>
                      <a:r>
                        <a:rPr sz="1800" spc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800" dirty="0" smtClean="0">
                          <a:latin typeface="Symbol"/>
                          <a:cs typeface="Symbol"/>
                        </a:rPr>
                        <a:t></a:t>
                      </a:r>
                      <a:r>
                        <a:rPr sz="1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0" dirty="0" smtClean="0">
                          <a:latin typeface="Times New Roman"/>
                          <a:cs typeface="Times New Roman"/>
                        </a:rPr>
                        <a:t>{1,4}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4217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chemeClr val="tx1"/>
                          </a:solidFill>
                          <a:latin typeface="Symbol"/>
                          <a:cs typeface="Symbol"/>
                        </a:rPr>
                        <a:t></a:t>
                      </a:r>
                      <a:r>
                        <a:rPr sz="1800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sz="1800" spc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800" spc="-5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δε</a:t>
                      </a:r>
                      <a:r>
                        <a:rPr sz="1800" spc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ν</a:t>
                      </a:r>
                      <a:r>
                        <a:rPr sz="1800" spc="-5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spc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ανήκει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800" dirty="0" smtClean="0">
                          <a:latin typeface="Symbol"/>
                          <a:cs typeface="Symbol"/>
                        </a:rPr>
                        <a:t></a:t>
                      </a:r>
                      <a:r>
                        <a:rPr sz="1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0" dirty="0" smtClean="0">
                          <a:latin typeface="Times New Roman"/>
                          <a:cs typeface="Times New Roman"/>
                        </a:rPr>
                        <a:t>{1,4}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4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</p:spPr>
            <p:txBody>
              <a:bodyPr>
                <a:noAutofit/>
              </a:bodyPr>
              <a:lstStyle/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800" b="1" dirty="0">
                    <a:solidFill>
                      <a:srgbClr val="2F2B20"/>
                    </a:solidFill>
                  </a:rPr>
                  <a:t>Εναλλακτική παράσταση του </a:t>
                </a:r>
                <a:r>
                  <a:rPr lang="el-GR" sz="2800" dirty="0">
                    <a:solidFill>
                      <a:srgbClr val="2F2B20"/>
                    </a:solidFill>
                  </a:rPr>
                  <a:t>Β</a:t>
                </a:r>
                <a:r>
                  <a:rPr lang="en-US" sz="2800" dirty="0">
                    <a:solidFill>
                      <a:srgbClr val="2F2B20"/>
                    </a:solidFill>
                  </a:rPr>
                  <a:t> </a:t>
                </a:r>
                <a:r>
                  <a:rPr lang="el-GR" sz="2800" dirty="0">
                    <a:solidFill>
                      <a:srgbClr val="2F2B20"/>
                    </a:solidFill>
                  </a:rPr>
                  <a:t>=</a:t>
                </a:r>
                <a:r>
                  <a:rPr lang="en-US" sz="2800" dirty="0">
                    <a:solidFill>
                      <a:srgbClr val="2F2B20"/>
                    </a:solidFill>
                  </a:rPr>
                  <a:t> </a:t>
                </a:r>
                <a:r>
                  <a:rPr lang="el-GR" sz="2800" dirty="0">
                    <a:solidFill>
                      <a:srgbClr val="2F2B20"/>
                    </a:solidFill>
                  </a:rPr>
                  <a:t>{1, 2}</a:t>
                </a: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endParaRPr lang="el-GR" sz="2800" dirty="0">
                  <a:solidFill>
                    <a:srgbClr val="2F2B20"/>
                  </a:solidFill>
                </a:endParaRPr>
              </a:p>
              <a:p>
                <a:pPr marL="11112" marR="752194" lvl="0" indent="0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r>
                  <a:rPr lang="en-US" sz="2800" dirty="0">
                    <a:solidFill>
                      <a:srgbClr val="2F2B20"/>
                    </a:solidFill>
                  </a:rPr>
                  <a:t>	</a:t>
                </a:r>
                <a:r>
                  <a:rPr lang="el-GR" sz="2800" dirty="0">
                    <a:solidFill>
                      <a:srgbClr val="2F2B20"/>
                    </a:solidFill>
                  </a:rPr>
                  <a:t>Β </a:t>
                </a:r>
                <a:r>
                  <a:rPr lang="en-US" sz="2800" dirty="0">
                    <a:solidFill>
                      <a:srgbClr val="2F2B20"/>
                    </a:solidFill>
                  </a:rPr>
                  <a:t>=</a:t>
                </a:r>
                <a:r>
                  <a:rPr lang="el-GR" sz="2800" dirty="0">
                    <a:solidFill>
                      <a:srgbClr val="2F2B20"/>
                    </a:solidFill>
                  </a:rPr>
                  <a:t> </a:t>
                </a:r>
                <a:r>
                  <a:rPr lang="en-US" sz="2800" dirty="0">
                    <a:solidFill>
                      <a:srgbClr val="2F2B20"/>
                    </a:solidFill>
                  </a:rPr>
                  <a:t>{x :  x</a:t>
                </a:r>
                <a:r>
                  <a:rPr lang="en-US" sz="2800" baseline="30000" dirty="0">
                    <a:solidFill>
                      <a:srgbClr val="2F2B20"/>
                    </a:solidFill>
                  </a:rPr>
                  <a:t>2</a:t>
                </a:r>
                <a:r>
                  <a:rPr lang="en-US" sz="2800" dirty="0">
                    <a:solidFill>
                      <a:srgbClr val="2F2B20"/>
                    </a:solidFill>
                  </a:rPr>
                  <a:t>—3x+2 = 0} = {n : n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2F2B2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2F2B2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2F2B20"/>
                    </a:solidFill>
                  </a:rPr>
                  <a:t>N</a:t>
                </a:r>
                <a:r>
                  <a:rPr lang="en-US" sz="2800" dirty="0">
                    <a:solidFill>
                      <a:srgbClr val="2F2B20"/>
                    </a:solidFill>
                  </a:rPr>
                  <a:t>, n&lt;3}</a:t>
                </a:r>
                <a:r>
                  <a:rPr lang="el-GR" sz="2800" dirty="0">
                    <a:solidFill>
                      <a:srgbClr val="2F2B20"/>
                    </a:solidFill>
                  </a:rPr>
                  <a:t> </a:t>
                </a:r>
                <a:endParaRPr lang="en-US" sz="2800" dirty="0">
                  <a:solidFill>
                    <a:srgbClr val="2F2B20"/>
                  </a:solidFill>
                </a:endParaRPr>
              </a:p>
              <a:p>
                <a:pPr marL="11112" marR="752194" lvl="0" indent="0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endParaRPr lang="en-US" sz="2800" dirty="0">
                  <a:solidFill>
                    <a:srgbClr val="2F2B20"/>
                  </a:solidFill>
                </a:endParaRPr>
              </a:p>
              <a:p>
                <a:pPr marL="354012" marR="752194" lvl="0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800" b="1" dirty="0">
                    <a:solidFill>
                      <a:srgbClr val="2F2B20"/>
                    </a:solidFill>
                  </a:rPr>
                  <a:t>Το κενό:</a:t>
                </a:r>
              </a:p>
              <a:p>
                <a:pPr marL="11112" marR="752194" lvl="0" indent="0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endParaRPr lang="el-GR" sz="2800" dirty="0">
                  <a:solidFill>
                    <a:srgbClr val="2F2B20"/>
                  </a:solidFill>
                </a:endParaRPr>
              </a:p>
              <a:p>
                <a:pPr marL="9525" marR="752194" lvl="0" indent="333375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150" algn="l"/>
                  </a:tabLst>
                </a:pPr>
                <a14:m>
                  <m:oMath xmlns:m="http://schemas.openxmlformats.org/officeDocument/2006/math">
                    <m:r>
                      <a:rPr lang="el-GR" sz="28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</m:t>
                    </m:r>
                  </m:oMath>
                </a14:m>
                <a:r>
                  <a:rPr lang="el-GR" sz="2800" b="1" dirty="0">
                    <a:solidFill>
                      <a:srgbClr val="2F2B20"/>
                    </a:solidFill>
                  </a:rPr>
                  <a:t> </a:t>
                </a:r>
                <a:r>
                  <a:rPr lang="en-US" sz="2800" dirty="0">
                    <a:solidFill>
                      <a:srgbClr val="2F2B20"/>
                    </a:solidFill>
                  </a:rPr>
                  <a:t>=</a:t>
                </a:r>
                <a:r>
                  <a:rPr lang="el-GR" sz="2800" dirty="0">
                    <a:solidFill>
                      <a:srgbClr val="2F2B20"/>
                    </a:solidFill>
                  </a:rPr>
                  <a:t> </a:t>
                </a:r>
                <a:r>
                  <a:rPr lang="en-US" sz="2800" dirty="0">
                    <a:solidFill>
                      <a:srgbClr val="2F2B20"/>
                    </a:solidFill>
                  </a:rPr>
                  <a:t>{x: x</a:t>
                </a:r>
                <a:r>
                  <a:rPr lang="el-GR" sz="2800" dirty="0">
                    <a:solidFill>
                      <a:srgbClr val="2F2B20"/>
                    </a:solidFill>
                  </a:rPr>
                  <a:t> ≠ </a:t>
                </a:r>
                <a:r>
                  <a:rPr lang="en-US" sz="2800" dirty="0">
                    <a:solidFill>
                      <a:srgbClr val="2F2B20"/>
                    </a:solidFill>
                  </a:rPr>
                  <a:t>x, x</a:t>
                </a:r>
                <a:r>
                  <a:rPr lang="el-GR" sz="2800" b="1" spc="-15" dirty="0">
                    <a:solidFill>
                      <a:srgbClr val="2F2B20"/>
                    </a:solidFill>
                    <a:cs typeface="Symbol"/>
                  </a:rPr>
                  <a:t> </a:t>
                </a:r>
                <a:r>
                  <a:rPr lang="el-GR" sz="2800" dirty="0">
                    <a:solidFill>
                      <a:srgbClr val="2F2B20"/>
                    </a:solidFill>
                    <a:sym typeface="Symbol"/>
                  </a:rPr>
                  <a:t></a:t>
                </a:r>
                <a:r>
                  <a:rPr lang="el-GR" sz="2800" b="1" spc="-15" dirty="0">
                    <a:solidFill>
                      <a:srgbClr val="2F2B20"/>
                    </a:solidFill>
                    <a:cs typeface="Symbol"/>
                  </a:rPr>
                  <a:t> </a:t>
                </a:r>
                <a:r>
                  <a:rPr lang="en-US" sz="2800" dirty="0">
                    <a:solidFill>
                      <a:srgbClr val="2F2B20"/>
                    </a:solidFill>
                  </a:rPr>
                  <a:t>N}</a:t>
                </a:r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  <a:blipFill rotWithShape="0">
                <a:blip r:embed="rId3"/>
                <a:stretch>
                  <a:fillRect l="-1185" t="-16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59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Υποσύνολο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</p:spPr>
            <p:txBody>
              <a:bodyPr>
                <a:noAutofit/>
              </a:bodyPr>
              <a:lstStyle/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800" b="1" dirty="0">
                    <a:solidFill>
                      <a:srgbClr val="2F2B20"/>
                    </a:solidFill>
                  </a:rPr>
                  <a:t>Έστω δύο σύνολα </a:t>
                </a:r>
                <a:r>
                  <a:rPr lang="en-US" sz="2800" b="1" dirty="0">
                    <a:solidFill>
                      <a:srgbClr val="2F2B20"/>
                    </a:solidFill>
                  </a:rPr>
                  <a:t>S = </a:t>
                </a:r>
                <a14:m>
                  <m:oMath xmlns:m="http://schemas.openxmlformats.org/officeDocument/2006/math">
                    <m:r>
                      <a:rPr lang="el-GR" sz="28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</m:t>
                    </m:r>
                  </m:oMath>
                </a14:m>
                <a:r>
                  <a:rPr lang="en-US" sz="2800" dirty="0">
                    <a:solidFill>
                      <a:srgbClr val="2F2B20"/>
                    </a:solidFill>
                  </a:rPr>
                  <a:t> </a:t>
                </a:r>
                <a:r>
                  <a:rPr lang="el-GR" sz="2800" b="1" dirty="0">
                    <a:solidFill>
                      <a:srgbClr val="2F2B20"/>
                    </a:solidFill>
                  </a:rPr>
                  <a:t>και Α</a:t>
                </a: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endParaRPr lang="el-GR" sz="2800" b="1" dirty="0">
                  <a:solidFill>
                    <a:srgbClr val="2F2B20"/>
                  </a:solidFill>
                </a:endParaRP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800" b="1" dirty="0">
                    <a:solidFill>
                      <a:srgbClr val="2F2B20"/>
                    </a:solidFill>
                  </a:rPr>
                  <a:t>Το Α ονομάζεται υποσύνολο (</a:t>
                </a:r>
                <a:r>
                  <a:rPr lang="el-GR" sz="2800" b="1" dirty="0" err="1">
                    <a:solidFill>
                      <a:srgbClr val="2F2B20"/>
                    </a:solidFill>
                  </a:rPr>
                  <a:t>subset</a:t>
                </a:r>
                <a:r>
                  <a:rPr lang="el-GR" sz="2800" b="1" dirty="0">
                    <a:solidFill>
                      <a:srgbClr val="2F2B20"/>
                    </a:solidFill>
                  </a:rPr>
                  <a:t>) του S αν κάθε στοιχείο του Α είναι και στοιχείο του S</a:t>
                </a:r>
                <a:endParaRPr lang="el-GR" sz="2800" dirty="0">
                  <a:solidFill>
                    <a:srgbClr val="2F2B20"/>
                  </a:solidFill>
                </a:endParaRPr>
              </a:p>
              <a:p>
                <a:pPr marL="11112" marR="752194" lvl="0" indent="0" algn="ctr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endParaRPr lang="el-GR" sz="2800" dirty="0">
                  <a:solidFill>
                    <a:srgbClr val="2F2B20"/>
                  </a:solidFill>
                </a:endParaRPr>
              </a:p>
              <a:p>
                <a:pPr marL="11112" marR="752194" lvl="0" indent="0" algn="ctr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r>
                  <a:rPr lang="en-US" sz="2800" dirty="0">
                    <a:solidFill>
                      <a:srgbClr val="2F2B20"/>
                    </a:solidFill>
                  </a:rPr>
                  <a:t>	</a:t>
                </a:r>
                <a:r>
                  <a:rPr lang="el-GR" sz="2800" dirty="0">
                    <a:solidFill>
                      <a:srgbClr val="2F2B20"/>
                    </a:solidFill>
                  </a:rPr>
                  <a:t>Α</a:t>
                </a:r>
                <a:r>
                  <a:rPr lang="el-GR" sz="2800" dirty="0">
                    <a:solidFill>
                      <a:srgbClr val="2F2B20"/>
                    </a:solidFill>
                    <a:sym typeface="Symbol"/>
                  </a:rPr>
                  <a:t> </a:t>
                </a:r>
                <a:r>
                  <a:rPr lang="en-US" sz="2800" dirty="0">
                    <a:solidFill>
                      <a:srgbClr val="2F2B20"/>
                    </a:solidFill>
                    <a:sym typeface="Symbol"/>
                  </a:rPr>
                  <a:t>S  a  A  a  S</a:t>
                </a:r>
                <a:endParaRPr lang="en-US" sz="2800" dirty="0">
                  <a:solidFill>
                    <a:srgbClr val="2F2B20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sz="2800" dirty="0">
                  <a:solidFill>
                    <a:srgbClr val="2F2B20"/>
                  </a:solidFill>
                </a:endParaRP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endParaRPr lang="el-GR" sz="2800" b="1" dirty="0">
                  <a:solidFill>
                    <a:srgbClr val="2F2B20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  <a:blipFill rotWithShape="0">
                <a:blip r:embed="rId3"/>
                <a:stretch>
                  <a:fillRect l="-1185" t="-1618" r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84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Υποσύνολο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</p:spPr>
            <p:txBody>
              <a:bodyPr>
                <a:noAutofit/>
              </a:bodyPr>
              <a:lstStyle/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800" b="1" dirty="0">
                    <a:solidFill>
                      <a:srgbClr val="2F2B20"/>
                    </a:solidFill>
                  </a:rPr>
                  <a:t>Έστω δύο σύνολα </a:t>
                </a:r>
                <a:r>
                  <a:rPr lang="en-US" sz="2800" b="1" dirty="0">
                    <a:solidFill>
                      <a:srgbClr val="2F2B20"/>
                    </a:solidFill>
                  </a:rPr>
                  <a:t>S = </a:t>
                </a:r>
                <a14:m>
                  <m:oMath xmlns:m="http://schemas.openxmlformats.org/officeDocument/2006/math">
                    <m:r>
                      <a:rPr lang="el-GR" sz="28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</m:t>
                    </m:r>
                  </m:oMath>
                </a14:m>
                <a:r>
                  <a:rPr lang="en-US" sz="2800" dirty="0">
                    <a:solidFill>
                      <a:srgbClr val="2F2B20"/>
                    </a:solidFill>
                  </a:rPr>
                  <a:t> </a:t>
                </a:r>
                <a:r>
                  <a:rPr lang="el-GR" sz="2800" b="1" dirty="0">
                    <a:solidFill>
                      <a:srgbClr val="2F2B20"/>
                    </a:solidFill>
                  </a:rPr>
                  <a:t>και Α</a:t>
                </a: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endParaRPr lang="el-GR" sz="2800" b="1" dirty="0">
                  <a:solidFill>
                    <a:srgbClr val="2F2B20"/>
                  </a:solidFill>
                </a:endParaRP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800" b="1" dirty="0">
                    <a:solidFill>
                      <a:srgbClr val="2F2B20"/>
                    </a:solidFill>
                  </a:rPr>
                  <a:t>Το Α ονομάζεται υποσύνολο (</a:t>
                </a:r>
                <a:r>
                  <a:rPr lang="el-GR" sz="2800" b="1" dirty="0" err="1">
                    <a:solidFill>
                      <a:srgbClr val="2F2B20"/>
                    </a:solidFill>
                  </a:rPr>
                  <a:t>subset</a:t>
                </a:r>
                <a:r>
                  <a:rPr lang="el-GR" sz="2800" b="1" dirty="0">
                    <a:solidFill>
                      <a:srgbClr val="2F2B20"/>
                    </a:solidFill>
                  </a:rPr>
                  <a:t>) του S αν κάθε στοιχείο του Α είναι και στοιχείο του S</a:t>
                </a:r>
                <a:endParaRPr lang="el-GR" sz="2800" dirty="0">
                  <a:solidFill>
                    <a:srgbClr val="2F2B20"/>
                  </a:solidFill>
                </a:endParaRPr>
              </a:p>
              <a:p>
                <a:pPr marL="11112" marR="752194" lvl="0" indent="0" algn="ctr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endParaRPr lang="el-GR" sz="2800" dirty="0">
                  <a:solidFill>
                    <a:srgbClr val="2F2B20"/>
                  </a:solidFill>
                </a:endParaRPr>
              </a:p>
              <a:p>
                <a:pPr marL="11112" marR="752194" lvl="0" indent="0" algn="ctr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r>
                  <a:rPr lang="en-US" sz="2800" dirty="0">
                    <a:solidFill>
                      <a:srgbClr val="2F2B20"/>
                    </a:solidFill>
                  </a:rPr>
                  <a:t>	</a:t>
                </a:r>
                <a:r>
                  <a:rPr lang="el-GR" sz="2800" dirty="0">
                    <a:solidFill>
                      <a:srgbClr val="2F2B20"/>
                    </a:solidFill>
                  </a:rPr>
                  <a:t>Α</a:t>
                </a:r>
                <a:r>
                  <a:rPr lang="el-GR" sz="2800" dirty="0">
                    <a:solidFill>
                      <a:srgbClr val="2F2B20"/>
                    </a:solidFill>
                    <a:sym typeface="Symbol"/>
                  </a:rPr>
                  <a:t> </a:t>
                </a:r>
                <a:r>
                  <a:rPr lang="en-US" sz="2800" dirty="0">
                    <a:solidFill>
                      <a:srgbClr val="2F2B20"/>
                    </a:solidFill>
                    <a:sym typeface="Symbol"/>
                  </a:rPr>
                  <a:t>S  a  A  a  S</a:t>
                </a:r>
                <a:endParaRPr lang="en-US" sz="2800" dirty="0">
                  <a:solidFill>
                    <a:srgbClr val="2F2B20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sz="2800" dirty="0">
                  <a:solidFill>
                    <a:srgbClr val="2F2B20"/>
                  </a:solidFill>
                </a:endParaRP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endParaRPr lang="el-GR" sz="2800" b="1" dirty="0">
                  <a:solidFill>
                    <a:srgbClr val="2F2B20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  <a:blipFill rotWithShape="0">
                <a:blip r:embed="rId3"/>
                <a:stretch>
                  <a:fillRect l="-1185" t="-1618" r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81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Ισότητα Συνόλων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800" b="1" dirty="0">
                <a:solidFill>
                  <a:srgbClr val="2F2B20"/>
                </a:solidFill>
              </a:rPr>
              <a:t>Δύο σύνολα Α και Β λέγονται ίσα αν περιέχουν ακριβώς τα ίδια στοιχεία</a:t>
            </a: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endParaRPr lang="el-GR" sz="2800" b="1" dirty="0">
              <a:solidFill>
                <a:srgbClr val="2F2B20"/>
              </a:solidFill>
            </a:endParaRP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800" b="1" dirty="0">
                <a:solidFill>
                  <a:srgbClr val="2F2B20"/>
                </a:solidFill>
              </a:rPr>
              <a:t>Εναλλακτικός ορισμός: </a:t>
            </a:r>
            <a:r>
              <a:rPr lang="el-GR" sz="2800" dirty="0">
                <a:solidFill>
                  <a:srgbClr val="2F2B20"/>
                </a:solidFill>
              </a:rPr>
              <a:t>τα σύνολα είναι ίσα αν το Α είναι υποσύνολο του Β και το Β είναι υποσύνολο του Α</a:t>
            </a:r>
          </a:p>
          <a:p>
            <a:pPr marL="11112" marR="752194" lvl="0" indent="0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n-US" sz="2800" dirty="0">
                <a:solidFill>
                  <a:srgbClr val="2F2B20"/>
                </a:solidFill>
              </a:rPr>
              <a:t>	</a:t>
            </a:r>
            <a:endParaRPr lang="el-GR" sz="2800" dirty="0">
              <a:solidFill>
                <a:srgbClr val="2F2B20"/>
              </a:solidFill>
            </a:endParaRPr>
          </a:p>
          <a:p>
            <a:pPr marL="11112" marR="752194" lvl="0" indent="0" algn="ctr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800" dirty="0">
                <a:solidFill>
                  <a:srgbClr val="2F2B20"/>
                </a:solidFill>
              </a:rPr>
              <a:t>	Α=Β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 </a:t>
            </a:r>
            <a:r>
              <a:rPr lang="el-GR" sz="2800" dirty="0">
                <a:solidFill>
                  <a:srgbClr val="2F2B20"/>
                </a:solidFill>
              </a:rPr>
              <a:t>Α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 Β και Β  Α </a:t>
            </a:r>
            <a:endParaRPr lang="en-US" sz="2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7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Διάταξη Συνόλων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91264" cy="3771636"/>
              </a:xfrm>
            </p:spPr>
            <p:txBody>
              <a:bodyPr>
                <a:noAutofit/>
              </a:bodyPr>
              <a:lstStyle/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800" dirty="0">
                    <a:solidFill>
                      <a:srgbClr val="2F2B20"/>
                    </a:solidFill>
                  </a:rPr>
                  <a:t>Αν A ⊆ B και A ≠ B, δηλαδή υπάρχει τουλάχιστον ένα στοιχείο του Β που δεν ανήκει στο Α, τότε το Α είναι </a:t>
                </a:r>
                <a:r>
                  <a:rPr lang="el-GR" sz="2800" b="1" dirty="0">
                    <a:solidFill>
                      <a:srgbClr val="2F2B20"/>
                    </a:solidFill>
                  </a:rPr>
                  <a:t>γνήσιο υποσύνολο </a:t>
                </a:r>
                <a:r>
                  <a:rPr lang="el-GR" sz="2800" dirty="0">
                    <a:solidFill>
                      <a:srgbClr val="2F2B20"/>
                    </a:solidFill>
                  </a:rPr>
                  <a:t>(</a:t>
                </a:r>
                <a:r>
                  <a:rPr lang="el-GR" sz="2800" dirty="0" err="1">
                    <a:solidFill>
                      <a:srgbClr val="2F2B20"/>
                    </a:solidFill>
                  </a:rPr>
                  <a:t>proper</a:t>
                </a:r>
                <a:r>
                  <a:rPr lang="el-GR" sz="2800" dirty="0">
                    <a:solidFill>
                      <a:srgbClr val="2F2B20"/>
                    </a:solidFill>
                  </a:rPr>
                  <a:t> </a:t>
                </a:r>
                <a:r>
                  <a:rPr lang="el-GR" sz="2800" dirty="0" err="1">
                    <a:solidFill>
                      <a:srgbClr val="2F2B20"/>
                    </a:solidFill>
                  </a:rPr>
                  <a:t>subset</a:t>
                </a:r>
                <a:r>
                  <a:rPr lang="el-GR" sz="2800" dirty="0">
                    <a:solidFill>
                      <a:srgbClr val="2F2B20"/>
                    </a:solidFill>
                  </a:rPr>
                  <a:t>) του B και συμβολίζουμε</a:t>
                </a:r>
                <a:r>
                  <a:rPr lang="en-US" sz="2800" dirty="0">
                    <a:solidFill>
                      <a:srgbClr val="2F2B20"/>
                    </a:solidFill>
                  </a:rPr>
                  <a:t>	</a:t>
                </a:r>
                <a:endParaRPr lang="el-GR" sz="2800" dirty="0">
                  <a:solidFill>
                    <a:srgbClr val="2F2B20"/>
                  </a:solidFill>
                </a:endParaRPr>
              </a:p>
              <a:p>
                <a:pPr marL="11112" marR="752194" lvl="0" indent="0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r>
                  <a:rPr lang="el-GR" sz="2800" dirty="0">
                    <a:solidFill>
                      <a:srgbClr val="2F2B20"/>
                    </a:solidFill>
                  </a:rPr>
                  <a:t>	</a:t>
                </a:r>
              </a:p>
              <a:p>
                <a:pPr marL="11112" marR="752194" lvl="0" indent="0" algn="ctr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r>
                  <a:rPr lang="el-GR" sz="2800" b="1" dirty="0">
                    <a:solidFill>
                      <a:srgbClr val="2F2B20"/>
                    </a:solidFill>
                  </a:rPr>
                  <a:t>Α </a:t>
                </a:r>
                <a:r>
                  <a:rPr lang="en-US" sz="2800" b="1" dirty="0">
                    <a:solidFill>
                      <a:srgbClr val="2F2B20"/>
                    </a:solidFill>
                  </a:rPr>
                  <a:t> </a:t>
                </a:r>
                <a:r>
                  <a:rPr lang="el-GR" sz="2800" b="1" dirty="0">
                    <a:solidFill>
                      <a:srgbClr val="2F2B20"/>
                    </a:solidFill>
                    <a:sym typeface="Symbol"/>
                  </a:rPr>
                  <a:t></a:t>
                </a:r>
                <a:r>
                  <a:rPr lang="en-US" sz="2800" b="1" dirty="0">
                    <a:solidFill>
                      <a:srgbClr val="2F2B20"/>
                    </a:solidFill>
                    <a:sym typeface="Symbol"/>
                  </a:rPr>
                  <a:t> </a:t>
                </a:r>
                <a:r>
                  <a:rPr lang="el-GR" sz="2800" b="1" dirty="0">
                    <a:solidFill>
                      <a:srgbClr val="2F2B20"/>
                    </a:solidFill>
                    <a:sym typeface="Symbol"/>
                  </a:rPr>
                  <a:t> Β</a:t>
                </a:r>
                <a:endParaRPr lang="el-GR" sz="2800" b="1" dirty="0">
                  <a:solidFill>
                    <a:srgbClr val="2F2B20"/>
                  </a:solidFill>
                </a:endParaRPr>
              </a:p>
              <a:p>
                <a:pPr marL="11112" marR="752194" lvl="0" indent="0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endParaRPr lang="el-GR" sz="2800" dirty="0">
                  <a:solidFill>
                    <a:srgbClr val="2F2B20"/>
                  </a:solidFill>
                </a:endParaRPr>
              </a:p>
              <a:p>
                <a:pPr marL="11112" marR="752194" lvl="0" indent="0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r>
                  <a:rPr lang="el-GR" sz="2800" dirty="0">
                    <a:solidFill>
                      <a:srgbClr val="2F2B20"/>
                    </a:solidFill>
                  </a:rPr>
                  <a:t>	</a:t>
                </a:r>
                <a:r>
                  <a:rPr lang="el-GR" sz="2800" dirty="0" smtClean="0">
                    <a:solidFill>
                      <a:srgbClr val="2F2B20"/>
                    </a:solidFill>
                  </a:rPr>
                  <a:t>Ισχύει  </a:t>
                </a:r>
                <a:r>
                  <a:rPr lang="en-US" sz="2800" dirty="0">
                    <a:solidFill>
                      <a:srgbClr val="2F2B20"/>
                    </a:solidFill>
                    <a:sym typeface="Symbol"/>
                  </a:rPr>
                  <a:t> </a:t>
                </a:r>
                <a14:m>
                  <m:oMath xmlns:m="http://schemas.openxmlformats.org/officeDocument/2006/math">
                    <m:r>
                      <a:rPr lang="el-GR" sz="28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</m:t>
                    </m:r>
                  </m:oMath>
                </a14:m>
                <a:r>
                  <a:rPr lang="el-GR" sz="2800" dirty="0">
                    <a:solidFill>
                      <a:srgbClr val="2F2B20"/>
                    </a:solidFill>
                  </a:rPr>
                  <a:t> </a:t>
                </a:r>
                <a:r>
                  <a:rPr lang="en-US" sz="2800" dirty="0">
                    <a:solidFill>
                      <a:srgbClr val="2F2B20"/>
                    </a:solidFill>
                  </a:rPr>
                  <a:t> </a:t>
                </a:r>
                <a:r>
                  <a:rPr lang="el-GR" sz="2800" dirty="0">
                    <a:solidFill>
                      <a:srgbClr val="2F2B20"/>
                    </a:solidFill>
                    <a:sym typeface="Symbol"/>
                  </a:rPr>
                  <a:t></a:t>
                </a:r>
                <a:r>
                  <a:rPr lang="en-US" sz="2800" dirty="0">
                    <a:solidFill>
                      <a:srgbClr val="2F2B20"/>
                    </a:solidFill>
                    <a:sym typeface="Symbol"/>
                  </a:rPr>
                  <a:t> </a:t>
                </a:r>
                <a:r>
                  <a:rPr lang="el-GR" sz="2800" dirty="0">
                    <a:solidFill>
                      <a:srgbClr val="2F2B20"/>
                    </a:solidFill>
                    <a:sym typeface="Symbol"/>
                  </a:rPr>
                  <a:t> </a:t>
                </a:r>
                <a:r>
                  <a:rPr lang="en-US" sz="2800" dirty="0">
                    <a:solidFill>
                      <a:srgbClr val="2F2B20"/>
                    </a:solidFill>
                    <a:sym typeface="Symbol"/>
                  </a:rPr>
                  <a:t>S</a:t>
                </a:r>
                <a:r>
                  <a:rPr lang="el-GR" sz="2800" dirty="0">
                    <a:solidFill>
                      <a:srgbClr val="2F2B20"/>
                    </a:solidFill>
                    <a:sym typeface="Symbol"/>
                  </a:rPr>
                  <a:t> και </a:t>
                </a:r>
                <a:r>
                  <a:rPr lang="en-US" sz="2800" dirty="0">
                    <a:solidFill>
                      <a:srgbClr val="2F2B20"/>
                    </a:solidFill>
                    <a:sym typeface="Symbol"/>
                  </a:rPr>
                  <a:t>S</a:t>
                </a:r>
                <a:r>
                  <a:rPr lang="el-GR" sz="2800" dirty="0">
                    <a:solidFill>
                      <a:srgbClr val="2F2B20"/>
                    </a:solidFill>
                    <a:sym typeface="Symbol"/>
                  </a:rPr>
                  <a:t> </a:t>
                </a:r>
                <a:r>
                  <a:rPr lang="en-US" sz="2800" dirty="0">
                    <a:solidFill>
                      <a:srgbClr val="2F2B20"/>
                    </a:solidFill>
                    <a:sym typeface="Symbol"/>
                  </a:rPr>
                  <a:t> </a:t>
                </a:r>
                <a:r>
                  <a:rPr lang="el-GR" sz="2800" dirty="0">
                    <a:solidFill>
                      <a:srgbClr val="2F2B20"/>
                    </a:solidFill>
                    <a:sym typeface="Symbol"/>
                  </a:rPr>
                  <a:t></a:t>
                </a:r>
                <a:r>
                  <a:rPr lang="en-US" sz="2800" dirty="0">
                    <a:solidFill>
                      <a:srgbClr val="2F2B20"/>
                    </a:solidFill>
                    <a:sym typeface="Symbol"/>
                  </a:rPr>
                  <a:t> </a:t>
                </a:r>
                <a:r>
                  <a:rPr lang="el-GR" sz="2800" dirty="0">
                    <a:solidFill>
                      <a:srgbClr val="2F2B20"/>
                    </a:solidFill>
                    <a:sym typeface="Symbol"/>
                  </a:rPr>
                  <a:t> </a:t>
                </a:r>
                <a:r>
                  <a:rPr lang="en-US" sz="2800" dirty="0">
                    <a:solidFill>
                      <a:srgbClr val="2F2B20"/>
                    </a:solidFill>
                    <a:sym typeface="Symbol"/>
                  </a:rPr>
                  <a:t>S </a:t>
                </a:r>
                <a:r>
                  <a:rPr lang="el-GR" sz="2800" dirty="0">
                    <a:solidFill>
                      <a:srgbClr val="2F2B20"/>
                    </a:solidFill>
                    <a:sym typeface="Symbol"/>
                  </a:rPr>
                  <a:t>για </a:t>
                </a:r>
                <a:r>
                  <a:rPr lang="el-GR" sz="2800" dirty="0" smtClean="0">
                    <a:solidFill>
                      <a:srgbClr val="2F2B20"/>
                    </a:solidFill>
                    <a:sym typeface="Symbol"/>
                  </a:rPr>
                  <a:t>κάθε</a:t>
                </a:r>
                <a:r>
                  <a:rPr lang="en-US" sz="2800" dirty="0" smtClean="0">
                    <a:solidFill>
                      <a:srgbClr val="2F2B20"/>
                    </a:solidFill>
                    <a:sym typeface="Symbol"/>
                  </a:rPr>
                  <a:t> </a:t>
                </a:r>
                <a:r>
                  <a:rPr lang="el-GR" sz="2800" dirty="0" smtClean="0">
                    <a:solidFill>
                      <a:srgbClr val="2F2B20"/>
                    </a:solidFill>
                    <a:sym typeface="Symbol"/>
                  </a:rPr>
                  <a:t>σύνολο </a:t>
                </a:r>
                <a:r>
                  <a:rPr lang="en-US" sz="2800" dirty="0">
                    <a:solidFill>
                      <a:srgbClr val="2F2B20"/>
                    </a:solidFill>
                    <a:sym typeface="Symbol"/>
                  </a:rPr>
                  <a:t>S</a:t>
                </a:r>
                <a:endParaRPr lang="en-US" sz="2800" dirty="0">
                  <a:solidFill>
                    <a:srgbClr val="2F2B20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91264" cy="3771636"/>
              </a:xfrm>
              <a:blipFill rotWithShape="0">
                <a:blip r:embed="rId3"/>
                <a:stretch>
                  <a:fillRect l="-1176" t="-2104" r="-14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65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Θεωρία </a:t>
            </a:r>
            <a:r>
              <a:rPr lang="el-GR" b="1" dirty="0" smtClean="0"/>
              <a:t>Υπολογισμού</a:t>
            </a:r>
          </a:p>
          <a:p>
            <a:pPr algn="l"/>
            <a:r>
              <a:rPr lang="el-GR" sz="2800" b="1" dirty="0" smtClean="0"/>
              <a:t>Ενότητα 1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Σύνολα &amp; Σχέσεις (1/2)</a:t>
            </a:r>
          </a:p>
          <a:p>
            <a:pPr algn="l"/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/>
              <a:t>Αλέξανδρος </a:t>
            </a:r>
            <a:r>
              <a:rPr lang="el-GR" sz="2800" dirty="0"/>
              <a:t>Τζάλλας </a:t>
            </a:r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91264" cy="3771636"/>
              </a:xfrm>
            </p:spPr>
            <p:txBody>
              <a:bodyPr>
                <a:noAutofit/>
              </a:bodyPr>
              <a:lstStyle/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600" dirty="0">
                    <a:solidFill>
                      <a:srgbClr val="2F2B20"/>
                    </a:solidFill>
                  </a:rPr>
                  <a:t>Αν θεωρήσουμε τα σύνολα </a:t>
                </a:r>
                <a:endParaRPr lang="el-GR" sz="2600" i="1" dirty="0">
                  <a:solidFill>
                    <a:srgbClr val="2F2B20"/>
                  </a:solidFill>
                  <a:ea typeface="Cambria Math"/>
                </a:endParaRPr>
              </a:p>
              <a:p>
                <a:pPr marL="11135" lvl="0" indent="0" algn="just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r>
                  <a:rPr lang="el-GR" sz="2600" i="1" dirty="0">
                    <a:solidFill>
                      <a:srgbClr val="2F2B20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l-GR" sz="2600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1.  ∅ </m:t>
                    </m:r>
                    <m:r>
                      <m:rPr>
                        <m:nor/>
                      </m:rPr>
                      <a:rPr lang="el-GR" sz="2600" dirty="0">
                        <a:solidFill>
                          <a:srgbClr val="2F2B20"/>
                        </a:solidFill>
                      </a:rPr>
                      <m:t>«...</m:t>
                    </m:r>
                    <m:r>
                      <m:rPr>
                        <m:nor/>
                      </m:rPr>
                      <a:rPr lang="el-GR" sz="2600" dirty="0">
                        <a:solidFill>
                          <a:srgbClr val="2F2B20"/>
                        </a:solidFill>
                      </a:rPr>
                      <m:t>είναι</m:t>
                    </m:r>
                    <m:r>
                      <m:rPr>
                        <m:nor/>
                      </m:rPr>
                      <a:rPr lang="el-GR" sz="2600" dirty="0">
                        <a:solidFill>
                          <a:srgbClr val="2F2B2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l-GR" sz="2600" dirty="0">
                        <a:solidFill>
                          <a:srgbClr val="2F2B20"/>
                        </a:solidFill>
                      </a:rPr>
                      <m:t>ένα</m:t>
                    </m:r>
                    <m:r>
                      <m:rPr>
                        <m:nor/>
                      </m:rPr>
                      <a:rPr lang="el-GR" sz="2600" dirty="0">
                        <a:solidFill>
                          <a:srgbClr val="2F2B2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l-GR" sz="2600" dirty="0">
                        <a:solidFill>
                          <a:srgbClr val="2F2B20"/>
                        </a:solidFill>
                      </a:rPr>
                      <m:t>σύνολο</m:t>
                    </m:r>
                    <m:r>
                      <m:rPr>
                        <m:nor/>
                      </m:rPr>
                      <a:rPr lang="el-GR" sz="2600" dirty="0">
                        <a:solidFill>
                          <a:srgbClr val="2F2B2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l-GR" sz="2600" dirty="0">
                        <a:solidFill>
                          <a:srgbClr val="2F2B20"/>
                        </a:solidFill>
                      </a:rPr>
                      <m:t>με</m:t>
                    </m:r>
                    <m:r>
                      <m:rPr>
                        <m:nor/>
                      </m:rPr>
                      <a:rPr lang="el-GR" sz="2600" dirty="0">
                        <a:solidFill>
                          <a:srgbClr val="2F2B20"/>
                        </a:solidFill>
                      </a:rPr>
                      <m:t> 0 </m:t>
                    </m:r>
                    <m:r>
                      <m:rPr>
                        <m:nor/>
                      </m:rPr>
                      <a:rPr lang="el-GR" sz="2600" dirty="0">
                        <a:solidFill>
                          <a:srgbClr val="2F2B20"/>
                        </a:solidFill>
                      </a:rPr>
                      <m:t>στοιχεία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</a:rPr>
                  <a:t> »</a:t>
                </a:r>
              </a:p>
              <a:p>
                <a:pPr marL="11135" lvl="0" indent="0" algn="just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r>
                  <a:rPr lang="el-GR" sz="2600" dirty="0">
                    <a:solidFill>
                      <a:srgbClr val="2F2B20"/>
                    </a:solidFill>
                  </a:rPr>
                  <a:t>	2. {</a:t>
                </a: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</a:rPr>
                  <a:t>} «…είναι σύνολο με 1 στοιχείο το καθένα»</a:t>
                </a:r>
              </a:p>
              <a:p>
                <a:pPr marL="11135" lvl="0" indent="0" algn="just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r>
                  <a:rPr lang="el-GR" sz="2600" dirty="0">
                    <a:solidFill>
                      <a:srgbClr val="2F2B20"/>
                    </a:solidFill>
                  </a:rPr>
                  <a:t>	3. {{</a:t>
                </a: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 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</a:rPr>
                  <a:t>}} «…είναι σύνολο με 1 στοιχείο το καθένα»</a:t>
                </a:r>
              </a:p>
              <a:p>
                <a:pPr marL="9525" marR="752194" lvl="0" indent="333375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endParaRPr lang="el-GR" sz="2600" b="1" i="1" dirty="0">
                  <a:solidFill>
                    <a:srgbClr val="2F2B20"/>
                  </a:solidFill>
                  <a:ea typeface="Cambria Math"/>
                </a:endParaRPr>
              </a:p>
              <a:p>
                <a:pPr marL="9525" marR="752194" lvl="0" indent="333375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 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  <a:sym typeface="Symbol"/>
                  </a:rPr>
                  <a:t> </a:t>
                </a:r>
                <a:r>
                  <a:rPr lang="el-GR" sz="2600" dirty="0">
                    <a:solidFill>
                      <a:srgbClr val="2F2B2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</a:rPr>
                  <a:t>} </a:t>
                </a:r>
                <a:r>
                  <a:rPr lang="el-GR" sz="2600" b="1" i="1" dirty="0">
                    <a:solidFill>
                      <a:srgbClr val="2F2B20"/>
                    </a:solidFill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 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  <a:sym typeface="Symbol"/>
                  </a:rPr>
                  <a:t> {</a:t>
                </a:r>
                <a:r>
                  <a:rPr lang="el-GR" sz="2600" dirty="0">
                    <a:solidFill>
                      <a:srgbClr val="2F2B2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</a:rPr>
                  <a:t>}}, </a:t>
                </a: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 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  <a:sym typeface="Symbol"/>
                  </a:rPr>
                  <a:t> </a:t>
                </a:r>
                <a:r>
                  <a:rPr lang="el-GR" sz="2600" dirty="0">
                    <a:solidFill>
                      <a:srgbClr val="2F2B2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</a:rPr>
                  <a:t>}, </a:t>
                </a: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 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  <a:sym typeface="Symbol"/>
                  </a:rPr>
                  <a:t> {</a:t>
                </a:r>
                <a:r>
                  <a:rPr lang="el-GR" sz="2600" dirty="0">
                    <a:solidFill>
                      <a:srgbClr val="2F2B2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</a:rPr>
                  <a:t>}} </a:t>
                </a:r>
              </a:p>
              <a:p>
                <a:pPr marL="9525" marR="752194" lvl="0" indent="333375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 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  <a:sym typeface="Symbol"/>
                  </a:rPr>
                  <a:t> {</a:t>
                </a:r>
                <a:r>
                  <a:rPr lang="el-GR" sz="2600" dirty="0">
                    <a:solidFill>
                      <a:srgbClr val="2F2B2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</m:t>
                    </m:r>
                  </m:oMath>
                </a14:m>
                <a:r>
                  <a:rPr lang="el-GR" sz="2600" dirty="0">
                    <a:solidFill>
                      <a:srgbClr val="2F2B20"/>
                    </a:solidFill>
                  </a:rPr>
                  <a:t>}} </a:t>
                </a:r>
              </a:p>
              <a:p>
                <a:pPr marL="9525" marR="752194" lvl="0" indent="333375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endParaRPr lang="el-GR" sz="2600" dirty="0">
                  <a:solidFill>
                    <a:srgbClr val="2F2B20"/>
                  </a:solidFill>
                </a:endParaRPr>
              </a:p>
              <a:p>
                <a:pPr marL="11112" marR="752194" lvl="0" indent="0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r>
                  <a:rPr lang="el-GR" sz="2600" dirty="0">
                    <a:solidFill>
                      <a:srgbClr val="2F2B20"/>
                    </a:solidFill>
                  </a:rPr>
                  <a:t>		</a:t>
                </a:r>
              </a:p>
              <a:p>
                <a:pPr marL="11112" marR="752194" lvl="0" indent="0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r>
                  <a:rPr lang="el-GR" sz="2600" dirty="0">
                    <a:solidFill>
                      <a:srgbClr val="2F2B20"/>
                    </a:solidFill>
                  </a:rPr>
                  <a:t>		</a:t>
                </a:r>
                <a:r>
                  <a:rPr lang="el-GR" sz="2600" dirty="0">
                    <a:solidFill>
                      <a:srgbClr val="FF0000"/>
                    </a:solidFill>
                  </a:rPr>
                  <a:t>Το</a:t>
                </a:r>
                <a:r>
                  <a:rPr lang="en-US" sz="2600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l-GR" sz="2600" dirty="0">
                    <a:solidFill>
                      <a:srgbClr val="FF000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∅</m:t>
                    </m:r>
                  </m:oMath>
                </a14:m>
                <a:r>
                  <a:rPr lang="el-GR" sz="2600" dirty="0">
                    <a:solidFill>
                      <a:srgbClr val="FF0000"/>
                    </a:solidFill>
                  </a:rPr>
                  <a:t>} δεν είναι υποσύνολο του {{</a:t>
                </a:r>
                <a14:m>
                  <m:oMath xmlns:m="http://schemas.openxmlformats.org/officeDocument/2006/math">
                    <m:r>
                      <a:rPr lang="el-GR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∅ </m:t>
                    </m:r>
                  </m:oMath>
                </a14:m>
                <a:r>
                  <a:rPr lang="el-GR" sz="2600" dirty="0">
                    <a:solidFill>
                      <a:srgbClr val="FF0000"/>
                    </a:solidFill>
                  </a:rPr>
                  <a:t>}}</a:t>
                </a:r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91264" cy="3771636"/>
              </a:xfrm>
              <a:blipFill rotWithShape="0">
                <a:blip r:embed="rId3"/>
                <a:stretch>
                  <a:fillRect l="-956" t="-1294" b="-118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1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Πράξεις Συνόλων-Ένωση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771636"/>
          </a:xfrm>
        </p:spPr>
        <p:txBody>
          <a:bodyPr>
            <a:noAutofit/>
          </a:bodyPr>
          <a:lstStyle/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800" dirty="0">
                <a:solidFill>
                  <a:srgbClr val="2F2B20"/>
                </a:solidFill>
              </a:rPr>
              <a:t>Η </a:t>
            </a:r>
            <a:r>
              <a:rPr lang="el-GR" sz="2800" b="1" dirty="0">
                <a:solidFill>
                  <a:srgbClr val="2F2B20"/>
                </a:solidFill>
              </a:rPr>
              <a:t>ένωση</a:t>
            </a:r>
            <a:r>
              <a:rPr lang="el-GR" sz="2800" dirty="0">
                <a:solidFill>
                  <a:srgbClr val="2F2B20"/>
                </a:solidFill>
              </a:rPr>
              <a:t> (</a:t>
            </a:r>
            <a:r>
              <a:rPr lang="el-GR" sz="2800" dirty="0" err="1">
                <a:solidFill>
                  <a:srgbClr val="2F2B20"/>
                </a:solidFill>
              </a:rPr>
              <a:t>union</a:t>
            </a:r>
            <a:r>
              <a:rPr lang="el-GR" sz="2800" dirty="0">
                <a:solidFill>
                  <a:srgbClr val="2F2B20"/>
                </a:solidFill>
              </a:rPr>
              <a:t>) δύο συνόλων A και B συμβολίζεται με</a:t>
            </a:r>
          </a:p>
          <a:p>
            <a:pPr marL="11135" lvl="0" indent="0" algn="ctr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800" b="1" dirty="0" smtClean="0">
                <a:solidFill>
                  <a:srgbClr val="2F2B20"/>
                </a:solidFill>
              </a:rPr>
              <a:t>Α </a:t>
            </a:r>
            <a:r>
              <a:rPr lang="el-GR" sz="2800" b="1" dirty="0">
                <a:solidFill>
                  <a:srgbClr val="2F2B20"/>
                </a:solidFill>
                <a:sym typeface="Symbol"/>
              </a:rPr>
              <a:t> Β</a:t>
            </a:r>
            <a:endParaRPr lang="el-GR" sz="2800" dirty="0">
              <a:solidFill>
                <a:srgbClr val="2F2B20"/>
              </a:solidFill>
            </a:endParaRPr>
          </a:p>
          <a:p>
            <a:pPr marL="11135" lvl="0" indent="0" algn="just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endParaRPr lang="el-GR" sz="2800" dirty="0">
              <a:solidFill>
                <a:srgbClr val="2F2B20"/>
              </a:solidFill>
            </a:endParaRP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800" dirty="0">
                <a:solidFill>
                  <a:srgbClr val="2F2B20"/>
                </a:solidFill>
              </a:rPr>
              <a:t>και είναι το σύνολο το οποίο αποτελείται από όλα τα στοιχεία και των δύο συνόλων Α και Β</a:t>
            </a:r>
            <a:endParaRPr lang="el-GR" sz="2800" b="1" i="1" dirty="0">
              <a:solidFill>
                <a:srgbClr val="2F2B20"/>
              </a:solidFill>
              <a:ea typeface="Cambria Math"/>
            </a:endParaRPr>
          </a:p>
          <a:p>
            <a:pPr marL="9525" marR="752194" lvl="0" indent="333375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endParaRPr lang="el-GR" sz="2800" dirty="0">
              <a:solidFill>
                <a:srgbClr val="2F2B20"/>
              </a:solidFill>
            </a:endParaRPr>
          </a:p>
          <a:p>
            <a:pPr marL="11112" marR="752194" lvl="0" indent="0" algn="ctr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800" dirty="0">
                <a:solidFill>
                  <a:srgbClr val="2F2B20"/>
                </a:solidFill>
              </a:rPr>
              <a:t>		</a:t>
            </a:r>
            <a:r>
              <a:rPr lang="el-GR" sz="2800" b="1" dirty="0">
                <a:solidFill>
                  <a:srgbClr val="2F2B20"/>
                </a:solidFill>
              </a:rPr>
              <a:t>Α </a:t>
            </a:r>
            <a:r>
              <a:rPr lang="el-GR" sz="2800" b="1" dirty="0">
                <a:solidFill>
                  <a:srgbClr val="2F2B20"/>
                </a:solidFill>
                <a:sym typeface="Symbol"/>
              </a:rPr>
              <a:t> Β=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{ </a:t>
            </a:r>
            <a:r>
              <a:rPr lang="en-US" sz="2800" dirty="0">
                <a:solidFill>
                  <a:srgbClr val="2F2B20"/>
                </a:solidFill>
              </a:rPr>
              <a:t>x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: x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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A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ή </a:t>
            </a:r>
            <a:r>
              <a:rPr lang="en-US" sz="2800" dirty="0">
                <a:solidFill>
                  <a:srgbClr val="2F2B20"/>
                </a:solidFill>
              </a:rPr>
              <a:t>x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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Β</a:t>
            </a:r>
            <a:r>
              <a:rPr lang="en-US" sz="2800" dirty="0">
                <a:solidFill>
                  <a:srgbClr val="2F2B20"/>
                </a:solidFill>
              </a:rPr>
              <a:t>} </a:t>
            </a:r>
            <a:endParaRPr lang="el-GR" sz="2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2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Πράξεις Συνόλων-Διαφορά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771636"/>
          </a:xfrm>
        </p:spPr>
        <p:txBody>
          <a:bodyPr>
            <a:noAutofit/>
          </a:bodyPr>
          <a:lstStyle/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800" dirty="0">
                <a:solidFill>
                  <a:srgbClr val="2F2B20"/>
                </a:solidFill>
              </a:rPr>
              <a:t>Η διαφορά (</a:t>
            </a:r>
            <a:r>
              <a:rPr lang="el-GR" sz="2800" dirty="0" err="1">
                <a:solidFill>
                  <a:srgbClr val="2F2B20"/>
                </a:solidFill>
              </a:rPr>
              <a:t>difference</a:t>
            </a:r>
            <a:r>
              <a:rPr lang="el-GR" sz="2800" dirty="0">
                <a:solidFill>
                  <a:srgbClr val="2F2B20"/>
                </a:solidFill>
              </a:rPr>
              <a:t>) δύο συνόλων Α και Β συμβολίζεται με A-B και είναι το σύνολο το οποίο αποτελείται από όλα τα στοιχεία του Α που δεν ανήκουν στο Β:</a:t>
            </a: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endParaRPr lang="el-GR" sz="2800" dirty="0">
              <a:solidFill>
                <a:srgbClr val="2F2B20"/>
              </a:solidFill>
            </a:endParaRPr>
          </a:p>
          <a:p>
            <a:pPr marL="11112" marR="752194" lvl="0" indent="0" algn="ctr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800" b="1" dirty="0" smtClean="0">
                <a:solidFill>
                  <a:srgbClr val="2F2B20"/>
                </a:solidFill>
              </a:rPr>
              <a:t>Α </a:t>
            </a:r>
            <a:r>
              <a:rPr lang="el-GR" sz="2800" b="1" dirty="0">
                <a:solidFill>
                  <a:srgbClr val="2F2B20"/>
                </a:solidFill>
                <a:sym typeface="Symbol"/>
              </a:rPr>
              <a:t>– Β</a:t>
            </a:r>
            <a:r>
              <a:rPr lang="en-US" sz="2800" b="1" dirty="0">
                <a:solidFill>
                  <a:srgbClr val="2F2B20"/>
                </a:solidFill>
                <a:sym typeface="Symbol"/>
              </a:rPr>
              <a:t>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=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{</a:t>
            </a:r>
            <a:r>
              <a:rPr lang="en-US" sz="2800" dirty="0">
                <a:solidFill>
                  <a:srgbClr val="2F2B20"/>
                </a:solidFill>
              </a:rPr>
              <a:t>x: x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 A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αλλά </a:t>
            </a:r>
            <a:r>
              <a:rPr lang="en-US" sz="2800" dirty="0">
                <a:solidFill>
                  <a:srgbClr val="2F2B20"/>
                </a:solidFill>
              </a:rPr>
              <a:t>x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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Β</a:t>
            </a:r>
            <a:r>
              <a:rPr lang="en-US" sz="2800" dirty="0">
                <a:solidFill>
                  <a:srgbClr val="2F2B20"/>
                </a:solidFill>
              </a:rPr>
              <a:t>} </a:t>
            </a:r>
            <a:endParaRPr lang="el-GR" sz="2800" dirty="0">
              <a:solidFill>
                <a:srgbClr val="2F2B20"/>
              </a:solidFill>
            </a:endParaRPr>
          </a:p>
          <a:p>
            <a:pPr marL="11112" marR="752194" lvl="0" indent="0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800" dirty="0">
                <a:solidFill>
                  <a:srgbClr val="2F2B20"/>
                </a:solidFill>
              </a:rPr>
              <a:t>		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01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Πράξεις Συνόλων-Τομή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771636"/>
          </a:xfrm>
        </p:spPr>
        <p:txBody>
          <a:bodyPr>
            <a:noAutofit/>
          </a:bodyPr>
          <a:lstStyle/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400" dirty="0">
                <a:solidFill>
                  <a:srgbClr val="2F2B20"/>
                </a:solidFill>
              </a:rPr>
              <a:t>Η τομή (</a:t>
            </a:r>
            <a:r>
              <a:rPr lang="el-GR" sz="2400" dirty="0" err="1">
                <a:solidFill>
                  <a:srgbClr val="2F2B20"/>
                </a:solidFill>
              </a:rPr>
              <a:t>intersection</a:t>
            </a:r>
            <a:r>
              <a:rPr lang="el-GR" sz="2400" dirty="0">
                <a:solidFill>
                  <a:srgbClr val="2F2B20"/>
                </a:solidFill>
              </a:rPr>
              <a:t>) δύο συνόλων A και B συμβολίζεται με</a:t>
            </a:r>
          </a:p>
          <a:p>
            <a:pPr marL="11135" lvl="0" indent="0" algn="just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endParaRPr lang="el-GR" sz="2400" b="1" dirty="0">
              <a:solidFill>
                <a:srgbClr val="2F2B20"/>
              </a:solidFill>
            </a:endParaRPr>
          </a:p>
          <a:p>
            <a:pPr marL="11135" lvl="0" indent="0" algn="ctr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400" b="1" dirty="0">
                <a:solidFill>
                  <a:srgbClr val="2F2B20"/>
                </a:solidFill>
              </a:rPr>
              <a:t>Α </a:t>
            </a:r>
            <a:r>
              <a:rPr lang="el-GR" sz="2400" b="1" dirty="0">
                <a:solidFill>
                  <a:srgbClr val="2F2B20"/>
                </a:solidFill>
                <a:sym typeface="Symbol"/>
              </a:rPr>
              <a:t> Β</a:t>
            </a:r>
            <a:endParaRPr lang="el-GR" sz="2400" dirty="0">
              <a:solidFill>
                <a:srgbClr val="2F2B20"/>
              </a:solidFill>
            </a:endParaRPr>
          </a:p>
          <a:p>
            <a:pPr marL="11135" lvl="0" indent="0" algn="just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endParaRPr lang="el-GR" sz="2400" dirty="0">
              <a:solidFill>
                <a:srgbClr val="2F2B20"/>
              </a:solidFill>
            </a:endParaRP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400" dirty="0">
                <a:solidFill>
                  <a:srgbClr val="2F2B20"/>
                </a:solidFill>
              </a:rPr>
              <a:t>και είναι το σύνολο το οποίο αποτελείται από τα στοιχεία που ανήκουν και στα δύο σύνολα Α και Β</a:t>
            </a: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endParaRPr lang="el-GR" sz="2400" dirty="0">
              <a:solidFill>
                <a:srgbClr val="2F2B20"/>
              </a:solidFill>
            </a:endParaRPr>
          </a:p>
          <a:p>
            <a:pPr marL="11135" lvl="0" indent="0" algn="ctr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400" b="1" dirty="0">
                <a:solidFill>
                  <a:srgbClr val="2F2B20"/>
                </a:solidFill>
              </a:rPr>
              <a:t>Α </a:t>
            </a:r>
            <a:r>
              <a:rPr lang="el-GR" sz="2400" b="1" dirty="0">
                <a:solidFill>
                  <a:srgbClr val="2F2B20"/>
                </a:solidFill>
                <a:sym typeface="Symbol"/>
              </a:rPr>
              <a:t> Β</a:t>
            </a:r>
            <a:r>
              <a:rPr lang="en-US" sz="2400" b="1" dirty="0">
                <a:solidFill>
                  <a:srgbClr val="2F2B20"/>
                </a:solidFill>
                <a:sym typeface="Symbol"/>
              </a:rPr>
              <a:t> </a:t>
            </a:r>
            <a:r>
              <a:rPr lang="el-GR" sz="2400" b="1" dirty="0">
                <a:solidFill>
                  <a:srgbClr val="2F2B20"/>
                </a:solidFill>
                <a:sym typeface="Symbol"/>
              </a:rPr>
              <a:t>=</a:t>
            </a:r>
            <a:r>
              <a:rPr lang="en-US" sz="2400" b="1" dirty="0">
                <a:solidFill>
                  <a:srgbClr val="2F2B20"/>
                </a:solidFill>
                <a:sym typeface="Symbol"/>
              </a:rPr>
              <a:t> </a:t>
            </a:r>
            <a:r>
              <a:rPr lang="el-GR" sz="2400" dirty="0">
                <a:solidFill>
                  <a:srgbClr val="2F2B20"/>
                </a:solidFill>
                <a:sym typeface="Symbol"/>
              </a:rPr>
              <a:t>{</a:t>
            </a:r>
            <a:r>
              <a:rPr lang="en-US" sz="2400" dirty="0">
                <a:solidFill>
                  <a:srgbClr val="2F2B20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2F2B20"/>
                </a:solidFill>
              </a:rPr>
              <a:t>x : x </a:t>
            </a:r>
            <a:r>
              <a:rPr lang="en-US" sz="2400" dirty="0">
                <a:solidFill>
                  <a:srgbClr val="2F2B20"/>
                </a:solidFill>
                <a:sym typeface="Symbol"/>
              </a:rPr>
              <a:t> A </a:t>
            </a:r>
            <a:r>
              <a:rPr lang="el-GR" sz="2400" dirty="0">
                <a:solidFill>
                  <a:srgbClr val="2F2B20"/>
                </a:solidFill>
                <a:sym typeface="Symbol"/>
              </a:rPr>
              <a:t>και </a:t>
            </a:r>
            <a:r>
              <a:rPr lang="en-US" sz="2400" dirty="0">
                <a:solidFill>
                  <a:srgbClr val="2F2B20"/>
                </a:solidFill>
              </a:rPr>
              <a:t>x</a:t>
            </a:r>
            <a:r>
              <a:rPr lang="en-US" sz="2400" dirty="0">
                <a:solidFill>
                  <a:srgbClr val="2F2B20"/>
                </a:solidFill>
                <a:sym typeface="Symbol"/>
              </a:rPr>
              <a:t></a:t>
            </a:r>
            <a:r>
              <a:rPr lang="el-GR" sz="2400" dirty="0">
                <a:solidFill>
                  <a:srgbClr val="2F2B20"/>
                </a:solidFill>
                <a:sym typeface="Symbol"/>
              </a:rPr>
              <a:t>Β</a:t>
            </a:r>
            <a:r>
              <a:rPr lang="en-US" sz="2400" dirty="0">
                <a:solidFill>
                  <a:srgbClr val="2F2B20"/>
                </a:solidFill>
              </a:rPr>
              <a:t>} </a:t>
            </a:r>
            <a:endParaRPr lang="el-GR" sz="2400" dirty="0">
              <a:solidFill>
                <a:srgbClr val="2F2B20"/>
              </a:solidFill>
            </a:endParaRP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endParaRPr lang="el-GR" sz="2400" dirty="0">
              <a:solidFill>
                <a:srgbClr val="2F2B20"/>
              </a:solidFill>
            </a:endParaRP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400" dirty="0">
                <a:solidFill>
                  <a:srgbClr val="2F2B20"/>
                </a:solidFill>
              </a:rPr>
              <a:t>Δύο σύνολα Α και Β λέγονται </a:t>
            </a:r>
            <a:r>
              <a:rPr lang="el-GR" sz="2400" b="1" dirty="0">
                <a:solidFill>
                  <a:srgbClr val="2F2B20"/>
                </a:solidFill>
              </a:rPr>
              <a:t>ξένα</a:t>
            </a:r>
            <a:r>
              <a:rPr lang="el-GR" sz="2400" dirty="0">
                <a:solidFill>
                  <a:srgbClr val="2F2B20"/>
                </a:solidFill>
              </a:rPr>
              <a:t> όταν η τομή τους είναι το ∅</a:t>
            </a:r>
          </a:p>
          <a:p>
            <a:pPr marL="11112" marR="752194" lvl="0" indent="0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400" dirty="0">
                <a:solidFill>
                  <a:srgbClr val="2F2B20"/>
                </a:solidFill>
              </a:rPr>
              <a:t>		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99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Ένωση-Τομή-Διαφορά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204428"/>
            <a:ext cx="4631905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Απλό Πρόβλημα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507288" cy="3771636"/>
              </a:xfrm>
            </p:spPr>
            <p:txBody>
              <a:bodyPr>
                <a:noAutofit/>
              </a:bodyPr>
              <a:lstStyle/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200" dirty="0">
                    <a:solidFill>
                      <a:srgbClr val="2F2B20"/>
                    </a:solidFill>
                  </a:rPr>
                  <a:t>Η Σοφία λέει την αλήθεια κάθε </a:t>
                </a:r>
                <a:r>
                  <a:rPr lang="el-GR" sz="2200" b="1" dirty="0">
                    <a:solidFill>
                      <a:srgbClr val="2F2B20"/>
                    </a:solidFill>
                  </a:rPr>
                  <a:t>Δευτέρα, Τρίτη, Τετάρτη και Πέμπτη,</a:t>
                </a:r>
                <a:r>
                  <a:rPr lang="el-GR" sz="2200" dirty="0">
                    <a:solidFill>
                      <a:srgbClr val="2F2B20"/>
                    </a:solidFill>
                  </a:rPr>
                  <a:t> ενώ η αδερφή της Μαρία λέει την αλήθεια κάθε </a:t>
                </a:r>
                <a:r>
                  <a:rPr lang="el-GR" sz="2200" b="1" dirty="0">
                    <a:solidFill>
                      <a:srgbClr val="2F2B20"/>
                    </a:solidFill>
                  </a:rPr>
                  <a:t>Δευτέρα, Παρασκευή, Σάββατο και </a:t>
                </a:r>
                <a:r>
                  <a:rPr lang="el-GR" sz="2200" b="1" dirty="0" smtClean="0">
                    <a:solidFill>
                      <a:srgbClr val="2F2B20"/>
                    </a:solidFill>
                  </a:rPr>
                  <a:t>Κυριακή</a:t>
                </a:r>
                <a:endParaRPr lang="el-GR" sz="2200" b="1" dirty="0">
                  <a:solidFill>
                    <a:srgbClr val="2F2B20"/>
                  </a:solidFill>
                </a:endParaRP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200" dirty="0">
                    <a:solidFill>
                      <a:srgbClr val="2F2B20"/>
                    </a:solidFill>
                  </a:rPr>
                  <a:t>Σ = {Δε, </a:t>
                </a:r>
                <a:r>
                  <a:rPr lang="el-GR" sz="2200" dirty="0" err="1">
                    <a:solidFill>
                      <a:srgbClr val="2F2B20"/>
                    </a:solidFill>
                  </a:rPr>
                  <a:t>Τρ</a:t>
                </a:r>
                <a:r>
                  <a:rPr lang="el-GR" sz="2200" dirty="0">
                    <a:solidFill>
                      <a:srgbClr val="2F2B20"/>
                    </a:solidFill>
                  </a:rPr>
                  <a:t>, Τε, Πε}   Μ = {Δε, Πα, Σα, </a:t>
                </a:r>
                <a:r>
                  <a:rPr lang="el-GR" sz="2200" dirty="0" err="1">
                    <a:solidFill>
                      <a:srgbClr val="2F2B20"/>
                    </a:solidFill>
                  </a:rPr>
                  <a:t>Κυ</a:t>
                </a:r>
                <a:r>
                  <a:rPr lang="el-GR" sz="2200" dirty="0">
                    <a:solidFill>
                      <a:srgbClr val="2F2B20"/>
                    </a:solidFill>
                  </a:rPr>
                  <a:t>}</a:t>
                </a:r>
                <a:endParaRPr lang="el-GR" sz="2200" b="1" dirty="0">
                  <a:solidFill>
                    <a:srgbClr val="2F2B20"/>
                  </a:solidFill>
                </a:endParaRP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200" dirty="0" smtClean="0">
                    <a:solidFill>
                      <a:srgbClr val="2F2B20"/>
                    </a:solidFill>
                  </a:rPr>
                  <a:t>Αν </a:t>
                </a:r>
                <a:r>
                  <a:rPr lang="el-GR" sz="2200" dirty="0">
                    <a:solidFill>
                      <a:srgbClr val="2F2B20"/>
                    </a:solidFill>
                  </a:rPr>
                  <a:t>και οι δύο ομολογήσουν στην μητέρα τους ότι «Χτες είπαν ψέματα», </a:t>
                </a:r>
                <a:r>
                  <a:rPr lang="el-GR" sz="2200" b="1" dirty="0">
                    <a:solidFill>
                      <a:srgbClr val="2F2B20"/>
                    </a:solidFill>
                  </a:rPr>
                  <a:t>τι μέρα είναι σήμερα</a:t>
                </a:r>
                <a:r>
                  <a:rPr lang="el-GR" sz="2200" dirty="0">
                    <a:solidFill>
                      <a:srgbClr val="2F2B20"/>
                    </a:solidFill>
                  </a:rPr>
                  <a:t>;</a:t>
                </a:r>
              </a:p>
              <a:p>
                <a:pPr marL="11135" lvl="0" indent="0" algn="just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endParaRPr lang="el-GR" sz="2200" dirty="0">
                  <a:solidFill>
                    <a:srgbClr val="2F2B20"/>
                  </a:solidFill>
                </a:endParaRP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200" dirty="0">
                    <a:solidFill>
                      <a:srgbClr val="2F2B20"/>
                    </a:solidFill>
                  </a:rPr>
                  <a:t>Η Σ λέει ψέμα και η Μ αλήθεια: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200" i="1" dirty="0">
                            <a:solidFill>
                              <a:srgbClr val="2F2B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dirty="0">
                            <a:solidFill>
                              <a:srgbClr val="2F2B20"/>
                            </a:solidFill>
                            <a:latin typeface="Cambria Math"/>
                          </a:rPr>
                          <m:t>Σ</m:t>
                        </m:r>
                      </m:e>
                    </m:acc>
                    <m:r>
                      <m:rPr>
                        <m:nor/>
                      </m:rPr>
                      <a:rPr lang="el-GR" sz="2200" b="1" dirty="0">
                        <a:solidFill>
                          <a:srgbClr val="2F2B2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2200" b="1" dirty="0">
                        <a:solidFill>
                          <a:srgbClr val="2F2B20"/>
                        </a:solidFill>
                        <a:sym typeface="Symbol"/>
                      </a:rPr>
                      <m:t></m:t>
                    </m:r>
                  </m:oMath>
                </a14:m>
                <a:r>
                  <a:rPr lang="el-GR" sz="2200" dirty="0">
                    <a:solidFill>
                      <a:srgbClr val="2F2B20"/>
                    </a:solidFill>
                  </a:rPr>
                  <a:t> Μ= {Πα, Σα, </a:t>
                </a:r>
                <a:r>
                  <a:rPr lang="el-GR" sz="2200" dirty="0" err="1">
                    <a:solidFill>
                      <a:srgbClr val="2F2B20"/>
                    </a:solidFill>
                  </a:rPr>
                  <a:t>Κυ</a:t>
                </a:r>
                <a:r>
                  <a:rPr lang="el-GR" sz="2200" dirty="0">
                    <a:solidFill>
                      <a:srgbClr val="2F2B20"/>
                    </a:solidFill>
                  </a:rPr>
                  <a:t>}</a:t>
                </a: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endParaRPr lang="el-GR" sz="2200" dirty="0">
                  <a:solidFill>
                    <a:srgbClr val="2F2B20"/>
                  </a:solidFill>
                </a:endParaRP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200" dirty="0">
                    <a:solidFill>
                      <a:srgbClr val="2F2B20"/>
                    </a:solidFill>
                  </a:rPr>
                  <a:t>Η Σ λέει αλήθεια και η Μ ψέμα:</a:t>
                </a:r>
                <a14:m>
                  <m:oMath xmlns:m="http://schemas.openxmlformats.org/officeDocument/2006/math">
                    <m:r>
                      <a:rPr lang="el-GR" sz="2200" dirty="0">
                        <a:solidFill>
                          <a:srgbClr val="2F2B2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2F2B20"/>
                        </a:solidFill>
                        <a:latin typeface="Cambria Math"/>
                      </a:rPr>
                      <m:t>Σ</m:t>
                    </m:r>
                    <m:r>
                      <m:rPr>
                        <m:nor/>
                      </m:rPr>
                      <a:rPr lang="el-GR" sz="2200" b="1" dirty="0">
                        <a:solidFill>
                          <a:srgbClr val="2F2B2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2200" b="1" dirty="0">
                        <a:solidFill>
                          <a:srgbClr val="2F2B20"/>
                        </a:solidFill>
                        <a:sym typeface="Symbol"/>
                      </a:rPr>
                      <m:t></m:t>
                    </m:r>
                  </m:oMath>
                </a14:m>
                <a:r>
                  <a:rPr lang="el-GR" sz="2200" dirty="0">
                    <a:solidFill>
                      <a:srgbClr val="2F2B2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200" i="1" dirty="0">
                            <a:solidFill>
                              <a:srgbClr val="2F2B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dirty="0">
                            <a:solidFill>
                              <a:srgbClr val="2F2B20"/>
                            </a:solidFill>
                            <a:latin typeface="Cambria Math"/>
                          </a:rPr>
                          <m:t>Μ</m:t>
                        </m:r>
                      </m:e>
                    </m:acc>
                    <m:r>
                      <m:rPr>
                        <m:nor/>
                      </m:rPr>
                      <a:rPr lang="el-GR" sz="2200" b="1" dirty="0">
                        <a:solidFill>
                          <a:srgbClr val="2F2B2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>
                    <a:solidFill>
                      <a:srgbClr val="2F2B20"/>
                    </a:solidFill>
                  </a:rPr>
                  <a:t>= {</a:t>
                </a:r>
                <a:r>
                  <a:rPr lang="el-GR" sz="2200" dirty="0" err="1">
                    <a:solidFill>
                      <a:srgbClr val="2F2B20"/>
                    </a:solidFill>
                  </a:rPr>
                  <a:t>Τρ</a:t>
                </a:r>
                <a:r>
                  <a:rPr lang="el-GR" sz="2200" dirty="0">
                    <a:solidFill>
                      <a:srgbClr val="2F2B20"/>
                    </a:solidFill>
                  </a:rPr>
                  <a:t>, Τε, Πε}</a:t>
                </a:r>
              </a:p>
              <a:p>
                <a:pPr marL="11135" lvl="0" indent="0" algn="just">
                  <a:spcBef>
                    <a:spcPts val="0"/>
                  </a:spcBef>
                  <a:buClr>
                    <a:srgbClr val="675E47"/>
                  </a:buClr>
                  <a:buNone/>
                  <a:tabLst>
                    <a:tab pos="311233" algn="l"/>
                  </a:tabLst>
                </a:pPr>
                <a:endParaRPr lang="el-GR" sz="2200" dirty="0">
                  <a:solidFill>
                    <a:srgbClr val="2F2B20"/>
                  </a:solidFill>
                </a:endParaRPr>
              </a:p>
              <a:p>
                <a:pPr marL="311790" lvl="0" indent="-300655" algn="just">
                  <a:spcBef>
                    <a:spcPts val="0"/>
                  </a:spcBef>
                  <a:buClr>
                    <a:srgbClr val="675E47"/>
                  </a:buClr>
                  <a:tabLst>
                    <a:tab pos="311233" algn="l"/>
                  </a:tabLst>
                </a:pPr>
                <a:r>
                  <a:rPr lang="el-GR" sz="2200" dirty="0">
                    <a:solidFill>
                      <a:srgbClr val="2F2B20"/>
                    </a:solidFill>
                  </a:rPr>
                  <a:t>Σήμερα και οι δύο λένε αλήθεια ή ψέματα: Σ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 b="1" dirty="0">
                        <a:solidFill>
                          <a:srgbClr val="2F2B20"/>
                        </a:solidFill>
                        <a:sym typeface="Symbol"/>
                      </a:rPr>
                      <m:t></m:t>
                    </m:r>
                  </m:oMath>
                </a14:m>
                <a:r>
                  <a:rPr lang="el-GR" sz="2200" dirty="0">
                    <a:solidFill>
                      <a:srgbClr val="2F2B20"/>
                    </a:solidFill>
                  </a:rPr>
                  <a:t> Μ= {Δε} </a:t>
                </a:r>
                <a:r>
                  <a:rPr lang="el-GR" sz="2200" dirty="0" smtClean="0">
                    <a:solidFill>
                      <a:srgbClr val="2F2B20"/>
                    </a:solidFill>
                  </a:rPr>
                  <a:t>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200" i="1" dirty="0">
                            <a:solidFill>
                              <a:srgbClr val="2F2B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dirty="0">
                            <a:solidFill>
                              <a:srgbClr val="2F2B20"/>
                            </a:solidFill>
                            <a:latin typeface="Cambria Math"/>
                          </a:rPr>
                          <m:t>Σ</m:t>
                        </m:r>
                      </m:e>
                    </m:acc>
                    <m:r>
                      <m:rPr>
                        <m:nor/>
                      </m:rPr>
                      <a:rPr lang="el-GR" sz="2200" b="1" dirty="0">
                        <a:solidFill>
                          <a:srgbClr val="2F2B2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2200" b="1" dirty="0">
                        <a:solidFill>
                          <a:srgbClr val="2F2B20"/>
                        </a:solidFill>
                        <a:sym typeface="Symbol"/>
                      </a:rPr>
                      <m:t></m:t>
                    </m:r>
                  </m:oMath>
                </a14:m>
                <a:r>
                  <a:rPr lang="el-GR" sz="2200" dirty="0">
                    <a:solidFill>
                      <a:srgbClr val="2F2B2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200" i="1" dirty="0">
                            <a:solidFill>
                              <a:srgbClr val="2F2B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dirty="0">
                            <a:solidFill>
                              <a:srgbClr val="2F2B20"/>
                            </a:solidFill>
                            <a:latin typeface="Cambria Math"/>
                          </a:rPr>
                          <m:t>Μ</m:t>
                        </m:r>
                      </m:e>
                    </m:acc>
                    <m:r>
                      <a:rPr lang="el-GR" sz="2200" i="1" dirty="0">
                        <a:solidFill>
                          <a:srgbClr val="2F2B20"/>
                        </a:solidFill>
                        <a:latin typeface="Cambria Math"/>
                      </a:rPr>
                      <m:t>=</m:t>
                    </m:r>
                    <m:r>
                      <a:rPr lang="el-GR" sz="2200" i="1" dirty="0">
                        <a:solidFill>
                          <a:srgbClr val="2F2B20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el-GR" sz="2200" dirty="0">
                  <a:solidFill>
                    <a:srgbClr val="2F2B20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507288" cy="3771636"/>
              </a:xfrm>
              <a:blipFill rotWithShape="0">
                <a:blip r:embed="rId3"/>
                <a:stretch>
                  <a:fillRect l="-645" t="-1133" r="-860" b="-124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40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Ιδιότητες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800" dirty="0" err="1">
                <a:solidFill>
                  <a:srgbClr val="2F2B20"/>
                </a:solidFill>
              </a:rPr>
              <a:t>Μεταθετική</a:t>
            </a:r>
            <a:r>
              <a:rPr lang="el-GR" sz="2800" dirty="0">
                <a:solidFill>
                  <a:srgbClr val="2F2B20"/>
                </a:solidFill>
              </a:rPr>
              <a:t>: Α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 Β = Β  Α</a:t>
            </a:r>
            <a:endParaRPr lang="el-GR" sz="2800" dirty="0">
              <a:solidFill>
                <a:srgbClr val="2F2B20"/>
              </a:solidFill>
            </a:endParaRPr>
          </a:p>
          <a:p>
            <a:pPr marL="1839935" lvl="4" indent="0" algn="just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n-US" sz="2800" dirty="0" smtClean="0">
                <a:solidFill>
                  <a:srgbClr val="2F2B20"/>
                </a:solidFill>
              </a:rPr>
              <a:t>     </a:t>
            </a:r>
            <a:r>
              <a:rPr lang="el-GR" sz="2800" dirty="0" smtClean="0">
                <a:solidFill>
                  <a:srgbClr val="2F2B20"/>
                </a:solidFill>
              </a:rPr>
              <a:t>Α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 Β = Β  Α</a:t>
            </a:r>
          </a:p>
          <a:p>
            <a:pPr marL="1839935" lvl="4" indent="0" algn="just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endParaRPr lang="el-GR" sz="2800" dirty="0">
              <a:solidFill>
                <a:srgbClr val="2F2B20"/>
              </a:solidFill>
            </a:endParaRP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800" dirty="0" err="1">
                <a:solidFill>
                  <a:srgbClr val="2F2B20"/>
                </a:solidFill>
              </a:rPr>
              <a:t>Προσεταιριστική</a:t>
            </a:r>
            <a:r>
              <a:rPr lang="el-GR" sz="2800" dirty="0">
                <a:solidFill>
                  <a:srgbClr val="2F2B20"/>
                </a:solidFill>
              </a:rPr>
              <a:t>: </a:t>
            </a:r>
            <a:r>
              <a:rPr lang="en-US" sz="2800" dirty="0">
                <a:solidFill>
                  <a:srgbClr val="2F2B20"/>
                </a:solidFill>
              </a:rPr>
              <a:t>(</a:t>
            </a:r>
            <a:r>
              <a:rPr lang="el-GR" sz="2800" dirty="0">
                <a:solidFill>
                  <a:srgbClr val="2F2B20"/>
                </a:solidFill>
              </a:rPr>
              <a:t>Α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 Β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)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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C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= </a:t>
            </a:r>
            <a:r>
              <a:rPr lang="el-GR" sz="2800" dirty="0">
                <a:solidFill>
                  <a:srgbClr val="2F2B20"/>
                </a:solidFill>
              </a:rPr>
              <a:t>Α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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(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Β 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C)</a:t>
            </a:r>
          </a:p>
          <a:p>
            <a:pPr marL="11135" lvl="0" indent="0" algn="just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n-US" sz="2800" dirty="0">
                <a:solidFill>
                  <a:srgbClr val="2F2B20"/>
                </a:solidFill>
              </a:rPr>
              <a:t>			         </a:t>
            </a:r>
            <a:r>
              <a:rPr lang="en-US" sz="2800" dirty="0" smtClean="0">
                <a:solidFill>
                  <a:srgbClr val="2F2B20"/>
                </a:solidFill>
              </a:rPr>
              <a:t>    (</a:t>
            </a:r>
            <a:r>
              <a:rPr lang="el-GR" sz="2800" dirty="0">
                <a:solidFill>
                  <a:srgbClr val="2F2B20"/>
                </a:solidFill>
              </a:rPr>
              <a:t>Α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 Β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)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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C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= </a:t>
            </a:r>
            <a:r>
              <a:rPr lang="el-GR" sz="2800" dirty="0">
                <a:solidFill>
                  <a:srgbClr val="2F2B20"/>
                </a:solidFill>
              </a:rPr>
              <a:t>Α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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(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Β 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C)</a:t>
            </a:r>
          </a:p>
          <a:p>
            <a:pPr marL="11135" lvl="0" indent="0" algn="just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endParaRPr lang="el-GR" sz="2800" dirty="0">
              <a:solidFill>
                <a:srgbClr val="2F2B20"/>
              </a:solidFill>
            </a:endParaRP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800" dirty="0">
                <a:solidFill>
                  <a:srgbClr val="2F2B20"/>
                </a:solidFill>
              </a:rPr>
              <a:t>Επιμεριστική: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Α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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(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Β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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C)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=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(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Α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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B)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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 (A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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C)</a:t>
            </a:r>
          </a:p>
          <a:p>
            <a:pPr marL="11135" lvl="0" indent="0" algn="just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800" dirty="0">
                <a:solidFill>
                  <a:srgbClr val="2F2B20"/>
                </a:solidFill>
              </a:rPr>
              <a:t>			</a:t>
            </a:r>
            <a:r>
              <a:rPr lang="en-US" sz="2800" dirty="0" smtClean="0">
                <a:solidFill>
                  <a:srgbClr val="2F2B20"/>
                </a:solidFill>
              </a:rPr>
              <a:t>       </a:t>
            </a:r>
            <a:r>
              <a:rPr lang="el-GR" sz="2800" dirty="0">
                <a:solidFill>
                  <a:srgbClr val="2F2B20"/>
                </a:solidFill>
              </a:rPr>
              <a:t>Α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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(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Β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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C)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=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(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Α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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B)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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 (A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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C)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75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Δυναμοσύνο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800" dirty="0" err="1">
                <a:solidFill>
                  <a:srgbClr val="2F2B20"/>
                </a:solidFill>
              </a:rPr>
              <a:t>Tο</a:t>
            </a:r>
            <a:r>
              <a:rPr lang="el-GR" sz="2800" dirty="0">
                <a:solidFill>
                  <a:srgbClr val="2F2B20"/>
                </a:solidFill>
              </a:rPr>
              <a:t> σύνολο το οποίο αποτελείται από όλα τα υποσύνολα ενός συνόλου S, ονομάζεται </a:t>
            </a:r>
            <a:r>
              <a:rPr lang="el-GR" sz="2800" b="1" dirty="0" err="1">
                <a:solidFill>
                  <a:srgbClr val="2F2B20"/>
                </a:solidFill>
              </a:rPr>
              <a:t>δυναμοσύνολο</a:t>
            </a:r>
            <a:r>
              <a:rPr lang="el-GR" sz="2800" dirty="0">
                <a:solidFill>
                  <a:srgbClr val="2F2B20"/>
                </a:solidFill>
              </a:rPr>
              <a:t> (</a:t>
            </a:r>
            <a:r>
              <a:rPr lang="el-GR" sz="2800" dirty="0" err="1">
                <a:solidFill>
                  <a:srgbClr val="2F2B20"/>
                </a:solidFill>
              </a:rPr>
              <a:t>power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l-GR" sz="2800" dirty="0" err="1">
                <a:solidFill>
                  <a:srgbClr val="2F2B20"/>
                </a:solidFill>
              </a:rPr>
              <a:t>set</a:t>
            </a:r>
            <a:r>
              <a:rPr lang="el-GR" sz="2800" dirty="0">
                <a:solidFill>
                  <a:srgbClr val="2F2B20"/>
                </a:solidFill>
              </a:rPr>
              <a:t>) του S και συμβολίζεται με P(S):</a:t>
            </a: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endParaRPr lang="el-GR" sz="2800" dirty="0">
              <a:solidFill>
                <a:srgbClr val="2F2B20"/>
              </a:solidFill>
            </a:endParaRPr>
          </a:p>
          <a:p>
            <a:pPr marL="11135" lvl="0" indent="0" algn="ctr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n-US" sz="2800" dirty="0">
                <a:solidFill>
                  <a:srgbClr val="2F2B20"/>
                </a:solidFill>
                <a:sym typeface="Symbol"/>
              </a:rPr>
              <a:t>P (S)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=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{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 A </a:t>
            </a:r>
            <a:r>
              <a:rPr lang="en-US" sz="2800" dirty="0">
                <a:solidFill>
                  <a:srgbClr val="2F2B20"/>
                </a:solidFill>
              </a:rPr>
              <a:t>:  A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 </a:t>
            </a:r>
            <a:r>
              <a:rPr lang="en-US" sz="2800" dirty="0">
                <a:solidFill>
                  <a:srgbClr val="2F2B20"/>
                </a:solidFill>
              </a:rPr>
              <a:t>S } </a:t>
            </a:r>
            <a:endParaRPr lang="el-GR" sz="2800" dirty="0">
              <a:solidFill>
                <a:srgbClr val="2F2B20"/>
              </a:solidFill>
            </a:endParaRP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endParaRPr lang="el-GR" sz="2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7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363272" cy="3771636"/>
              </a:xfrm>
            </p:spPr>
            <p:txBody>
              <a:bodyPr>
                <a:noAutofit/>
              </a:bodyPr>
              <a:lstStyle/>
              <a:p>
                <a:pPr lvl="0">
                  <a:spcBef>
                    <a:spcPts val="0"/>
                  </a:spcBef>
                </a:pPr>
                <a:r>
                  <a:rPr lang="el-GR" sz="2800" dirty="0">
                    <a:solidFill>
                      <a:srgbClr val="2F2B20"/>
                    </a:solidFill>
                  </a:rPr>
                  <a:t>Για Α = {1,2,3}</a:t>
                </a:r>
              </a:p>
              <a:p>
                <a:pPr marL="180975" lvl="0" indent="-180975">
                  <a:spcBef>
                    <a:spcPts val="0"/>
                  </a:spcBef>
                  <a:buNone/>
                </a:pPr>
                <a:r>
                  <a:rPr lang="en-US" sz="2800" i="1" dirty="0">
                    <a:solidFill>
                      <a:srgbClr val="2F2B20"/>
                    </a:solidFill>
                  </a:rPr>
                  <a:t>	</a:t>
                </a:r>
                <a:r>
                  <a:rPr lang="el-GR" sz="2800" i="1" dirty="0">
                    <a:solidFill>
                      <a:srgbClr val="2F2B20"/>
                    </a:solidFill>
                  </a:rPr>
                  <a:t>	</a:t>
                </a:r>
                <a:r>
                  <a:rPr lang="en-US" sz="2800" i="1" dirty="0">
                    <a:solidFill>
                      <a:srgbClr val="2F2B20"/>
                    </a:solidFill>
                  </a:rPr>
                  <a:t>P</a:t>
                </a:r>
                <a:r>
                  <a:rPr lang="en-US" sz="2800" dirty="0">
                    <a:solidFill>
                      <a:srgbClr val="2F2B20"/>
                    </a:solidFill>
                  </a:rPr>
                  <a:t>(A) = {{}, {1}, {2}, {3}, {1,2}, {1,3}, {2,3}, {1,2,3}}</a:t>
                </a:r>
                <a:endParaRPr lang="el-GR" sz="2800" dirty="0">
                  <a:solidFill>
                    <a:srgbClr val="2F2B20"/>
                  </a:solidFill>
                </a:endParaRPr>
              </a:p>
              <a:p>
                <a:pPr marL="180975" lvl="0" indent="-180975">
                  <a:spcBef>
                    <a:spcPts val="0"/>
                  </a:spcBef>
                  <a:buNone/>
                </a:pPr>
                <a:endParaRPr lang="el-GR" sz="2800" dirty="0">
                  <a:solidFill>
                    <a:srgbClr val="2F2B20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l-GR" sz="2800" dirty="0">
                    <a:solidFill>
                      <a:srgbClr val="2F2B20"/>
                    </a:solidFill>
                  </a:rPr>
                  <a:t>Το 2</a:t>
                </a:r>
                <a:r>
                  <a:rPr lang="el-GR" sz="2800" baseline="30000" dirty="0">
                    <a:solidFill>
                      <a:srgbClr val="2F2B20"/>
                    </a:solidFill>
                  </a:rPr>
                  <a:t>{</a:t>
                </a:r>
                <a:r>
                  <a:rPr lang="en-US" sz="2800" baseline="30000" dirty="0">
                    <a:solidFill>
                      <a:srgbClr val="2F2B20"/>
                    </a:solidFill>
                  </a:rPr>
                  <a:t>c, d}</a:t>
                </a:r>
                <a:r>
                  <a:rPr lang="en-US" sz="2800" dirty="0">
                    <a:solidFill>
                      <a:srgbClr val="2F2B20"/>
                    </a:solidFill>
                  </a:rPr>
                  <a:t>={{c, d}, {c}, {d}, 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2F2B20"/>
                        </a:solidFill>
                        <a:latin typeface="Cambria Math" panose="02040503050406030204" pitchFamily="18" charset="0"/>
                        <a:ea typeface="Cambria Math"/>
                      </a:rPr>
                      <m:t>∅</m:t>
                    </m:r>
                  </m:oMath>
                </a14:m>
                <a:r>
                  <a:rPr lang="en-US" sz="2800" dirty="0">
                    <a:solidFill>
                      <a:srgbClr val="2F2B20"/>
                    </a:solidFill>
                  </a:rPr>
                  <a:t>} </a:t>
                </a:r>
                <a:endParaRPr lang="el-GR" sz="2800" dirty="0">
                  <a:solidFill>
                    <a:srgbClr val="2F2B20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363272" cy="3771636"/>
              </a:xfrm>
              <a:blipFill rotWithShape="0">
                <a:blip r:embed="rId3"/>
                <a:stretch>
                  <a:fillRect l="-1312" t="-16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20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r>
              <a:rPr lang="en-US" sz="1400" dirty="0"/>
              <a:t>H.R. Lewis, </a:t>
            </a:r>
            <a:r>
              <a:rPr lang="el-GR" sz="1400" dirty="0"/>
              <a:t>Χ. Παπαδημητρίου, "Στοιχεία θεωρίας υπολογισμού", 1η έκδοση/2005, Εκδόσεις Κριτική, </a:t>
            </a:r>
            <a:r>
              <a:rPr lang="en-US" sz="1400" dirty="0"/>
              <a:t>ISBN: </a:t>
            </a:r>
            <a:r>
              <a:rPr lang="en-US" sz="1400" dirty="0" smtClean="0"/>
              <a:t>978-960-218-397-7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11776 2. </a:t>
            </a:r>
            <a:endParaRPr lang="el-GR" sz="1400" dirty="0" smtClean="0"/>
          </a:p>
          <a:p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err="1"/>
              <a:t>Sipser</a:t>
            </a:r>
            <a:r>
              <a:rPr lang="en-US" sz="1400" dirty="0"/>
              <a:t>, "</a:t>
            </a:r>
            <a:r>
              <a:rPr lang="el-GR" sz="1400" dirty="0"/>
              <a:t>Εισαγωγή στη Θεωρία Υπολογισμού", 1η έκδοση/2009</a:t>
            </a:r>
            <a:r>
              <a:rPr lang="el-GR" sz="1400" dirty="0" smtClean="0"/>
              <a:t>, Εκδόσεις </a:t>
            </a:r>
            <a:r>
              <a:rPr lang="el-GR" sz="1400" dirty="0"/>
              <a:t>ΙΤΕ-Πανεπιστημιακές Εκδόσεις Κρήτης, </a:t>
            </a:r>
            <a:r>
              <a:rPr lang="en-US" sz="1400" dirty="0"/>
              <a:t>ISBN: 978-960-524-243-5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257</a:t>
            </a:r>
          </a:p>
          <a:p>
            <a:pPr marL="0" indent="0">
              <a:buNone/>
            </a:pPr>
            <a:r>
              <a:rPr lang="el-GR" sz="1400" b="1" dirty="0" smtClean="0"/>
              <a:t>Επιπλέον </a:t>
            </a:r>
            <a:r>
              <a:rPr lang="el-GR" sz="1400" b="1" dirty="0" err="1"/>
              <a:t>συνιστώμενη</a:t>
            </a:r>
            <a:r>
              <a:rPr lang="el-GR" sz="1400" b="1" dirty="0"/>
              <a:t> βιβλιογραφία</a:t>
            </a:r>
            <a:endParaRPr lang="el-GR" sz="1400" dirty="0"/>
          </a:p>
          <a:p>
            <a:pPr marL="358775" lvl="2" indent="-358775"/>
            <a:r>
              <a:rPr lang="en-US" sz="1400" dirty="0" smtClean="0"/>
              <a:t>E</a:t>
            </a:r>
            <a:r>
              <a:rPr lang="en-US" sz="1400" dirty="0"/>
              <a:t>. Rich, "Automata, Computability and Complexity: Theory and Applications", 1st edition/2007,</a:t>
            </a:r>
            <a:br>
              <a:rPr lang="en-US" sz="1400" dirty="0"/>
            </a:br>
            <a:r>
              <a:rPr lang="en-US" sz="1400" dirty="0"/>
              <a:t>Prentice Hall, ISBN: 978-0132288064 </a:t>
            </a:r>
            <a:endParaRPr lang="el-GR" sz="1400" dirty="0" smtClean="0"/>
          </a:p>
          <a:p>
            <a:pPr marL="358775" lvl="2" indent="-358775"/>
            <a:r>
              <a:rPr lang="en-US" sz="1400" dirty="0" smtClean="0"/>
              <a:t>J</a:t>
            </a:r>
            <a:r>
              <a:rPr lang="en-US" sz="1400" dirty="0"/>
              <a:t>. E.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D. Ullman, "Introduction</a:t>
            </a:r>
            <a:br>
              <a:rPr lang="en-US" sz="1400" dirty="0"/>
            </a:br>
            <a:r>
              <a:rPr lang="en-US" sz="1400" dirty="0"/>
              <a:t>to Automata Theory, Languages, and Computation", 3rd edition/2006, Prentice Hall, ISBN: 978-</a:t>
            </a:r>
            <a:br>
              <a:rPr lang="en-US" sz="1400" dirty="0"/>
            </a:br>
            <a:r>
              <a:rPr lang="en-US" sz="1400" dirty="0"/>
              <a:t>0321455369</a:t>
            </a:r>
          </a:p>
          <a:p>
            <a:pPr marL="358775" lvl="2" indent="-358775"/>
            <a:r>
              <a:rPr lang="en-US" sz="1400" dirty="0"/>
              <a:t>J.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Ullman, </a:t>
            </a:r>
            <a:r>
              <a:rPr lang="en-US" sz="1400" dirty="0" err="1"/>
              <a:t>Intoduction</a:t>
            </a:r>
            <a:r>
              <a:rPr lang="en-US" sz="1400" dirty="0"/>
              <a:t> to Automata Theory, Languages and</a:t>
            </a:r>
            <a:br>
              <a:rPr lang="en-US" sz="1400" dirty="0"/>
            </a:br>
            <a:r>
              <a:rPr lang="en-US" sz="1400" dirty="0"/>
              <a:t>Computation, 2nd ed., Pearson - Addison Wesley, 2003</a:t>
            </a:r>
          </a:p>
          <a:p>
            <a:pPr marL="358775" lvl="2" indent="-358775"/>
            <a:r>
              <a:rPr lang="en-US" sz="1400" dirty="0"/>
              <a:t>M. </a:t>
            </a:r>
            <a:r>
              <a:rPr lang="en-US" sz="1400" dirty="0" err="1"/>
              <a:t>Sipser</a:t>
            </a:r>
            <a:r>
              <a:rPr lang="en-US" sz="1400" dirty="0"/>
              <a:t>, </a:t>
            </a:r>
            <a:r>
              <a:rPr lang="el-GR" sz="1400" dirty="0"/>
              <a:t>Εισαγωγή στη Θεωρία Υπολογισμού, Πανεπιστημιακές Εκδόσεις Κρήτης, 2007</a:t>
            </a:r>
            <a:endParaRPr lang="el-GR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Αλέξανδρος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Τζάλλας.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Θεωρία Υπολογισμού.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eclass.teiep.gr/courses/COMP112/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Σύνολα &amp; Σχέσεις (1/2)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Μάθημα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Στόχοι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εισαγωγή </a:t>
            </a:r>
            <a:r>
              <a:rPr lang="el-GR" sz="2000" dirty="0"/>
              <a:t>στα μαθηματικά των υπολογιστών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κατανόηση </a:t>
            </a:r>
            <a:r>
              <a:rPr lang="el-GR" sz="2000" dirty="0"/>
              <a:t>θεμελιωδών αρχών της υπολογιστικής επιστήμης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παρουσία </a:t>
            </a:r>
            <a:r>
              <a:rPr lang="el-GR" sz="2000" dirty="0"/>
              <a:t>μακρόχρονης ιστορίας υπολογιστικής επιστήμης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γνωριμία </a:t>
            </a:r>
            <a:r>
              <a:rPr lang="el-GR" sz="2000" dirty="0"/>
              <a:t>με μια ενεργό ερευνητική περιοχή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Καινοτομία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συνδυασμός </a:t>
            </a:r>
            <a:r>
              <a:rPr lang="el-GR" sz="2000" dirty="0"/>
              <a:t>θεωρίας &amp; πράξης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βασικά </a:t>
            </a:r>
            <a:r>
              <a:rPr lang="el-GR" sz="2000" dirty="0"/>
              <a:t>στοιχεία θεωρίας μεταγλωττιστών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Γιατί;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/>
              <a:t>Μηχανικοί  Πληροφορικής ή Υπολογιστών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παραπάνω </a:t>
            </a:r>
            <a:r>
              <a:rPr lang="el-GR" sz="2000" dirty="0"/>
              <a:t>από απλοί προγραμματιστές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επίλυση </a:t>
            </a:r>
            <a:r>
              <a:rPr lang="el-GR" sz="2000" dirty="0"/>
              <a:t>υπολογιστικών προβλημάτων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επινόηση </a:t>
            </a:r>
            <a:r>
              <a:rPr lang="el-GR" sz="2000" dirty="0"/>
              <a:t>αποδοτικών αλγορίθμων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ανάγκη ανάλυσης </a:t>
            </a:r>
            <a:r>
              <a:rPr lang="el-GR" sz="2000" dirty="0"/>
              <a:t>προβλημάτων &amp; αλγορίθμων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/>
              <a:t>Επιστήμη Πληροφορικής ή Υπολογιστών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θεμελίωση </a:t>
            </a:r>
            <a:r>
              <a:rPr lang="el-GR" sz="2000" dirty="0"/>
              <a:t>της υπολογιστικής επιστήμης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κομψή </a:t>
            </a:r>
            <a:r>
              <a:rPr lang="el-GR" sz="2000" dirty="0"/>
              <a:t>μαθηματική θεωρία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ανεξάρτητη </a:t>
            </a:r>
            <a:r>
              <a:rPr lang="el-GR" sz="2000" dirty="0"/>
              <a:t>από το φυσικό μοντέλο υπολογισμού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διαχρονική </a:t>
            </a:r>
            <a:r>
              <a:rPr lang="el-GR" sz="2000" dirty="0"/>
              <a:t>αξία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40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Ωρολόγιο Πρόγραμμα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b="1" dirty="0"/>
              <a:t>Διαλέξεις</a:t>
            </a:r>
          </a:p>
          <a:p>
            <a:pPr marL="404813" indent="-61913">
              <a:buNone/>
            </a:pPr>
            <a:r>
              <a:rPr lang="el-GR" sz="2400" dirty="0"/>
              <a:t>-Παρασκευή, 11:00-13:00, αμφιθέατρο Β ή εργαστήριο</a:t>
            </a:r>
          </a:p>
          <a:p>
            <a:pPr lvl="0">
              <a:buClr>
                <a:srgbClr val="A9A57C"/>
              </a:buClr>
            </a:pPr>
            <a:r>
              <a:rPr lang="el-GR" sz="2400" b="1" dirty="0">
                <a:solidFill>
                  <a:srgbClr val="2F2B20"/>
                </a:solidFill>
              </a:rPr>
              <a:t>Εργαστήριο (Ασκήσεις Πράξεις)</a:t>
            </a:r>
          </a:p>
          <a:p>
            <a:pPr marL="404813" indent="-61913">
              <a:buNone/>
            </a:pPr>
            <a:r>
              <a:rPr lang="el-GR" sz="2400" dirty="0"/>
              <a:t>-Παρασκευή, 13:00-14:00, αμφιθέατρο Β ή εργαστήριο</a:t>
            </a:r>
          </a:p>
          <a:p>
            <a:pPr marL="404813" indent="-61913">
              <a:buNone/>
            </a:pPr>
            <a:r>
              <a:rPr lang="el-GR" sz="2400" dirty="0"/>
              <a:t>-Επίλυση ασκήσεων </a:t>
            </a:r>
            <a:endParaRPr lang="el-GR" sz="2400" b="1" dirty="0">
              <a:solidFill>
                <a:srgbClr val="2F2B2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87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Ύλη Μαθήματος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000" b="1" dirty="0"/>
              <a:t>Α’ Μέρος</a:t>
            </a:r>
          </a:p>
          <a:p>
            <a:pPr marL="285750" indent="0">
              <a:spcBef>
                <a:spcPts val="600"/>
              </a:spcBef>
              <a:buNone/>
            </a:pPr>
            <a:r>
              <a:rPr lang="el-GR" sz="2000" dirty="0"/>
              <a:t> </a:t>
            </a:r>
            <a:r>
              <a:rPr lang="el-GR" sz="2000" dirty="0" smtClean="0"/>
              <a:t>-</a:t>
            </a:r>
            <a:r>
              <a:rPr lang="en-US" sz="2000" dirty="0" smtClean="0"/>
              <a:t> </a:t>
            </a:r>
            <a:r>
              <a:rPr lang="el-GR" sz="2000" dirty="0" smtClean="0"/>
              <a:t>Σύνολα</a:t>
            </a:r>
            <a:r>
              <a:rPr lang="el-GR" sz="2000" dirty="0"/>
              <a:t>, σχέσεις, αλφάβητα &amp; γλώσσες</a:t>
            </a:r>
          </a:p>
          <a:p>
            <a:pPr marL="285750" indent="0">
              <a:spcBef>
                <a:spcPts val="600"/>
              </a:spcBef>
              <a:buNone/>
            </a:pPr>
            <a:r>
              <a:rPr lang="en-US" sz="2000" dirty="0" smtClean="0"/>
              <a:t> </a:t>
            </a:r>
            <a:r>
              <a:rPr lang="el-GR" sz="2000" dirty="0" smtClean="0"/>
              <a:t>- </a:t>
            </a:r>
            <a:r>
              <a:rPr lang="el-GR" sz="2000" dirty="0"/>
              <a:t>Κανονικές γλώσσες &amp; πεπερασμένα αυτόματα	</a:t>
            </a:r>
          </a:p>
          <a:p>
            <a:pPr marL="404813" indent="-61913">
              <a:spcBef>
                <a:spcPts val="600"/>
              </a:spcBef>
              <a:buNone/>
            </a:pPr>
            <a:r>
              <a:rPr lang="el-GR" sz="2000" dirty="0" smtClean="0"/>
              <a:t>-</a:t>
            </a:r>
            <a:r>
              <a:rPr lang="en-US" sz="2000" dirty="0" smtClean="0"/>
              <a:t> </a:t>
            </a:r>
            <a:r>
              <a:rPr lang="el-GR" sz="2000" dirty="0" smtClean="0"/>
              <a:t>Εφαρμογή</a:t>
            </a:r>
            <a:r>
              <a:rPr lang="el-GR" sz="2000" dirty="0"/>
              <a:t>: λεκτική ανάλυση &amp; το εργαλείο </a:t>
            </a:r>
            <a:r>
              <a:rPr lang="en-US" sz="2000" dirty="0"/>
              <a:t>flex</a:t>
            </a:r>
            <a:endParaRPr lang="el-GR" sz="2000" dirty="0"/>
          </a:p>
          <a:p>
            <a:pPr marL="404813" indent="-61913">
              <a:spcBef>
                <a:spcPts val="600"/>
              </a:spcBef>
              <a:buNone/>
            </a:pPr>
            <a:r>
              <a:rPr lang="el-GR" sz="2000" dirty="0" smtClean="0"/>
              <a:t>-</a:t>
            </a:r>
            <a:r>
              <a:rPr lang="en-US" sz="2000" dirty="0" smtClean="0"/>
              <a:t> </a:t>
            </a:r>
            <a:r>
              <a:rPr lang="el-GR" sz="2000" dirty="0" smtClean="0"/>
              <a:t>Γλώσσες </a:t>
            </a:r>
            <a:r>
              <a:rPr lang="el-GR" sz="2000" dirty="0"/>
              <a:t>χωρίς </a:t>
            </a:r>
            <a:r>
              <a:rPr lang="el-GR" sz="2000" dirty="0" err="1"/>
              <a:t>συμφραζόμενα</a:t>
            </a:r>
            <a:r>
              <a:rPr lang="el-GR" sz="2000" dirty="0"/>
              <a:t> &amp; αυτόματα στοίβας</a:t>
            </a:r>
          </a:p>
          <a:p>
            <a:pPr marL="404813" indent="-61913">
              <a:spcBef>
                <a:spcPts val="600"/>
              </a:spcBef>
              <a:buNone/>
            </a:pPr>
            <a:r>
              <a:rPr lang="el-GR" sz="2000" dirty="0" smtClean="0"/>
              <a:t>-</a:t>
            </a:r>
            <a:r>
              <a:rPr lang="en-US" sz="2000" dirty="0" smtClean="0"/>
              <a:t> </a:t>
            </a:r>
            <a:r>
              <a:rPr lang="el-GR" sz="2000" dirty="0" smtClean="0"/>
              <a:t>Εφαρμογή</a:t>
            </a:r>
            <a:r>
              <a:rPr lang="el-GR" sz="2000" dirty="0"/>
              <a:t>: συντακτική ανάλυση &amp; το εργαλείο </a:t>
            </a:r>
            <a:r>
              <a:rPr lang="en-US" sz="2000" dirty="0"/>
              <a:t>bison</a:t>
            </a:r>
            <a:endParaRPr lang="el-GR" sz="2000" dirty="0"/>
          </a:p>
          <a:p>
            <a:pPr>
              <a:spcBef>
                <a:spcPts val="600"/>
              </a:spcBef>
              <a:buClr>
                <a:srgbClr val="A9A57C"/>
              </a:buClr>
            </a:pPr>
            <a:r>
              <a:rPr lang="el-GR" sz="2000" b="1" dirty="0">
                <a:solidFill>
                  <a:srgbClr val="2F2B20"/>
                </a:solidFill>
              </a:rPr>
              <a:t>Β’ Μέρος</a:t>
            </a:r>
          </a:p>
          <a:p>
            <a:pPr indent="0">
              <a:spcBef>
                <a:spcPts val="600"/>
              </a:spcBef>
              <a:buNone/>
            </a:pPr>
            <a:r>
              <a:rPr lang="en-US" sz="2000" dirty="0" smtClean="0"/>
              <a:t>- </a:t>
            </a:r>
            <a:r>
              <a:rPr lang="el-GR" sz="2000" dirty="0" smtClean="0"/>
              <a:t>Αναδρομικές </a:t>
            </a:r>
            <a:r>
              <a:rPr lang="el-GR" sz="2000" dirty="0"/>
              <a:t>γλώσσες &amp; μηχανές </a:t>
            </a:r>
            <a:r>
              <a:rPr lang="en-US" sz="2000" dirty="0"/>
              <a:t>Turing</a:t>
            </a:r>
          </a:p>
          <a:p>
            <a:pPr indent="0">
              <a:spcBef>
                <a:spcPts val="600"/>
              </a:spcBef>
              <a:buNone/>
            </a:pPr>
            <a:r>
              <a:rPr lang="en-US" sz="2000" dirty="0" smtClean="0"/>
              <a:t>- </a:t>
            </a:r>
            <a:r>
              <a:rPr lang="el-GR" sz="2000" dirty="0" err="1" smtClean="0"/>
              <a:t>Επιλυσιμότητα</a:t>
            </a:r>
            <a:r>
              <a:rPr lang="el-GR" sz="2000" dirty="0" smtClean="0"/>
              <a:t> </a:t>
            </a:r>
            <a:r>
              <a:rPr lang="el-GR" sz="2000" dirty="0"/>
              <a:t>&amp; μη </a:t>
            </a:r>
            <a:r>
              <a:rPr lang="el-GR" sz="2000" dirty="0" err="1"/>
              <a:t>Επιλυσιμότητα</a:t>
            </a:r>
            <a:endParaRPr lang="el-GR" sz="2000" dirty="0"/>
          </a:p>
          <a:p>
            <a:pPr indent="0">
              <a:spcBef>
                <a:spcPts val="600"/>
              </a:spcBef>
              <a:buNone/>
            </a:pPr>
            <a:r>
              <a:rPr lang="el-GR" sz="2000" dirty="0" smtClean="0"/>
              <a:t>-</a:t>
            </a:r>
            <a:r>
              <a:rPr lang="en-US" sz="2000" dirty="0" smtClean="0"/>
              <a:t> </a:t>
            </a:r>
            <a:r>
              <a:rPr lang="el-GR" sz="2000" dirty="0" smtClean="0"/>
              <a:t>Υπολογιστική </a:t>
            </a:r>
            <a:r>
              <a:rPr lang="el-GR" sz="2000" dirty="0"/>
              <a:t>πολυπλοκότητα &amp; οι κλάσεις </a:t>
            </a:r>
            <a:r>
              <a:rPr lang="en-US" sz="2000" i="1" dirty="0"/>
              <a:t>P </a:t>
            </a:r>
            <a:r>
              <a:rPr lang="el-GR" sz="2000" i="1" dirty="0"/>
              <a:t>&amp; Ν</a:t>
            </a:r>
            <a:r>
              <a:rPr lang="en-US" sz="2000" i="1" dirty="0"/>
              <a:t>P</a:t>
            </a:r>
          </a:p>
          <a:p>
            <a:pPr indent="0">
              <a:spcBef>
                <a:spcPts val="600"/>
              </a:spcBef>
              <a:buNone/>
            </a:pPr>
            <a:r>
              <a:rPr lang="en-US" sz="2000" i="1" dirty="0" smtClean="0"/>
              <a:t>- </a:t>
            </a:r>
            <a:r>
              <a:rPr lang="el-GR" sz="2000" dirty="0" smtClean="0"/>
              <a:t>Εφαρμογή</a:t>
            </a:r>
            <a:r>
              <a:rPr lang="el-GR" sz="2000" dirty="0"/>
              <a:t>: εκτίμηση δυσκολίας, προσεγγιστικοί αλγόριθμοι </a:t>
            </a:r>
            <a:endParaRPr lang="el-GR" sz="2000" i="1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7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Σήμερα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/>
              <a:t>Σύνολα</a:t>
            </a:r>
          </a:p>
          <a:p>
            <a:pPr marL="285750" indent="0">
              <a:spcBef>
                <a:spcPts val="600"/>
              </a:spcBef>
              <a:buNone/>
            </a:pPr>
            <a:r>
              <a:rPr lang="el-GR" sz="2000" dirty="0"/>
              <a:t> -ορισμός, αναπαράσταση, πράξεις &amp; ιδιότητες</a:t>
            </a:r>
          </a:p>
          <a:p>
            <a:pPr marL="285750" indent="0">
              <a:spcBef>
                <a:spcPts val="600"/>
              </a:spcBef>
              <a:buNone/>
            </a:pPr>
            <a:r>
              <a:rPr lang="el-GR" sz="2000" dirty="0"/>
              <a:t>- μέγεθος συνόλων, </a:t>
            </a:r>
            <a:r>
              <a:rPr lang="el-GR" sz="2000" dirty="0" err="1"/>
              <a:t>απειροσύνολα</a:t>
            </a:r>
            <a:r>
              <a:rPr lang="el-GR" sz="2000" dirty="0"/>
              <a:t>, ιδιότητες	</a:t>
            </a:r>
          </a:p>
          <a:p>
            <a:pPr>
              <a:spcBef>
                <a:spcPts val="600"/>
              </a:spcBef>
              <a:buClr>
                <a:srgbClr val="A9A57C"/>
              </a:buClr>
            </a:pPr>
            <a:r>
              <a:rPr lang="el-GR" sz="2400" b="1" dirty="0">
                <a:solidFill>
                  <a:srgbClr val="2F2B20"/>
                </a:solidFill>
              </a:rPr>
              <a:t>Διατεταγμένα Ζεύγη</a:t>
            </a:r>
          </a:p>
          <a:p>
            <a:pPr indent="0">
              <a:spcBef>
                <a:spcPts val="600"/>
              </a:spcBef>
              <a:buNone/>
            </a:pPr>
            <a:r>
              <a:rPr lang="en-US" sz="2000" dirty="0"/>
              <a:t>-</a:t>
            </a:r>
            <a:r>
              <a:rPr lang="el-GR" sz="2000" dirty="0"/>
              <a:t>ορισμός, Καρτεσιανό γινόμενο, διαφορές από σύνολα</a:t>
            </a:r>
          </a:p>
          <a:p>
            <a:pPr>
              <a:spcBef>
                <a:spcPts val="600"/>
              </a:spcBef>
            </a:pPr>
            <a:r>
              <a:rPr lang="el-GR" sz="2400" b="1" dirty="0"/>
              <a:t>Σχέσεις</a:t>
            </a:r>
          </a:p>
          <a:p>
            <a:pPr marL="285750" indent="0">
              <a:spcBef>
                <a:spcPts val="600"/>
              </a:spcBef>
              <a:buNone/>
            </a:pPr>
            <a:r>
              <a:rPr lang="el-GR" sz="2000" dirty="0"/>
              <a:t> -δυαδικές σχέσεις, γραφική αναπαράσταση</a:t>
            </a:r>
          </a:p>
          <a:p>
            <a:pPr marL="285750" indent="0">
              <a:spcBef>
                <a:spcPts val="600"/>
              </a:spcBef>
              <a:buNone/>
            </a:pPr>
            <a:r>
              <a:rPr lang="el-GR" sz="2000" dirty="0"/>
              <a:t>- Σχέσεις ισοδυναμίας, κλάσεις ισοδυναμίας	</a:t>
            </a:r>
          </a:p>
          <a:p>
            <a:pPr>
              <a:spcBef>
                <a:spcPts val="600"/>
              </a:spcBef>
              <a:buClr>
                <a:srgbClr val="A9A57C"/>
              </a:buClr>
            </a:pPr>
            <a:r>
              <a:rPr lang="el-GR" sz="2400" b="1" dirty="0">
                <a:solidFill>
                  <a:srgbClr val="2F2B20"/>
                </a:solidFill>
              </a:rPr>
              <a:t>Συναρτήσει</a:t>
            </a:r>
            <a:r>
              <a:rPr lang="el-GR" sz="2000" b="1" dirty="0">
                <a:solidFill>
                  <a:srgbClr val="2F2B20"/>
                </a:solidFill>
              </a:rPr>
              <a:t>ς</a:t>
            </a:r>
          </a:p>
          <a:p>
            <a:pPr indent="0">
              <a:spcBef>
                <a:spcPts val="600"/>
              </a:spcBef>
              <a:buNone/>
            </a:pPr>
            <a:r>
              <a:rPr lang="en-US" sz="2000" dirty="0"/>
              <a:t>-</a:t>
            </a:r>
            <a:r>
              <a:rPr lang="el-GR" sz="2000" dirty="0"/>
              <a:t>ορισμός, ειδικοί τύποι, πράξεις</a:t>
            </a:r>
          </a:p>
          <a:p>
            <a:pPr indent="0">
              <a:spcBef>
                <a:spcPts val="600"/>
              </a:spcBef>
              <a:buNone/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56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4117</TotalTime>
  <Words>1300</Words>
  <Application>Microsoft Office PowerPoint</Application>
  <PresentationFormat>Προβολή στην οθόνη (16:10)</PresentationFormat>
  <Paragraphs>325</Paragraphs>
  <Slides>33</Slides>
  <Notes>33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Symbol</vt:lpstr>
      <vt:lpstr>Times New Roman</vt:lpstr>
      <vt:lpstr>Wingdings</vt:lpstr>
      <vt:lpstr>Θέμα του Office</vt:lpstr>
      <vt:lpstr>Θεωρία Υπολογισμού</vt:lpstr>
      <vt:lpstr>Παρουσίαση του PowerPoint</vt:lpstr>
      <vt:lpstr>Άδειες Χρήσης</vt:lpstr>
      <vt:lpstr>Χρηματοδότηση</vt:lpstr>
      <vt:lpstr>Το Μάθημα</vt:lpstr>
      <vt:lpstr>Γιατί;</vt:lpstr>
      <vt:lpstr>Ωρολόγιο Πρόγραμμα</vt:lpstr>
      <vt:lpstr>Ύλη Μαθήματος</vt:lpstr>
      <vt:lpstr>Σήμερα</vt:lpstr>
      <vt:lpstr>Σύνολα &amp; Λογική</vt:lpstr>
      <vt:lpstr>Σύνολα &amp; Λογική</vt:lpstr>
      <vt:lpstr>Σύνολα Αριθμών (1/2)</vt:lpstr>
      <vt:lpstr>Σύνολα Αριθμών (2/2)</vt:lpstr>
      <vt:lpstr>Αναπαράσταση Συνόλων</vt:lpstr>
      <vt:lpstr>Παραδείγματα</vt:lpstr>
      <vt:lpstr>Υποσύνολο</vt:lpstr>
      <vt:lpstr>Υποσύνολο</vt:lpstr>
      <vt:lpstr>Ισότητα Συνόλων</vt:lpstr>
      <vt:lpstr>Διάταξη Συνόλων</vt:lpstr>
      <vt:lpstr>Παραδείγματα</vt:lpstr>
      <vt:lpstr>Πράξεις Συνόλων-Ένωση</vt:lpstr>
      <vt:lpstr>Πράξεις Συνόλων-Διαφορά</vt:lpstr>
      <vt:lpstr>Πράξεις Συνόλων-Τομή</vt:lpstr>
      <vt:lpstr>Ένωση-Τομή-Διαφορά</vt:lpstr>
      <vt:lpstr>Ένα Απλό Πρόβλημα</vt:lpstr>
      <vt:lpstr>Βασικές Ιδιότητες</vt:lpstr>
      <vt:lpstr>Δυναμοσύνο</vt:lpstr>
      <vt:lpstr>Παραδείγματα 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246</cp:revision>
  <dcterms:created xsi:type="dcterms:W3CDTF">2012-09-06T09:03:05Z</dcterms:created>
  <dcterms:modified xsi:type="dcterms:W3CDTF">2015-09-18T21:56:47Z</dcterms:modified>
</cp:coreProperties>
</file>