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9" r:id="rId3"/>
    <p:sldId id="257" r:id="rId4"/>
    <p:sldId id="259" r:id="rId5"/>
    <p:sldId id="511" r:id="rId6"/>
    <p:sldId id="341" r:id="rId7"/>
    <p:sldId id="342" r:id="rId8"/>
    <p:sldId id="339" r:id="rId9"/>
    <p:sldId id="336" r:id="rId10"/>
    <p:sldId id="337" r:id="rId11"/>
    <p:sldId id="338" r:id="rId12"/>
    <p:sldId id="333" r:id="rId13"/>
    <p:sldId id="334" r:id="rId14"/>
    <p:sldId id="335" r:id="rId15"/>
    <p:sldId id="303" r:id="rId16"/>
    <p:sldId id="291" r:id="rId17"/>
    <p:sldId id="292" r:id="rId18"/>
    <p:sldId id="293" r:id="rId19"/>
    <p:sldId id="294" r:id="rId20"/>
    <p:sldId id="295" r:id="rId21"/>
    <p:sldId id="280" r:id="rId22"/>
  </p:sldIdLst>
  <p:sldSz cx="9144000" cy="5715000" type="screen16x10"/>
  <p:notesSz cx="6858000" cy="9144000"/>
  <p:custDataLst>
    <p:tags r:id="rId25"/>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80" autoAdjust="0"/>
    <p:restoredTop sz="99309" autoAdjust="0"/>
  </p:normalViewPr>
  <p:slideViewPr>
    <p:cSldViewPr>
      <p:cViewPr varScale="1">
        <p:scale>
          <a:sx n="93" d="100"/>
          <a:sy n="93" d="100"/>
        </p:scale>
        <p:origin x="-570" y="-90"/>
      </p:cViewPr>
      <p:guideLst>
        <p:guide orient="horz" pos="180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5" d="100"/>
          <a:sy n="85" d="100"/>
        </p:scale>
        <p:origin x="-315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Θέση ημερομηνίας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37BE1945-6095-409C-847F-4D2316121B0D}" type="datetimeFigureOut">
              <a:rPr lang="en-GB"/>
              <a:pPr>
                <a:defRPr/>
              </a:pPr>
              <a:t>25/01/2016</a:t>
            </a:fld>
            <a:endParaRPr lang="en-GB"/>
          </a:p>
        </p:txBody>
      </p:sp>
      <p:sp>
        <p:nvSpPr>
          <p:cNvPr id="4" name="Θέση υποσέλιδου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5" name="Θέση αριθμού διαφάνειας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06199AD4-4054-401B-AAC2-13106D4C2FE7}"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FFD3500-BB04-454D-9EFB-5B66854EE546}" type="datetimeFigureOut">
              <a:rPr lang="el-GR"/>
              <a:pPr>
                <a:defRPr/>
              </a:pPr>
              <a:t>25/1/2016</a:t>
            </a:fld>
            <a:endParaRPr lang="el-GR"/>
          </a:p>
        </p:txBody>
      </p:sp>
      <p:sp>
        <p:nvSpPr>
          <p:cNvPr id="4" name="Θέση εικόνας διαφάνειας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FC48642F-3B7B-4203-BB1B-6EEC07212558}" type="slidenum">
              <a:rPr lang="el-GR"/>
              <a:pPr>
                <a:defRPr/>
              </a:pPr>
              <a:t>‹#›</a:t>
            </a:fld>
            <a:endParaRPr lang="el-GR"/>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638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638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718B9C5-5DA2-41C1-AA52-04CEE6F841DF}" type="slidenum">
              <a:rPr lang="el-GR"/>
              <a:pPr fontAlgn="base">
                <a:spcBef>
                  <a:spcPct val="0"/>
                </a:spcBef>
                <a:spcAft>
                  <a:spcPct val="0"/>
                </a:spcAft>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505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505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E00076-0CB1-44C8-ABB8-33D6FF61B0E2}" type="slidenum">
              <a:rPr lang="el-GR"/>
              <a:pPr fontAlgn="base">
                <a:spcBef>
                  <a:spcPct val="0"/>
                </a:spcBef>
                <a:spcAft>
                  <a:spcPct val="0"/>
                </a:spcAft>
              </a:pPr>
              <a:t>20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4710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710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0E6D95-D6EA-487D-9134-B8FEC3EA4E68}" type="slidenum">
              <a:rPr lang="el-GR"/>
              <a:pPr fontAlgn="base">
                <a:spcBef>
                  <a:spcPct val="0"/>
                </a:spcBef>
                <a:spcAft>
                  <a:spcPct val="0"/>
                </a:spcAft>
              </a:pPr>
              <a:t>21</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1843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solidFill>
                <a:srgbClr val="FF0000"/>
              </a:solidFill>
            </a:endParaRPr>
          </a:p>
        </p:txBody>
      </p:sp>
      <p:sp>
        <p:nvSpPr>
          <p:cNvPr id="1843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CB52273-F0F4-4CBA-90C3-5E3B2D7D023F}" type="slidenum">
              <a:rPr lang="el-GR"/>
              <a:pPr fontAlgn="base">
                <a:spcBef>
                  <a:spcPct val="0"/>
                </a:spcBef>
                <a:spcAft>
                  <a:spcPct val="0"/>
                </a:spcAft>
              </a:pPr>
              <a:t>2</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048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l-GR" smtClean="0"/>
              <a:t> </a:t>
            </a:r>
          </a:p>
        </p:txBody>
      </p:sp>
      <p:sp>
        <p:nvSpPr>
          <p:cNvPr id="2048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24115B-3C66-4579-AC02-831435943E4B}" type="slidenum">
              <a:rPr lang="el-GR"/>
              <a:pPr fontAlgn="base">
                <a:spcBef>
                  <a:spcPct val="0"/>
                </a:spcBef>
                <a:spcAft>
                  <a:spcPct val="0"/>
                </a:spcAft>
              </a:pPr>
              <a:t>3</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Θέση εικόνας διαφάνειας 1"/>
          <p:cNvSpPr>
            <a:spLocks noGrp="1" noRot="1" noChangeAspect="1"/>
          </p:cNvSpPr>
          <p:nvPr>
            <p:ph type="sldImg"/>
          </p:nvPr>
        </p:nvSpPr>
        <p:spPr bwMode="auto">
          <a:noFill/>
          <a:ln>
            <a:solidFill>
              <a:srgbClr val="000000"/>
            </a:solidFill>
            <a:miter lim="800000"/>
            <a:headEnd/>
            <a:tailEnd/>
          </a:ln>
        </p:spPr>
      </p:sp>
      <p:sp>
        <p:nvSpPr>
          <p:cNvPr id="2253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marL="171450" indent="-171450">
              <a:spcBef>
                <a:spcPct val="0"/>
              </a:spcBef>
              <a:buFontTx/>
              <a:buChar char="•"/>
            </a:pPr>
            <a:endParaRPr lang="el-GR" smtClean="0"/>
          </a:p>
        </p:txBody>
      </p:sp>
      <p:sp>
        <p:nvSpPr>
          <p:cNvPr id="2253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E7DE009-BA31-4F00-87FB-698B00D56CF3}" type="slidenum">
              <a:rPr lang="el-GR"/>
              <a:pPr fontAlgn="base">
                <a:spcBef>
                  <a:spcPct val="0"/>
                </a:spcBef>
                <a:spcAft>
                  <a:spcPct val="0"/>
                </a:spcAft>
              </a:pPr>
              <a:t>4</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34818"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4819"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107D532-BF7B-42BC-850D-C6A4C17EDDBF}" type="slidenum">
              <a:rPr lang="el-GR"/>
              <a:pPr fontAlgn="base">
                <a:spcBef>
                  <a:spcPct val="0"/>
                </a:spcBef>
                <a:spcAft>
                  <a:spcPct val="0"/>
                </a:spcAft>
              </a:pPr>
              <a:t>15</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36866"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6867"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E004FCF-4119-4534-A12E-865475B3F546}" type="slidenum">
              <a:rPr lang="el-GR"/>
              <a:pPr fontAlgn="base">
                <a:spcBef>
                  <a:spcPct val="0"/>
                </a:spcBef>
                <a:spcAft>
                  <a:spcPct val="0"/>
                </a:spcAft>
              </a:pPr>
              <a:t>16</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38914"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38915"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C717CE7-7779-4454-8B41-7FEB83F30094}" type="slidenum">
              <a:rPr lang="el-GR"/>
              <a:pPr fontAlgn="base">
                <a:spcBef>
                  <a:spcPct val="0"/>
                </a:spcBef>
                <a:spcAft>
                  <a:spcPct val="0"/>
                </a:spcAft>
              </a:pPr>
              <a:t>17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0962"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0963"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0BFFD6C-1994-4BFC-9B96-41E13ECC7E59}" type="slidenum">
              <a:rPr lang="el-GR"/>
              <a:pPr fontAlgn="base">
                <a:spcBef>
                  <a:spcPct val="0"/>
                </a:spcBef>
                <a:spcAft>
                  <a:spcPct val="0"/>
                </a:spcAft>
              </a:pPr>
              <a:t>18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Θέση εικόνας διαφάνειας 1"/>
          <p:cNvSpPr>
            <a:spLocks noGrp="1" noRot="1" noChangeAspect="1"/>
          </p:cNvSpPr>
          <p:nvPr>
            <p:ph type="sldImg"/>
          </p:nvPr>
        </p:nvSpPr>
        <p:spPr bwMode="auto">
          <a:xfrm>
            <a:off x="960438" y="1143000"/>
            <a:ext cx="4937125" cy="3086100"/>
          </a:xfrm>
          <a:noFill/>
          <a:ln>
            <a:solidFill>
              <a:srgbClr val="000000"/>
            </a:solidFill>
            <a:miter lim="800000"/>
            <a:headEnd/>
            <a:tailEnd/>
          </a:ln>
        </p:spPr>
      </p:sp>
      <p:sp>
        <p:nvSpPr>
          <p:cNvPr id="43010" name="Θέση σημειώσεων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l-GR" smtClean="0"/>
          </a:p>
        </p:txBody>
      </p:sp>
      <p:sp>
        <p:nvSpPr>
          <p:cNvPr id="43011" name="Θέση αριθμού διαφάνειας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81C612-5595-428D-BBF9-28E912C23437}" type="slidenum">
              <a:rPr lang="el-GR"/>
              <a:pPr fontAlgn="base">
                <a:spcBef>
                  <a:spcPct val="0"/>
                </a:spcBef>
                <a:spcAft>
                  <a:spcPct val="0"/>
                </a:spcAft>
              </a:pPr>
              <a:t>19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1775355"/>
            <a:ext cx="7772400" cy="1225021"/>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683568" y="3238500"/>
            <a:ext cx="7776864" cy="14605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08E1DAA6-3E24-4ACA-AA80-8AC7D3AF82F3}" type="slidenum">
              <a:rPr lang="el-GR"/>
              <a:pPr>
                <a:defRPr/>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28865"/>
            <a:ext cx="2057400" cy="4876271"/>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28865"/>
            <a:ext cx="6019800" cy="4876271"/>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a:spLocks noGrp="1"/>
          </p:cNvSpPr>
          <p:nvPr>
            <p:ph type="sldNum" sz="quarter" idx="10"/>
          </p:nvPr>
        </p:nvSpPr>
        <p:spPr/>
        <p:txBody>
          <a:bodyPr/>
          <a:lstStyle>
            <a:lvl1pPr>
              <a:defRPr/>
            </a:lvl1pPr>
          </a:lstStyle>
          <a:p>
            <a:pPr>
              <a:defRPr/>
            </a:pPr>
            <a:fld id="{0989C5B0-8FF7-4364-BCF5-273CBF497F5C}" type="slidenum">
              <a:rPr lang="el-GR"/>
              <a:pPr>
                <a:defRPr/>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Ορθογώνιο 4"/>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5" name="TextBox 6"/>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6" name="Εικόνα 7"/>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7" name="Εικόνα 8"/>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8" name="Θέση αριθμού διαφάνειας 5"/>
          <p:cNvSpPr>
            <a:spLocks noGrp="1"/>
          </p:cNvSpPr>
          <p:nvPr>
            <p:ph type="sldNum" sz="quarter" idx="10"/>
          </p:nvPr>
        </p:nvSpPr>
        <p:spPr/>
        <p:txBody>
          <a:bodyPr/>
          <a:lstStyle>
            <a:lvl1pPr>
              <a:defRPr/>
            </a:lvl1pPr>
          </a:lstStyle>
          <a:p>
            <a:pPr>
              <a:defRPr/>
            </a:pPr>
            <a:fld id="{351B2C46-A68A-4AEC-A54D-B4DA9BFD6B5F}" type="slidenum">
              <a:rPr lang="el-GR"/>
              <a:pPr>
                <a:defRPr/>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pic>
        <p:nvPicPr>
          <p:cNvPr id="4" name="Εικόνα 7"/>
          <p:cNvPicPr>
            <a:picLocks noChangeAspect="1"/>
          </p:cNvPicPr>
          <p:nvPr userDrawn="1"/>
        </p:nvPicPr>
        <p:blipFill>
          <a:blip r:embed="rId2" cstate="print"/>
          <a:srcRect/>
          <a:stretch>
            <a:fillRect/>
          </a:stretch>
        </p:blipFill>
        <p:spPr bwMode="auto">
          <a:xfrm>
            <a:off x="3463925" y="912813"/>
            <a:ext cx="2216150" cy="1031875"/>
          </a:xfrm>
          <a:prstGeom prst="rect">
            <a:avLst/>
          </a:prstGeom>
          <a:noFill/>
          <a:ln w="9525">
            <a:noFill/>
            <a:miter lim="800000"/>
            <a:headEnd/>
            <a:tailEnd/>
          </a:ln>
        </p:spPr>
      </p:pic>
      <p:sp>
        <p:nvSpPr>
          <p:cNvPr id="2" name="Τίτλος 1"/>
          <p:cNvSpPr>
            <a:spLocks noGrp="1"/>
          </p:cNvSpPr>
          <p:nvPr>
            <p:ph type="title"/>
          </p:nvPr>
        </p:nvSpPr>
        <p:spPr>
          <a:xfrm>
            <a:off x="722313" y="3672417"/>
            <a:ext cx="7772400" cy="1135063"/>
          </a:xfrm>
        </p:spPr>
        <p:txBody>
          <a:bodyPr anchor="t"/>
          <a:lstStyle>
            <a:lvl1pPr algn="l">
              <a:defRPr sz="4000" b="1" cap="none" baseline="0"/>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422261"/>
            <a:ext cx="7772400" cy="1250156"/>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Ορθογώνιο 10"/>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6" name="TextBox 11"/>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7" name="Εικόνα 12"/>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8" name="Εικόνα 13"/>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9" name="Θέση αριθμού διαφάνειας 6"/>
          <p:cNvSpPr>
            <a:spLocks noGrp="1"/>
          </p:cNvSpPr>
          <p:nvPr>
            <p:ph type="sldNum" sz="quarter" idx="10"/>
          </p:nvPr>
        </p:nvSpPr>
        <p:spPr/>
        <p:txBody>
          <a:bodyPr/>
          <a:lstStyle>
            <a:lvl1pPr>
              <a:defRPr/>
            </a:lvl1pPr>
          </a:lstStyle>
          <a:p>
            <a:pPr>
              <a:defRPr/>
            </a:pPr>
            <a:fld id="{44372187-68BD-4287-BB8A-D9F2551B2B8F}"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Ορθογώνιο 12"/>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8" name="TextBox 13"/>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9" name="Εικόνα 14"/>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10" name="Εικόνα 15"/>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311878"/>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1845013"/>
            <a:ext cx="4040188"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6" y="1311878"/>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6" y="1845013"/>
            <a:ext cx="4041775" cy="323273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11" name="Θέση αριθμού διαφάνειας 8"/>
          <p:cNvSpPr>
            <a:spLocks noGrp="1"/>
          </p:cNvSpPr>
          <p:nvPr>
            <p:ph type="sldNum" sz="quarter" idx="10"/>
          </p:nvPr>
        </p:nvSpPr>
        <p:spPr/>
        <p:txBody>
          <a:bodyPr/>
          <a:lstStyle>
            <a:lvl1pPr>
              <a:defRPr/>
            </a:lvl1pPr>
          </a:lstStyle>
          <a:p>
            <a:pPr>
              <a:defRPr/>
            </a:pPr>
            <a:fld id="{76C9531A-CFE2-4CCC-BC04-A731FDCBFB1E}"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Ορθογώνιο 8"/>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4" name="TextBox 9"/>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5" name="Εικόνα 10"/>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6" name="Εικόνα 11"/>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2" name="Τίτλος 1"/>
          <p:cNvSpPr>
            <a:spLocks noGrp="1"/>
          </p:cNvSpPr>
          <p:nvPr>
            <p:ph type="title"/>
          </p:nvPr>
        </p:nvSpPr>
        <p:spPr/>
        <p:txBody>
          <a:bodyPr/>
          <a:lstStyle/>
          <a:p>
            <a:r>
              <a:rPr lang="el-GR" dirty="0" smtClean="0"/>
              <a:t>Στυλ κύριου τίτλου</a:t>
            </a:r>
            <a:endParaRPr lang="el-GR" dirty="0"/>
          </a:p>
        </p:txBody>
      </p:sp>
      <p:sp>
        <p:nvSpPr>
          <p:cNvPr id="7" name="Θέση αριθμού διαφάνειας 4"/>
          <p:cNvSpPr>
            <a:spLocks noGrp="1"/>
          </p:cNvSpPr>
          <p:nvPr>
            <p:ph type="sldNum" sz="quarter" idx="10"/>
          </p:nvPr>
        </p:nvSpPr>
        <p:spPr/>
        <p:txBody>
          <a:bodyPr/>
          <a:lstStyle>
            <a:lvl1pPr>
              <a:defRPr/>
            </a:lvl1pPr>
          </a:lstStyle>
          <a:p>
            <a:pPr>
              <a:defRPr/>
            </a:pPr>
            <a:fld id="{1FA2AA56-DF7B-48E3-9E3D-BC87E724165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Ορθογώνιο 7"/>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3" name="TextBox 8"/>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4" name="Εικόνα 9"/>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5" name="Εικόνα 10"/>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6" name="Θέση αριθμού διαφάνειας 3"/>
          <p:cNvSpPr>
            <a:spLocks noGrp="1"/>
          </p:cNvSpPr>
          <p:nvPr>
            <p:ph type="sldNum" sz="quarter" idx="10"/>
          </p:nvPr>
        </p:nvSpPr>
        <p:spPr/>
        <p:txBody>
          <a:bodyPr/>
          <a:lstStyle>
            <a:lvl1pPr>
              <a:defRPr/>
            </a:lvl1pPr>
          </a:lstStyle>
          <a:p>
            <a:pPr>
              <a:defRPr/>
            </a:pPr>
            <a:fld id="{3F4F45E4-659A-4DE9-913E-0541435F4ADC}" type="slidenum">
              <a:rPr lang="el-GR"/>
              <a:pPr>
                <a:defRPr/>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Ορθογώνιο 11"/>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7" name="TextBox 12"/>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8" name="Εικόνα 13"/>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9" name="Εικόνα 14"/>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3" name="Θέση περιεχομένου 2"/>
          <p:cNvSpPr>
            <a:spLocks noGrp="1"/>
          </p:cNvSpPr>
          <p:nvPr>
            <p:ph idx="1"/>
          </p:nvPr>
        </p:nvSpPr>
        <p:spPr>
          <a:xfrm>
            <a:off x="3575050" y="1297327"/>
            <a:ext cx="5111750" cy="384042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1" y="1297327"/>
            <a:ext cx="3008313" cy="3840427"/>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28000"/>
            <a:ext cx="8229600" cy="954000"/>
          </a:xfrm>
        </p:spPr>
        <p:txBody>
          <a:bodyPr rtlCol="0">
            <a:normAutofit/>
          </a:bodyPr>
          <a:lstStyle>
            <a:lvl1pPr>
              <a:defRPr lang="el-GR"/>
            </a:lvl1pPr>
          </a:lstStyle>
          <a:p>
            <a:pPr lvl="0"/>
            <a:r>
              <a:rPr lang="el-GR" smtClean="0"/>
              <a:t>Στυλ κύριου τίτλου</a:t>
            </a:r>
            <a:endParaRPr lang="el-GR"/>
          </a:p>
        </p:txBody>
      </p:sp>
      <p:sp>
        <p:nvSpPr>
          <p:cNvPr id="10" name="Θέση αριθμού διαφάνειας 6"/>
          <p:cNvSpPr>
            <a:spLocks noGrp="1"/>
          </p:cNvSpPr>
          <p:nvPr>
            <p:ph type="sldNum" sz="quarter" idx="10"/>
          </p:nvPr>
        </p:nvSpPr>
        <p:spPr/>
        <p:txBody>
          <a:bodyPr/>
          <a:lstStyle>
            <a:lvl1pPr>
              <a:defRPr/>
            </a:lvl1pPr>
          </a:lstStyle>
          <a:p>
            <a:pPr>
              <a:defRPr/>
            </a:pPr>
            <a:fld id="{959DDDFC-07FD-4C86-A21B-109AE8DC73CD}"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Ορθογώνιο 11"/>
          <p:cNvSpPr/>
          <p:nvPr userDrawn="1"/>
        </p:nvSpPr>
        <p:spPr>
          <a:xfrm>
            <a:off x="0" y="7938"/>
            <a:ext cx="9144000" cy="193675"/>
          </a:xfrm>
          <a:prstGeom prst="rect">
            <a:avLst/>
          </a:prstGeom>
          <a:solidFill>
            <a:schemeClr val="accent1">
              <a:lumMod val="75000"/>
            </a:schemeClr>
          </a:solidFill>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sz="1600">
              <a:ln w="0"/>
              <a:solidFill>
                <a:schemeClr val="tx1"/>
              </a:solidFill>
              <a:effectLst>
                <a:outerShdw blurRad="38100" dist="19050" dir="2700000" algn="tl" rotWithShape="0">
                  <a:schemeClr val="dk1">
                    <a:alpha val="40000"/>
                  </a:schemeClr>
                </a:outerShdw>
              </a:effectLst>
            </a:endParaRPr>
          </a:p>
        </p:txBody>
      </p:sp>
      <p:sp>
        <p:nvSpPr>
          <p:cNvPr id="6" name="TextBox 12"/>
          <p:cNvSpPr txBox="1"/>
          <p:nvPr userDrawn="1"/>
        </p:nvSpPr>
        <p:spPr>
          <a:xfrm>
            <a:off x="3175" y="-58738"/>
            <a:ext cx="9140825" cy="323851"/>
          </a:xfrm>
          <a:prstGeom prst="rect">
            <a:avLst/>
          </a:prstGeom>
          <a:noFill/>
        </p:spPr>
        <p:txBody>
          <a:bodyPr lIns="91436" tIns="45719" rIns="91436" bIns="45719">
            <a:spAutoFit/>
          </a:bodyPr>
          <a:lstStyle/>
          <a:p>
            <a:pPr algn="ctr" fontAlgn="auto">
              <a:lnSpc>
                <a:spcPct val="150000"/>
              </a:lnSpc>
              <a:spcBef>
                <a:spcPts val="500"/>
              </a:spcBef>
              <a:spcAft>
                <a:spcPts val="0"/>
              </a:spcAft>
              <a:defRPr/>
            </a:pPr>
            <a:r>
              <a:rPr lang="en-US" sz="1000" b="1" dirty="0">
                <a:solidFill>
                  <a:schemeClr val="bg1"/>
                </a:solidFill>
                <a:latin typeface="+mn-lt"/>
              </a:rPr>
              <a:t>&lt;</a:t>
            </a:r>
            <a:r>
              <a:rPr lang="el-GR" sz="1000" b="1" dirty="0">
                <a:solidFill>
                  <a:schemeClr val="bg1"/>
                </a:solidFill>
                <a:latin typeface="+mn-lt"/>
              </a:rPr>
              <a:t>Τίτλος Μαθήματος&gt; - </a:t>
            </a:r>
            <a:r>
              <a:rPr lang="el-GR" sz="1000" dirty="0">
                <a:solidFill>
                  <a:schemeClr val="bg1"/>
                </a:solidFill>
                <a:latin typeface="+mn-lt"/>
              </a:rPr>
              <a:t>&lt;Τίτλος Ενότητα&gt;, &lt;ΤΜΗΜΑ&gt;, ΤΕΙ ΗΠΕΙΡΟΥ </a:t>
            </a:r>
            <a:r>
              <a:rPr lang="el-GR" sz="1000" b="1" dirty="0">
                <a:solidFill>
                  <a:schemeClr val="bg1"/>
                </a:solidFill>
                <a:latin typeface="+mn-lt"/>
              </a:rPr>
              <a:t>- Ανοιχτά Ακαδημαϊκά Μαθήματα στο ΤΕΙ Ηπείρου</a:t>
            </a:r>
          </a:p>
        </p:txBody>
      </p:sp>
      <p:pic>
        <p:nvPicPr>
          <p:cNvPr id="7" name="Εικόνα 13"/>
          <p:cNvPicPr>
            <a:picLocks noChangeAspect="1"/>
          </p:cNvPicPr>
          <p:nvPr userDrawn="1"/>
        </p:nvPicPr>
        <p:blipFill>
          <a:blip r:embed="rId2" cstate="print"/>
          <a:srcRect/>
          <a:stretch>
            <a:fillRect/>
          </a:stretch>
        </p:blipFill>
        <p:spPr bwMode="auto">
          <a:xfrm>
            <a:off x="38100" y="0"/>
            <a:ext cx="212725" cy="323850"/>
          </a:xfrm>
          <a:prstGeom prst="rect">
            <a:avLst/>
          </a:prstGeom>
          <a:noFill/>
          <a:ln w="9525">
            <a:noFill/>
            <a:miter lim="800000"/>
            <a:headEnd/>
            <a:tailEnd/>
          </a:ln>
        </p:spPr>
      </p:pic>
      <p:pic>
        <p:nvPicPr>
          <p:cNvPr id="8" name="Εικόνα 14"/>
          <p:cNvPicPr>
            <a:picLocks noChangeAspect="1"/>
          </p:cNvPicPr>
          <p:nvPr userDrawn="1"/>
        </p:nvPicPr>
        <p:blipFill>
          <a:blip r:embed="rId3" cstate="print"/>
          <a:srcRect/>
          <a:stretch>
            <a:fillRect/>
          </a:stretch>
        </p:blipFill>
        <p:spPr bwMode="auto">
          <a:xfrm>
            <a:off x="8748713" y="0"/>
            <a:ext cx="365125" cy="317500"/>
          </a:xfrm>
          <a:prstGeom prst="rect">
            <a:avLst/>
          </a:prstGeom>
          <a:noFill/>
          <a:ln w="9525">
            <a:noFill/>
            <a:miter lim="800000"/>
            <a:headEnd/>
            <a:tailEnd/>
          </a:ln>
        </p:spPr>
      </p:pic>
      <p:sp>
        <p:nvSpPr>
          <p:cNvPr id="3" name="Θέση εικόνας 2"/>
          <p:cNvSpPr>
            <a:spLocks noGrp="1"/>
          </p:cNvSpPr>
          <p:nvPr>
            <p:ph type="pic" idx="1"/>
          </p:nvPr>
        </p:nvSpPr>
        <p:spPr>
          <a:xfrm>
            <a:off x="1792288" y="1297327"/>
            <a:ext cx="5486400" cy="288032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4297660"/>
            <a:ext cx="5486400" cy="845840"/>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28000"/>
            <a:ext cx="8229600" cy="954000"/>
          </a:xfrm>
        </p:spPr>
        <p:txBody>
          <a:bodyPr rtlCol="0">
            <a:normAutofit/>
          </a:bodyPr>
          <a:lstStyle>
            <a:lvl1pPr>
              <a:defRPr lang="el-GR"/>
            </a:lvl1pPr>
          </a:lstStyle>
          <a:p>
            <a:pPr lvl="0"/>
            <a:r>
              <a:rPr lang="el-GR" smtClean="0"/>
              <a:t>Στυλ κύριου τίτλου</a:t>
            </a:r>
            <a:endParaRPr lang="el-GR"/>
          </a:p>
        </p:txBody>
      </p:sp>
      <p:sp>
        <p:nvSpPr>
          <p:cNvPr id="10" name="Θέση αριθμού διαφάνειας 6"/>
          <p:cNvSpPr>
            <a:spLocks noGrp="1"/>
          </p:cNvSpPr>
          <p:nvPr>
            <p:ph type="sldNum" sz="quarter" idx="10"/>
          </p:nvPr>
        </p:nvSpPr>
        <p:spPr/>
        <p:txBody>
          <a:bodyPr/>
          <a:lstStyle>
            <a:lvl1pPr>
              <a:defRPr/>
            </a:lvl1pPr>
          </a:lstStyle>
          <a:p>
            <a:pPr>
              <a:defRPr/>
            </a:pPr>
            <a:fld id="{63AF59B3-E6D2-4314-87A5-F381387E7F9C}"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28600"/>
            <a:ext cx="8229600" cy="9525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333500"/>
            <a:ext cx="8229600" cy="3771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6" name="Θέση αριθμού διαφάνειας 5"/>
          <p:cNvSpPr>
            <a:spLocks noGrp="1"/>
          </p:cNvSpPr>
          <p:nvPr>
            <p:ph type="sldNum" sz="quarter" idx="4"/>
          </p:nvPr>
        </p:nvSpPr>
        <p:spPr>
          <a:xfrm>
            <a:off x="6553200" y="5297488"/>
            <a:ext cx="2133600" cy="303212"/>
          </a:xfrm>
          <a:prstGeom prst="rect">
            <a:avLst/>
          </a:prstGeom>
        </p:spPr>
        <p:txBody>
          <a:bodyPr vert="horz" lIns="91440" tIns="45720" rIns="91440" bIns="45720" rtlCol="0" anchor="ctr"/>
          <a:lstStyle>
            <a:lvl1pPr algn="r" fontAlgn="auto">
              <a:spcBef>
                <a:spcPts val="0"/>
              </a:spcBef>
              <a:spcAft>
                <a:spcPts val="0"/>
              </a:spcAft>
              <a:defRPr sz="1400" smtClean="0">
                <a:solidFill>
                  <a:schemeClr val="tx1"/>
                </a:solidFill>
                <a:latin typeface="+mn-lt"/>
              </a:defRPr>
            </a:lvl1pPr>
          </a:lstStyle>
          <a:p>
            <a:pPr>
              <a:defRPr/>
            </a:pPr>
            <a:fld id="{8ADFF131-56C4-4CCF-869D-AD734FF73A16}" type="slidenum">
              <a:rPr lang="el-GR"/>
              <a:pPr>
                <a:defRPr/>
              </a:pPr>
              <a:t>‹#›</a:t>
            </a:fld>
            <a:endParaRPr lang="el-GR" dirty="0"/>
          </a:p>
        </p:txBody>
      </p:sp>
      <p:sp>
        <p:nvSpPr>
          <p:cNvPr id="9" name="Θέση αριθμού διαφάνειας 3"/>
          <p:cNvSpPr txBox="1">
            <a:spLocks/>
          </p:cNvSpPr>
          <p:nvPr userDrawn="1"/>
        </p:nvSpPr>
        <p:spPr bwMode="auto">
          <a:xfrm>
            <a:off x="8729663" y="5465763"/>
            <a:ext cx="333375" cy="304800"/>
          </a:xfrm>
          <a:prstGeom prst="rect">
            <a:avLst/>
          </a:prstGeom>
          <a:noFill/>
          <a:ln>
            <a:miter lim="800000"/>
            <a:headEnd/>
            <a:tailEnd/>
          </a:ln>
        </p:spPr>
        <p:txBody>
          <a:bodyPr/>
          <a:ls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6B11878C-E4EC-4305-BCD4-A4BA82EB8A7E}" type="slidenum">
              <a:rPr lang="el-GR" altLang="el-GR" sz="1600" smtClean="0">
                <a:solidFill>
                  <a:schemeClr val="bg1"/>
                </a:solidFill>
              </a:rPr>
              <a:pPr algn="r" fontAlgn="auto">
                <a:spcBef>
                  <a:spcPts val="0"/>
                </a:spcBef>
                <a:spcAft>
                  <a:spcPts val="0"/>
                </a:spcAft>
                <a:defRPr/>
              </a:pPr>
              <a:t>‹#›</a:t>
            </a:fld>
            <a:endParaRPr lang="el-GR" altLang="el-GR" sz="1600" dirty="0" smtClean="0">
              <a:solidFill>
                <a:schemeClr val="bg1"/>
              </a:solidFill>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8" r:id="rId10"/>
    <p:sldLayoutId id="2147483659" r:id="rId11"/>
  </p:sldLayoutIdLst>
  <p:timing>
    <p:tnLst>
      <p:par>
        <p:cTn id="1" dur="indefinite" restart="never" nodeType="tmRoot"/>
      </p:par>
    </p:tnLst>
  </p:timing>
  <p:hf hdr="0" ftr="0" dt="0"/>
  <p:txStyles>
    <p:titleStyle>
      <a:lvl1pPr algn="ctr" rtl="0" fontAlgn="base">
        <a:spcBef>
          <a:spcPct val="0"/>
        </a:spcBef>
        <a:spcAft>
          <a:spcPct val="0"/>
        </a:spcAft>
        <a:defRPr sz="4400" b="1" kern="1200">
          <a:solidFill>
            <a:schemeClr val="tx1"/>
          </a:solidFill>
          <a:latin typeface="+mj-lt"/>
          <a:ea typeface="+mj-ea"/>
          <a:cs typeface="+mj-cs"/>
        </a:defRPr>
      </a:lvl1pPr>
      <a:lvl2pPr algn="ctr" rtl="0" fontAlgn="base">
        <a:spcBef>
          <a:spcPct val="0"/>
        </a:spcBef>
        <a:spcAft>
          <a:spcPct val="0"/>
        </a:spcAft>
        <a:defRPr sz="4400" b="1">
          <a:solidFill>
            <a:schemeClr val="tx1"/>
          </a:solidFill>
          <a:latin typeface="Calibri" pitchFamily="34" charset="0"/>
        </a:defRPr>
      </a:lvl2pPr>
      <a:lvl3pPr algn="ctr" rtl="0" fontAlgn="base">
        <a:spcBef>
          <a:spcPct val="0"/>
        </a:spcBef>
        <a:spcAft>
          <a:spcPct val="0"/>
        </a:spcAft>
        <a:defRPr sz="4400" b="1">
          <a:solidFill>
            <a:schemeClr val="tx1"/>
          </a:solidFill>
          <a:latin typeface="Calibri" pitchFamily="34" charset="0"/>
        </a:defRPr>
      </a:lvl3pPr>
      <a:lvl4pPr algn="ctr" rtl="0" fontAlgn="base">
        <a:spcBef>
          <a:spcPct val="0"/>
        </a:spcBef>
        <a:spcAft>
          <a:spcPct val="0"/>
        </a:spcAft>
        <a:defRPr sz="4400" b="1">
          <a:solidFill>
            <a:schemeClr val="tx1"/>
          </a:solidFill>
          <a:latin typeface="Calibri" pitchFamily="34" charset="0"/>
        </a:defRPr>
      </a:lvl4pPr>
      <a:lvl5pPr algn="ctr" rtl="0" fontAlgn="base">
        <a:spcBef>
          <a:spcPct val="0"/>
        </a:spcBef>
        <a:spcAft>
          <a:spcPct val="0"/>
        </a:spcAft>
        <a:defRPr sz="4400" b="1">
          <a:solidFill>
            <a:schemeClr val="tx1"/>
          </a:solidFill>
          <a:latin typeface="Calibri" pitchFamily="34" charset="0"/>
        </a:defRPr>
      </a:lvl5pPr>
      <a:lvl6pPr marL="457200" algn="ctr" rtl="0" fontAlgn="base">
        <a:spcBef>
          <a:spcPct val="0"/>
        </a:spcBef>
        <a:spcAft>
          <a:spcPct val="0"/>
        </a:spcAft>
        <a:defRPr sz="4400" b="1">
          <a:solidFill>
            <a:schemeClr val="tx1"/>
          </a:solidFill>
          <a:latin typeface="Calibri" pitchFamily="34" charset="0"/>
        </a:defRPr>
      </a:lvl6pPr>
      <a:lvl7pPr marL="914400" algn="ctr" rtl="0" fontAlgn="base">
        <a:spcBef>
          <a:spcPct val="0"/>
        </a:spcBef>
        <a:spcAft>
          <a:spcPct val="0"/>
        </a:spcAft>
        <a:defRPr sz="4400" b="1">
          <a:solidFill>
            <a:schemeClr val="tx1"/>
          </a:solidFill>
          <a:latin typeface="Calibri" pitchFamily="34" charset="0"/>
        </a:defRPr>
      </a:lvl7pPr>
      <a:lvl8pPr marL="1371600" algn="ctr" rtl="0" fontAlgn="base">
        <a:spcBef>
          <a:spcPct val="0"/>
        </a:spcBef>
        <a:spcAft>
          <a:spcPct val="0"/>
        </a:spcAft>
        <a:defRPr sz="4400" b="1">
          <a:solidFill>
            <a:schemeClr val="tx1"/>
          </a:solidFill>
          <a:latin typeface="Calibri" pitchFamily="34" charset="0"/>
        </a:defRPr>
      </a:lvl8pPr>
      <a:lvl9pPr marL="1828800" algn="ctr" rtl="0" fontAlgn="base">
        <a:spcBef>
          <a:spcPct val="0"/>
        </a:spcBef>
        <a:spcAft>
          <a:spcPct val="0"/>
        </a:spcAft>
        <a:defRPr sz="4400" b="1">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oc-web.ioa.teiep.gr/OpenClass/courses/LOGO125/" TargetMode="Externa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hyperlink" Target="http://creativecommons.org/licenses/by-nc-nd/4.0/deed.e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Τίτλος 1"/>
          <p:cNvSpPr>
            <a:spLocks noGrp="1"/>
          </p:cNvSpPr>
          <p:nvPr>
            <p:ph type="ctrTitle"/>
          </p:nvPr>
        </p:nvSpPr>
        <p:spPr>
          <a:xfrm>
            <a:off x="685800" y="1774825"/>
            <a:ext cx="7772400" cy="1225550"/>
          </a:xfrm>
        </p:spPr>
        <p:txBody>
          <a:bodyPr/>
          <a:lstStyle/>
          <a:p>
            <a:r>
              <a:rPr lang="en-US" sz="4000" smtClean="0"/>
              <a:t/>
            </a:r>
            <a:br>
              <a:rPr lang="en-US" sz="4000" smtClean="0"/>
            </a:br>
            <a:r>
              <a:rPr lang="el-GR" sz="4000" smtClean="0"/>
              <a:t>Ενοποιημένες Χρηματοοικονομικές Καταστάσεις</a:t>
            </a:r>
            <a:br>
              <a:rPr lang="el-GR" sz="4000" smtClean="0"/>
            </a:br>
            <a:endParaRPr lang="el-GR" sz="4000" smtClean="0"/>
          </a:p>
        </p:txBody>
      </p:sp>
      <p:sp>
        <p:nvSpPr>
          <p:cNvPr id="15362" name="Υπότιτλος 2"/>
          <p:cNvSpPr>
            <a:spLocks noGrp="1"/>
          </p:cNvSpPr>
          <p:nvPr>
            <p:ph type="subTitle" idx="1"/>
          </p:nvPr>
        </p:nvSpPr>
        <p:spPr>
          <a:xfrm>
            <a:off x="684213" y="3073524"/>
            <a:ext cx="7488237" cy="720601"/>
          </a:xfrm>
        </p:spPr>
        <p:txBody>
          <a:bodyPr/>
          <a:lstStyle/>
          <a:p>
            <a:r>
              <a:rPr lang="el-GR" sz="3000" b="1" dirty="0" smtClean="0"/>
              <a:t>Άρθρο 36 Ενοποιημένο Προσάρτημα και περιεχόμενο</a:t>
            </a:r>
            <a:endParaRPr lang="el-GR" sz="3000" dirty="0" smtClean="0"/>
          </a:p>
          <a:p>
            <a:r>
              <a:rPr lang="el-GR" sz="2800" dirty="0" smtClean="0"/>
              <a:t>Δρ. Χύτης Ευάγγελος</a:t>
            </a:r>
          </a:p>
        </p:txBody>
      </p:sp>
      <p:pic>
        <p:nvPicPr>
          <p:cNvPr id="15363" name="7 - Εικόνα" descr="Λογότυπο για Άδειες χρήσης Creative Commons BY-NC-ND"/>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15364"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0925" y="4659313"/>
            <a:ext cx="4310063" cy="855662"/>
          </a:xfrm>
          <a:prstGeom prst="rect">
            <a:avLst/>
          </a:prstGeom>
          <a:noFill/>
          <a:ln w="9525">
            <a:noFill/>
            <a:miter lim="800000"/>
            <a:headEnd/>
            <a:tailEnd/>
          </a:ln>
        </p:spPr>
      </p:pic>
      <p:grpSp>
        <p:nvGrpSpPr>
          <p:cNvPr id="15365" name="Ομάδα 9"/>
          <p:cNvGrpSpPr>
            <a:grpSpLocks/>
          </p:cNvGrpSpPr>
          <p:nvPr/>
        </p:nvGrpSpPr>
        <p:grpSpPr bwMode="auto">
          <a:xfrm>
            <a:off x="642938" y="209550"/>
            <a:ext cx="4216400" cy="1147763"/>
            <a:chOff x="642158" y="252000"/>
            <a:chExt cx="4217874" cy="1376800"/>
          </a:xfrm>
        </p:grpSpPr>
        <p:pic>
          <p:nvPicPr>
            <p:cNvPr id="15366" name="Εικόνα 7"/>
            <p:cNvPicPr>
              <a:picLocks noChangeAspect="1"/>
            </p:cNvPicPr>
            <p:nvPr/>
          </p:nvPicPr>
          <p:blipFill>
            <a:blip r:embed="rId5" cstate="print"/>
            <a:srcRect t="-11105" b="11105"/>
            <a:stretch>
              <a:fillRect/>
            </a:stretch>
          </p:blipFill>
          <p:spPr bwMode="auto">
            <a:xfrm>
              <a:off x="642158" y="252000"/>
              <a:ext cx="905506" cy="1374430"/>
            </a:xfrm>
            <a:prstGeom prst="rect">
              <a:avLst/>
            </a:prstGeom>
            <a:noFill/>
            <a:ln w="9525">
              <a:noFill/>
              <a:miter lim="800000"/>
              <a:headEnd/>
              <a:tailEnd/>
            </a:ln>
          </p:spPr>
        </p:pic>
        <p:sp>
          <p:nvSpPr>
            <p:cNvPr id="15367" name="TextBox 8"/>
            <p:cNvSpPr txBox="1">
              <a:spLocks noChangeArrowheads="1"/>
            </p:cNvSpPr>
            <p:nvPr/>
          </p:nvSpPr>
          <p:spPr bwMode="auto">
            <a:xfrm>
              <a:off x="1619672" y="404664"/>
              <a:ext cx="3240360" cy="1224136"/>
            </a:xfrm>
            <a:prstGeom prst="rect">
              <a:avLst/>
            </a:prstGeom>
            <a:noFill/>
            <a:ln w="9525">
              <a:noFill/>
              <a:miter lim="800000"/>
              <a:headEnd/>
              <a:tailEnd/>
            </a:ln>
          </p:spPr>
          <p:txBody>
            <a:bodyPr anchor="ctr"/>
            <a:lstStyle/>
            <a:p>
              <a:pPr>
                <a:lnSpc>
                  <a:spcPts val="2600"/>
                </a:lnSpc>
              </a:pPr>
              <a:r>
                <a:rPr lang="el-GR" sz="2000">
                  <a:latin typeface="Calibri" pitchFamily="34" charset="0"/>
                </a:rPr>
                <a:t>Ελληνική Δημοκρατία</a:t>
              </a:r>
            </a:p>
            <a:p>
              <a:pPr>
                <a:lnSpc>
                  <a:spcPts val="2600"/>
                </a:lnSpc>
              </a:pPr>
              <a:r>
                <a:rPr lang="el-GR" sz="2000">
                  <a:latin typeface="Calibri" pitchFamily="34" charset="0"/>
                </a:rPr>
                <a:t>Τεχνολογικό Εκπαιδευτικό Ίδρυμα Ηπείρου</a:t>
              </a:r>
              <a:endParaRPr lang="en-GB" sz="2000">
                <a:latin typeface="Calibri" pitchFamily="34" charset="0"/>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1 - Τίτλος"/>
          <p:cNvSpPr>
            <a:spLocks noGrp="1"/>
          </p:cNvSpPr>
          <p:nvPr>
            <p:ph type="title"/>
          </p:nvPr>
        </p:nvSpPr>
        <p:spPr/>
        <p:txBody>
          <a:bodyPr/>
          <a:lstStyle/>
          <a:p>
            <a:r>
              <a:rPr lang="el-GR" sz="2500" smtClean="0">
                <a:solidFill>
                  <a:srgbClr val="000000"/>
                </a:solidFill>
              </a:rPr>
              <a:t>Ενοποιημένο Προσάρτημα (σημειώσεις) και περιεχόμενο (Άρθρο 36).</a:t>
            </a:r>
            <a:endParaRPr lang="en-US" smtClean="0"/>
          </a:p>
        </p:txBody>
      </p:sp>
      <p:sp>
        <p:nvSpPr>
          <p:cNvPr id="3" name="2 - Θέση περιεχομένου"/>
          <p:cNvSpPr>
            <a:spLocks noGrp="1"/>
          </p:cNvSpPr>
          <p:nvPr>
            <p:ph idx="1"/>
          </p:nvPr>
        </p:nvSpPr>
        <p:spPr/>
        <p:txBody>
          <a:bodyPr rtlCol="0">
            <a:normAutofit fontScale="70000" lnSpcReduction="20000"/>
          </a:bodyPr>
          <a:lstStyle/>
          <a:p>
            <a:pPr algn="just" fontAlgn="auto">
              <a:spcAft>
                <a:spcPts val="0"/>
              </a:spcAft>
              <a:buFont typeface="Arial" pitchFamily="34" charset="0"/>
              <a:buNone/>
              <a:defRPr/>
            </a:pPr>
            <a:r>
              <a:rPr lang="el-GR" dirty="0" smtClean="0"/>
              <a:t>β) Τις επωνυμίες και την έδρα των συγγενών οντοτήτων που περιλαμβάνονται στην ενοποίηση και την αναλογία του κεφαλαίου τους που κατέχεται από οντότητες που περιλαμβάνονται στην ενοποίηση όπως ορίζεται στην παράγραφο 1 του άρθρου 35, ή από πρόσωπα που ενεργούν στο όνομά τους αλλά για λογαριασμό αυτών των οντοτήτων. </a:t>
            </a:r>
            <a:endParaRPr lang="en-US" dirty="0" smtClean="0"/>
          </a:p>
          <a:p>
            <a:pPr algn="just" fontAlgn="auto">
              <a:spcAft>
                <a:spcPts val="0"/>
              </a:spcAft>
              <a:buFont typeface="Arial" pitchFamily="34" charset="0"/>
              <a:buNone/>
              <a:defRPr/>
            </a:pPr>
            <a:r>
              <a:rPr lang="el-GR" dirty="0" smtClean="0"/>
              <a:t>γ) Τις επωνυμίες και τα μητρώα εγγραφής των κοινοπραξιών και των από κοινού ελεγχόμενων δραστηριοτήτων, τους παράγοντες επί των οποίων βασίζεται η κοινή διοίκηση (έλεγχος) επί αυτών και την αναλογία του κεφαλαίου τους που κατέχεται από οντότητες που περιλαμβάνονται στην ενοποίηση ή από πρόσωπα που ενεργούν στο όνομά τους αλλά για λογαριασμό αυτών των οντοτήτων. </a:t>
            </a:r>
            <a:endParaRPr lang="en-US" dirty="0" smtClean="0"/>
          </a:p>
          <a:p>
            <a:pPr fontAlgn="auto">
              <a:spcAft>
                <a:spcPts val="0"/>
              </a:spcAft>
              <a:buFont typeface="Arial" pitchFamily="34" charset="0"/>
              <a:buNone/>
              <a:defRPr/>
            </a:pPr>
            <a:endParaRPr lang="en-US" dirty="0"/>
          </a:p>
        </p:txBody>
      </p:sp>
      <p:sp>
        <p:nvSpPr>
          <p:cNvPr id="28675"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E4CDDA5-AFCD-4882-8958-1A377620E3AF}" type="slidenum">
              <a:rPr lang="el-GR"/>
              <a:pPr fontAlgn="base">
                <a:spcBef>
                  <a:spcPct val="0"/>
                </a:spcBef>
                <a:spcAft>
                  <a:spcPct val="0"/>
                </a:spcAft>
              </a:pPr>
              <a:t>10</a:t>
            </a:fld>
            <a:endParaRPr lang="el-G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1 - Τίτλος"/>
          <p:cNvSpPr>
            <a:spLocks noGrp="1"/>
          </p:cNvSpPr>
          <p:nvPr>
            <p:ph type="title"/>
          </p:nvPr>
        </p:nvSpPr>
        <p:spPr/>
        <p:txBody>
          <a:bodyPr/>
          <a:lstStyle/>
          <a:p>
            <a:r>
              <a:rPr lang="el-GR" sz="2600" smtClean="0">
                <a:solidFill>
                  <a:srgbClr val="000000"/>
                </a:solidFill>
              </a:rPr>
              <a:t>Ενοποιημένο Προσάρτημα (σημειώσεις) και περιεχόμενο (Άρθρο 36).</a:t>
            </a:r>
            <a:endParaRPr lang="en-US" sz="2600" smtClean="0"/>
          </a:p>
        </p:txBody>
      </p:sp>
      <p:sp>
        <p:nvSpPr>
          <p:cNvPr id="3" name="2 - Θέση περιεχομένου"/>
          <p:cNvSpPr>
            <a:spLocks noGrp="1"/>
          </p:cNvSpPr>
          <p:nvPr>
            <p:ph idx="1"/>
          </p:nvPr>
        </p:nvSpPr>
        <p:spPr>
          <a:xfrm>
            <a:off x="457200" y="1333500"/>
            <a:ext cx="8229600" cy="4044950"/>
          </a:xfrm>
        </p:spPr>
        <p:txBody>
          <a:bodyPr rtlCol="0">
            <a:normAutofit fontScale="62500" lnSpcReduction="20000"/>
          </a:bodyPr>
          <a:lstStyle/>
          <a:p>
            <a:pPr algn="just" fontAlgn="auto">
              <a:spcAft>
                <a:spcPts val="0"/>
              </a:spcAft>
              <a:buFont typeface="Arial" pitchFamily="34" charset="0"/>
              <a:buNone/>
              <a:defRPr/>
            </a:pPr>
            <a:r>
              <a:rPr lang="el-GR" dirty="0" smtClean="0"/>
              <a:t>δ) Αναφορικά με κάθε οντότητα, εκτός αυτών που αναφέρονται στις περιπτώσεις (α), (β) και (γ) της παρούσας παραγράφου, στην οποία οι οντότητες που περιλαμβάνονται στην ενοποίηση, είτε οι ίδιες είτε μέσω προσώπων που ενεργούν στο όνομά τους αλλά για λογαριασμό αυτών των οντοτήτων, έχουν συμμετοχικά δικαιώματα: </a:t>
            </a:r>
            <a:endParaRPr lang="en-US" dirty="0" smtClean="0"/>
          </a:p>
          <a:p>
            <a:pPr fontAlgn="auto">
              <a:spcAft>
                <a:spcPts val="0"/>
              </a:spcAft>
              <a:buFont typeface="Arial" pitchFamily="34" charset="0"/>
              <a:buNone/>
              <a:defRPr/>
            </a:pPr>
            <a:r>
              <a:rPr lang="el-GR" dirty="0" smtClean="0"/>
              <a:t>δ1) Τις επωνυμίες και την έδρα αυτών των οντοτήτων. </a:t>
            </a:r>
            <a:endParaRPr lang="en-US" dirty="0" smtClean="0"/>
          </a:p>
          <a:p>
            <a:pPr fontAlgn="auto">
              <a:spcAft>
                <a:spcPts val="0"/>
              </a:spcAft>
              <a:buFont typeface="Arial" pitchFamily="34" charset="0"/>
              <a:buNone/>
              <a:defRPr/>
            </a:pPr>
            <a:r>
              <a:rPr lang="el-GR" dirty="0" smtClean="0"/>
              <a:t>δ2) </a:t>
            </a:r>
            <a:r>
              <a:rPr lang="el-GR" b="1" dirty="0" smtClean="0"/>
              <a:t>Την αναλογία του κατεχόμενου κεφαλαίου</a:t>
            </a:r>
            <a:r>
              <a:rPr lang="el-GR" dirty="0" smtClean="0"/>
              <a:t>. </a:t>
            </a:r>
            <a:endParaRPr lang="en-US" dirty="0" smtClean="0"/>
          </a:p>
          <a:p>
            <a:pPr algn="just" fontAlgn="auto">
              <a:spcAft>
                <a:spcPts val="0"/>
              </a:spcAft>
              <a:buFont typeface="Arial" pitchFamily="34" charset="0"/>
              <a:buNone/>
              <a:defRPr/>
            </a:pPr>
            <a:r>
              <a:rPr lang="el-GR" dirty="0" smtClean="0"/>
              <a:t>δ3) Το </a:t>
            </a:r>
            <a:r>
              <a:rPr lang="el-GR" b="1" dirty="0" smtClean="0"/>
              <a:t>ποσό της καθαρής θέσης </a:t>
            </a:r>
            <a:r>
              <a:rPr lang="el-GR" dirty="0" smtClean="0"/>
              <a:t>και των </a:t>
            </a:r>
            <a:r>
              <a:rPr lang="el-GR" b="1" dirty="0" smtClean="0"/>
              <a:t>αποτελεσμάτων</a:t>
            </a:r>
            <a:r>
              <a:rPr lang="el-GR" dirty="0" smtClean="0"/>
              <a:t> για την πιο πρόσφατη περίοδο της υπό αναφορά οντότητας για την οποία έχουν εγκριθεί χρηματοοικονομικές καταστάσεις. </a:t>
            </a:r>
            <a:endParaRPr lang="en-US" dirty="0" smtClean="0"/>
          </a:p>
          <a:p>
            <a:pPr algn="just" fontAlgn="auto">
              <a:spcAft>
                <a:spcPts val="0"/>
              </a:spcAft>
              <a:buFont typeface="Arial" pitchFamily="34" charset="0"/>
              <a:buNone/>
              <a:defRPr/>
            </a:pPr>
            <a:r>
              <a:rPr lang="el-GR" dirty="0" smtClean="0"/>
              <a:t>ε) Οι πληροφορίες που αφορούν τη καθαρή θέση και τα αποτελέσματα της περίπτωσης (δ) μπορούν να παραλείπονται όταν η υπό αναφορά οντότητα δεν δημοσιεύει τις χρηματοοικονομικές καταστάσεις της. </a:t>
            </a:r>
            <a:endParaRPr lang="en-US" dirty="0" smtClean="0"/>
          </a:p>
          <a:p>
            <a:pPr fontAlgn="auto">
              <a:spcAft>
                <a:spcPts val="0"/>
              </a:spcAft>
              <a:buFont typeface="Arial" pitchFamily="34" charset="0"/>
              <a:buNone/>
              <a:defRPr/>
            </a:pPr>
            <a:endParaRPr lang="en-US" dirty="0"/>
          </a:p>
        </p:txBody>
      </p:sp>
      <p:sp>
        <p:nvSpPr>
          <p:cNvPr id="29699"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ABC8DFA-1E26-490A-B44E-C7DAEC59A55D}" type="slidenum">
              <a:rPr lang="el-GR"/>
              <a:pPr fontAlgn="base">
                <a:spcBef>
                  <a:spcPct val="0"/>
                </a:spcBef>
                <a:spcAft>
                  <a:spcPct val="0"/>
                </a:spcAft>
              </a:pPr>
              <a:t>11</a:t>
            </a:fld>
            <a:endParaRPr lang="el-G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1 - Τίτλος"/>
          <p:cNvSpPr>
            <a:spLocks noGrp="1"/>
          </p:cNvSpPr>
          <p:nvPr>
            <p:ph type="title"/>
          </p:nvPr>
        </p:nvSpPr>
        <p:spPr/>
        <p:txBody>
          <a:bodyPr/>
          <a:lstStyle/>
          <a:p>
            <a:r>
              <a:rPr lang="el-GR" sz="2600" smtClean="0">
                <a:solidFill>
                  <a:srgbClr val="000000"/>
                </a:solidFill>
              </a:rPr>
              <a:t>Ενοποιημένο Προσάρτημα (σημειώσεις) και περιεχόμενο </a:t>
            </a:r>
            <a:br>
              <a:rPr lang="el-GR" sz="2600" smtClean="0">
                <a:solidFill>
                  <a:srgbClr val="000000"/>
                </a:solidFill>
              </a:rPr>
            </a:br>
            <a:r>
              <a:rPr lang="el-GR" sz="2600" smtClean="0">
                <a:solidFill>
                  <a:srgbClr val="000000"/>
                </a:solidFill>
              </a:rPr>
              <a:t>(Άρθρο 36).</a:t>
            </a:r>
            <a:endParaRPr lang="en-US" sz="2600" smtClean="0"/>
          </a:p>
        </p:txBody>
      </p:sp>
      <p:sp>
        <p:nvSpPr>
          <p:cNvPr id="3" name="2 - Θέση περιεχομένου"/>
          <p:cNvSpPr>
            <a:spLocks noGrp="1"/>
          </p:cNvSpPr>
          <p:nvPr>
            <p:ph idx="1"/>
          </p:nvPr>
        </p:nvSpPr>
        <p:spPr/>
        <p:txBody>
          <a:bodyPr rtlCol="0">
            <a:normAutofit fontScale="77500" lnSpcReduction="20000"/>
          </a:bodyPr>
          <a:lstStyle/>
          <a:p>
            <a:pPr algn="just" fontAlgn="auto">
              <a:spcAft>
                <a:spcPts val="0"/>
              </a:spcAft>
              <a:buFont typeface="Arial" pitchFamily="34" charset="0"/>
              <a:buNone/>
              <a:defRPr/>
            </a:pPr>
            <a:r>
              <a:rPr lang="el-GR" dirty="0" smtClean="0"/>
              <a:t>3. Οι μέθοδοι που χρησιμοποιήθηκαν για τον υπολογισμό του ποσού της υπεραξίας και κάθε σημαντική μεταβολή της σε σχέση με την προηγούμενη περίοδο επεξηγούνται στις σημειώσεις των χρηματοοικονομικών καταστάσεων. </a:t>
            </a:r>
            <a:endParaRPr lang="en-US" dirty="0" smtClean="0"/>
          </a:p>
          <a:p>
            <a:pPr algn="just" fontAlgn="auto">
              <a:spcAft>
                <a:spcPts val="0"/>
              </a:spcAft>
              <a:buFont typeface="Arial" pitchFamily="34" charset="0"/>
              <a:buNone/>
              <a:defRPr/>
            </a:pPr>
            <a:r>
              <a:rPr lang="el-GR" dirty="0" smtClean="0"/>
              <a:t>4. Όταν εφαρμόζεται η μέθοδος της καθαρής θέσης σε μια συγγενή ή κοινοπραξία, η οντότητα γνωστοποιεί την διαφορά μεταξύ του κόστους κτήσης της επένδυσης και της λογιστικής αξίας της αναλογίας της καθαρής θέσης που αποκτήθηκε, κατά την ημερομηνία απόκτησης. Η γνωστοποίηση αυτή απαιτείται μόνο στην περίοδο που έγινε η απόκτηση. </a:t>
            </a:r>
            <a:endParaRPr lang="en-US" dirty="0" smtClean="0"/>
          </a:p>
          <a:p>
            <a:pPr fontAlgn="auto">
              <a:spcAft>
                <a:spcPts val="0"/>
              </a:spcAft>
              <a:buFont typeface="Arial" pitchFamily="34" charset="0"/>
              <a:buNone/>
              <a:defRPr/>
            </a:pPr>
            <a:endParaRPr lang="en-US" dirty="0"/>
          </a:p>
        </p:txBody>
      </p:sp>
      <p:sp>
        <p:nvSpPr>
          <p:cNvPr id="30723"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C10A2F6-B76E-4C2A-AB21-FCC8458D7608}" type="slidenum">
              <a:rPr lang="el-GR"/>
              <a:pPr fontAlgn="base">
                <a:spcBef>
                  <a:spcPct val="0"/>
                </a:spcBef>
                <a:spcAft>
                  <a:spcPct val="0"/>
                </a:spcAft>
              </a:pPr>
              <a:t>12</a:t>
            </a:fld>
            <a:endParaRPr lang="el-G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1 - Τίτλος"/>
          <p:cNvSpPr>
            <a:spLocks noGrp="1"/>
          </p:cNvSpPr>
          <p:nvPr>
            <p:ph type="title"/>
          </p:nvPr>
        </p:nvSpPr>
        <p:spPr/>
        <p:txBody>
          <a:bodyPr/>
          <a:lstStyle/>
          <a:p>
            <a:r>
              <a:rPr lang="el-GR" sz="2600" smtClean="0">
                <a:solidFill>
                  <a:srgbClr val="000000"/>
                </a:solidFill>
              </a:rPr>
              <a:t>Ενοποιημένο Προσάρτημα (σημειώσεις) και περιεχόμενο </a:t>
            </a:r>
            <a:br>
              <a:rPr lang="el-GR" sz="2600" smtClean="0">
                <a:solidFill>
                  <a:srgbClr val="000000"/>
                </a:solidFill>
              </a:rPr>
            </a:br>
            <a:r>
              <a:rPr lang="el-GR" sz="2600" smtClean="0">
                <a:solidFill>
                  <a:srgbClr val="000000"/>
                </a:solidFill>
              </a:rPr>
              <a:t>(Άρθρο 36).</a:t>
            </a:r>
            <a:endParaRPr lang="en-US" sz="2600" smtClean="0"/>
          </a:p>
        </p:txBody>
      </p:sp>
      <p:sp>
        <p:nvSpPr>
          <p:cNvPr id="31746" name="2 - Θέση περιεχομένου"/>
          <p:cNvSpPr>
            <a:spLocks noGrp="1"/>
          </p:cNvSpPr>
          <p:nvPr>
            <p:ph idx="1"/>
          </p:nvPr>
        </p:nvSpPr>
        <p:spPr/>
        <p:txBody>
          <a:bodyPr/>
          <a:lstStyle/>
          <a:p>
            <a:pPr algn="just">
              <a:lnSpc>
                <a:spcPct val="80000"/>
              </a:lnSpc>
              <a:buFont typeface="Arial" charset="0"/>
              <a:buNone/>
            </a:pPr>
            <a:r>
              <a:rPr lang="el-GR" sz="2600" smtClean="0"/>
              <a:t>5. Όταν τα περιουσιακά στοιχεία ή οι υποχρεώσεις μιας συγγενούς ή κοινοπραξίας έχουν επιμετρηθεί στις ατομικές τους χρηματοοικονομικές καταστάσεις με μεθόδους άλλες από αυτές που χρησιμοποιήθηκαν για ενοποίηση σύμφωνα με την παράγραφο 10 του άρθρου 34, τα εν λόγω στοιχεία για τον υπολογισμό της διαφοράς της παραγράφου 4 του παρόντος άρθρου μπορούν να επαναμετρώνται σύμφωνα με τις μεθόδους που χρησιμοποιούνται για ενοποίηση. Εάν τέτοια επαναμέτρηση δεν έχει πραγματοποιηθεί, γνωστοποιείται το γεγονός αυτό. </a:t>
            </a:r>
            <a:endParaRPr lang="en-US" sz="2600" smtClean="0"/>
          </a:p>
          <a:p>
            <a:pPr algn="just">
              <a:lnSpc>
                <a:spcPct val="80000"/>
              </a:lnSpc>
              <a:buFont typeface="Arial" charset="0"/>
              <a:buNone/>
            </a:pPr>
            <a:endParaRPr lang="en-US" sz="2600" smtClean="0"/>
          </a:p>
        </p:txBody>
      </p:sp>
      <p:sp>
        <p:nvSpPr>
          <p:cNvPr id="31747"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F7EF4EA-D381-4AC7-BDD7-FA676D984055}" type="slidenum">
              <a:rPr lang="el-GR"/>
              <a:pPr fontAlgn="base">
                <a:spcBef>
                  <a:spcPct val="0"/>
                </a:spcBef>
                <a:spcAft>
                  <a:spcPct val="0"/>
                </a:spcAft>
              </a:pPr>
              <a:t>13</a:t>
            </a:fld>
            <a:endParaRPr lang="el-G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1 - Τίτλος"/>
          <p:cNvSpPr>
            <a:spLocks noGrp="1"/>
          </p:cNvSpPr>
          <p:nvPr>
            <p:ph type="title"/>
          </p:nvPr>
        </p:nvSpPr>
        <p:spPr/>
        <p:txBody>
          <a:bodyPr/>
          <a:lstStyle/>
          <a:p>
            <a:r>
              <a:rPr lang="el-GR" sz="2600" smtClean="0">
                <a:solidFill>
                  <a:srgbClr val="000000"/>
                </a:solidFill>
              </a:rPr>
              <a:t>Ενοποιημένο Προσάρτημα (σημειώσεις) και περιεχόμενο </a:t>
            </a:r>
            <a:br>
              <a:rPr lang="el-GR" sz="2600" smtClean="0">
                <a:solidFill>
                  <a:srgbClr val="000000"/>
                </a:solidFill>
              </a:rPr>
            </a:br>
            <a:r>
              <a:rPr lang="el-GR" sz="2600" smtClean="0">
                <a:solidFill>
                  <a:srgbClr val="000000"/>
                </a:solidFill>
              </a:rPr>
              <a:t>(Άρθρο 36).</a:t>
            </a:r>
            <a:endParaRPr lang="en-US" sz="2600" smtClean="0"/>
          </a:p>
        </p:txBody>
      </p:sp>
      <p:sp>
        <p:nvSpPr>
          <p:cNvPr id="32770" name="2 - Θέση περιεχομένου"/>
          <p:cNvSpPr>
            <a:spLocks noGrp="1"/>
          </p:cNvSpPr>
          <p:nvPr>
            <p:ph idx="1"/>
          </p:nvPr>
        </p:nvSpPr>
        <p:spPr/>
        <p:txBody>
          <a:bodyPr/>
          <a:lstStyle/>
          <a:p>
            <a:pPr algn="just">
              <a:buFont typeface="Arial" charset="0"/>
              <a:buNone/>
            </a:pPr>
            <a:r>
              <a:rPr lang="el-GR" sz="2600" smtClean="0"/>
              <a:t>6. Αν η σύνθεση των οντοτήτων που περιλαμβάνονται στην ενοποίηση έχει μεταβληθεί σημαντικά κατά την διάρκεια μιας περιόδου, οι ενοποιημένες χρηματοοικονομικές καταστάσεις περιλαμβάνουν πληροφορίες που καθιστούν δυνατή την σύγκριση των διαδοχικών σειρών των ενοποιημένων χρηματοοικονομικών καταστάσεων. </a:t>
            </a:r>
            <a:endParaRPr lang="en-US" sz="2600" smtClean="0"/>
          </a:p>
          <a:p>
            <a:pPr>
              <a:buFont typeface="Arial" charset="0"/>
              <a:buNone/>
            </a:pPr>
            <a:endParaRPr lang="en-US" sz="2600" smtClean="0"/>
          </a:p>
        </p:txBody>
      </p:sp>
      <p:sp>
        <p:nvSpPr>
          <p:cNvPr id="32771"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DE76C68-ECD2-4D45-9FCF-551BDF670116}" type="slidenum">
              <a:rPr lang="el-GR"/>
              <a:pPr fontAlgn="base">
                <a:spcBef>
                  <a:spcPct val="0"/>
                </a:spcBef>
                <a:spcAft>
                  <a:spcPct val="0"/>
                </a:spcAft>
              </a:pPr>
              <a:t>14</a:t>
            </a:fld>
            <a:endParaRPr lang="el-G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Τίτλος 1"/>
          <p:cNvSpPr>
            <a:spLocks noGrp="1"/>
          </p:cNvSpPr>
          <p:nvPr>
            <p:ph type="title"/>
          </p:nvPr>
        </p:nvSpPr>
        <p:spPr/>
        <p:txBody>
          <a:bodyPr/>
          <a:lstStyle/>
          <a:p>
            <a:r>
              <a:rPr lang="el-GR" smtClean="0"/>
              <a:t>Βιβλιογραφία</a:t>
            </a:r>
          </a:p>
        </p:txBody>
      </p:sp>
      <p:sp>
        <p:nvSpPr>
          <p:cNvPr id="33794" name="Θέση περιεχομένου 2"/>
          <p:cNvSpPr>
            <a:spLocks noGrp="1"/>
          </p:cNvSpPr>
          <p:nvPr>
            <p:ph idx="1"/>
          </p:nvPr>
        </p:nvSpPr>
        <p:spPr>
          <a:xfrm>
            <a:off x="438150" y="1300163"/>
            <a:ext cx="8239125" cy="3852862"/>
          </a:xfrm>
        </p:spPr>
        <p:txBody>
          <a:bodyPr/>
          <a:lstStyle/>
          <a:p>
            <a:pPr>
              <a:buFont typeface="Arial" charset="0"/>
              <a:buNone/>
            </a:pPr>
            <a:r>
              <a:rPr lang="el-GR" sz="1400" smtClean="0"/>
              <a:t>Γεωργίου Στ. Αληφαντή (2015): Ενοποιημένες Οικονομικές Καταστάσεις Έκδοση 6η </a:t>
            </a:r>
          </a:p>
          <a:p>
            <a:pPr>
              <a:buFont typeface="Arial" charset="0"/>
              <a:buNone/>
            </a:pPr>
            <a:r>
              <a:rPr lang="el-GR" sz="1400" smtClean="0"/>
              <a:t>Γκίνογλου Δ, Π. Ταχυνάκης (2004): Λογιστική Ενοποιημένων Οικονομικών Καταστάσεων, Διαθέτης (Εκδότης): Μ.ΤΖΩΡΤΖΑΚΗΣ ΚΑΙ ΣΙΑ Ε.Ε. </a:t>
            </a:r>
          </a:p>
          <a:p>
            <a:pPr>
              <a:buFont typeface="Arial" charset="0"/>
              <a:buNone/>
            </a:pPr>
            <a:r>
              <a:rPr lang="el-GR" sz="1400" smtClean="0"/>
              <a:t>Κάντζος Κωνσταντίνος (1995): Ενοποιημένες Χρηματοοικονομικές Καταστάσεις, Διαθέτης (Εκδότης): ΝΙΚΗΤΟΠΟΥΛΟΣ Ε ΚΑΙ ΣΙΑ ΟΕ </a:t>
            </a:r>
          </a:p>
          <a:p>
            <a:pPr>
              <a:buFont typeface="Arial" charset="0"/>
              <a:buNone/>
            </a:pPr>
            <a:r>
              <a:rPr lang="el-GR" sz="1400" smtClean="0"/>
              <a:t>Σακέλλης, Ε., Πρωτοψάλτης Ν. (1991), Ενοποιημένες Οικονομικές Καταστάσεις, Εκδόσεις Μερακλή. </a:t>
            </a:r>
          </a:p>
          <a:p>
            <a:pPr>
              <a:buFont typeface="Arial" charset="0"/>
              <a:buNone/>
            </a:pPr>
            <a:r>
              <a:rPr lang="el-GR" sz="1400" smtClean="0"/>
              <a:t>Χύτης Ε.(2013) «Οι Ενοποιημένες  Καταστάσεις σύμφωνα με τον Ν. 2190/1920 το Ε.Γ.Λ.Σ. και τα Διεθνή Λογιστικά Πρότυπα» διδακτικές σημειώσεις για το μάθημα“ Ενοποιημένες Χρηματοοικονομικές Καταστάσεις¨</a:t>
            </a:r>
            <a:endParaRPr lang="el-GR" sz="1400" smtClean="0">
              <a:ea typeface="Arial Unicode MS" pitchFamily="34" charset="-128"/>
              <a:cs typeface="Times New Roman" pitchFamily="18"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35844"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35845"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35846"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DC48D352-C4B5-476C-9548-E6FA2A67CB52}" type="slidenum">
              <a:rPr lang="el-GR" altLang="el-GR">
                <a:solidFill>
                  <a:schemeClr val="bg1"/>
                </a:solidFill>
              </a:rPr>
              <a:pPr fontAlgn="base">
                <a:spcBef>
                  <a:spcPct val="0"/>
                </a:spcBef>
                <a:spcAft>
                  <a:spcPct val="0"/>
                </a:spcAft>
              </a:pPr>
              <a:t>16</a:t>
            </a:fld>
            <a:endParaRPr lang="el-GR" altLang="el-GR">
              <a:solidFill>
                <a:schemeClr val="bg1"/>
              </a:solidFill>
            </a:endParaRPr>
          </a:p>
        </p:txBody>
      </p:sp>
      <p:pic>
        <p:nvPicPr>
          <p:cNvPr id="35847"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35848" name="Τίτλος 1"/>
          <p:cNvSpPr>
            <a:spLocks noGrp="1"/>
          </p:cNvSpPr>
          <p:nvPr>
            <p:ph type="title"/>
          </p:nvPr>
        </p:nvSpPr>
        <p:spPr>
          <a:xfrm>
            <a:off x="454025" y="0"/>
            <a:ext cx="8061325" cy="1008063"/>
          </a:xfrm>
        </p:spPr>
        <p:txBody>
          <a:bodyPr/>
          <a:lstStyle/>
          <a:p>
            <a:r>
              <a:rPr lang="el-GR" smtClean="0"/>
              <a:t>Σημείωμα Αναφοράς</a:t>
            </a:r>
          </a:p>
        </p:txBody>
      </p:sp>
      <p:sp>
        <p:nvSpPr>
          <p:cNvPr id="2" name="Rectangle 1"/>
          <p:cNvSpPr/>
          <p:nvPr/>
        </p:nvSpPr>
        <p:spPr>
          <a:xfrm>
            <a:off x="347663" y="2259013"/>
            <a:ext cx="7939087" cy="1200150"/>
          </a:xfrm>
          <a:prstGeom prst="rect">
            <a:avLst/>
          </a:prstGeom>
        </p:spPr>
        <p:txBody>
          <a:bodyPr lIns="91436" tIns="45719" rIns="91436" bIns="45719">
            <a:spAutoFit/>
          </a:bodyPr>
          <a:lstStyle/>
          <a:p>
            <a:pPr algn="just" fontAlgn="auto">
              <a:spcBef>
                <a:spcPts val="0"/>
              </a:spcBef>
              <a:spcAft>
                <a:spcPts val="0"/>
              </a:spcAft>
              <a:defRPr/>
            </a:pPr>
            <a:r>
              <a:rPr lang="el-GR" sz="2400" dirty="0">
                <a:solidFill>
                  <a:schemeClr val="bg1">
                    <a:lumMod val="50000"/>
                  </a:schemeClr>
                </a:solidFill>
                <a:latin typeface="+mn-lt"/>
              </a:rPr>
              <a:t>Χύτης Ευ. (2015) Ενοποιημένες Χρηματοοικονομικές Καταστάσεις. ΤΕΙ Ηπείρου. Διαθέσιμο από:</a:t>
            </a:r>
          </a:p>
          <a:p>
            <a:pPr algn="just" fontAlgn="auto">
              <a:spcBef>
                <a:spcPts val="0"/>
              </a:spcBef>
              <a:spcAft>
                <a:spcPts val="0"/>
              </a:spcAft>
              <a:defRPr/>
            </a:pPr>
            <a:r>
              <a:rPr lang="en-US" sz="2400" dirty="0">
                <a:solidFill>
                  <a:schemeClr val="bg1">
                    <a:lumMod val="50000"/>
                  </a:schemeClr>
                </a:solidFill>
                <a:latin typeface="+mn-lt"/>
                <a:hlinkClick r:id="rId5"/>
              </a:rPr>
              <a:t>http://oc-web.ioa.teiep.gr/OpenClass/courses/LOGO125/</a:t>
            </a:r>
            <a:endParaRPr lang="el-GR" sz="2400" dirty="0">
              <a:solidFill>
                <a:schemeClr val="bg1">
                  <a:lumMod val="50000"/>
                </a:schemeClr>
              </a:solidFill>
              <a:latin typeface="+mn-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Τίτλος 1"/>
          <p:cNvSpPr>
            <a:spLocks noGrp="1"/>
          </p:cNvSpPr>
          <p:nvPr>
            <p:ph type="title"/>
          </p:nvPr>
        </p:nvSpPr>
        <p:spPr>
          <a:xfrm>
            <a:off x="454025" y="0"/>
            <a:ext cx="8061325" cy="1008063"/>
          </a:xfrm>
        </p:spPr>
        <p:txBody>
          <a:bodyPr/>
          <a:lstStyle/>
          <a:p>
            <a:r>
              <a:rPr lang="el-GR" smtClean="0"/>
              <a:t>Σημείωμα Αδειοδότησης</a:t>
            </a:r>
          </a:p>
        </p:txBody>
      </p:sp>
      <p:sp>
        <p:nvSpPr>
          <p:cNvPr id="2" name="Rectangle 1"/>
          <p:cNvSpPr/>
          <p:nvPr/>
        </p:nvSpPr>
        <p:spPr>
          <a:xfrm>
            <a:off x="434975" y="1252538"/>
            <a:ext cx="8424863" cy="1939925"/>
          </a:xfrm>
          <a:prstGeom prst="rect">
            <a:avLst/>
          </a:prstGeom>
        </p:spPr>
        <p:txBody>
          <a:bodyPr lIns="91436" tIns="45719" rIns="91436" bIns="45719">
            <a:spAutoFit/>
          </a:bodyPr>
          <a:lstStyle/>
          <a:p>
            <a:pPr algn="just" fontAlgn="auto">
              <a:spcBef>
                <a:spcPts val="0"/>
              </a:spcBef>
              <a:spcAft>
                <a:spcPts val="0"/>
              </a:spcAft>
              <a:defRPr/>
            </a:pPr>
            <a:r>
              <a:rPr lang="el-GR" sz="2000" dirty="0">
                <a:solidFill>
                  <a:schemeClr val="bg1">
                    <a:lumMod val="50000"/>
                  </a:schemeClr>
                </a:solidFill>
                <a:latin typeface="+mn-lt"/>
              </a:rPr>
              <a:t>Το</a:t>
            </a:r>
            <a:r>
              <a:rPr lang="en-US" sz="2000" dirty="0">
                <a:solidFill>
                  <a:schemeClr val="bg1">
                    <a:lumMod val="50000"/>
                  </a:schemeClr>
                </a:solidFill>
                <a:latin typeface="+mn-lt"/>
              </a:rPr>
              <a:t> </a:t>
            </a:r>
            <a:r>
              <a:rPr lang="el-GR" sz="2000" dirty="0">
                <a:solidFill>
                  <a:schemeClr val="bg1">
                    <a:lumMod val="50000"/>
                  </a:schemeClr>
                </a:solidFill>
                <a:latin typeface="+mn-lt"/>
              </a:rPr>
              <a:t>παρόν υλικό διατίθεται με τους όρους της άδειας χρήσης </a:t>
            </a:r>
            <a:r>
              <a:rPr lang="el-GR" sz="2000" dirty="0" err="1">
                <a:solidFill>
                  <a:schemeClr val="bg1">
                    <a:lumMod val="50000"/>
                  </a:schemeClr>
                </a:solidFill>
                <a:latin typeface="+mn-lt"/>
              </a:rPr>
              <a:t>Creative</a:t>
            </a:r>
            <a:r>
              <a:rPr lang="en-US" sz="2000" dirty="0">
                <a:solidFill>
                  <a:schemeClr val="bg1">
                    <a:lumMod val="50000"/>
                  </a:schemeClr>
                </a:solidFill>
                <a:latin typeface="+mn-lt"/>
              </a:rPr>
              <a:t> </a:t>
            </a:r>
            <a:r>
              <a:rPr lang="el-GR" sz="2000" dirty="0" err="1">
                <a:solidFill>
                  <a:schemeClr val="bg1">
                    <a:lumMod val="50000"/>
                  </a:schemeClr>
                </a:solidFill>
                <a:latin typeface="+mn-lt"/>
              </a:rPr>
              <a:t>Commons</a:t>
            </a:r>
            <a:r>
              <a:rPr lang="en-US" sz="2000" dirty="0">
                <a:solidFill>
                  <a:schemeClr val="bg1">
                    <a:lumMod val="50000"/>
                  </a:schemeClr>
                </a:solidFill>
                <a:latin typeface="+mn-lt"/>
              </a:rPr>
              <a:t> </a:t>
            </a:r>
            <a:r>
              <a:rPr lang="el-GR" sz="2000" dirty="0">
                <a:solidFill>
                  <a:schemeClr val="bg1">
                    <a:lumMod val="50000"/>
                  </a:schemeClr>
                </a:solidFill>
                <a:latin typeface="+mn-lt"/>
              </a:rPr>
              <a:t>Αναφορά Δημιουργού-Μη Εμπορική Χρήση-Όχι Παράγωγα Έργα 4.0 Διεθνές [1] ή μεταγενέστερη.</a:t>
            </a:r>
            <a:r>
              <a:rPr lang="en-US" sz="2000" dirty="0">
                <a:solidFill>
                  <a:schemeClr val="bg1">
                    <a:lumMod val="50000"/>
                  </a:schemeClr>
                </a:solidFill>
                <a:latin typeface="+mn-lt"/>
              </a:rPr>
              <a:t> </a:t>
            </a:r>
            <a:r>
              <a:rPr lang="el-GR" sz="2000" dirty="0">
                <a:solidFill>
                  <a:schemeClr val="bg1">
                    <a:lumMod val="50000"/>
                  </a:schemeClr>
                </a:solidFill>
                <a:latin typeface="+mn-lt"/>
              </a:rPr>
              <a:t>Εξαιρούνται</a:t>
            </a:r>
            <a:r>
              <a:rPr lang="en-US" sz="2000" dirty="0">
                <a:solidFill>
                  <a:schemeClr val="bg1">
                    <a:lumMod val="50000"/>
                  </a:schemeClr>
                </a:solidFill>
                <a:latin typeface="+mn-lt"/>
              </a:rPr>
              <a:t> </a:t>
            </a:r>
            <a:r>
              <a:rPr lang="el-GR" sz="2000" dirty="0">
                <a:solidFill>
                  <a:schemeClr val="bg1">
                    <a:lumMod val="50000"/>
                  </a:schemeClr>
                </a:solidFill>
                <a:latin typeface="+mn-lt"/>
              </a:rPr>
              <a:t>τα αυτοτελή έργα τρίτων π.χ. φωτογραφίες,</a:t>
            </a:r>
            <a:r>
              <a:rPr lang="en-US" sz="2000" dirty="0">
                <a:solidFill>
                  <a:schemeClr val="bg1">
                    <a:lumMod val="50000"/>
                  </a:schemeClr>
                </a:solidFill>
                <a:latin typeface="+mn-lt"/>
              </a:rPr>
              <a:t> </a:t>
            </a:r>
            <a:r>
              <a:rPr lang="el-GR" sz="2000" dirty="0">
                <a:solidFill>
                  <a:schemeClr val="bg1">
                    <a:lumMod val="50000"/>
                  </a:schemeClr>
                </a:solidFill>
                <a:latin typeface="+mn-lt"/>
              </a:rPr>
              <a:t>Διαγράμματα</a:t>
            </a:r>
            <a:r>
              <a:rPr lang="en-US" sz="2000" dirty="0">
                <a:solidFill>
                  <a:schemeClr val="bg1">
                    <a:lumMod val="50000"/>
                  </a:schemeClr>
                </a:solidFill>
                <a:latin typeface="+mn-lt"/>
              </a:rPr>
              <a:t> </a:t>
            </a:r>
            <a:r>
              <a:rPr lang="el-GR" sz="2000" dirty="0" err="1">
                <a:solidFill>
                  <a:schemeClr val="bg1">
                    <a:lumMod val="50000"/>
                  </a:schemeClr>
                </a:solidFill>
                <a:latin typeface="+mn-lt"/>
              </a:rPr>
              <a:t>κ.λ.π</a:t>
            </a:r>
            <a:r>
              <a:rPr lang="el-GR" sz="2000" dirty="0">
                <a:solidFill>
                  <a:schemeClr val="bg1">
                    <a:lumMod val="50000"/>
                  </a:schemeClr>
                </a:solidFill>
                <a:latin typeface="+mn-lt"/>
              </a:rPr>
              <a:t>.,</a:t>
            </a:r>
            <a:r>
              <a:rPr lang="en-US" sz="2000" dirty="0">
                <a:solidFill>
                  <a:schemeClr val="bg1">
                    <a:lumMod val="50000"/>
                  </a:schemeClr>
                </a:solidFill>
                <a:latin typeface="+mn-lt"/>
              </a:rPr>
              <a:t> </a:t>
            </a:r>
            <a:r>
              <a:rPr lang="el-GR" sz="2000" dirty="0">
                <a:solidFill>
                  <a:schemeClr val="bg1">
                    <a:lumMod val="50000"/>
                  </a:schemeClr>
                </a:solidFill>
                <a:latin typeface="+mn-lt"/>
              </a:rPr>
              <a:t>τα</a:t>
            </a:r>
            <a:r>
              <a:rPr lang="en-US" sz="2000" dirty="0">
                <a:solidFill>
                  <a:schemeClr val="bg1">
                    <a:lumMod val="50000"/>
                  </a:schemeClr>
                </a:solidFill>
                <a:latin typeface="+mn-lt"/>
              </a:rPr>
              <a:t> </a:t>
            </a:r>
            <a:r>
              <a:rPr lang="el-GR" sz="2000" dirty="0">
                <a:solidFill>
                  <a:schemeClr val="bg1">
                    <a:lumMod val="50000"/>
                  </a:schemeClr>
                </a:solidFill>
                <a:latin typeface="+mn-lt"/>
              </a:rPr>
              <a:t>οποία εμπεριέχονται σε αυτό και τα οποία</a:t>
            </a:r>
            <a:r>
              <a:rPr lang="en-US" sz="2000" dirty="0">
                <a:solidFill>
                  <a:schemeClr val="bg1">
                    <a:lumMod val="50000"/>
                  </a:schemeClr>
                </a:solidFill>
                <a:latin typeface="+mn-lt"/>
              </a:rPr>
              <a:t> </a:t>
            </a:r>
            <a:r>
              <a:rPr lang="el-GR" sz="2000" dirty="0">
                <a:solidFill>
                  <a:schemeClr val="bg1">
                    <a:lumMod val="50000"/>
                  </a:schemeClr>
                </a:solidFill>
                <a:latin typeface="+mn-lt"/>
              </a:rPr>
              <a:t>αναφέρονται μαζί με τους όρους χρήσης τους στο «Σημείωμα Χρήσης</a:t>
            </a:r>
            <a:r>
              <a:rPr lang="en-US" sz="2000" dirty="0">
                <a:solidFill>
                  <a:schemeClr val="bg1">
                    <a:lumMod val="50000"/>
                  </a:schemeClr>
                </a:solidFill>
                <a:latin typeface="+mn-lt"/>
              </a:rPr>
              <a:t> </a:t>
            </a:r>
            <a:r>
              <a:rPr lang="el-GR" sz="2000" dirty="0">
                <a:solidFill>
                  <a:schemeClr val="bg1">
                    <a:lumMod val="50000"/>
                  </a:schemeClr>
                </a:solidFill>
                <a:latin typeface="+mn-lt"/>
              </a:rPr>
              <a:t>Έργων</a:t>
            </a:r>
            <a:r>
              <a:rPr lang="en-US" sz="2000" dirty="0">
                <a:solidFill>
                  <a:schemeClr val="bg1">
                    <a:lumMod val="50000"/>
                  </a:schemeClr>
                </a:solidFill>
                <a:latin typeface="+mn-lt"/>
              </a:rPr>
              <a:t> </a:t>
            </a:r>
            <a:r>
              <a:rPr lang="el-GR" sz="2000" dirty="0">
                <a:solidFill>
                  <a:schemeClr val="bg1">
                    <a:lumMod val="50000"/>
                  </a:schemeClr>
                </a:solidFill>
                <a:latin typeface="+mn-lt"/>
              </a:rPr>
              <a:t>Τρίτων». </a:t>
            </a:r>
          </a:p>
        </p:txBody>
      </p:sp>
      <p:sp>
        <p:nvSpPr>
          <p:cNvPr id="37891" name="Rectangle 11"/>
          <p:cNvSpPr>
            <a:spLocks noChangeArrowheads="1"/>
          </p:cNvSpPr>
          <p:nvPr/>
        </p:nvSpPr>
        <p:spPr bwMode="auto">
          <a:xfrm>
            <a:off x="739775" y="5010150"/>
            <a:ext cx="6569075" cy="369888"/>
          </a:xfrm>
          <a:prstGeom prst="rect">
            <a:avLst/>
          </a:prstGeom>
          <a:noFill/>
          <a:ln w="9525">
            <a:noFill/>
            <a:miter lim="800000"/>
            <a:headEnd/>
            <a:tailEnd/>
          </a:ln>
        </p:spPr>
        <p:txBody>
          <a:bodyPr lIns="91436" tIns="45719" rIns="91436" bIns="45719">
            <a:spAutoFit/>
          </a:bodyPr>
          <a:lstStyle/>
          <a:p>
            <a:pPr algn="ctr"/>
            <a:r>
              <a:rPr lang="en-US">
                <a:latin typeface="Calibri" pitchFamily="34" charset="0"/>
                <a:hlinkClick r:id="rId3"/>
              </a:rPr>
              <a:t>http://creativecommons.org/licenses/by-nc-nd/4.0/deed.el</a:t>
            </a:r>
            <a:r>
              <a:rPr lang="el-GR">
                <a:latin typeface="Calibri" pitchFamily="34" charset="0"/>
              </a:rPr>
              <a:t> </a:t>
            </a:r>
          </a:p>
        </p:txBody>
      </p:sp>
      <p:sp>
        <p:nvSpPr>
          <p:cNvPr id="37892" name="Rectangle 2"/>
          <p:cNvSpPr>
            <a:spLocks noChangeArrowheads="1"/>
          </p:cNvSpPr>
          <p:nvPr/>
        </p:nvSpPr>
        <p:spPr bwMode="auto">
          <a:xfrm>
            <a:off x="590550" y="4949825"/>
            <a:ext cx="657225" cy="493713"/>
          </a:xfrm>
          <a:prstGeom prst="rect">
            <a:avLst/>
          </a:prstGeom>
          <a:noFill/>
          <a:ln w="9525">
            <a:noFill/>
            <a:miter lim="800000"/>
            <a:headEnd/>
            <a:tailEnd/>
          </a:ln>
        </p:spPr>
        <p:txBody>
          <a:bodyPr wrap="none" lIns="91436" tIns="45719" rIns="91436" bIns="45719">
            <a:spAutoFit/>
          </a:bodyPr>
          <a:lstStyle/>
          <a:p>
            <a:r>
              <a:rPr lang="el-GR" sz="2600">
                <a:solidFill>
                  <a:srgbClr val="7F7F7F"/>
                </a:solidFill>
                <a:latin typeface="Calibri" pitchFamily="34" charset="0"/>
              </a:rPr>
              <a:t>[1] </a:t>
            </a:r>
            <a:endParaRPr lang="en-US">
              <a:latin typeface="Calibri" pitchFamily="34" charset="0"/>
            </a:endParaRPr>
          </a:p>
        </p:txBody>
      </p:sp>
      <p:sp>
        <p:nvSpPr>
          <p:cNvPr id="4" name="Rectangle 3"/>
          <p:cNvSpPr/>
          <p:nvPr/>
        </p:nvSpPr>
        <p:spPr>
          <a:xfrm>
            <a:off x="434975" y="3865563"/>
            <a:ext cx="8329613" cy="708025"/>
          </a:xfrm>
          <a:prstGeom prst="rect">
            <a:avLst/>
          </a:prstGeom>
        </p:spPr>
        <p:txBody>
          <a:bodyPr lIns="91436" tIns="45719" rIns="91436" bIns="45719">
            <a:spAutoFit/>
          </a:bodyPr>
          <a:lstStyle/>
          <a:p>
            <a:pPr algn="just" fontAlgn="auto">
              <a:spcBef>
                <a:spcPts val="0"/>
              </a:spcBef>
              <a:spcAft>
                <a:spcPts val="0"/>
              </a:spcAft>
              <a:defRPr/>
            </a:pPr>
            <a:r>
              <a:rPr lang="el-GR" sz="2000" dirty="0">
                <a:solidFill>
                  <a:schemeClr val="bg1">
                    <a:lumMod val="50000"/>
                  </a:schemeClr>
                </a:solidFill>
                <a:latin typeface="+mn-lt"/>
              </a:rPr>
              <a:t>Ο δικαιούχος μπορεί να παρέχει στον </a:t>
            </a:r>
            <a:r>
              <a:rPr lang="el-GR" sz="2000" dirty="0" err="1">
                <a:solidFill>
                  <a:schemeClr val="bg1">
                    <a:lumMod val="50000"/>
                  </a:schemeClr>
                </a:solidFill>
                <a:latin typeface="+mn-lt"/>
              </a:rPr>
              <a:t>αδειοδόχο</a:t>
            </a:r>
            <a:r>
              <a:rPr lang="en-US" sz="2000" dirty="0">
                <a:solidFill>
                  <a:schemeClr val="bg1">
                    <a:lumMod val="50000"/>
                  </a:schemeClr>
                </a:solidFill>
                <a:latin typeface="+mn-lt"/>
              </a:rPr>
              <a:t> </a:t>
            </a:r>
            <a:r>
              <a:rPr lang="el-GR" sz="2000" dirty="0">
                <a:solidFill>
                  <a:schemeClr val="bg1">
                    <a:lumMod val="50000"/>
                  </a:schemeClr>
                </a:solidFill>
                <a:latin typeface="+mn-lt"/>
              </a:rPr>
              <a:t>ξεχωριστή άδεια να </a:t>
            </a:r>
            <a:r>
              <a:rPr lang="en-US" sz="2000" dirty="0">
                <a:solidFill>
                  <a:schemeClr val="bg1">
                    <a:lumMod val="50000"/>
                  </a:schemeClr>
                </a:solidFill>
                <a:latin typeface="+mn-lt"/>
              </a:rPr>
              <a:t> </a:t>
            </a:r>
            <a:r>
              <a:rPr lang="el-GR" sz="2000" dirty="0">
                <a:solidFill>
                  <a:schemeClr val="bg1">
                    <a:lumMod val="50000"/>
                  </a:schemeClr>
                </a:solidFill>
                <a:latin typeface="+mn-lt"/>
              </a:rPr>
              <a:t>χρησιμοποιεί το έργο για εμπορική χρήση, εφόσον αυτό του </a:t>
            </a:r>
            <a:r>
              <a:rPr lang="en-US" sz="2000" dirty="0">
                <a:solidFill>
                  <a:schemeClr val="bg1">
                    <a:lumMod val="50000"/>
                  </a:schemeClr>
                </a:solidFill>
                <a:latin typeface="+mn-lt"/>
              </a:rPr>
              <a:t> </a:t>
            </a:r>
            <a:r>
              <a:rPr lang="el-GR" sz="2000" dirty="0">
                <a:solidFill>
                  <a:schemeClr val="bg1">
                    <a:lumMod val="50000"/>
                  </a:schemeClr>
                </a:solidFill>
                <a:latin typeface="+mn-lt"/>
              </a:rPr>
              <a:t>ζητηθεί.</a:t>
            </a:r>
          </a:p>
        </p:txBody>
      </p:sp>
      <p:pic>
        <p:nvPicPr>
          <p:cNvPr id="37894" name="7 - Εικόνα" descr="Λογότυπο για Άδειες χρήσης Creative Commons BY-NC-ND"/>
          <p:cNvPicPr>
            <a:picLocks noChangeAspect="1"/>
          </p:cNvPicPr>
          <p:nvPr/>
        </p:nvPicPr>
        <p:blipFill>
          <a:blip r:embed="rId4" cstate="print"/>
          <a:srcRect/>
          <a:stretch>
            <a:fillRect/>
          </a:stretch>
        </p:blipFill>
        <p:spPr bwMode="auto">
          <a:xfrm>
            <a:off x="3856038" y="3217863"/>
            <a:ext cx="1582737"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11"/>
          <p:cNvSpPr>
            <a:spLocks noChangeArrowheads="1"/>
          </p:cNvSpPr>
          <p:nvPr/>
        </p:nvSpPr>
        <p:spPr bwMode="auto">
          <a:xfrm>
            <a:off x="1619250" y="1755775"/>
            <a:ext cx="5876925" cy="939800"/>
          </a:xfrm>
          <a:prstGeom prst="rect">
            <a:avLst/>
          </a:prstGeom>
          <a:noFill/>
          <a:ln w="9525">
            <a:noFill/>
            <a:miter lim="800000"/>
            <a:headEnd/>
            <a:tailEnd/>
          </a:ln>
        </p:spPr>
        <p:txBody>
          <a:bodyPr lIns="91436" tIns="45719" rIns="91436" bIns="45719">
            <a:spAutoFit/>
          </a:bodyPr>
          <a:lstStyle/>
          <a:p>
            <a:pPr algn="ctr"/>
            <a:r>
              <a:rPr lang="el-GR" sz="5500" b="1">
                <a:latin typeface="Calibri" pitchFamily="34" charset="0"/>
              </a:rPr>
              <a:t>Τέλος Ενότητας</a:t>
            </a:r>
          </a:p>
        </p:txBody>
      </p:sp>
      <p:sp>
        <p:nvSpPr>
          <p:cNvPr id="39938" name="Rectangle 12"/>
          <p:cNvSpPr>
            <a:spLocks noChangeArrowheads="1"/>
          </p:cNvSpPr>
          <p:nvPr/>
        </p:nvSpPr>
        <p:spPr bwMode="auto">
          <a:xfrm>
            <a:off x="1547813" y="3325813"/>
            <a:ext cx="7156450" cy="984250"/>
          </a:xfrm>
          <a:prstGeom prst="rect">
            <a:avLst/>
          </a:prstGeom>
          <a:noFill/>
          <a:ln w="9525">
            <a:noFill/>
            <a:miter lim="800000"/>
            <a:headEnd/>
            <a:tailEnd/>
          </a:ln>
        </p:spPr>
        <p:txBody>
          <a:bodyPr lIns="91436" tIns="45719" rIns="91436" bIns="45719">
            <a:spAutoFit/>
          </a:bodyPr>
          <a:lstStyle/>
          <a:p>
            <a:pPr algn="r"/>
            <a:r>
              <a:rPr lang="el-GR" sz="2900" b="1">
                <a:latin typeface="Calibri" pitchFamily="34" charset="0"/>
              </a:rPr>
              <a:t>Επεξεργασία: Βαφειάδης Νικόλαος</a:t>
            </a:r>
          </a:p>
          <a:p>
            <a:pPr algn="r"/>
            <a:r>
              <a:rPr lang="el-GR" sz="2900">
                <a:latin typeface="Calibri" pitchFamily="34" charset="0"/>
              </a:rPr>
              <a:t>Πρέβεζα, 2015</a:t>
            </a:r>
          </a:p>
        </p:txBody>
      </p:sp>
      <p:pic>
        <p:nvPicPr>
          <p:cNvPr id="39939" name="Picture 3"/>
          <p:cNvPicPr>
            <a:picLocks noChangeAspect="1" noChangeArrowheads="1"/>
          </p:cNvPicPr>
          <p:nvPr/>
        </p:nvPicPr>
        <p:blipFill>
          <a:blip r:embed="rId3" cstate="print"/>
          <a:srcRect/>
          <a:stretch>
            <a:fillRect/>
          </a:stretch>
        </p:blipFill>
        <p:spPr bwMode="auto">
          <a:xfrm>
            <a:off x="617538" y="4422775"/>
            <a:ext cx="3255962" cy="863600"/>
          </a:xfrm>
          <a:prstGeom prst="rect">
            <a:avLst/>
          </a:prstGeom>
          <a:noFill/>
          <a:ln w="9525">
            <a:noFill/>
            <a:miter lim="800000"/>
            <a:headEnd/>
            <a:tailEnd/>
          </a:ln>
        </p:spPr>
      </p:pic>
      <p:pic>
        <p:nvPicPr>
          <p:cNvPr id="39940" name="7 - Εικόνα" descr="Λογότυπο για Άδειες χρήσης Creative Commons"/>
          <p:cNvPicPr>
            <a:picLocks noChangeAspect="1"/>
          </p:cNvPicPr>
          <p:nvPr/>
        </p:nvPicPr>
        <p:blipFill>
          <a:blip r:embed="rId4" cstate="print"/>
          <a:srcRect/>
          <a:stretch>
            <a:fillRect/>
          </a:stretch>
        </p:blipFill>
        <p:spPr bwMode="auto">
          <a:xfrm>
            <a:off x="7123113" y="4630738"/>
            <a:ext cx="1581150" cy="460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41988"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41989"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41990"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48243511-E348-4698-AD47-F5B72132959A}" type="slidenum">
              <a:rPr lang="el-GR" altLang="el-GR">
                <a:solidFill>
                  <a:schemeClr val="bg1"/>
                </a:solidFill>
              </a:rPr>
              <a:pPr fontAlgn="base">
                <a:spcBef>
                  <a:spcPct val="0"/>
                </a:spcBef>
                <a:spcAft>
                  <a:spcPct val="0"/>
                </a:spcAft>
              </a:pPr>
              <a:t>19</a:t>
            </a:fld>
            <a:endParaRPr lang="el-GR" altLang="el-GR">
              <a:solidFill>
                <a:schemeClr val="bg1"/>
              </a:solidFill>
            </a:endParaRPr>
          </a:p>
        </p:txBody>
      </p:sp>
      <p:pic>
        <p:nvPicPr>
          <p:cNvPr id="41991"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41992" name="Rectangle 14"/>
          <p:cNvSpPr>
            <a:spLocks noChangeArrowheads="1"/>
          </p:cNvSpPr>
          <p:nvPr/>
        </p:nvSpPr>
        <p:spPr bwMode="auto">
          <a:xfrm>
            <a:off x="2317750" y="2411413"/>
            <a:ext cx="4572000" cy="938212"/>
          </a:xfrm>
          <a:prstGeom prst="rect">
            <a:avLst/>
          </a:prstGeom>
          <a:noFill/>
          <a:ln w="9525">
            <a:noFill/>
            <a:miter lim="800000"/>
            <a:headEnd/>
            <a:tailEnd/>
          </a:ln>
        </p:spPr>
        <p:txBody>
          <a:bodyPr lIns="91436" tIns="45719" rIns="91436" bIns="45719">
            <a:spAutoFit/>
          </a:bodyPr>
          <a:lstStyle/>
          <a:p>
            <a:pPr algn="ctr"/>
            <a:r>
              <a:rPr lang="el-GR" sz="5500" b="1">
                <a:latin typeface="Calibri" pitchFamily="34" charset="0"/>
              </a:rPr>
              <a:t>Σημειώματα</a:t>
            </a:r>
          </a:p>
        </p:txBody>
      </p:sp>
      <p:sp>
        <p:nvSpPr>
          <p:cNvPr id="41993" name="Title 1"/>
          <p:cNvSpPr>
            <a:spLocks noGrp="1"/>
          </p:cNvSpPr>
          <p:nvPr>
            <p:ph type="title"/>
          </p:nvPr>
        </p:nvSpPr>
        <p:spPr/>
        <p:txBody>
          <a:bodyPr/>
          <a:lstStyle/>
          <a:p>
            <a:endParaRPr lang="en-US"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Υπότιτλος 2"/>
          <p:cNvSpPr>
            <a:spLocks noGrp="1"/>
          </p:cNvSpPr>
          <p:nvPr>
            <p:ph type="subTitle" idx="1"/>
          </p:nvPr>
        </p:nvSpPr>
        <p:spPr>
          <a:xfrm>
            <a:off x="684213" y="1344613"/>
            <a:ext cx="7775575" cy="2703512"/>
          </a:xfrm>
        </p:spPr>
        <p:txBody>
          <a:bodyPr/>
          <a:lstStyle/>
          <a:p>
            <a:pPr algn="l"/>
            <a:r>
              <a:rPr lang="el-GR" sz="2800" dirty="0" smtClean="0"/>
              <a:t>Τμήμα Λογιστικής και Χρηματοοικονομικής</a:t>
            </a:r>
          </a:p>
          <a:p>
            <a:pPr algn="l"/>
            <a:r>
              <a:rPr lang="el-GR" sz="2800" dirty="0" smtClean="0"/>
              <a:t>Ενοποιημένες Χρηματοοικονομικές Καταστάσεις </a:t>
            </a:r>
            <a:r>
              <a:rPr lang="el-GR" sz="2800" b="1" dirty="0" smtClean="0"/>
              <a:t>Ενότητα </a:t>
            </a:r>
            <a:r>
              <a:rPr lang="en-US" sz="2800" b="1" dirty="0" smtClean="0"/>
              <a:t>12</a:t>
            </a:r>
            <a:r>
              <a:rPr lang="el-GR" sz="2800" b="1" dirty="0" smtClean="0"/>
              <a:t>: Άρθρο 36 Ενοποιημένο Προσάρτημα και περιεχόμενο</a:t>
            </a:r>
            <a:endParaRPr lang="en-US" sz="2800" dirty="0" smtClean="0"/>
          </a:p>
          <a:p>
            <a:pPr algn="l"/>
            <a:r>
              <a:rPr lang="el-GR" sz="2800" dirty="0" smtClean="0"/>
              <a:t>Χύτης Ευάγγελος</a:t>
            </a:r>
          </a:p>
          <a:p>
            <a:pPr algn="l">
              <a:lnSpc>
                <a:spcPts val="2600"/>
              </a:lnSpc>
            </a:pPr>
            <a:r>
              <a:rPr lang="el-GR" sz="2400" dirty="0" smtClean="0"/>
              <a:t>Πρέβεζα, 2015</a:t>
            </a:r>
          </a:p>
        </p:txBody>
      </p:sp>
      <p:pic>
        <p:nvPicPr>
          <p:cNvPr id="17410" name="7 - Εικόνα" descr="Λογότυπο για Άδειες χρήσης Creative Commons BY-NC-ND"/>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17411" name="Picture 3" descr="Λογότυπο Επιχειρησιακού Προγράμματος Εκπαίδευση και Δια βίου Μάθηση του Υπουργείου Παιδείας ΕΣΠΑ 2007-2013 με τη σημαία της Ευρωπαϊκής Ένωσης, το οποίο συγχρηματοδοτείται από την Ευρωπαϊκή Ένωση (Ευρωπαϊκό Κοινωνικό Ταμείο) και από εθνικούς πόρους."/>
          <p:cNvPicPr>
            <a:picLocks noChangeAspect="1" noChangeArrowheads="1"/>
          </p:cNvPicPr>
          <p:nvPr/>
        </p:nvPicPr>
        <p:blipFill>
          <a:blip r:embed="rId4" cstate="print"/>
          <a:srcRect/>
          <a:stretch>
            <a:fillRect/>
          </a:stretch>
        </p:blipFill>
        <p:spPr bwMode="auto">
          <a:xfrm>
            <a:off x="3590925" y="4659313"/>
            <a:ext cx="4310063" cy="855662"/>
          </a:xfrm>
          <a:prstGeom prst="rect">
            <a:avLst/>
          </a:prstGeom>
          <a:noFill/>
          <a:ln w="9525">
            <a:noFill/>
            <a:miter lim="800000"/>
            <a:headEnd/>
            <a:tailEnd/>
          </a:ln>
        </p:spPr>
      </p:pic>
      <p:sp>
        <p:nvSpPr>
          <p:cNvPr id="17412" name="Τίτλος 1"/>
          <p:cNvSpPr txBox="1">
            <a:spLocks/>
          </p:cNvSpPr>
          <p:nvPr/>
        </p:nvSpPr>
        <p:spPr bwMode="auto">
          <a:xfrm>
            <a:off x="0" y="3175"/>
            <a:ext cx="7451725" cy="1023938"/>
          </a:xfrm>
          <a:prstGeom prst="rect">
            <a:avLst/>
          </a:prstGeom>
          <a:solidFill>
            <a:schemeClr val="accent2"/>
          </a:solidFill>
          <a:ln w="9525">
            <a:noFill/>
            <a:miter lim="800000"/>
            <a:headEnd/>
            <a:tailEnd/>
          </a:ln>
        </p:spPr>
        <p:txBody>
          <a:bodyPr anchor="ctr"/>
          <a:lstStyle/>
          <a:p>
            <a:pPr algn="ctr"/>
            <a:r>
              <a:rPr lang="el-GR" sz="2400" b="1">
                <a:solidFill>
                  <a:schemeClr val="bg1"/>
                </a:solidFill>
                <a:latin typeface="Calibri" pitchFamily="34" charset="0"/>
              </a:rPr>
              <a:t>Ανοιχτά Ακαδημαϊκά Μαθήματα στο ΤΕΙ Ηπείρου</a:t>
            </a:r>
          </a:p>
        </p:txBody>
      </p:sp>
      <p:pic>
        <p:nvPicPr>
          <p:cNvPr id="17413" name="Εικόνα 10"/>
          <p:cNvPicPr>
            <a:picLocks noChangeAspect="1"/>
          </p:cNvPicPr>
          <p:nvPr/>
        </p:nvPicPr>
        <p:blipFill>
          <a:blip r:embed="rId5" cstate="print"/>
          <a:srcRect/>
          <a:stretch>
            <a:fillRect/>
          </a:stretch>
        </p:blipFill>
        <p:spPr bwMode="auto">
          <a:xfrm>
            <a:off x="6948488" y="3175"/>
            <a:ext cx="2214562" cy="103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Ορθογώνιο 5"/>
          <p:cNvSpPr/>
          <p:nvPr/>
        </p:nvSpPr>
        <p:spPr>
          <a:xfrm>
            <a:off x="0" y="5521572"/>
            <a:ext cx="9144000" cy="193431"/>
          </a:xfrm>
          <a:prstGeom prst="rect">
            <a:avLst/>
          </a:prstGeom>
        </p:spPr>
        <p:style>
          <a:lnRef idx="2">
            <a:schemeClr val="accent1">
              <a:shade val="50000"/>
            </a:schemeClr>
          </a:lnRef>
          <a:fillRef idx="1002">
            <a:schemeClr val="dk2"/>
          </a:fillRef>
          <a:effectRef idx="0">
            <a:schemeClr val="accent1"/>
          </a:effectRef>
          <a:fontRef idx="minor">
            <a:schemeClr val="lt1"/>
          </a:fontRef>
        </p:style>
        <p:txBody>
          <a:bodyPr lIns="91436" tIns="45719" rIns="91436" bIns="45719" anchor="ctr"/>
          <a:lstStyle/>
          <a:p>
            <a:pPr algn="ctr" fontAlgn="auto">
              <a:spcBef>
                <a:spcPts val="0"/>
              </a:spcBef>
              <a:spcAft>
                <a:spcPts val="0"/>
              </a:spcAft>
              <a:defRPr/>
            </a:pPr>
            <a:endParaRPr lang="el-GR">
              <a:ln w="0"/>
              <a:solidFill>
                <a:schemeClr val="tx1"/>
              </a:solidFill>
              <a:effectLst>
                <a:outerShdw blurRad="38100" dist="19050" dir="2700000" algn="tl" rotWithShape="0">
                  <a:schemeClr val="dk1">
                    <a:alpha val="40000"/>
                  </a:schemeClr>
                </a:outerShdw>
              </a:effectLst>
            </a:endParaRPr>
          </a:p>
        </p:txBody>
      </p:sp>
      <p:sp>
        <p:nvSpPr>
          <p:cNvPr id="44036" name="TextBox 6"/>
          <p:cNvSpPr txBox="1">
            <a:spLocks noChangeArrowheads="1"/>
          </p:cNvSpPr>
          <p:nvPr/>
        </p:nvSpPr>
        <p:spPr bwMode="auto">
          <a:xfrm>
            <a:off x="617538" y="5475288"/>
            <a:ext cx="7970837" cy="646112"/>
          </a:xfrm>
          <a:prstGeom prst="rect">
            <a:avLst/>
          </a:prstGeom>
          <a:noFill/>
          <a:ln w="9525">
            <a:noFill/>
            <a:miter lim="800000"/>
            <a:headEnd/>
            <a:tailEnd/>
          </a:ln>
        </p:spPr>
        <p:txBody>
          <a:bodyPr lIns="91436" tIns="45719" rIns="91436" bIns="45719">
            <a:spAutoFit/>
          </a:bodyPr>
          <a:lstStyle/>
          <a:p>
            <a:pPr>
              <a:lnSpc>
                <a:spcPct val="150000"/>
              </a:lnSpc>
              <a:spcBef>
                <a:spcPts val="500"/>
              </a:spcBef>
            </a:pPr>
            <a:r>
              <a:rPr lang="el-GR" sz="1200" b="1">
                <a:solidFill>
                  <a:schemeClr val="bg1"/>
                </a:solidFill>
                <a:latin typeface="Calibri" pitchFamily="34" charset="0"/>
              </a:rPr>
              <a:t>ΔΙΑΤΑΡΑΧΕΣ ΦΩΝΗΣ</a:t>
            </a:r>
            <a:r>
              <a:rPr lang="el-GR" sz="1200">
                <a:solidFill>
                  <a:schemeClr val="bg1"/>
                </a:solidFill>
                <a:latin typeface="Calibri" pitchFamily="34" charset="0"/>
              </a:rPr>
              <a:t>, Ενότητα 0, ΤΜΗΜΑ ΛΟΓΟΘΕΡΑΠΕΙΑΣ, ΤΕΙ ΗΠΕΙΡΟΥ </a:t>
            </a:r>
            <a:r>
              <a:rPr lang="el-GR" sz="1200" b="1">
                <a:solidFill>
                  <a:schemeClr val="bg1"/>
                </a:solidFill>
                <a:latin typeface="Calibri" pitchFamily="34" charset="0"/>
              </a:rPr>
              <a:t>- Ανοιχτά Ακαδημαϊκά Μαθήματα στο ΤΕΙ Ηπείρου</a:t>
            </a:r>
          </a:p>
        </p:txBody>
      </p:sp>
      <p:pic>
        <p:nvPicPr>
          <p:cNvPr id="44037" name="Εικόνα 7"/>
          <p:cNvPicPr>
            <a:picLocks noChangeAspect="1"/>
          </p:cNvPicPr>
          <p:nvPr/>
        </p:nvPicPr>
        <p:blipFill>
          <a:blip r:embed="rId3" cstate="print"/>
          <a:srcRect/>
          <a:stretch>
            <a:fillRect/>
          </a:stretch>
        </p:blipFill>
        <p:spPr bwMode="auto">
          <a:xfrm>
            <a:off x="80963" y="5286375"/>
            <a:ext cx="266700" cy="452438"/>
          </a:xfrm>
          <a:prstGeom prst="rect">
            <a:avLst/>
          </a:prstGeom>
          <a:noFill/>
          <a:ln w="9525">
            <a:noFill/>
            <a:miter lim="800000"/>
            <a:headEnd/>
            <a:tailEnd/>
          </a:ln>
        </p:spPr>
      </p:pic>
      <p:sp>
        <p:nvSpPr>
          <p:cNvPr id="44038" name="Θέση αριθμού διαφάνειας 3"/>
          <p:cNvSpPr>
            <a:spLocks noGrp="1"/>
          </p:cNvSpPr>
          <p:nvPr>
            <p:ph type="sldNum" sz="quarter" idx="10"/>
          </p:nvPr>
        </p:nvSpPr>
        <p:spPr bwMode="auto">
          <a:xfrm>
            <a:off x="8515350" y="5465763"/>
            <a:ext cx="628650" cy="304800"/>
          </a:xfrm>
          <a:noFill/>
          <a:ln>
            <a:miter lim="800000"/>
            <a:headEnd/>
            <a:tailEnd/>
          </a:ln>
        </p:spPr>
        <p:txBody>
          <a:bodyPr wrap="square" numCol="1" anchorCtr="0" compatLnSpc="1">
            <a:prstTxWarp prst="textNoShape">
              <a:avLst/>
            </a:prstTxWarp>
          </a:bodyPr>
          <a:lstStyle/>
          <a:p>
            <a:pPr fontAlgn="base">
              <a:spcBef>
                <a:spcPct val="0"/>
              </a:spcBef>
              <a:spcAft>
                <a:spcPct val="0"/>
              </a:spcAft>
            </a:pPr>
            <a:fld id="{2AE4D629-0C1A-49A8-A655-82D532F4590D}" type="slidenum">
              <a:rPr lang="el-GR" altLang="el-GR">
                <a:solidFill>
                  <a:schemeClr val="bg1"/>
                </a:solidFill>
              </a:rPr>
              <a:pPr fontAlgn="base">
                <a:spcBef>
                  <a:spcPct val="0"/>
                </a:spcBef>
                <a:spcAft>
                  <a:spcPct val="0"/>
                </a:spcAft>
              </a:pPr>
              <a:t>20</a:t>
            </a:fld>
            <a:endParaRPr lang="el-GR" altLang="el-GR">
              <a:solidFill>
                <a:schemeClr val="bg1"/>
              </a:solidFill>
            </a:endParaRPr>
          </a:p>
        </p:txBody>
      </p:sp>
      <p:pic>
        <p:nvPicPr>
          <p:cNvPr id="44039" name="Εικόνα 10"/>
          <p:cNvPicPr>
            <a:picLocks noChangeAspect="1"/>
          </p:cNvPicPr>
          <p:nvPr/>
        </p:nvPicPr>
        <p:blipFill>
          <a:blip r:embed="rId4" cstate="print"/>
          <a:srcRect/>
          <a:stretch>
            <a:fillRect/>
          </a:stretch>
        </p:blipFill>
        <p:spPr bwMode="auto">
          <a:xfrm>
            <a:off x="8104188" y="5407025"/>
            <a:ext cx="365125" cy="315913"/>
          </a:xfrm>
          <a:prstGeom prst="rect">
            <a:avLst/>
          </a:prstGeom>
          <a:noFill/>
          <a:ln w="9525">
            <a:noFill/>
            <a:miter lim="800000"/>
            <a:headEnd/>
            <a:tailEnd/>
          </a:ln>
        </p:spPr>
      </p:pic>
      <p:sp>
        <p:nvSpPr>
          <p:cNvPr id="44040" name="Τίτλος 1"/>
          <p:cNvSpPr>
            <a:spLocks noGrp="1"/>
          </p:cNvSpPr>
          <p:nvPr>
            <p:ph type="title"/>
          </p:nvPr>
        </p:nvSpPr>
        <p:spPr>
          <a:xfrm>
            <a:off x="454025" y="0"/>
            <a:ext cx="8061325" cy="1008063"/>
          </a:xfrm>
        </p:spPr>
        <p:txBody>
          <a:bodyPr/>
          <a:lstStyle/>
          <a:p>
            <a:r>
              <a:rPr lang="el-GR" smtClean="0"/>
              <a:t>Διατήρηση Σημειωμάτων</a:t>
            </a:r>
          </a:p>
        </p:txBody>
      </p:sp>
      <p:sp>
        <p:nvSpPr>
          <p:cNvPr id="168" name="Rectangle 167"/>
          <p:cNvSpPr/>
          <p:nvPr/>
        </p:nvSpPr>
        <p:spPr>
          <a:xfrm>
            <a:off x="617538" y="1587500"/>
            <a:ext cx="7766050" cy="4092575"/>
          </a:xfrm>
          <a:prstGeom prst="rect">
            <a:avLst/>
          </a:prstGeom>
        </p:spPr>
        <p:txBody>
          <a:bodyPr lIns="91436" tIns="45719" rIns="91436" bIns="45719">
            <a:spAutoFit/>
          </a:bodyPr>
          <a:lstStyle/>
          <a:p>
            <a:pPr algn="just" fontAlgn="auto">
              <a:spcBef>
                <a:spcPts val="0"/>
              </a:spcBef>
              <a:spcAft>
                <a:spcPts val="0"/>
              </a:spcAft>
              <a:defRPr/>
            </a:pPr>
            <a:r>
              <a:rPr lang="el-GR" sz="2600" dirty="0">
                <a:solidFill>
                  <a:schemeClr val="bg1">
                    <a:lumMod val="50000"/>
                  </a:schemeClr>
                </a:solidFill>
                <a:latin typeface="+mn-lt"/>
              </a:rPr>
              <a:t>Οποιαδήποτε  αναπαραγωγή ή διασκευή του υλικού θα πρέπει  να συμπεριλαμβάνει:</a:t>
            </a:r>
          </a:p>
          <a:p>
            <a:pPr algn="just" fontAlgn="auto">
              <a:spcBef>
                <a:spcPts val="0"/>
              </a:spcBef>
              <a:spcAft>
                <a:spcPts val="0"/>
              </a:spcAft>
              <a:defRPr/>
            </a:pPr>
            <a:endParaRPr lang="el-GR" sz="2600" dirty="0">
              <a:solidFill>
                <a:schemeClr val="bg1">
                  <a:lumMod val="50000"/>
                </a:schemeClr>
              </a:solidFill>
              <a:latin typeface="+mn-lt"/>
            </a:endParaRP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Αναφοράς</a:t>
            </a: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a:t>
            </a:r>
            <a:r>
              <a:rPr lang="el-GR" sz="2600" dirty="0" err="1">
                <a:solidFill>
                  <a:schemeClr val="bg1">
                    <a:lumMod val="50000"/>
                  </a:schemeClr>
                </a:solidFill>
                <a:latin typeface="+mn-lt"/>
              </a:rPr>
              <a:t>Αδειοδότησης</a:t>
            </a:r>
            <a:endParaRPr lang="el-GR" sz="2600" dirty="0">
              <a:solidFill>
                <a:schemeClr val="bg1">
                  <a:lumMod val="50000"/>
                </a:schemeClr>
              </a:solidFill>
              <a:latin typeface="+mn-lt"/>
            </a:endParaRP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τη Δήλωση Διατήρησης Σημειωμάτων</a:t>
            </a:r>
          </a:p>
          <a:p>
            <a:pPr marL="342886" indent="-342886" algn="just" fontAlgn="auto">
              <a:spcBef>
                <a:spcPts val="0"/>
              </a:spcBef>
              <a:spcAft>
                <a:spcPts val="0"/>
              </a:spcAft>
              <a:buFont typeface="Arial" pitchFamily="34" charset="0"/>
              <a:buChar char="•"/>
              <a:defRPr/>
            </a:pPr>
            <a:r>
              <a:rPr lang="el-GR" sz="2600" dirty="0">
                <a:solidFill>
                  <a:schemeClr val="bg1">
                    <a:lumMod val="50000"/>
                  </a:schemeClr>
                </a:solidFill>
                <a:latin typeface="+mn-lt"/>
              </a:rPr>
              <a:t>το Σημείωμα Χρήσης Έργων Τρίτων (εφόσον υπάρχει) </a:t>
            </a:r>
          </a:p>
          <a:p>
            <a:pPr algn="just" fontAlgn="auto">
              <a:spcBef>
                <a:spcPts val="0"/>
              </a:spcBef>
              <a:spcAft>
                <a:spcPts val="0"/>
              </a:spcAft>
              <a:defRPr/>
            </a:pPr>
            <a:endParaRPr lang="el-GR" sz="2600" dirty="0">
              <a:solidFill>
                <a:schemeClr val="bg1">
                  <a:lumMod val="50000"/>
                </a:schemeClr>
              </a:solidFill>
              <a:latin typeface="+mn-lt"/>
            </a:endParaRPr>
          </a:p>
          <a:p>
            <a:pPr algn="just" fontAlgn="auto">
              <a:spcBef>
                <a:spcPts val="0"/>
              </a:spcBef>
              <a:spcAft>
                <a:spcPts val="0"/>
              </a:spcAft>
              <a:defRPr/>
            </a:pPr>
            <a:r>
              <a:rPr lang="el-GR" sz="2600" dirty="0">
                <a:solidFill>
                  <a:schemeClr val="bg1">
                    <a:lumMod val="50000"/>
                  </a:schemeClr>
                </a:solidFill>
                <a:latin typeface="+mn-lt"/>
              </a:rPr>
              <a:t>μαζί με τους συνοδευόμενους </a:t>
            </a:r>
            <a:r>
              <a:rPr lang="el-GR" sz="2600" dirty="0" err="1">
                <a:solidFill>
                  <a:schemeClr val="bg1">
                    <a:lumMod val="50000"/>
                  </a:schemeClr>
                </a:solidFill>
                <a:latin typeface="+mn-lt"/>
              </a:rPr>
              <a:t>υπερσυνδέσμους</a:t>
            </a:r>
            <a:r>
              <a:rPr lang="el-GR" sz="2600" dirty="0">
                <a:solidFill>
                  <a:schemeClr val="bg1">
                    <a:lumMod val="50000"/>
                  </a:schemeClr>
                </a:solidFill>
                <a:latin typeface="+mn-lt"/>
              </a:rPr>
              <a: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Τίτλος 6"/>
          <p:cNvSpPr>
            <a:spLocks noGrp="1"/>
          </p:cNvSpPr>
          <p:nvPr>
            <p:ph type="ctrTitle"/>
          </p:nvPr>
        </p:nvSpPr>
        <p:spPr>
          <a:xfrm>
            <a:off x="685800" y="1774825"/>
            <a:ext cx="7772400" cy="1225550"/>
          </a:xfrm>
        </p:spPr>
        <p:txBody>
          <a:bodyPr/>
          <a:lstStyle/>
          <a:p>
            <a:r>
              <a:rPr lang="el-GR" smtClean="0"/>
              <a:t>Τέλος Ενότητας</a:t>
            </a:r>
          </a:p>
        </p:txBody>
      </p:sp>
      <p:sp>
        <p:nvSpPr>
          <p:cNvPr id="46082" name="Υπότιτλος 7"/>
          <p:cNvSpPr>
            <a:spLocks noGrp="1"/>
          </p:cNvSpPr>
          <p:nvPr>
            <p:ph type="subTitle" idx="1"/>
          </p:nvPr>
        </p:nvSpPr>
        <p:spPr>
          <a:xfrm>
            <a:off x="684213" y="3238500"/>
            <a:ext cx="7775575" cy="1460500"/>
          </a:xfrm>
        </p:spPr>
        <p:txBody>
          <a:bodyPr/>
          <a:lstStyle/>
          <a:p>
            <a:endParaRPr lang="el-GR" smtClean="0"/>
          </a:p>
        </p:txBody>
      </p:sp>
      <p:pic>
        <p:nvPicPr>
          <p:cNvPr id="46083" name="7 - Εικόνα" descr="Λογότυπο για Άδειες χρήσης Creative Commons"/>
          <p:cNvPicPr>
            <a:picLocks noChangeAspect="1"/>
          </p:cNvPicPr>
          <p:nvPr/>
        </p:nvPicPr>
        <p:blipFill>
          <a:blip r:embed="rId3" cstate="print"/>
          <a:srcRect/>
          <a:stretch>
            <a:fillRect/>
          </a:stretch>
        </p:blipFill>
        <p:spPr bwMode="auto">
          <a:xfrm>
            <a:off x="2081213" y="4856163"/>
            <a:ext cx="1581150" cy="461962"/>
          </a:xfrm>
          <a:prstGeom prst="rect">
            <a:avLst/>
          </a:prstGeom>
          <a:noFill/>
          <a:ln w="9525">
            <a:noFill/>
            <a:miter lim="800000"/>
            <a:headEnd/>
            <a:tailEnd/>
          </a:ln>
        </p:spPr>
      </p:pic>
      <p:pic>
        <p:nvPicPr>
          <p:cNvPr id="46084" name="Picture 3" descr="Λογότυπο Επιχειρησιακού Προγράμματος Εκπαίδευση και Δια βίου Μάθηση"/>
          <p:cNvPicPr>
            <a:picLocks noChangeAspect="1" noChangeArrowheads="1"/>
          </p:cNvPicPr>
          <p:nvPr/>
        </p:nvPicPr>
        <p:blipFill>
          <a:blip r:embed="rId4" cstate="print"/>
          <a:srcRect/>
          <a:stretch>
            <a:fillRect/>
          </a:stretch>
        </p:blipFill>
        <p:spPr bwMode="auto">
          <a:xfrm>
            <a:off x="3662363" y="4778375"/>
            <a:ext cx="3240087" cy="641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7"/>
          <p:cNvSpPr>
            <a:spLocks noGrp="1"/>
          </p:cNvSpPr>
          <p:nvPr>
            <p:ph type="title"/>
          </p:nvPr>
        </p:nvSpPr>
        <p:spPr/>
        <p:txBody>
          <a:bodyPr/>
          <a:lstStyle/>
          <a:p>
            <a:r>
              <a:rPr lang="el-GR" smtClean="0"/>
              <a:t>Άδειες Χρήσης</a:t>
            </a:r>
          </a:p>
        </p:txBody>
      </p:sp>
      <p:sp>
        <p:nvSpPr>
          <p:cNvPr id="19458" name="Subtitle 8"/>
          <p:cNvSpPr>
            <a:spLocks noGrp="1"/>
          </p:cNvSpPr>
          <p:nvPr>
            <p:ph idx="1"/>
          </p:nvPr>
        </p:nvSpPr>
        <p:spPr/>
        <p:txBody>
          <a:bodyPr/>
          <a:lstStyle/>
          <a:p>
            <a:r>
              <a:rPr lang="el-GR" sz="2800" smtClean="0"/>
              <a:t>Το παρόν εκπαιδευτικό υλικό υπόκειται σε άδειες χρήσης Creative Commons. </a:t>
            </a:r>
          </a:p>
          <a:p>
            <a:r>
              <a:rPr lang="el-GR" sz="2800" smtClean="0"/>
              <a:t>Για εκπαιδευτικό υλικό, όπως εικόνες, που υπόκειται σε άλλου τύπου άδειας χρήσης, η άδεια χρήσης αναφέρεται ρητώς. </a:t>
            </a:r>
          </a:p>
        </p:txBody>
      </p:sp>
      <p:pic>
        <p:nvPicPr>
          <p:cNvPr id="19459" name="7 - Εικόνα" descr="Λογότυπο για Άδειες χρήσης Creative Commons BY-NC-ND"/>
          <p:cNvPicPr>
            <a:picLocks noChangeAspect="1"/>
          </p:cNvPicPr>
          <p:nvPr/>
        </p:nvPicPr>
        <p:blipFill>
          <a:blip r:embed="rId3" cstate="print"/>
          <a:srcRect/>
          <a:stretch>
            <a:fillRect/>
          </a:stretch>
        </p:blipFill>
        <p:spPr bwMode="auto">
          <a:xfrm>
            <a:off x="3708400" y="4117975"/>
            <a:ext cx="1581150" cy="460375"/>
          </a:xfrm>
          <a:prstGeom prst="rect">
            <a:avLst/>
          </a:prstGeom>
          <a:noFill/>
          <a:ln w="9525">
            <a:noFill/>
            <a:miter lim="800000"/>
            <a:headEnd/>
            <a:tailEnd/>
          </a:ln>
        </p:spPr>
      </p:pic>
      <p:sp>
        <p:nvSpPr>
          <p:cNvPr id="19460" name="Θέση αριθμού διαφάνειας 2"/>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5A6ADAC-B217-4627-AD80-3EC627FE1087}" type="slidenum">
              <a:rPr lang="el-GR"/>
              <a:pPr fontAlgn="base">
                <a:spcBef>
                  <a:spcPct val="0"/>
                </a:spcBef>
                <a:spcAft>
                  <a:spcPct val="0"/>
                </a:spcAft>
              </a:pPr>
              <a:t>3</a:t>
            </a:fld>
            <a:endParaRPr lang="el-G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r>
              <a:rPr lang="el-GR" smtClean="0"/>
              <a:t>Χρηματοδότηση</a:t>
            </a:r>
          </a:p>
        </p:txBody>
      </p:sp>
      <p:sp>
        <p:nvSpPr>
          <p:cNvPr id="21506" name="Content Placeholder 2"/>
          <p:cNvSpPr>
            <a:spLocks noGrp="1"/>
          </p:cNvSpPr>
          <p:nvPr>
            <p:ph idx="1"/>
          </p:nvPr>
        </p:nvSpPr>
        <p:spPr>
          <a:xfrm>
            <a:off x="457200" y="1117600"/>
            <a:ext cx="8229600" cy="3771900"/>
          </a:xfrm>
        </p:spPr>
        <p:txBody>
          <a:bodyPr/>
          <a:lstStyle/>
          <a:p>
            <a:pPr marL="341313" indent="-341313" algn="just"/>
            <a:r>
              <a:rPr lang="el-GR" altLang="el-GR" sz="2000" smtClean="0"/>
              <a:t>Το έργο υλοποιείται στο πλαίσιο του Επιχειρησιακού Προγράμματος «</a:t>
            </a:r>
            <a:r>
              <a:rPr lang="el-GR" altLang="el-GR" sz="2000" b="1" smtClean="0"/>
              <a:t>Εκπαίδευση και Δια Βίου Μάθηση</a:t>
            </a:r>
            <a:r>
              <a:rPr lang="el-GR" altLang="el-GR" sz="2000" smtClean="0"/>
              <a:t>» και συγχρηματοδοτείται από την Ευρωπαϊκή Ένωση (Ευρωπαϊκό Κοινωνικό Ταμείο) και από εθνικούς πόρους.</a:t>
            </a:r>
          </a:p>
          <a:p>
            <a:pPr marL="341313" indent="-341313" algn="just"/>
            <a:r>
              <a:rPr lang="el-GR" altLang="el-GR" sz="2000" smtClean="0"/>
              <a:t>Το έργο «</a:t>
            </a:r>
            <a:r>
              <a:rPr lang="el-GR" altLang="el-GR" sz="2000" b="1" smtClean="0"/>
              <a:t>Ανοικτά Ακαδημαϊκά Μαθήματα στο TEI Ηπείρου</a:t>
            </a:r>
            <a:r>
              <a:rPr lang="el-GR" altLang="el-GR" sz="2000" smtClean="0"/>
              <a:t>» έχει χρηματοδοτήσει μόνο τη αναδιαμόρφωση του εκπαιδευτικού υλικού.</a:t>
            </a:r>
          </a:p>
          <a:p>
            <a:pPr marL="341313" indent="-341313" algn="just"/>
            <a:r>
              <a:rPr lang="el-GR" altLang="el-GR" sz="2000" smtClean="0"/>
              <a:t>Το παρόν εκπαιδευτικό υλικό έχει αναπτυχθεί στα πλαίσια του εκπαιδευτικού έργου του διδάσκοντα.</a:t>
            </a:r>
          </a:p>
        </p:txBody>
      </p:sp>
      <p:pic>
        <p:nvPicPr>
          <p:cNvPr id="21507" name="Picture 3"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1331913" y="4213225"/>
            <a:ext cx="6480175" cy="1284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4000" smtClean="0"/>
              <a:t>Σκοποί</a:t>
            </a:r>
          </a:p>
        </p:txBody>
      </p:sp>
      <p:sp>
        <p:nvSpPr>
          <p:cNvPr id="23554" name="Content Placeholder 2"/>
          <p:cNvSpPr>
            <a:spLocks noGrp="1"/>
          </p:cNvSpPr>
          <p:nvPr>
            <p:ph idx="1"/>
          </p:nvPr>
        </p:nvSpPr>
        <p:spPr/>
        <p:txBody>
          <a:bodyPr/>
          <a:lstStyle/>
          <a:p>
            <a:pPr marL="0" algn="just">
              <a:buFont typeface="Arial" charset="0"/>
              <a:buNone/>
            </a:pPr>
            <a:r>
              <a:rPr lang="el-GR" sz="2400" dirty="0" smtClean="0"/>
              <a:t>Σκοπός των ΕΟΚ είναι να διευκολύνει την αξιολόγηση της χρηματοοικονομικής θέσης των οντοτήτων που περιλαμβάνονται στην ενοποίηση ως σύνολο. Αναφέρουμε κάποια από αυτά όπως η γνωστοποίηση των συναλλαγών με τα συνδεδεμένα μέρη, ο μέσος αριθμός εργαζομένων, τις αμοιβές εργαζομένων, αναλογία κατεχόμενων κεφαλαίων, επωνυμία και έδρα εταιρείας, μέθοδοι υπολογισμού υπεραξίας κ.α.</a:t>
            </a:r>
          </a:p>
        </p:txBody>
      </p:sp>
      <p:sp>
        <p:nvSpPr>
          <p:cNvPr id="23555" name="Slide Number Placeholder 3"/>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452A65-A1F7-4E90-B3B8-E941026431E0}" type="slidenum">
              <a:rPr lang="el-GR"/>
              <a:pPr fontAlgn="base">
                <a:spcBef>
                  <a:spcPct val="0"/>
                </a:spcBef>
                <a:spcAft>
                  <a:spcPct val="0"/>
                </a:spcAft>
              </a:pPr>
              <a:t>5</a:t>
            </a:fld>
            <a:endParaRPr lang="el-G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fontAlgn="auto">
              <a:spcAft>
                <a:spcPts val="0"/>
              </a:spcAft>
              <a:defRPr/>
            </a:pPr>
            <a:r>
              <a:rPr lang="el-GR" sz="3600" dirty="0" smtClean="0"/>
              <a:t/>
            </a:r>
            <a:br>
              <a:rPr lang="el-GR" sz="3600" dirty="0" smtClean="0"/>
            </a:br>
            <a:r>
              <a:rPr lang="el-GR" sz="3600" dirty="0" smtClean="0"/>
              <a:t>Σημειώσεις των ενοποιημένων χρηματοοικονομικών</a:t>
            </a:r>
            <a:r>
              <a:rPr lang="en-US" sz="3600" dirty="0" smtClean="0"/>
              <a:t> </a:t>
            </a:r>
            <a:r>
              <a:rPr lang="el-GR" sz="3600" dirty="0" smtClean="0"/>
              <a:t>καταστάσεων  (</a:t>
            </a:r>
            <a:r>
              <a:rPr lang="el-GR" sz="3200" dirty="0" smtClean="0"/>
              <a:t>Άρθρο 36)</a:t>
            </a:r>
            <a:r>
              <a:rPr lang="en-US" sz="3600" dirty="0" smtClean="0"/>
              <a:t/>
            </a:r>
            <a:br>
              <a:rPr lang="en-US" sz="3600" dirty="0" smtClean="0"/>
            </a:br>
            <a:endParaRPr lang="en-US" sz="3600" dirty="0"/>
          </a:p>
        </p:txBody>
      </p:sp>
      <p:sp>
        <p:nvSpPr>
          <p:cNvPr id="24578" name="2 - Θέση περιεχομένου"/>
          <p:cNvSpPr>
            <a:spLocks noGrp="1"/>
          </p:cNvSpPr>
          <p:nvPr>
            <p:ph idx="1"/>
          </p:nvPr>
        </p:nvSpPr>
        <p:spPr/>
        <p:txBody>
          <a:bodyPr/>
          <a:lstStyle/>
          <a:p>
            <a:pPr algn="just">
              <a:lnSpc>
                <a:spcPct val="80000"/>
              </a:lnSpc>
              <a:buNone/>
            </a:pPr>
            <a:r>
              <a:rPr lang="el-GR" sz="2800" dirty="0" smtClean="0"/>
              <a:t>Περιλαμβάνουν</a:t>
            </a:r>
            <a:r>
              <a:rPr lang="el-GR" sz="2800" dirty="0" smtClean="0"/>
              <a:t>:</a:t>
            </a:r>
            <a:endParaRPr lang="en-US" sz="2600" b="1" dirty="0" smtClean="0"/>
          </a:p>
          <a:p>
            <a:pPr algn="just">
              <a:lnSpc>
                <a:spcPct val="80000"/>
              </a:lnSpc>
              <a:buFont typeface="Arial" charset="0"/>
              <a:buNone/>
            </a:pPr>
            <a:r>
              <a:rPr lang="el-GR" sz="2600" dirty="0" smtClean="0"/>
              <a:t>1</a:t>
            </a:r>
            <a:r>
              <a:rPr lang="el-GR" sz="2600" dirty="0" smtClean="0"/>
              <a:t>. Οι σημειώσεις των ενοποιημένων χρηματοοικονομικών καταστάσεων περιλαμβάνουν </a:t>
            </a:r>
            <a:r>
              <a:rPr lang="el-GR" sz="2600" b="1" dirty="0" smtClean="0"/>
              <a:t>όλες τις πληροφορίες</a:t>
            </a:r>
            <a:r>
              <a:rPr lang="el-GR" sz="2600" dirty="0" smtClean="0"/>
              <a:t>, συμπεριλαμβανομένων των πληροφοριών που προβλέπονται από το άρθρο 29, με τρόπο που </a:t>
            </a:r>
            <a:r>
              <a:rPr lang="el-GR" sz="2600" b="1" dirty="0" smtClean="0"/>
              <a:t>διευκολύνει την αξιολόγηση της χρηματοοικονομικής θέσης των οντοτήτων που περιλαμβάνονται στην ενοποίηση ως σύνολο</a:t>
            </a:r>
            <a:r>
              <a:rPr lang="el-GR" sz="2600" dirty="0" smtClean="0"/>
              <a:t>, και λαμβάνοντας υπόψη τις ουσιώδεις προσαρμογές που προκύπτουν από τα ιδιαίτερα χαρακτηριστικά των ενοποιημένων χρηματοοικονομικών καταστάσεων σε σύγκριση με τις ετήσιες.</a:t>
            </a:r>
            <a:endParaRPr lang="en-US" sz="2600" dirty="0" smtClean="0"/>
          </a:p>
        </p:txBody>
      </p:sp>
      <p:sp>
        <p:nvSpPr>
          <p:cNvPr id="24579"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AF57B9C-E132-4E27-8D77-79BD3ADFF8A4}" type="slidenum">
              <a:rPr lang="el-GR"/>
              <a:pPr fontAlgn="base">
                <a:spcBef>
                  <a:spcPct val="0"/>
                </a:spcBef>
                <a:spcAft>
                  <a:spcPct val="0"/>
                </a:spcAft>
              </a:pPr>
              <a:t>6</a:t>
            </a:fld>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rtlCol="0">
            <a:normAutofit fontScale="90000"/>
          </a:bodyPr>
          <a:lstStyle/>
          <a:p>
            <a:pPr marL="342900" indent="-342900" fontAlgn="auto">
              <a:spcBef>
                <a:spcPts val="1200"/>
              </a:spcBef>
              <a:spcAft>
                <a:spcPts val="0"/>
              </a:spcAft>
              <a:defRPr/>
            </a:pPr>
            <a:r>
              <a:rPr lang="el-GR" sz="3100" dirty="0" smtClean="0">
                <a:solidFill>
                  <a:prstClr val="black"/>
                </a:solidFill>
                <a:ea typeface="+mn-ea"/>
                <a:cs typeface="+mn-cs"/>
              </a:rPr>
              <a:t/>
            </a:r>
            <a:br>
              <a:rPr lang="el-GR" sz="3100" dirty="0" smtClean="0">
                <a:solidFill>
                  <a:prstClr val="black"/>
                </a:solidFill>
                <a:ea typeface="+mn-ea"/>
                <a:cs typeface="+mn-cs"/>
              </a:rPr>
            </a:br>
            <a:r>
              <a:rPr lang="el-GR" sz="3100" dirty="0" smtClean="0">
                <a:solidFill>
                  <a:prstClr val="black"/>
                </a:solidFill>
                <a:ea typeface="+mn-ea"/>
                <a:cs typeface="+mn-cs"/>
              </a:rPr>
              <a:t>Ενοποιημένο </a:t>
            </a:r>
            <a:r>
              <a:rPr lang="el-GR" sz="3100" dirty="0">
                <a:solidFill>
                  <a:prstClr val="black"/>
                </a:solidFill>
                <a:ea typeface="+mn-ea"/>
                <a:cs typeface="+mn-cs"/>
              </a:rPr>
              <a:t>Προσάρτημα (σημειώσεις) και περιεχόμενο (Άρθρο 36).</a:t>
            </a:r>
            <a:r>
              <a:rPr lang="en-US" sz="2000" b="0" dirty="0">
                <a:solidFill>
                  <a:prstClr val="black"/>
                </a:solidFill>
                <a:ea typeface="+mn-ea"/>
                <a:cs typeface="+mn-cs"/>
              </a:rPr>
              <a:t/>
            </a:r>
            <a:br>
              <a:rPr lang="en-US" sz="2000" b="0" dirty="0">
                <a:solidFill>
                  <a:prstClr val="black"/>
                </a:solidFill>
                <a:ea typeface="+mn-ea"/>
                <a:cs typeface="+mn-cs"/>
              </a:rPr>
            </a:br>
            <a:endParaRPr lang="en-US" dirty="0"/>
          </a:p>
        </p:txBody>
      </p:sp>
      <p:sp>
        <p:nvSpPr>
          <p:cNvPr id="3" name="2 - Θέση περιεχομένου"/>
          <p:cNvSpPr>
            <a:spLocks noGrp="1"/>
          </p:cNvSpPr>
          <p:nvPr>
            <p:ph idx="1"/>
          </p:nvPr>
        </p:nvSpPr>
        <p:spPr>
          <a:xfrm>
            <a:off x="457200" y="1201738"/>
            <a:ext cx="8229600" cy="3903662"/>
          </a:xfrm>
        </p:spPr>
        <p:txBody>
          <a:bodyPr rtlCol="0">
            <a:normAutofit fontScale="62500" lnSpcReduction="20000"/>
          </a:bodyPr>
          <a:lstStyle/>
          <a:p>
            <a:pPr fontAlgn="auto">
              <a:spcAft>
                <a:spcPts val="0"/>
              </a:spcAft>
              <a:buFont typeface="Arial" pitchFamily="34" charset="0"/>
              <a:buNone/>
              <a:defRPr/>
            </a:pPr>
            <a:r>
              <a:rPr lang="el-GR" dirty="0" smtClean="0"/>
              <a:t>Ιδιαίτερα: </a:t>
            </a:r>
            <a:endParaRPr lang="en-US" dirty="0" smtClean="0"/>
          </a:p>
          <a:p>
            <a:pPr fontAlgn="auto">
              <a:spcAft>
                <a:spcPts val="0"/>
              </a:spcAft>
              <a:buFont typeface="Arial" pitchFamily="34" charset="0"/>
              <a:buNone/>
              <a:defRPr/>
            </a:pPr>
            <a:r>
              <a:rPr lang="el-GR" dirty="0" smtClean="0"/>
              <a:t>α) Κατά τη </a:t>
            </a:r>
            <a:r>
              <a:rPr lang="el-GR" b="1" dirty="0" smtClean="0"/>
              <a:t>γνωστοποίηση των συναλλαγών </a:t>
            </a:r>
            <a:r>
              <a:rPr lang="el-GR" dirty="0" smtClean="0"/>
              <a:t>με τα συνδεδεμένα μέρη, οι συναλλαγές μεταξύ τέτοιων μερών που περιλαμβάνονται στην ενοποίηση και έχουν απαλειφθεί, παραλείπονται.</a:t>
            </a:r>
            <a:endParaRPr lang="en-US" dirty="0" smtClean="0"/>
          </a:p>
          <a:p>
            <a:pPr fontAlgn="auto">
              <a:spcAft>
                <a:spcPts val="0"/>
              </a:spcAft>
              <a:buFont typeface="Arial" pitchFamily="34" charset="0"/>
              <a:buNone/>
              <a:defRPr/>
            </a:pPr>
            <a:r>
              <a:rPr lang="el-GR" dirty="0" smtClean="0"/>
              <a:t>β) Κατά τη γνωστοποίηση του </a:t>
            </a:r>
            <a:r>
              <a:rPr lang="el-GR" b="1" dirty="0" smtClean="0"/>
              <a:t>μέσου αριθμού των εργαζομένων </a:t>
            </a:r>
            <a:r>
              <a:rPr lang="el-GR" dirty="0" smtClean="0"/>
              <a:t>που απασχολήθηκαν στη διάρκεια της περιόδου, γίνεται ξεχωριστή γνωστοποίηση για τον μέσο αριθμό των εργαζομένων που απασχολήθηκαν σε από κοινού ελεγχόμενες δραστηριότητες.</a:t>
            </a:r>
            <a:endParaRPr lang="en-US" dirty="0" smtClean="0"/>
          </a:p>
          <a:p>
            <a:pPr fontAlgn="auto">
              <a:spcAft>
                <a:spcPts val="0"/>
              </a:spcAft>
              <a:buFont typeface="Arial" pitchFamily="34" charset="0"/>
              <a:buNone/>
              <a:defRPr/>
            </a:pPr>
            <a:r>
              <a:rPr lang="el-GR" dirty="0" smtClean="0"/>
              <a:t>γ) Κατά την γνωστοποίηση των ποσών των </a:t>
            </a:r>
            <a:r>
              <a:rPr lang="el-GR" b="1" dirty="0" smtClean="0"/>
              <a:t>αποζημιώσεων</a:t>
            </a:r>
            <a:r>
              <a:rPr lang="el-GR" dirty="0" smtClean="0"/>
              <a:t>, των προκαταβολών και των πιστώσεων που δόθηκαν σε </a:t>
            </a:r>
            <a:r>
              <a:rPr lang="el-GR" b="1" dirty="0" smtClean="0"/>
              <a:t>μέλη των διοικητικών, διαχειριστικών και εποπτικών συμβουλίων</a:t>
            </a:r>
            <a:r>
              <a:rPr lang="el-GR" dirty="0" smtClean="0"/>
              <a:t>, γνωστοποιούνται μόνο τα ποσά που δόθηκαν σε μέλη αυτών των συμβουλίων της μητρικής οντότητας, από την ίδια και τις θυγατρικές της.</a:t>
            </a:r>
            <a:endParaRPr lang="en-US" dirty="0" smtClean="0"/>
          </a:p>
          <a:p>
            <a:pPr fontAlgn="auto">
              <a:spcAft>
                <a:spcPts val="0"/>
              </a:spcAft>
              <a:buFont typeface="Arial" pitchFamily="34" charset="0"/>
              <a:buNone/>
              <a:defRPr/>
            </a:pPr>
            <a:endParaRPr lang="en-US" dirty="0"/>
          </a:p>
        </p:txBody>
      </p:sp>
      <p:sp>
        <p:nvSpPr>
          <p:cNvPr id="25603"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A5ACC0-4267-4B96-84B2-29EBDC498030}" type="slidenum">
              <a:rPr lang="el-GR"/>
              <a:pPr fontAlgn="base">
                <a:spcBef>
                  <a:spcPct val="0"/>
                </a:spcBef>
                <a:spcAft>
                  <a:spcPct val="0"/>
                </a:spcAft>
              </a:pPr>
              <a:t>7</a:t>
            </a:fld>
            <a:endParaRPr lang="el-G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1 - Τίτλος"/>
          <p:cNvSpPr>
            <a:spLocks noGrp="1"/>
          </p:cNvSpPr>
          <p:nvPr>
            <p:ph type="title"/>
          </p:nvPr>
        </p:nvSpPr>
        <p:spPr/>
        <p:txBody>
          <a:bodyPr/>
          <a:lstStyle/>
          <a:p>
            <a:r>
              <a:rPr lang="el-GR" sz="2800" smtClean="0">
                <a:solidFill>
                  <a:srgbClr val="000000"/>
                </a:solidFill>
              </a:rPr>
              <a:t>Ενοποιημένο Προσάρτημα (σημειώσεις) και περιεχόμενο (Άρθρο 36).</a:t>
            </a:r>
            <a:endParaRPr lang="en-US" smtClean="0"/>
          </a:p>
        </p:txBody>
      </p:sp>
      <p:sp>
        <p:nvSpPr>
          <p:cNvPr id="3" name="2 - Θέση περιεχομένου"/>
          <p:cNvSpPr>
            <a:spLocks noGrp="1"/>
          </p:cNvSpPr>
          <p:nvPr>
            <p:ph idx="1"/>
          </p:nvPr>
        </p:nvSpPr>
        <p:spPr/>
        <p:txBody>
          <a:bodyPr rtlCol="0">
            <a:normAutofit fontScale="70000" lnSpcReduction="20000"/>
          </a:bodyPr>
          <a:lstStyle/>
          <a:p>
            <a:pPr fontAlgn="auto">
              <a:spcAft>
                <a:spcPts val="0"/>
              </a:spcAft>
              <a:buFont typeface="Arial" pitchFamily="34" charset="0"/>
              <a:buNone/>
              <a:defRPr/>
            </a:pPr>
            <a:r>
              <a:rPr lang="el-GR" dirty="0" smtClean="0"/>
              <a:t>2. Οι σημειώσεις των ενοποιημένων χρηματοοικονομικών καταστάσεων, εκτός των πληροφοριών που απαιτούνται από την παράγραφο 1, περιλαμβάνουν:</a:t>
            </a:r>
            <a:endParaRPr lang="en-US" dirty="0" smtClean="0"/>
          </a:p>
          <a:p>
            <a:pPr fontAlgn="auto">
              <a:spcAft>
                <a:spcPts val="0"/>
              </a:spcAft>
              <a:buFont typeface="Arial" pitchFamily="34" charset="0"/>
              <a:buNone/>
              <a:defRPr/>
            </a:pPr>
            <a:r>
              <a:rPr lang="el-GR" dirty="0" smtClean="0"/>
              <a:t>α) Αναφορικά με τις οντότητες που περιλαμβάνονται στην ενοποίηση:</a:t>
            </a:r>
            <a:endParaRPr lang="en-US" dirty="0" smtClean="0"/>
          </a:p>
          <a:p>
            <a:pPr fontAlgn="auto">
              <a:spcAft>
                <a:spcPts val="0"/>
              </a:spcAft>
              <a:buFont typeface="Arial" pitchFamily="34" charset="0"/>
              <a:buNone/>
              <a:defRPr/>
            </a:pPr>
            <a:r>
              <a:rPr lang="el-GR" dirty="0" smtClean="0"/>
              <a:t>α1) Τις επωνυμίες και την έδρα των οντοτήτων.</a:t>
            </a:r>
            <a:endParaRPr lang="en-US" dirty="0" smtClean="0"/>
          </a:p>
          <a:p>
            <a:pPr fontAlgn="auto">
              <a:spcAft>
                <a:spcPts val="0"/>
              </a:spcAft>
              <a:buFont typeface="Arial" pitchFamily="34" charset="0"/>
              <a:buNone/>
              <a:defRPr/>
            </a:pPr>
            <a:r>
              <a:rPr lang="el-GR" dirty="0" smtClean="0"/>
              <a:t>α2) Την κατεχόμενη αναλογία στο κεφάλαιο αυτών των οντοτήτων από άλλες οντότητες που περιλαμβάνονται στην ενοποίηση εκτός της μητρικής οντότητας ή από πρόσωπα που ενεργούν στο όνομά τους αλλά για λογαριασμό των εν λόγω οντοτήτων, και</a:t>
            </a:r>
            <a:endParaRPr lang="en-US" dirty="0" smtClean="0"/>
          </a:p>
          <a:p>
            <a:pPr fontAlgn="auto">
              <a:spcAft>
                <a:spcPts val="0"/>
              </a:spcAft>
              <a:buFont typeface="Arial" pitchFamily="34" charset="0"/>
              <a:buNone/>
              <a:defRPr/>
            </a:pPr>
            <a:endParaRPr lang="en-US" dirty="0"/>
          </a:p>
        </p:txBody>
      </p:sp>
      <p:sp>
        <p:nvSpPr>
          <p:cNvPr id="26627"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8FE1EB5-F3BA-4D95-93D0-957C69D4FE39}" type="slidenum">
              <a:rPr lang="el-GR"/>
              <a:pPr fontAlgn="base">
                <a:spcBef>
                  <a:spcPct val="0"/>
                </a:spcBef>
                <a:spcAft>
                  <a:spcPct val="0"/>
                </a:spcAft>
              </a:pPr>
              <a:t>8</a:t>
            </a:fld>
            <a:endParaRPr lang="el-G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9575"/>
            <a:ext cx="8229600" cy="576263"/>
          </a:xfrm>
        </p:spPr>
        <p:txBody>
          <a:bodyPr rtlCol="0">
            <a:normAutofit fontScale="90000"/>
          </a:bodyPr>
          <a:lstStyle/>
          <a:p>
            <a:pPr fontAlgn="auto">
              <a:spcAft>
                <a:spcPts val="0"/>
              </a:spcAft>
              <a:defRPr/>
            </a:pPr>
            <a:r>
              <a:rPr lang="el-GR" sz="2800" dirty="0" smtClean="0">
                <a:solidFill>
                  <a:prstClr val="black"/>
                </a:solidFill>
              </a:rPr>
              <a:t/>
            </a:r>
            <a:br>
              <a:rPr lang="el-GR" sz="2800" dirty="0" smtClean="0">
                <a:solidFill>
                  <a:prstClr val="black"/>
                </a:solidFill>
              </a:rPr>
            </a:br>
            <a:r>
              <a:rPr lang="el-GR" sz="2800" dirty="0">
                <a:solidFill>
                  <a:prstClr val="black"/>
                </a:solidFill>
              </a:rPr>
              <a:t/>
            </a:r>
            <a:br>
              <a:rPr lang="el-GR" sz="2800" dirty="0">
                <a:solidFill>
                  <a:prstClr val="black"/>
                </a:solidFill>
              </a:rPr>
            </a:br>
            <a:r>
              <a:rPr lang="el-GR" sz="2800" dirty="0" smtClean="0">
                <a:solidFill>
                  <a:prstClr val="black"/>
                </a:solidFill>
              </a:rPr>
              <a:t>Ενοποιημένο </a:t>
            </a:r>
            <a:r>
              <a:rPr lang="el-GR" sz="2800" dirty="0">
                <a:solidFill>
                  <a:prstClr val="black"/>
                </a:solidFill>
              </a:rPr>
              <a:t>Προσάρτημα (σημειώσεις) και περιεχόμενο (Άρθρο 36).</a:t>
            </a:r>
            <a:r>
              <a:rPr lang="en-US" sz="1800" b="0" dirty="0">
                <a:solidFill>
                  <a:prstClr val="black"/>
                </a:solidFill>
              </a:rPr>
              <a:t/>
            </a:r>
            <a:br>
              <a:rPr lang="en-US" sz="1800" b="0" dirty="0">
                <a:solidFill>
                  <a:prstClr val="black"/>
                </a:solidFill>
              </a:rPr>
            </a:br>
            <a:endParaRPr lang="en-US" dirty="0"/>
          </a:p>
        </p:txBody>
      </p:sp>
      <p:sp>
        <p:nvSpPr>
          <p:cNvPr id="3" name="2 - Θέση περιεχομένου"/>
          <p:cNvSpPr>
            <a:spLocks noGrp="1"/>
          </p:cNvSpPr>
          <p:nvPr>
            <p:ph idx="1"/>
          </p:nvPr>
        </p:nvSpPr>
        <p:spPr/>
        <p:txBody>
          <a:bodyPr rtlCol="0">
            <a:normAutofit fontScale="70000" lnSpcReduction="20000"/>
          </a:bodyPr>
          <a:lstStyle/>
          <a:p>
            <a:pPr algn="just" fontAlgn="auto">
              <a:spcAft>
                <a:spcPts val="0"/>
              </a:spcAft>
              <a:buFont typeface="Arial" pitchFamily="34" charset="0"/>
              <a:buNone/>
              <a:defRPr/>
            </a:pPr>
            <a:r>
              <a:rPr lang="el-GR" dirty="0" smtClean="0"/>
              <a:t>α3) Πληροφορίες αναφορικά με το ποιές από τις προϋποθέσεις των παραγράφων (2) και (7) του άρθρου 32, μετά την εφαρμογή των παραγράφων (3), (4) και (5) του άρθρου 32, αποτέλεσε τη βάση με την οποία έγινε η ενοποίηση. Πάντως, αυτή η γνωστοποίηση μπορεί να παραλείπεται όταν η ενοποίηση έχει γίνει με βάση την παράγραφο 2(α) του άρθρου 32 και όταν η αναλογία στο κεφάλαιο και στα δικαιώματα ψήφου είναι η ίδια.</a:t>
            </a:r>
            <a:endParaRPr lang="en-US" dirty="0" smtClean="0"/>
          </a:p>
          <a:p>
            <a:pPr algn="just" fontAlgn="auto">
              <a:spcAft>
                <a:spcPts val="0"/>
              </a:spcAft>
              <a:buFont typeface="Arial" pitchFamily="34" charset="0"/>
              <a:buNone/>
              <a:defRPr/>
            </a:pPr>
            <a:r>
              <a:rPr lang="el-GR" dirty="0" smtClean="0"/>
              <a:t>α4) Οι πληροφορίες των περιπτώσεων (</a:t>
            </a:r>
            <a:r>
              <a:rPr lang="el-GR" dirty="0" err="1" smtClean="0"/>
              <a:t>α1</a:t>
            </a:r>
            <a:r>
              <a:rPr lang="el-GR" dirty="0" smtClean="0"/>
              <a:t>) έως (</a:t>
            </a:r>
            <a:r>
              <a:rPr lang="el-GR" dirty="0" err="1" smtClean="0"/>
              <a:t>α3</a:t>
            </a:r>
            <a:r>
              <a:rPr lang="el-GR" dirty="0" smtClean="0"/>
              <a:t>) ανωτέρω παρέχονται και σε σχέση με τις οντότητες που απαλλάσσονται από την ενοποίηση για λόγους μη σημαντικότητας σύμφωνα με την παράγραφο (5) του άρθρου 17 και την παράγραφο (7) του άρθρου 33. Παρέχεται επίσης επεξήγηση για την απαλλαγή των οντοτήτων που αναφέρονται στην παράγραφο (7) του άρθρου 33. </a:t>
            </a:r>
            <a:endParaRPr lang="en-US" dirty="0" smtClean="0"/>
          </a:p>
          <a:p>
            <a:pPr fontAlgn="auto">
              <a:spcAft>
                <a:spcPts val="0"/>
              </a:spcAft>
              <a:buFont typeface="Arial" pitchFamily="34" charset="0"/>
              <a:buNone/>
              <a:defRPr/>
            </a:pPr>
            <a:endParaRPr lang="en-US" dirty="0"/>
          </a:p>
        </p:txBody>
      </p:sp>
      <p:sp>
        <p:nvSpPr>
          <p:cNvPr id="27651" name="3 - Θέση αριθμού διαφάνειας"/>
          <p:cNvSpPr>
            <a:spLocks noGrp="1"/>
          </p:cNvSpPr>
          <p:nvPr>
            <p:ph type="sldNum" sz="quarter" idx="10"/>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D243D3B-FD79-4DA2-8A51-F5B5ADDB9D0C}" type="slidenum">
              <a:rPr lang="el-GR"/>
              <a:pPr fontAlgn="base">
                <a:spcBef>
                  <a:spcPct val="0"/>
                </a:spcBef>
                <a:spcAft>
                  <a:spcPct val="0"/>
                </a:spcAft>
              </a:pPr>
              <a:t>9</a:t>
            </a:fld>
            <a:endParaRPr lang="el-G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7.0&quot;&gt;&lt;object type=&quot;1&quot; unique_id=&quot;10001&quot;&gt;&lt;object type=&quot;2&quot; unique_id=&quot;10086&quot;&gt;&lt;object type=&quot;3&quot; unique_id=&quot;10087&quot;&gt;&lt;property id=&quot;20148&quot; value=&quot;5&quot;/&gt;&lt;property id=&quot;20300&quot; value=&quot;Slide 1 - &amp;quot;Τίτλος Μαθήματος&amp;quot;&quot;/&gt;&lt;property id=&quot;20307&quot; value=&quot;256&quot;/&gt;&lt;/object&gt;&lt;object type=&quot;3&quot; unique_id=&quot;10088&quot;&gt;&lt;property id=&quot;20148&quot; value=&quot;5&quot;/&gt;&lt;property id=&quot;20300&quot; value=&quot;Slide 2&quot;/&gt;&lt;property id=&quot;20307&quot; value=&quot;289&quot;/&gt;&lt;/object&gt;&lt;object type=&quot;3&quot; unique_id=&quot;10089&quot;&gt;&lt;property id=&quot;20148&quot; value=&quot;5&quot;/&gt;&lt;property id=&quot;20300&quot; value=&quot;Slide 3 - &amp;quot;Άδειες Χρήσης&amp;quot;&quot;/&gt;&lt;property id=&quot;20307&quot; value=&quot;257&quot;/&gt;&lt;/object&gt;&lt;object type=&quot;3&quot; unique_id=&quot;10090&quot;&gt;&lt;property id=&quot;20148&quot; value=&quot;5&quot;/&gt;&lt;property id=&quot;20300&quot; value=&quot;Slide 4 - &amp;quot;Χρηματοδότηση&amp;quot;&quot;/&gt;&lt;property id=&quot;20307&quot; value=&quot;259&quot;/&gt;&lt;/object&gt;&lt;object type=&quot;3&quot; unique_id=&quot;10091&quot;&gt;&lt;property id=&quot;20148&quot; value=&quot;5&quot;/&gt;&lt;property id=&quot;20300&quot; value=&quot;Slide 5 - &amp;quot;Σκοποί  ενότητας&amp;quot;&quot;/&gt;&lt;property id=&quot;20307&quot; value=&quot;261&quot;/&gt;&lt;/object&gt;&lt;object type=&quot;3&quot; unique_id=&quot;10092&quot;&gt;&lt;property id=&quot;20148&quot; value=&quot;5&quot;/&gt;&lt;property id=&quot;20300&quot; value=&quot;Slide 6 - &amp;quot;Περιεχόμενα ενότητας&amp;quot;&quot;/&gt;&lt;property id=&quot;20307&quot; value=&quot;262&quot;/&gt;&lt;/object&gt;&lt;object type=&quot;3&quot; unique_id=&quot;10093&quot;&gt;&lt;property id=&quot;20148&quot; value=&quot;5&quot;/&gt;&lt;property id=&quot;20300&quot; value=&quot;Slide 7 - &amp;quot;Χρήση Διατάξεων&amp;quot;&quot;/&gt;&lt;property id=&quot;20307&quot; value=&quot;264&quot;/&gt;&lt;/object&gt;&lt;object type=&quot;3&quot; unique_id=&quot;10094&quot;&gt;&lt;property id=&quot;20148&quot; value=&quot;5&quot;/&gt;&lt;property id=&quot;20300&quot; value=&quot;Slide 8 - &amp;quot;Διαφάνεια Τίτλου&amp;quot;&quot;/&gt;&lt;property id=&quot;20307&quot; value=&quot;266&quot;/&gt;&lt;/object&gt;&lt;object type=&quot;3&quot; unique_id=&quot;10095&quot;&gt;&lt;property id=&quot;20148&quot; value=&quot;5&quot;/&gt;&lt;property id=&quot;20300&quot; value=&quot;Slide 9 - &amp;quot;Τίτλος και περιεχόμενο 1&amp;quot;&quot;/&gt;&lt;property id=&quot;20307&quot; value=&quot;265&quot;/&gt;&lt;/object&gt;&lt;object type=&quot;3&quot; unique_id=&quot;10096&quot;&gt;&lt;property id=&quot;20148&quot; value=&quot;5&quot;/&gt;&lt;property id=&quot;20300&quot; value=&quot;Slide 10 - &amp;quot;Τίτλος και περιεχόμενο 2&amp;quot;&quot;/&gt;&lt;property id=&quot;20307&quot; value=&quot;274&quot;/&gt;&lt;/object&gt;&lt;object type=&quot;3&quot; unique_id=&quot;10097&quot;&gt;&lt;property id=&quot;20148&quot; value=&quot;5&quot;/&gt;&lt;property id=&quot;20300&quot; value=&quot;Slide 11 - &amp;quot;Κεφαλίδα Ενότητας&amp;quot;&quot;/&gt;&lt;property id=&quot;20307&quot; value=&quot;267&quot;/&gt;&lt;/object&gt;&lt;object type=&quot;3&quot; unique_id=&quot;10098&quot;&gt;&lt;property id=&quot;20148&quot; value=&quot;5&quot;/&gt;&lt;property id=&quot;20300&quot; value=&quot;Slide 12 - &amp;quot;Δύο περιεχόμενα 1 &amp;quot;&quot;/&gt;&lt;property id=&quot;20307&quot; value=&quot;288&quot;/&gt;&lt;/object&gt;&lt;object type=&quot;3&quot; unique_id=&quot;10099&quot;&gt;&lt;property id=&quot;20148&quot; value=&quot;5&quot;/&gt;&lt;property id=&quot;20300&quot; value=&quot;Slide 13 - &amp;quot;Δύο περιεχόμενα 2 &amp;quot;&quot;/&gt;&lt;property id=&quot;20307&quot; value=&quot;277&quot;/&gt;&lt;/object&gt;&lt;object type=&quot;3&quot; unique_id=&quot;10100&quot;&gt;&lt;property id=&quot;20148&quot; value=&quot;5&quot;/&gt;&lt;property id=&quot;20300&quot; value=&quot;Slide 14 - &amp;quot;Σύγκριση 1&amp;quot;&quot;/&gt;&lt;property id=&quot;20307&quot; value=&quot;269&quot;/&gt;&lt;/object&gt;&lt;object type=&quot;3&quot; unique_id=&quot;10101&quot;&gt;&lt;property id=&quot;20148&quot; value=&quot;5&quot;/&gt;&lt;property id=&quot;20300&quot; value=&quot;Slide 15 - &amp;quot;Σύγκριση 2&amp;quot;&quot;/&gt;&lt;property id=&quot;20307&quot; value=&quot;278&quot;/&gt;&lt;/object&gt;&lt;object type=&quot;3&quot; unique_id=&quot;10102&quot;&gt;&lt;property id=&quot;20148&quot; value=&quot;5&quot;/&gt;&lt;property id=&quot;20300&quot; value=&quot;Slide 16 - &amp;quot;Μόνο Τίτλος&amp;quot;&quot;/&gt;&lt;property id=&quot;20307&quot; value=&quot;270&quot;/&gt;&lt;/object&gt;&lt;object type=&quot;3&quot; unique_id=&quot;10103&quot;&gt;&lt;property id=&quot;20148&quot; value=&quot;5&quot;/&gt;&lt;property id=&quot;20300&quot; value=&quot;Slide 17 - &amp;quot;Περιεχόμενο με λεζάντα 1&amp;quot;&quot;/&gt;&lt;property id=&quot;20307&quot; value=&quot;272&quot;/&gt;&lt;/object&gt;&lt;object type=&quot;3&quot; unique_id=&quot;10104&quot;&gt;&lt;property id=&quot;20148&quot; value=&quot;5&quot;/&gt;&lt;property id=&quot;20300&quot; value=&quot;Slide 18 - &amp;quot;Περιεχόμενο με λεζάντα 2&amp;quot;&quot;/&gt;&lt;property id=&quot;20307&quot; value=&quot;279&quot;/&gt;&lt;/object&gt;&lt;object type=&quot;3&quot; unique_id=&quot;10105&quot;&gt;&lt;property id=&quot;20148&quot; value=&quot;5&quot;/&gt;&lt;property id=&quot;20300&quot; value=&quot;Slide 19 - &amp;quot;Εικόνα με λεζάντα&amp;quot;&quot;/&gt;&lt;property id=&quot;20307&quot; value=&quot;273&quot;/&gt;&lt;/object&gt;&lt;object type=&quot;3&quot; unique_id=&quot;10106&quot;&gt;&lt;property id=&quot;20148&quot; value=&quot;5&quot;/&gt;&lt;property id=&quot;20300&quot; value=&quot;Slide 20 - &amp;quot;Οδηγίες&amp;quot;&quot;/&gt;&lt;property id=&quot;20307&quot; value=&quot;281&quot;/&gt;&lt;/object&gt;&lt;object type=&quot;3&quot; unique_id=&quot;10107&quot;&gt;&lt;property id=&quot;20148&quot; value=&quot;5&quot;/&gt;&lt;property id=&quot;20300&quot; value=&quot;Slide 21 - &amp;quot;Οδηγίες (1 από 4)&amp;quot;&quot;/&gt;&lt;property id=&quot;20307&quot; value=&quot;284&quot;/&gt;&lt;/object&gt;&lt;object type=&quot;3&quot; unique_id=&quot;10108&quot;&gt;&lt;property id=&quot;20148&quot; value=&quot;5&quot;/&gt;&lt;property id=&quot;20300&quot; value=&quot;Slide 22 - &amp;quot;Οδηγίες (2 από 4) &amp;quot;&quot;/&gt;&lt;property id=&quot;20307&quot; value=&quot;282&quot;/&gt;&lt;/object&gt;&lt;object type=&quot;3&quot; unique_id=&quot;10109&quot;&gt;&lt;property id=&quot;20148&quot; value=&quot;5&quot;/&gt;&lt;property id=&quot;20300&quot; value=&quot;Slide 23 - &amp;quot;Οδηγίες (3 από 4)&amp;quot;&quot;/&gt;&lt;property id=&quot;20307&quot; value=&quot;283&quot;/&gt;&lt;/object&gt;&lt;object type=&quot;3&quot; unique_id=&quot;10110&quot;&gt;&lt;property id=&quot;20148&quot; value=&quot;5&quot;/&gt;&lt;property id=&quot;20300&quot; value=&quot;Slide 24 - &amp;quot;Οδηγίες (4 από 4)&amp;quot;&quot;/&gt;&lt;property id=&quot;20307&quot; value=&quot;285&quot;/&gt;&lt;/object&gt;&lt;object type=&quot;3&quot; unique_id=&quot;10111&quot;&gt;&lt;property id=&quot;20148&quot; value=&quot;5&quot;/&gt;&lt;property id=&quot;20300&quot; value=&quot;Slide 25 - &amp;quot;Βασικές Οδηγίες Προσβασιμότητας&amp;quot;&quot;/&gt;&lt;property id=&quot;20307&quot; value=&quot;286&quot;/&gt;&lt;/object&gt;&lt;object type=&quot;3&quot; unique_id=&quot;10112&quot;&gt;&lt;property id=&quot;20148&quot; value=&quot;5&quot;/&gt;&lt;property id=&quot;20300&quot; value=&quot;Slide 32 - &amp;quot;Τέλος Ενότητας&amp;quot;&quot;/&gt;&lt;property id=&quot;20307&quot; value=&quot;280&quot;/&gt;&lt;/object&gt;&lt;object type=&quot;3&quot; unique_id=&quot;10757&quot;&gt;&lt;property id=&quot;20148&quot; value=&quot;5&quot;/&gt;&lt;property id=&quot;20300&quot; value=&quot;Slide 26 - &amp;quot;Βιβλιογραφία&amp;quot;&quot;/&gt;&lt;property id=&quot;20307&quot; value=&quot;290&quot;/&gt;&lt;/object&gt;&lt;object type=&quot;3&quot; unique_id=&quot;10758&quot;&gt;&lt;property id=&quot;20148&quot; value=&quot;5&quot;/&gt;&lt;property id=&quot;20300&quot; value=&quot;Slide 27 - &amp;quot;Σημείωμα Αναφοράς&amp;quot;&quot;/&gt;&lt;property id=&quot;20307&quot; value=&quot;291&quot;/&gt;&lt;/object&gt;&lt;object type=&quot;3&quot; unique_id=&quot;10759&quot;&gt;&lt;property id=&quot;20148&quot; value=&quot;5&quot;/&gt;&lt;property id=&quot;20300&quot; value=&quot;Slide 28 - &amp;quot;Σημείωμα Αδειοδότησης&amp;quot;&quot;/&gt;&lt;property id=&quot;20307&quot; value=&quot;292&quot;/&gt;&lt;/object&gt;&lt;object type=&quot;3&quot; unique_id=&quot;10760&quot;&gt;&lt;property id=&quot;20148&quot; value=&quot;5&quot;/&gt;&lt;property id=&quot;20300&quot; value=&quot;Slide 29&quot;/&gt;&lt;property id=&quot;20307&quot; value=&quot;293&quot;/&gt;&lt;/object&gt;&lt;object type=&quot;3&quot; unique_id=&quot;10761&quot;&gt;&lt;property id=&quot;20148&quot; value=&quot;5&quot;/&gt;&lt;property id=&quot;20300&quot; value=&quot;Slide 30&quot;/&gt;&lt;property id=&quot;20307&quot; value=&quot;294&quot;/&gt;&lt;/object&gt;&lt;object type=&quot;3&quot; unique_id=&quot;10762&quot;&gt;&lt;property id=&quot;20148&quot; value=&quot;5&quot;/&gt;&lt;property id=&quot;20300&quot; value=&quot;Slide 31 - &amp;quot;Διατήρηση Σημειωμάτων&amp;quot;&quot;/&gt;&lt;property id=&quot;20307&quot; value=&quot;295&quot;/&gt;&lt;/object&gt;&lt;/object&gt;&lt;object type=&quot;8&quot; unique_id=&quot;10140&quot;&gt;&lt;/object&gt;&lt;/object&gt;&lt;/database&gt;"/>
  <p:tag name="SECTOMILLISECCONVERTED"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1787</TotalTime>
  <Words>1466</Words>
  <Application>Microsoft Office PowerPoint</Application>
  <PresentationFormat>Προβολή στην οθόνη (16:10)</PresentationFormat>
  <Paragraphs>108</Paragraphs>
  <Slides>21</Slides>
  <Notes>11</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 Ενοποιημένες Χρηματοοικονομικές Καταστάσεις </vt:lpstr>
      <vt:lpstr>Διαφάνεια 2</vt:lpstr>
      <vt:lpstr>Άδειες Χρήσης</vt:lpstr>
      <vt:lpstr>Χρηματοδότηση</vt:lpstr>
      <vt:lpstr>Σκοποί</vt:lpstr>
      <vt:lpstr> Σημειώσεις των ενοποιημένων χρηματοοικονομικών καταστάσεων  (Άρθρο 36) </vt:lpstr>
      <vt:lpstr> Ενοποιημένο Προσάρτημα (σημειώσεις) και περιεχόμενο (Άρθρο 36). </vt:lpstr>
      <vt:lpstr>Ενοποιημένο Προσάρτημα (σημειώσεις) και περιεχόμενο (Άρθρο 36).</vt:lpstr>
      <vt:lpstr>  Ενοποιημένο Προσάρτημα (σημειώσεις) και περιεχόμενο (Άρθρο 36). </vt:lpstr>
      <vt:lpstr>Ενοποιημένο Προσάρτημα (σημειώσεις) και περιεχόμενο (Άρθρο 36).</vt:lpstr>
      <vt:lpstr>Ενοποιημένο Προσάρτημα (σημειώσεις) και περιεχόμενο (Άρθρο 36).</vt:lpstr>
      <vt:lpstr>Ενοποιημένο Προσάρτημα (σημειώσεις) και περιεχόμενο  (Άρθρο 36).</vt:lpstr>
      <vt:lpstr>Ενοποιημένο Προσάρτημα (σημειώσεις) και περιεχόμενο  (Άρθρο 36).</vt:lpstr>
      <vt:lpstr>Ενοποιημένο Προσάρτημα (σημειώσεις) και περιεχόμενο  (Άρθρο 36).</vt:lpstr>
      <vt:lpstr>Βιβλιογραφία</vt:lpstr>
      <vt:lpstr>Σημείωμα Αναφοράς</vt:lpstr>
      <vt:lpstr>Σημείωμα Αδειοδότησης</vt:lpstr>
      <vt:lpstr>Διαφάνεια 18</vt:lpstr>
      <vt:lpstr>Διαφάνεια 19</vt:lpstr>
      <vt:lpstr>Διατήρηση Σημειωμάτων</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Stevy</dc:creator>
  <cp:lastModifiedBy>Afroditi</cp:lastModifiedBy>
  <cp:revision>310</cp:revision>
  <dcterms:created xsi:type="dcterms:W3CDTF">2012-09-06T09:03:05Z</dcterms:created>
  <dcterms:modified xsi:type="dcterms:W3CDTF">2016-01-25T19:42:03Z</dcterms:modified>
</cp:coreProperties>
</file>