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9" r:id="rId3"/>
    <p:sldId id="257" r:id="rId4"/>
    <p:sldId id="259" r:id="rId5"/>
    <p:sldId id="261" r:id="rId6"/>
    <p:sldId id="303" r:id="rId7"/>
    <p:sldId id="301" r:id="rId8"/>
    <p:sldId id="299" r:id="rId9"/>
    <p:sldId id="298" r:id="rId10"/>
    <p:sldId id="297" r:id="rId11"/>
    <p:sldId id="305" r:id="rId12"/>
    <p:sldId id="304" r:id="rId13"/>
    <p:sldId id="306" r:id="rId14"/>
    <p:sldId id="307" r:id="rId15"/>
    <p:sldId id="296" r:id="rId16"/>
    <p:sldId id="308" r:id="rId17"/>
    <p:sldId id="309" r:id="rId18"/>
    <p:sldId id="291" r:id="rId19"/>
    <p:sldId id="292" r:id="rId20"/>
    <p:sldId id="293" r:id="rId21"/>
    <p:sldId id="294" r:id="rId22"/>
    <p:sldId id="295" r:id="rId23"/>
    <p:sldId id="280" r:id="rId24"/>
  </p:sldIdLst>
  <p:sldSz cx="9144000" cy="5715000" type="screen16x10"/>
  <p:notesSz cx="6858000" cy="9144000"/>
  <p:custDataLst>
    <p:tags r:id="rId2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10" y="24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06/03/2016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6/3/2016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te.org.g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Μηχανογραφημένη Λογιστική Ι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b="1" dirty="0" smtClean="0"/>
              <a:t>Απλοποιημένο και Συγκεντρωτικό Τιμολόγιο Άρθρο 10</a:t>
            </a:r>
            <a:endParaRPr lang="el-GR" dirty="0" smtClean="0"/>
          </a:p>
          <a:p>
            <a:r>
              <a:rPr lang="el-GR" sz="2800" dirty="0" smtClean="0"/>
              <a:t>Χύτης Ευάγγελος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Συγκεντρωτικό Τιμολόγιο ...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buNone/>
            </a:pPr>
            <a:r>
              <a:rPr lang="el-GR" sz="2800" b="1" dirty="0" smtClean="0"/>
              <a:t>3.</a:t>
            </a:r>
            <a:r>
              <a:rPr lang="el-GR" sz="2800" dirty="0" smtClean="0"/>
              <a:t> Επιτρέπεται η έκδοση συγκεντρωτικού τιμολογίου το οποίο αναφέρεται </a:t>
            </a:r>
            <a:r>
              <a:rPr lang="el-GR" sz="2800" b="1" dirty="0" smtClean="0"/>
              <a:t>σε διαφορετικές παραδόσεις αγαθών ή παροχές υπηρεσιών</a:t>
            </a:r>
            <a:r>
              <a:rPr lang="el-GR" sz="2800" dirty="0" smtClean="0"/>
              <a:t>. Το συγκεντρωτικό τιμολόγιο περιλαμβάνει τις </a:t>
            </a:r>
            <a:r>
              <a:rPr lang="el-GR" sz="2800" b="1" dirty="0" smtClean="0"/>
              <a:t>ίδιες πληροφορίες </a:t>
            </a:r>
            <a:r>
              <a:rPr lang="el-GR" sz="2800" dirty="0" smtClean="0"/>
              <a:t>όπως το τιμολόγιο ή το απλοποιημένο τιμολόγιο</a:t>
            </a:r>
            <a:r>
              <a:rPr lang="el-GR" sz="2800" dirty="0"/>
              <a:t>.</a:t>
            </a:r>
            <a:endParaRPr lang="en-US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Συγκεντρωτικό Τιμολόγιο ...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b="1" dirty="0" smtClean="0"/>
              <a:t>ΕΡΜΗΝΕΙΑ ΠΟΛ 1003</a:t>
            </a:r>
            <a:endParaRPr lang="en-US" dirty="0" smtClean="0"/>
          </a:p>
          <a:p>
            <a:pPr marL="0" algn="just">
              <a:buNone/>
            </a:pPr>
            <a:r>
              <a:rPr lang="el-GR" dirty="0" smtClean="0"/>
              <a:t>10.3.1 Η παράγραφος αυτή ρυθμίζει την έκδοση συγκεντρωτικού τιμολογίου για διαφορετικές (</a:t>
            </a:r>
            <a:r>
              <a:rPr lang="el-GR" b="1" dirty="0" smtClean="0"/>
              <a:t>επαναλαμβανόμενες</a:t>
            </a:r>
            <a:r>
              <a:rPr lang="el-GR" dirty="0" smtClean="0"/>
              <a:t>) παραδόσεις (πωλήσεις) αγαθών ή υπηρεσιών. Στις περιπτώσεις αυτές το συγκεντρωτικό τιμολόγιο περιλαμβάνει τις </a:t>
            </a:r>
            <a:r>
              <a:rPr lang="el-GR" b="1" dirty="0" smtClean="0"/>
              <a:t>ίδιες πληροφορίες</a:t>
            </a:r>
            <a:r>
              <a:rPr lang="el-GR" dirty="0" smtClean="0"/>
              <a:t> όπως το τιμολόγιο ή το απλοποιημένο τιμολόγιο, κατά περίπτωση.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Συγκεντρωτικό Τιμολόγιο ...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el-GR" sz="2800" dirty="0" smtClean="0"/>
              <a:t>10.3.2 Ως </a:t>
            </a:r>
            <a:r>
              <a:rPr lang="el-GR" sz="2800" b="1" dirty="0" smtClean="0"/>
              <a:t>επαναλαμβανόμενες πωλήσεις </a:t>
            </a:r>
            <a:r>
              <a:rPr lang="el-GR" sz="2800" dirty="0" smtClean="0"/>
              <a:t>νοούνται οι πωλήσεις που παρουσιάζουν </a:t>
            </a:r>
            <a:r>
              <a:rPr lang="el-GR" sz="2800" b="1" dirty="0" smtClean="0"/>
              <a:t>περιοδικότητα ή συχνότητα,</a:t>
            </a:r>
            <a:r>
              <a:rPr lang="el-GR" sz="2800" dirty="0" smtClean="0"/>
              <a:t> καθημερινά ή κατά αραιότερα χρονικά διαστήματα, </a:t>
            </a:r>
            <a:r>
              <a:rPr lang="el-GR" sz="2800" b="1" dirty="0" smtClean="0"/>
              <a:t>από τον ίδιο </a:t>
            </a:r>
            <a:r>
              <a:rPr lang="el-GR" sz="2800" dirty="0" smtClean="0"/>
              <a:t>πωλητή προς τον ίδιο αγοραστή.</a:t>
            </a:r>
            <a:endParaRPr lang="en-US" sz="2800" dirty="0" smtClean="0"/>
          </a:p>
          <a:p>
            <a:pPr marL="0">
              <a:buNone/>
            </a:pPr>
            <a:endParaRPr lang="en-US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Συγκεντρωτικό Κατάσταση – </a:t>
            </a:r>
            <a:r>
              <a:rPr lang="el-GR" sz="3600" dirty="0" smtClean="0"/>
              <a:t>Υπηρεσιών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4392488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l-GR" dirty="0" smtClean="0"/>
              <a:t>10.3.3 Για τη διευκόλυνση των συναλλαγών, επί </a:t>
            </a:r>
            <a:r>
              <a:rPr lang="el-GR" b="1" dirty="0" smtClean="0"/>
              <a:t>επαναλαμβανόμενων παροχών </a:t>
            </a:r>
            <a:r>
              <a:rPr lang="el-GR" dirty="0" smtClean="0"/>
              <a:t>υπηρεσιών, ο πωλητής ΜΠΟΡΕΙ να τηρεί </a:t>
            </a:r>
            <a:r>
              <a:rPr lang="el-GR" b="1" dirty="0" smtClean="0"/>
              <a:t>κατάσταση κατά αγοραστή </a:t>
            </a:r>
            <a:r>
              <a:rPr lang="el-GR" dirty="0" smtClean="0"/>
              <a:t>– πελάτη, στην οποία καταχωρείται για κάθε </a:t>
            </a:r>
            <a:r>
              <a:rPr lang="el-GR" b="1" dirty="0" smtClean="0"/>
              <a:t>παροχή</a:t>
            </a:r>
            <a:r>
              <a:rPr lang="el-GR" dirty="0" smtClean="0"/>
              <a:t>, </a:t>
            </a:r>
            <a:r>
              <a:rPr lang="el-GR" b="1" dirty="0" smtClean="0"/>
              <a:t>η ημερομηνία της παροχής, το είδος και η έκταση των υπηρεσιών</a:t>
            </a:r>
            <a:r>
              <a:rPr lang="el-GR" dirty="0" smtClean="0"/>
              <a:t>.</a:t>
            </a:r>
          </a:p>
          <a:p>
            <a:pPr marL="0" algn="just">
              <a:buNone/>
            </a:pP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Συγκεντρωτικό Κατάσταση – Υπηρεσιών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Με βάση τα δεδομένα της κατάστασης αυτής, εκδίδεται συγκεντρωτικό τιμολόγιο, στο χρόνο που προβλέπεται από τις διατάξεις της περίπτωσης (δ) της παραγράφου 2 του άρθρου 11 του παρόντος νόμου, το οποίο </a:t>
            </a:r>
            <a:r>
              <a:rPr lang="el-GR" b="1" dirty="0"/>
              <a:t>περιλαμβάνει τις πληροφορίες </a:t>
            </a:r>
            <a:r>
              <a:rPr lang="el-GR" dirty="0"/>
              <a:t>που απαιτούνται για την έκδοση του απλοποιημένου τιμολογίου </a:t>
            </a:r>
            <a:r>
              <a:rPr lang="el-GR" dirty="0" smtClean="0"/>
              <a:t>των (περιπτώσεων </a:t>
            </a:r>
            <a:r>
              <a:rPr lang="el-GR" dirty="0"/>
              <a:t>(α) έως και (δ) της παραγράφου 2 του άρθρου 10 του νόμου).</a:t>
            </a:r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612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Συγκεντρωτικό </a:t>
            </a:r>
            <a:r>
              <a:rPr lang="el-GR" sz="3200" dirty="0" smtClean="0"/>
              <a:t>Κατάσταση – Υπηρεσιών...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buNone/>
            </a:pPr>
            <a:r>
              <a:rPr lang="el-GR" sz="2600" dirty="0" smtClean="0"/>
              <a:t>10.3.4 Όταν δεν εκδίδεται η προαναφερόμενη </a:t>
            </a:r>
            <a:r>
              <a:rPr lang="el-GR" sz="2600" b="1" dirty="0" smtClean="0"/>
              <a:t>κατάσταση</a:t>
            </a:r>
            <a:r>
              <a:rPr lang="el-GR" sz="2600" dirty="0" smtClean="0"/>
              <a:t> , το εκδιδόμενο </a:t>
            </a:r>
            <a:r>
              <a:rPr lang="el-GR" sz="2600" b="1" dirty="0" smtClean="0"/>
              <a:t>συγκεντρωτικό τιμολόγιο </a:t>
            </a:r>
            <a:r>
              <a:rPr lang="el-GR" sz="2600" dirty="0" smtClean="0"/>
              <a:t>περιέχει όλες τις πληροφορίες που απαιτούνται από τις διατάξεις της παραγράφου 1 του άρθρου 9, αναφορικά με το περιεχόμενό του.</a:t>
            </a:r>
            <a:endParaRPr lang="en-US" sz="2600" dirty="0" smtClean="0"/>
          </a:p>
          <a:p>
            <a:pPr marL="0" algn="just">
              <a:buNone/>
            </a:pPr>
            <a:endParaRPr lang="en-US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Στεφάνου Κωνσταντίνος (2013), Λογιστική και Εμπορική Διαχείριση με Ηλεκτρονικούς Υπολογιστές, εκδόσεις Στεφάνου Κωνσταντίνος,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Δρ. Νικόλαος Δ.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Καρτάλης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(2012), Μηχανογραφημένη Λογιστική, Εκδόσεις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Καρτάλης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Νικόλαος,</a:t>
            </a:r>
            <a:endParaRPr lang="el-GR" sz="1400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Δ.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Γκίνογλου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, Π.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Ταχυνάκης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, Ν. Πρωτοψάλτης (2004), Λογιστικά Πληροφοριακά Συστήματα Μηχανογραφημένη Λογιστική, εκδόσεις Εκδοτική </a:t>
            </a:r>
            <a:r>
              <a:rPr lang="en-US" sz="1400" dirty="0" err="1" smtClean="0">
                <a:ea typeface="Arial Unicode MS"/>
                <a:cs typeface="Times New Roman" pitchFamily="18" charset="0"/>
              </a:rPr>
              <a:t>Rosili</a:t>
            </a:r>
            <a:r>
              <a:rPr lang="en-US" sz="1400" dirty="0" smtClean="0"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Εμπορική – 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Μ.ΕΠΕ,</a:t>
            </a:r>
            <a:endParaRPr lang="el-GR" sz="1400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Αθανασίου Δημήτριος (2015), Η σύγχρονη μηχανογραφική οργάνωση επιχειρήσεων, εκδόσεις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Μούργκος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Ιωάννης,</a:t>
            </a:r>
            <a:endParaRPr lang="el-GR" sz="1400" dirty="0" smtClean="0">
              <a:ea typeface="Arial Unicode MS"/>
              <a:cs typeface="Times New Roman" pitchFamily="18" charset="0"/>
            </a:endParaRPr>
          </a:p>
          <a:p>
            <a:pPr>
              <a:buNone/>
            </a:pPr>
            <a:r>
              <a:rPr lang="el-GR" sz="1400" dirty="0" smtClean="0"/>
              <a:t>Ν. 4308/2014 «</a:t>
            </a:r>
            <a:r>
              <a:rPr lang="el-GR" sz="1400" dirty="0" err="1" smtClean="0"/>
              <a:t>Eλληνικά</a:t>
            </a:r>
            <a:r>
              <a:rPr lang="el-GR" sz="1400" dirty="0" smtClean="0"/>
              <a:t> Λογιστικά Πρότυπα, συναφείς ρυθμίσεις</a:t>
            </a:r>
            <a:br>
              <a:rPr lang="el-GR" sz="1400" dirty="0" smtClean="0"/>
            </a:br>
            <a:r>
              <a:rPr lang="el-GR" sz="1400" dirty="0" smtClean="0"/>
              <a:t>και άλλες διατάξεις » , ΦΕΚ  251/ τ. Α΄ /</a:t>
            </a:r>
            <a:r>
              <a:rPr lang="el-GR" sz="1400" dirty="0" smtClean="0"/>
              <a:t>24-11-2014,</a:t>
            </a:r>
            <a:endParaRPr lang="el-GR" sz="1400" dirty="0" smtClean="0"/>
          </a:p>
          <a:p>
            <a:pPr>
              <a:buNone/>
            </a:pPr>
            <a:r>
              <a:rPr lang="el-GR" sz="1400" dirty="0" smtClean="0"/>
              <a:t>ΠΟΛ</a:t>
            </a:r>
            <a:r>
              <a:rPr lang="el-GR" sz="1400" dirty="0" smtClean="0"/>
              <a:t>. 1003/2015: Παροχή οδηγιών για την εφαρμογή του ν. 4308/2014 (ΦΕΚ Α΄ 251) περί των «Ελληνικών Λογιστικών Προτύπων, συναφείς ρυθμίσεις και άλλες </a:t>
            </a:r>
            <a:r>
              <a:rPr lang="el-GR" sz="1400" dirty="0" smtClean="0"/>
              <a:t>διατάξεις</a:t>
            </a:r>
            <a:r>
              <a:rPr lang="el-GR" sz="1400" dirty="0" smtClean="0"/>
              <a:t>,</a:t>
            </a:r>
            <a:endParaRPr lang="en-US" sz="1400" dirty="0" smtClean="0"/>
          </a:p>
          <a:p>
            <a:pPr>
              <a:buNone/>
            </a:pPr>
            <a:r>
              <a:rPr lang="el-GR" sz="1400" dirty="0" smtClean="0"/>
              <a:t>Λογιστική  Οδηγία Εφαρμογής του Νόμου </a:t>
            </a:r>
            <a:r>
              <a:rPr lang="el-GR" sz="1400" dirty="0" smtClean="0"/>
              <a:t>4308/2014 «Ελληνικά Λογιστικά Πρότυπα, συναφείς ρυθμίσεις και άλλες διατάξεις», </a:t>
            </a:r>
            <a:r>
              <a:rPr lang="el-GR" sz="1400" dirty="0" smtClean="0"/>
              <a:t>Επιτροπή  Λογιστικής Τυποποίησης και Ελέγχων</a:t>
            </a:r>
            <a:r>
              <a:rPr lang="el-GR" sz="1400" i="1" dirty="0" smtClean="0"/>
              <a:t> </a:t>
            </a:r>
            <a:r>
              <a:rPr lang="el-GR" sz="1400" i="1" dirty="0" smtClean="0"/>
              <a:t>,</a:t>
            </a: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b="1" dirty="0" smtClean="0">
                <a:hlinkClick r:id="rId2"/>
              </a:rPr>
              <a:t>www</a:t>
            </a:r>
            <a:r>
              <a:rPr lang="el-GR" sz="1400" b="1" dirty="0" smtClean="0">
                <a:hlinkClick r:id="rId2"/>
              </a:rPr>
              <a:t>.</a:t>
            </a:r>
            <a:r>
              <a:rPr lang="en-US" sz="1400" b="1" dirty="0" err="1" smtClean="0">
                <a:hlinkClick r:id="rId2"/>
              </a:rPr>
              <a:t>elte</a:t>
            </a:r>
            <a:r>
              <a:rPr lang="el-GR" sz="1400" b="1" dirty="0" smtClean="0">
                <a:hlinkClick r:id="rId2"/>
              </a:rPr>
              <a:t>.</a:t>
            </a:r>
            <a:r>
              <a:rPr lang="en-US" sz="1400" b="1" dirty="0" smtClean="0">
                <a:hlinkClick r:id="rId2"/>
              </a:rPr>
              <a:t>org</a:t>
            </a:r>
            <a:r>
              <a:rPr lang="el-GR" sz="1400" b="1" dirty="0" smtClean="0">
                <a:hlinkClick r:id="rId2"/>
              </a:rPr>
              <a:t>.</a:t>
            </a:r>
            <a:r>
              <a:rPr lang="en-US" sz="1400" b="1" dirty="0" err="1" smtClean="0">
                <a:hlinkClick r:id="rId2"/>
              </a:rPr>
              <a:t>gr</a:t>
            </a:r>
            <a:r>
              <a:rPr lang="el-GR" sz="1400" b="1" dirty="0" smtClean="0"/>
              <a:t>,</a:t>
            </a:r>
            <a:endParaRPr lang="en-US" sz="1400" b="1" dirty="0" smtClean="0"/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n-US" sz="1400" b="1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ea typeface="Arial Unicode MS"/>
                <a:cs typeface="Times New Roman" pitchFamily="18" charset="0"/>
              </a:rPr>
              <a:t>Κ.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Καραμάνης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και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Π.Βρουστούρης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(2015), « Λογιστική Οργάνωση στα Πλαίσια των Ε.Λ.Π. – Πρακτικό βοήθημα για τον Λογιστή », Εκδόσεις ΜΕΝΙΠΠΟΣ Ε.Π.Ε.</a:t>
            </a: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Χύτης Ε. (2015) Μηχανογραφημένη Λογιστική Ι.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2800" b="1" dirty="0" smtClean="0"/>
              <a:t>Μηχανογραφημένη Λογιστική Ι</a:t>
            </a:r>
            <a:endParaRPr lang="en-US" sz="2800" b="1" dirty="0" smtClean="0"/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7</a:t>
            </a:r>
            <a:r>
              <a:rPr lang="el-GR" sz="2800" b="1" dirty="0" smtClean="0"/>
              <a:t>: Απλοποιημένο και Συγκεντρωτικό Τιμολόγιο </a:t>
            </a:r>
          </a:p>
          <a:p>
            <a:pPr algn="l"/>
            <a:r>
              <a:rPr lang="el-GR" sz="2000" b="1" dirty="0" smtClean="0"/>
              <a:t>(Άρθρο 10 Ν. 4308/2014)</a:t>
            </a:r>
            <a:endParaRPr lang="en-US" sz="2000" dirty="0" smtClean="0"/>
          </a:p>
          <a:p>
            <a:pPr algn="l"/>
            <a:r>
              <a:rPr lang="el-GR" sz="2800" dirty="0" smtClean="0"/>
              <a:t>Χύτης Ευάγγελος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  <a:endParaRPr lang="el-GR" sz="2900" b="1" dirty="0"/>
          </a:p>
          <a:p>
            <a:pPr algn="r"/>
            <a:r>
              <a:rPr lang="el-GR" sz="2900" dirty="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r>
              <a:rPr lang="el-GR" dirty="0" smtClean="0"/>
              <a:t>Η ενότητα αυτή έχει ως στόχο να μελετήσει την έννοια και την μορφή του </a:t>
            </a:r>
            <a:r>
              <a:rPr lang="el-GR" b="1" dirty="0" smtClean="0"/>
              <a:t>απλοποιημένου</a:t>
            </a:r>
            <a:r>
              <a:rPr lang="el-GR" dirty="0" smtClean="0"/>
              <a:t> και του </a:t>
            </a:r>
            <a:r>
              <a:rPr lang="el-GR" b="1" dirty="0" smtClean="0"/>
              <a:t>συγκεντρωτικού</a:t>
            </a:r>
            <a:r>
              <a:rPr lang="el-GR" dirty="0" smtClean="0"/>
              <a:t> τιμολογίου πώλησης.</a:t>
            </a:r>
          </a:p>
          <a:p>
            <a:pPr marL="0" algn="just">
              <a:buNone/>
            </a:pPr>
            <a:endParaRPr lang="el-GR" dirty="0" smtClean="0"/>
          </a:p>
          <a:p>
            <a:pPr marL="0" algn="just">
              <a:buNone/>
            </a:pPr>
            <a:endParaRPr lang="el-GR" dirty="0" smtClean="0"/>
          </a:p>
          <a:p>
            <a:pPr marL="0" algn="just">
              <a:buNone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Απλοποιημένο τιμολόγιο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b="1" dirty="0" smtClean="0"/>
              <a:t>1.</a:t>
            </a:r>
            <a:r>
              <a:rPr lang="el-GR" dirty="0" smtClean="0"/>
              <a:t> Επιτρέπεται η έκδοση </a:t>
            </a:r>
            <a:r>
              <a:rPr lang="el-GR" b="1" dirty="0" smtClean="0"/>
              <a:t>απλοποιημένου τιμολογίου </a:t>
            </a:r>
            <a:r>
              <a:rPr lang="el-GR" dirty="0" smtClean="0"/>
              <a:t>σε κάθε μία από τις παρακάτω δύο περιπτώσεις: 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α) Όταν το ποσό του τιμολογίου δεν υπερβαίνει το ποσό των </a:t>
            </a:r>
            <a:r>
              <a:rPr lang="el-GR" b="1" dirty="0" smtClean="0"/>
              <a:t>100 </a:t>
            </a:r>
            <a:r>
              <a:rPr lang="el-GR" dirty="0" smtClean="0"/>
              <a:t>ευρώ, ή 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β) Όταν το εκδιδόμενο τιμολόγιο είναι </a:t>
            </a:r>
            <a:r>
              <a:rPr lang="el-GR" b="1" dirty="0" smtClean="0"/>
              <a:t>έγγραφο</a:t>
            </a:r>
            <a:r>
              <a:rPr lang="el-GR" dirty="0" smtClean="0"/>
              <a:t>.</a:t>
            </a:r>
            <a:r>
              <a:rPr lang="el-GR" dirty="0" smtClean="0">
                <a:ea typeface="Calibri"/>
                <a:cs typeface="Times New Roman"/>
              </a:rPr>
              <a:t> ή </a:t>
            </a:r>
            <a:r>
              <a:rPr lang="el-GR" b="1" dirty="0">
                <a:ea typeface="Calibri"/>
                <a:cs typeface="Times New Roman"/>
              </a:rPr>
              <a:t>μήνυμα</a:t>
            </a:r>
            <a:r>
              <a:rPr lang="el-GR" dirty="0">
                <a:ea typeface="Calibri"/>
                <a:cs typeface="Times New Roman"/>
              </a:rPr>
              <a:t> που τροποποιεί και αναφέρεται ειδικά και αναμφισβήτητα σε ένα αρχικό </a:t>
            </a:r>
            <a:r>
              <a:rPr lang="el-GR" dirty="0" smtClean="0">
                <a:ea typeface="Calibri"/>
                <a:cs typeface="Times New Roman"/>
              </a:rPr>
              <a:t>τιμολόγιο </a:t>
            </a:r>
          </a:p>
          <a:p>
            <a:pPr>
              <a:buNone/>
            </a:pPr>
            <a:r>
              <a:rPr lang="el-GR" dirty="0">
                <a:ea typeface="Calibri"/>
                <a:cs typeface="Times New Roman"/>
              </a:rPr>
              <a:t> </a:t>
            </a:r>
            <a:r>
              <a:rPr lang="el-GR" dirty="0" smtClean="0">
                <a:ea typeface="Calibri"/>
                <a:cs typeface="Times New Roman"/>
              </a:rPr>
              <a:t>  (</a:t>
            </a:r>
            <a:r>
              <a:rPr lang="el-GR" dirty="0" smtClean="0"/>
              <a:t> παραγ. </a:t>
            </a:r>
            <a:r>
              <a:rPr lang="el-GR" dirty="0"/>
              <a:t>3 του άρθρου 8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prstClr val="black"/>
                </a:solidFill>
              </a:rPr>
              <a:t>Απλοποιημένο </a:t>
            </a:r>
            <a:r>
              <a:rPr lang="el-GR" dirty="0" smtClean="0">
                <a:solidFill>
                  <a:prstClr val="black"/>
                </a:solidFill>
              </a:rPr>
              <a:t>τιμολόγιο – Στοιχεία του..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dirty="0" smtClean="0"/>
              <a:t>2.</a:t>
            </a:r>
            <a:r>
              <a:rPr lang="el-GR" dirty="0" smtClean="0"/>
              <a:t> Το απλοποιημένο τιμολόγιο φέρει υποχρεωτικά τις ακόλουθες ενδείξεις: 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α) Την </a:t>
            </a:r>
            <a:r>
              <a:rPr lang="el-GR" b="1" dirty="0" smtClean="0"/>
              <a:t>ημερομηνία</a:t>
            </a:r>
            <a:r>
              <a:rPr lang="el-GR" dirty="0" smtClean="0"/>
              <a:t> έκδοσης του τιμολογίου. 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β) </a:t>
            </a:r>
            <a:r>
              <a:rPr lang="el-GR" b="1" dirty="0" smtClean="0"/>
              <a:t>Προσδιορισμό</a:t>
            </a:r>
            <a:r>
              <a:rPr lang="el-GR" dirty="0" smtClean="0"/>
              <a:t> της οντότητας που πωλεί τα αγαθά ή τις υπηρεσίες. 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γ) Τον </a:t>
            </a:r>
            <a:r>
              <a:rPr lang="el-GR" b="1" dirty="0" smtClean="0"/>
              <a:t>προσδιορισμό </a:t>
            </a:r>
            <a:r>
              <a:rPr lang="el-GR" dirty="0" smtClean="0"/>
              <a:t>των αγαθών ή υπηρεσιών που προσφέρονται. 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δ) Το ποσό του </a:t>
            </a:r>
            <a:r>
              <a:rPr lang="el-GR" b="1" dirty="0" smtClean="0"/>
              <a:t>Φ.Π.Α.</a:t>
            </a:r>
            <a:r>
              <a:rPr lang="el-GR" dirty="0" smtClean="0"/>
              <a:t> που οφείλεται ή τις απαιτούμενες πληροφορίες για τον υπολογισμό του. 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ε) Στην περίπτωση έκδοσης τιμολογίου σύμφωνα με την παράγραφο 3 του άρθρου 8, αναφορά στο αρχικό τιμολόγιο και τις συγκεκριμένες ενδείξεις (δεδομένα) που τροποποιούνται.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>
                <a:solidFill>
                  <a:prstClr val="black"/>
                </a:solidFill>
              </a:rPr>
              <a:t>Απλοποιημένο τιμολόγιο – Στοιχεία του..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el-GR" sz="2800" dirty="0" smtClean="0"/>
              <a:t> 10.2.2 Επέχουν </a:t>
            </a:r>
            <a:r>
              <a:rPr lang="el-GR" sz="2800" b="1" dirty="0" smtClean="0"/>
              <a:t>θέση απλοποιημένου </a:t>
            </a:r>
            <a:r>
              <a:rPr lang="el-GR" sz="2800" dirty="0" smtClean="0"/>
              <a:t>τιμολογίου και </a:t>
            </a:r>
            <a:r>
              <a:rPr lang="el-GR" sz="2800" b="1" dirty="0" smtClean="0"/>
              <a:t>στοιχεία λιανικής πώλησης </a:t>
            </a:r>
            <a:r>
              <a:rPr lang="el-GR" sz="2800" dirty="0" smtClean="0"/>
              <a:t>αγαθών ή υπηρεσιών, που καλύπτουν </a:t>
            </a:r>
            <a:r>
              <a:rPr lang="el-GR" sz="2800" b="1" dirty="0" smtClean="0"/>
              <a:t>επαγγελματικές</a:t>
            </a:r>
            <a:r>
              <a:rPr lang="el-GR" sz="2800" dirty="0" smtClean="0"/>
              <a:t> συναλλαγές και μέχρι του ορίου των (</a:t>
            </a:r>
            <a:r>
              <a:rPr lang="el-GR" sz="2800" b="1" dirty="0" smtClean="0"/>
              <a:t>100</a:t>
            </a:r>
            <a:r>
              <a:rPr lang="el-GR" sz="2800" dirty="0" smtClean="0"/>
              <a:t>) ευρώ, εφόσον εκδίδονται για την </a:t>
            </a:r>
            <a:r>
              <a:rPr lang="el-GR" sz="2800" b="1" dirty="0" smtClean="0"/>
              <a:t>αγορά μη εμπορεύσιμων </a:t>
            </a:r>
            <a:r>
              <a:rPr lang="el-GR" sz="2800" dirty="0" smtClean="0"/>
              <a:t>(για τον αγοραστή) αγαθών (αναλώσιμων) ή για τη λήψη, ομοίως, υπηρεσιών. 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Αποδείξεις Λιανικής &amp; επαγγελματικές συναλλαγές..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16288"/>
          </a:xfrm>
        </p:spPr>
        <p:txBody>
          <a:bodyPr>
            <a:normAutofit fontScale="77500" lnSpcReduction="20000"/>
          </a:bodyPr>
          <a:lstStyle/>
          <a:p>
            <a:pPr marL="0" algn="just">
              <a:buNone/>
            </a:pPr>
            <a:r>
              <a:rPr lang="el-GR" b="1" dirty="0" smtClean="0"/>
              <a:t>Για την διευκόλυνση των συναλλαγών</a:t>
            </a:r>
            <a:r>
              <a:rPr lang="el-GR" dirty="0" smtClean="0"/>
              <a:t>, (όχι υποκατάσταση του τιμολογίου πώλησης από τις </a:t>
            </a:r>
            <a:r>
              <a:rPr lang="el-GR" b="1" dirty="0" smtClean="0"/>
              <a:t>αποδείξεις και </a:t>
            </a:r>
            <a:r>
              <a:rPr lang="el-GR" dirty="0" smtClean="0"/>
              <a:t>δεν δικαιολογείται γενικευμένη χρήση αποδείξεων λιανικής).</a:t>
            </a:r>
            <a:endParaRPr lang="en-US" dirty="0" smtClean="0"/>
          </a:p>
          <a:p>
            <a:pPr marL="0" algn="just">
              <a:buNone/>
            </a:pPr>
            <a:r>
              <a:rPr lang="el-GR" dirty="0" smtClean="0"/>
              <a:t>Στις περιπτώσεις αυτές, </a:t>
            </a:r>
            <a:r>
              <a:rPr lang="el-GR" b="1" dirty="0" smtClean="0"/>
              <a:t>η τεκμηρίωση </a:t>
            </a:r>
            <a:r>
              <a:rPr lang="el-GR" dirty="0" smtClean="0"/>
              <a:t>της σχετικής δαπάνης από τον αγοραστή των αγαθών ή τον λήπτη των υπηρεσιών δύναται να επιτυγχάνεται με την </a:t>
            </a:r>
            <a:r>
              <a:rPr lang="el-GR" b="1" dirty="0" smtClean="0"/>
              <a:t>αναγραφή του είδους των αγαθών και των υπηρεσιών επί των στοιχείων λιανικής </a:t>
            </a:r>
            <a:r>
              <a:rPr lang="el-GR" dirty="0" smtClean="0"/>
              <a:t>πώλησης κατά γενική περιγραφή ή και από την περιγραφή της δραστηριότητας– επαγγέλματος του εκδότη στα στοιχεία αυτά. Σε κάθε περίπτωση, η τεκμηρίωση είναι θέμα πραγματικών περιστατικών.</a:t>
            </a:r>
            <a:endParaRPr lang="en-US" dirty="0" smtClean="0"/>
          </a:p>
          <a:p>
            <a:pPr marL="0" algn="just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1332</TotalTime>
  <Words>1074</Words>
  <Application>Microsoft Office PowerPoint</Application>
  <PresentationFormat>Προβολή στην οθόνη (16:10)</PresentationFormat>
  <Paragraphs>120</Paragraphs>
  <Slides>23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Μηχανογραφημένη Λογιστική Ι</vt:lpstr>
      <vt:lpstr>Διαφάνεια 2</vt:lpstr>
      <vt:lpstr>Άδειες Χρήσης</vt:lpstr>
      <vt:lpstr>Χρηματοδότηση</vt:lpstr>
      <vt:lpstr>Σκοποί  ενότητας</vt:lpstr>
      <vt:lpstr>Απλοποιημένο τιμολόγιο</vt:lpstr>
      <vt:lpstr>Απλοποιημένο τιμολόγιο – Στοιχεία του..</vt:lpstr>
      <vt:lpstr>Απλοποιημένο τιμολόγιο – Στοιχεία του..</vt:lpstr>
      <vt:lpstr>Αποδείξεις Λιανικής &amp; επαγγελματικές συναλλαγές..</vt:lpstr>
      <vt:lpstr>Συγκεντρωτικό Τιμολόγιο ...</vt:lpstr>
      <vt:lpstr>Συγκεντρωτικό Τιμολόγιο ...</vt:lpstr>
      <vt:lpstr>Συγκεντρωτικό Τιμολόγιο ...</vt:lpstr>
      <vt:lpstr>Συγκεντρωτικό Κατάσταση – Υπηρεσιών</vt:lpstr>
      <vt:lpstr>Συγκεντρωτικό Κατάσταση – Υπηρεσιών</vt:lpstr>
      <vt:lpstr>Συγκεντρωτικό Κατάσταση – Υπηρεσιών...</vt:lpstr>
      <vt:lpstr>Βιβλιογραφία</vt:lpstr>
      <vt:lpstr>Βιβλιογραφία</vt:lpstr>
      <vt:lpstr>Σημείωμα Αναφοράς</vt:lpstr>
      <vt:lpstr>Σημείωμα Αδειοδότησης</vt:lpstr>
      <vt:lpstr>Διαφάνεια 20</vt:lpstr>
      <vt:lpstr>Διαφάνεια 21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206</cp:revision>
  <dcterms:created xsi:type="dcterms:W3CDTF">2012-09-06T09:03:05Z</dcterms:created>
  <dcterms:modified xsi:type="dcterms:W3CDTF">2016-03-06T11:11:14Z</dcterms:modified>
</cp:coreProperties>
</file>