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289" r:id="rId3"/>
    <p:sldId id="257" r:id="rId4"/>
    <p:sldId id="259" r:id="rId5"/>
    <p:sldId id="261" r:id="rId6"/>
    <p:sldId id="262" r:id="rId7"/>
    <p:sldId id="265" r:id="rId8"/>
    <p:sldId id="388" r:id="rId9"/>
    <p:sldId id="274" r:id="rId10"/>
    <p:sldId id="296" r:id="rId11"/>
    <p:sldId id="297" r:id="rId12"/>
    <p:sldId id="360" r:id="rId13"/>
    <p:sldId id="361" r:id="rId14"/>
    <p:sldId id="362" r:id="rId15"/>
    <p:sldId id="363" r:id="rId16"/>
    <p:sldId id="364" r:id="rId17"/>
    <p:sldId id="365" r:id="rId18"/>
    <p:sldId id="366" r:id="rId19"/>
    <p:sldId id="367" r:id="rId20"/>
    <p:sldId id="368" r:id="rId21"/>
    <p:sldId id="369" r:id="rId22"/>
    <p:sldId id="309" r:id="rId23"/>
    <p:sldId id="310" r:id="rId24"/>
    <p:sldId id="311" r:id="rId25"/>
    <p:sldId id="312" r:id="rId26"/>
    <p:sldId id="313" r:id="rId27"/>
    <p:sldId id="314" r:id="rId28"/>
    <p:sldId id="370" r:id="rId29"/>
    <p:sldId id="316" r:id="rId30"/>
    <p:sldId id="371" r:id="rId31"/>
    <p:sldId id="372" r:id="rId32"/>
    <p:sldId id="373" r:id="rId33"/>
    <p:sldId id="374" r:id="rId34"/>
    <p:sldId id="321" r:id="rId35"/>
    <p:sldId id="322" r:id="rId36"/>
    <p:sldId id="323" r:id="rId37"/>
    <p:sldId id="324" r:id="rId38"/>
    <p:sldId id="325" r:id="rId39"/>
    <p:sldId id="375" r:id="rId40"/>
    <p:sldId id="376" r:id="rId41"/>
    <p:sldId id="377" r:id="rId42"/>
    <p:sldId id="378" r:id="rId43"/>
    <p:sldId id="329" r:id="rId44"/>
    <p:sldId id="330" r:id="rId45"/>
    <p:sldId id="379" r:id="rId46"/>
    <p:sldId id="380" r:id="rId47"/>
    <p:sldId id="381"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82" r:id="rId65"/>
    <p:sldId id="389" r:id="rId66"/>
    <p:sldId id="383" r:id="rId67"/>
    <p:sldId id="384" r:id="rId68"/>
    <p:sldId id="385" r:id="rId69"/>
    <p:sldId id="386" r:id="rId70"/>
    <p:sldId id="387" r:id="rId71"/>
    <p:sldId id="354" r:id="rId72"/>
    <p:sldId id="355" r:id="rId73"/>
    <p:sldId id="356" r:id="rId74"/>
    <p:sldId id="357" r:id="rId75"/>
    <p:sldId id="358" r:id="rId76"/>
    <p:sldId id="359" r:id="rId77"/>
    <p:sldId id="391" r:id="rId78"/>
    <p:sldId id="291" r:id="rId79"/>
    <p:sldId id="292" r:id="rId80"/>
    <p:sldId id="293" r:id="rId81"/>
    <p:sldId id="280" r:id="rId82"/>
  </p:sldIdLst>
  <p:sldSz cx="9144000" cy="5715000" type="screen16x10"/>
  <p:notesSz cx="6858000" cy="9144000"/>
  <p:custDataLst>
    <p:tags r:id="rId8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07/05/2015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7/5/2015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77</a:t>
            </a:fld>
            <a:endParaRPr lang="el-GR"/>
          </a:p>
        </p:txBody>
      </p:sp>
    </p:spTree>
    <p:extLst>
      <p:ext uri="{BB962C8B-B14F-4D97-AF65-F5344CB8AC3E}">
        <p14:creationId xmlns:p14="http://schemas.microsoft.com/office/powerpoint/2010/main" val="192168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dirty="0"/>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124860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Προγραμματισμός</a:t>
            </a:r>
            <a:r>
              <a:rPr lang="el-GR" sz="1000" b="1" baseline="0" dirty="0" smtClean="0">
                <a:solidFill>
                  <a:schemeClr val="bg1"/>
                </a:solidFill>
              </a:rPr>
              <a:t> Ι</a:t>
            </a:r>
            <a:r>
              <a:rPr lang="el-GR" sz="1000" b="1" dirty="0" smtClean="0">
                <a:solidFill>
                  <a:schemeClr val="bg1"/>
                </a:solidFill>
              </a:rPr>
              <a:t> – Εισαγωγικά Στοιχεία της </a:t>
            </a:r>
            <a:r>
              <a:rPr lang="en-US" sz="1000" b="1" dirty="0" smtClean="0">
                <a:solidFill>
                  <a:schemeClr val="bg1"/>
                </a:solidFill>
              </a:rPr>
              <a:t>Pascal</a:t>
            </a:r>
            <a:r>
              <a:rPr lang="el-GR" sz="1000" dirty="0" smtClean="0">
                <a:solidFill>
                  <a:schemeClr val="bg1"/>
                </a:solidFill>
              </a:rPr>
              <a:t>, Τμήμα Μηχανικών Πληροφορικής,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eclass.teiep.gr/OpenClass/courses/COMP11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Προγραμματισμός Ι</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1</a:t>
            </a:r>
            <a:r>
              <a:rPr lang="en-US" sz="2800" dirty="0" smtClean="0"/>
              <a:t> </a:t>
            </a:r>
            <a:r>
              <a:rPr lang="el-GR" sz="2800" dirty="0" smtClean="0"/>
              <a:t>:</a:t>
            </a:r>
            <a:r>
              <a:rPr lang="en-US" sz="2800" dirty="0" smtClean="0"/>
              <a:t> </a:t>
            </a:r>
            <a:r>
              <a:rPr lang="el-GR" sz="2800" b="1" dirty="0" smtClean="0"/>
              <a:t>Εισαγωγικά Στοιχεία της Pascal </a:t>
            </a:r>
          </a:p>
          <a:p>
            <a:endParaRPr lang="el-GR" sz="2800" b="1" dirty="0"/>
          </a:p>
          <a:p>
            <a:r>
              <a:rPr lang="el-GR" sz="2800" dirty="0" smtClean="0"/>
              <a:t>Αλέξανδρος Τζάλλας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5212"/>
            <a:ext cx="8229600" cy="952500"/>
          </a:xfrm>
        </p:spPr>
        <p:txBody>
          <a:bodyPr>
            <a:noAutofit/>
          </a:bodyPr>
          <a:lstStyle/>
          <a:p>
            <a:r>
              <a:rPr lang="el-GR" sz="4000" dirty="0" smtClean="0"/>
              <a:t>Παράδειγμα</a:t>
            </a:r>
            <a:br>
              <a:rPr lang="el-GR" sz="4000" dirty="0" smtClean="0"/>
            </a:br>
            <a:r>
              <a:rPr lang="el-GR" sz="4000" dirty="0" smtClean="0"/>
              <a:t>Μέγιστος </a:t>
            </a:r>
            <a:r>
              <a:rPr lang="el-GR" sz="4000" dirty="0"/>
              <a:t>Κοινός Διαιρέτης</a:t>
            </a:r>
          </a:p>
        </p:txBody>
      </p:sp>
      <p:sp>
        <p:nvSpPr>
          <p:cNvPr id="3" name="Θέση περιεχομένου 2"/>
          <p:cNvSpPr>
            <a:spLocks noGrp="1"/>
          </p:cNvSpPr>
          <p:nvPr>
            <p:ph idx="1"/>
          </p:nvPr>
        </p:nvSpPr>
        <p:spPr>
          <a:xfrm>
            <a:off x="457200" y="1409566"/>
            <a:ext cx="4330824" cy="3771636"/>
          </a:xfrm>
        </p:spPr>
        <p:txBody>
          <a:bodyPr>
            <a:normAutofit fontScale="92500" lnSpcReduction="20000"/>
          </a:bodyPr>
          <a:lstStyle/>
          <a:p>
            <a:pPr marL="0" indent="0">
              <a:buNone/>
            </a:pPr>
            <a:r>
              <a:rPr lang="el-GR" sz="2200" dirty="0"/>
              <a:t>Να βρεθεί ο </a:t>
            </a:r>
            <a:r>
              <a:rPr lang="el-GR" sz="2200" b="1" dirty="0"/>
              <a:t>ΜΚΔ </a:t>
            </a:r>
            <a:r>
              <a:rPr lang="el-GR" sz="2200" dirty="0"/>
              <a:t>δύο αριθμών (</a:t>
            </a:r>
            <a:r>
              <a:rPr lang="el-GR" sz="2200" b="1" dirty="0"/>
              <a:t>Αλγόριθμος</a:t>
            </a:r>
            <a:r>
              <a:rPr lang="el-GR" sz="2200" dirty="0"/>
              <a:t> </a:t>
            </a:r>
            <a:r>
              <a:rPr lang="el-GR" sz="2200" b="1" dirty="0"/>
              <a:t>Ευκλείδη</a:t>
            </a:r>
            <a:r>
              <a:rPr lang="el-GR" sz="2200" dirty="0" smtClean="0"/>
              <a:t>)</a:t>
            </a:r>
          </a:p>
          <a:p>
            <a:pPr marL="0" indent="0">
              <a:buNone/>
            </a:pPr>
            <a:r>
              <a:rPr lang="el-GR" sz="2200" b="1" dirty="0" smtClean="0"/>
              <a:t>Βήμα </a:t>
            </a:r>
            <a:r>
              <a:rPr lang="el-GR" sz="2200" b="1" dirty="0"/>
              <a:t>1 : </a:t>
            </a:r>
            <a:r>
              <a:rPr lang="el-GR" sz="2200" dirty="0"/>
              <a:t>Δώσε δύο αριθμούς Α &amp; Β</a:t>
            </a:r>
          </a:p>
          <a:p>
            <a:pPr marL="0" indent="0">
              <a:buNone/>
            </a:pPr>
            <a:r>
              <a:rPr lang="el-GR" sz="2000" b="1" dirty="0"/>
              <a:t>Βήμα 2:</a:t>
            </a:r>
            <a:r>
              <a:rPr lang="el-GR" sz="2000" dirty="0"/>
              <a:t> </a:t>
            </a:r>
            <a:r>
              <a:rPr lang="el-GR" sz="2000" dirty="0" smtClean="0"/>
              <a:t> Βρες </a:t>
            </a:r>
            <a:r>
              <a:rPr lang="el-GR" sz="2000" dirty="0"/>
              <a:t>το μεγαλύτερο &amp; 	</a:t>
            </a:r>
            <a:r>
              <a:rPr lang="el-GR" sz="2000" dirty="0" smtClean="0"/>
              <a:t>αντικατέστησε </a:t>
            </a:r>
            <a:r>
              <a:rPr lang="el-GR" sz="2000" dirty="0"/>
              <a:t>τον με το </a:t>
            </a:r>
            <a:r>
              <a:rPr lang="el-GR" sz="2000" dirty="0" smtClean="0"/>
              <a:t>	υπόλοιπο </a:t>
            </a:r>
            <a:r>
              <a:rPr lang="el-GR" sz="2000" dirty="0"/>
              <a:t>της </a:t>
            </a:r>
            <a:r>
              <a:rPr lang="el-GR" sz="2000" dirty="0" smtClean="0"/>
              <a:t> διαίρεσης 	αυτού </a:t>
            </a:r>
            <a:r>
              <a:rPr lang="el-GR" sz="2000" dirty="0"/>
              <a:t>με τον άλλο αριθμό</a:t>
            </a:r>
          </a:p>
          <a:p>
            <a:pPr marL="0" indent="0">
              <a:buNone/>
            </a:pPr>
            <a:r>
              <a:rPr lang="el-GR" sz="2000" b="1" dirty="0"/>
              <a:t>Βήμα 3: </a:t>
            </a:r>
            <a:r>
              <a:rPr lang="el-GR" sz="2000" b="1" dirty="0" smtClean="0"/>
              <a:t> </a:t>
            </a:r>
            <a:r>
              <a:rPr lang="el-GR" sz="2000" dirty="0" smtClean="0"/>
              <a:t>Αν </a:t>
            </a:r>
            <a:r>
              <a:rPr lang="el-GR" sz="2000" dirty="0"/>
              <a:t>το υπόλοιπο είναι μηδέν τότε </a:t>
            </a:r>
            <a:r>
              <a:rPr lang="el-GR" sz="2000" dirty="0" smtClean="0"/>
              <a:t>	πήγαινε </a:t>
            </a:r>
            <a:r>
              <a:rPr lang="el-GR" sz="2000" dirty="0"/>
              <a:t>στο </a:t>
            </a:r>
            <a:r>
              <a:rPr lang="el-GR" sz="2000" b="1" dirty="0"/>
              <a:t>Βήμα </a:t>
            </a:r>
            <a:r>
              <a:rPr lang="el-GR" sz="2000" b="1" dirty="0" smtClean="0"/>
              <a:t>4, </a:t>
            </a:r>
            <a:r>
              <a:rPr lang="el-GR" sz="2000" dirty="0" smtClean="0"/>
              <a:t>αλλιώς </a:t>
            </a:r>
            <a:r>
              <a:rPr lang="el-GR" sz="2000" dirty="0"/>
              <a:t>στο </a:t>
            </a:r>
            <a:r>
              <a:rPr lang="el-GR" sz="2000" dirty="0" smtClean="0"/>
              <a:t>	</a:t>
            </a:r>
            <a:r>
              <a:rPr lang="el-GR" sz="2000" b="1" dirty="0" smtClean="0"/>
              <a:t>Βήμα </a:t>
            </a:r>
            <a:r>
              <a:rPr lang="el-GR" sz="2000" b="1" dirty="0"/>
              <a:t>2</a:t>
            </a:r>
          </a:p>
          <a:p>
            <a:pPr marL="0" indent="0">
              <a:buNone/>
            </a:pPr>
            <a:r>
              <a:rPr lang="el-GR" sz="2000" b="1" dirty="0"/>
              <a:t>Βήμα 4: </a:t>
            </a:r>
            <a:r>
              <a:rPr lang="el-GR" sz="2000" dirty="0"/>
              <a:t>Τύπωσε </a:t>
            </a:r>
            <a:r>
              <a:rPr lang="el-GR" sz="2000" b="1" dirty="0"/>
              <a:t>ΜΚΔ</a:t>
            </a:r>
          </a:p>
          <a:p>
            <a:pPr marL="0" indent="0">
              <a:buNone/>
            </a:pPr>
            <a:r>
              <a:rPr lang="el-GR" sz="2000" b="1" dirty="0"/>
              <a:t>Βήμα 5: </a:t>
            </a:r>
            <a:r>
              <a:rPr lang="el-GR" sz="2000" dirty="0"/>
              <a:t>Τέλος</a:t>
            </a:r>
            <a:endParaRPr lang="en-US" sz="2000" b="1"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
        <p:nvSpPr>
          <p:cNvPr id="5" name="Rounded Rectangle 3"/>
          <p:cNvSpPr/>
          <p:nvPr/>
        </p:nvSpPr>
        <p:spPr>
          <a:xfrm>
            <a:off x="5004048" y="1555439"/>
            <a:ext cx="3888432" cy="3479890"/>
          </a:xfrm>
          <a:prstGeom prst="roundRect">
            <a:avLst>
              <a:gd name="adj" fmla="val 9455"/>
            </a:avLst>
          </a:prstGeom>
        </p:spPr>
        <p:style>
          <a:lnRef idx="1">
            <a:schemeClr val="accent1"/>
          </a:lnRef>
          <a:fillRef idx="3">
            <a:schemeClr val="accent1"/>
          </a:fillRef>
          <a:effectRef idx="2">
            <a:schemeClr val="accent1"/>
          </a:effectRef>
          <a:fontRef idx="minor">
            <a:schemeClr val="lt1"/>
          </a:fontRef>
        </p:style>
        <p:txBody>
          <a:bodyPr rtlCol="0" anchor="ctr"/>
          <a:lstStyle/>
          <a:p>
            <a:r>
              <a:rPr lang="el-GR" sz="2000" dirty="0" smtClean="0"/>
              <a:t>Αν </a:t>
            </a:r>
            <a:r>
              <a:rPr lang="el-GR" sz="2000" b="1" dirty="0" smtClean="0"/>
              <a:t>Α=25 </a:t>
            </a:r>
            <a:r>
              <a:rPr lang="el-GR" sz="2000" dirty="0" smtClean="0"/>
              <a:t>&amp; </a:t>
            </a:r>
            <a:r>
              <a:rPr lang="el-GR" sz="2000" b="1" dirty="0" smtClean="0"/>
              <a:t>Β=20</a:t>
            </a:r>
            <a:r>
              <a:rPr lang="el-GR" sz="2000" dirty="0" smtClean="0"/>
              <a:t> έχουμε:</a:t>
            </a:r>
          </a:p>
          <a:p>
            <a:pPr lvl="1"/>
            <a:r>
              <a:rPr lang="el-GR" sz="2000" dirty="0" smtClean="0"/>
              <a:t>1. Αν </a:t>
            </a:r>
            <a:r>
              <a:rPr lang="el-GR" sz="2000" b="1" dirty="0" smtClean="0"/>
              <a:t>Α=25</a:t>
            </a:r>
            <a:r>
              <a:rPr lang="el-GR" sz="2000" dirty="0" smtClean="0"/>
              <a:t>, </a:t>
            </a:r>
            <a:r>
              <a:rPr lang="el-GR" sz="2000" b="1" dirty="0" smtClean="0"/>
              <a:t>Β=20</a:t>
            </a:r>
          </a:p>
          <a:p>
            <a:pPr lvl="1"/>
            <a:r>
              <a:rPr lang="el-GR" sz="2000" dirty="0" smtClean="0"/>
              <a:t>2. </a:t>
            </a:r>
            <a:r>
              <a:rPr lang="el-GR" sz="2000" b="1" dirty="0" smtClean="0"/>
              <a:t>Α=5</a:t>
            </a:r>
            <a:r>
              <a:rPr lang="el-GR" sz="2000" dirty="0" smtClean="0"/>
              <a:t>, </a:t>
            </a:r>
            <a:r>
              <a:rPr lang="el-GR" sz="2000" b="1" dirty="0" smtClean="0"/>
              <a:t>Β=20 </a:t>
            </a:r>
            <a:r>
              <a:rPr lang="el-GR" sz="2000" dirty="0" smtClean="0"/>
              <a:t>(Αντικατάσταση Α με το υπόλοιπο της διαίρεσης 25:20)</a:t>
            </a:r>
          </a:p>
          <a:p>
            <a:pPr lvl="1"/>
            <a:r>
              <a:rPr lang="el-GR" sz="2000" dirty="0" smtClean="0"/>
              <a:t>3. </a:t>
            </a:r>
            <a:r>
              <a:rPr lang="el-GR" sz="2000" b="1" dirty="0" smtClean="0"/>
              <a:t>Α=5</a:t>
            </a:r>
            <a:r>
              <a:rPr lang="en-US" sz="2000" dirty="0" smtClean="0"/>
              <a:t>, </a:t>
            </a:r>
            <a:r>
              <a:rPr lang="en-US" sz="2000" b="1" dirty="0" smtClean="0"/>
              <a:t>B=</a:t>
            </a:r>
            <a:r>
              <a:rPr lang="el-GR" sz="2000" b="1" dirty="0"/>
              <a:t>0</a:t>
            </a:r>
            <a:r>
              <a:rPr lang="en-US" sz="2000" dirty="0" smtClean="0"/>
              <a:t> (</a:t>
            </a:r>
            <a:r>
              <a:rPr lang="el-GR" sz="2000" dirty="0" smtClean="0"/>
              <a:t>Αντικατάσταση του Β με το υπόλοιπο της διαίρεσης 20:5)</a:t>
            </a:r>
          </a:p>
          <a:p>
            <a:pPr lvl="1"/>
            <a:r>
              <a:rPr lang="el-GR" sz="2000" dirty="0" smtClean="0"/>
              <a:t>4. </a:t>
            </a:r>
            <a:r>
              <a:rPr lang="el-GR" sz="2000" b="1" dirty="0" smtClean="0"/>
              <a:t>ΜΚΔ=5</a:t>
            </a:r>
          </a:p>
          <a:p>
            <a:pPr lvl="1"/>
            <a:r>
              <a:rPr lang="el-GR" sz="2000" dirty="0" smtClean="0"/>
              <a:t>5. Τέλος  </a:t>
            </a:r>
            <a:endParaRPr lang="en-US" sz="2000" dirty="0"/>
          </a:p>
        </p:txBody>
      </p:sp>
    </p:spTree>
    <p:extLst>
      <p:ext uri="{BB962C8B-B14F-4D97-AF65-F5344CB8AC3E}">
        <p14:creationId xmlns:p14="http://schemas.microsoft.com/office/powerpoint/2010/main" val="3992561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Αρχές Ανάπτυξης Προγραμμάτων</a:t>
            </a:r>
            <a:r>
              <a:rPr lang="el-GR" baseline="-25000" dirty="0" smtClean="0"/>
              <a:t>1/2</a:t>
            </a:r>
            <a:endParaRPr lang="el-GR" baseline="-25000" dirty="0"/>
          </a:p>
        </p:txBody>
      </p:sp>
      <p:sp>
        <p:nvSpPr>
          <p:cNvPr id="3" name="Θέση περιεχομένου 2"/>
          <p:cNvSpPr>
            <a:spLocks noGrp="1"/>
          </p:cNvSpPr>
          <p:nvPr>
            <p:ph idx="1"/>
          </p:nvPr>
        </p:nvSpPr>
        <p:spPr>
          <a:xfrm>
            <a:off x="457200" y="1333499"/>
            <a:ext cx="8229600" cy="4381501"/>
          </a:xfrm>
        </p:spPr>
        <p:txBody>
          <a:bodyPr>
            <a:normAutofit fontScale="62500" lnSpcReduction="20000"/>
          </a:bodyPr>
          <a:lstStyle/>
          <a:p>
            <a:r>
              <a:rPr lang="el-GR" sz="3800" b="1" dirty="0" smtClean="0"/>
              <a:t>Αλγόριθμος</a:t>
            </a:r>
            <a:endParaRPr lang="el-GR" sz="3800" b="1" dirty="0"/>
          </a:p>
          <a:p>
            <a:pPr lvl="1">
              <a:buFont typeface="Wingdings" panose="05000000000000000000" pitchFamily="2" charset="2"/>
              <a:buChar char="§"/>
            </a:pPr>
            <a:r>
              <a:rPr lang="el-GR" sz="3200" dirty="0" smtClean="0"/>
              <a:t>Ο προγραμματιστής πρέπει να διατυπώσει τη λύση του προβλήματος σε γενικές γραμμές </a:t>
            </a:r>
            <a:endParaRPr lang="el-GR" sz="3200" dirty="0"/>
          </a:p>
          <a:p>
            <a:r>
              <a:rPr lang="el-GR" sz="3800" b="1" dirty="0"/>
              <a:t>Ψευδοκώδικας / </a:t>
            </a:r>
            <a:r>
              <a:rPr lang="el-GR" sz="3800" b="1" dirty="0" smtClean="0"/>
              <a:t>Διάγραμμα ροής</a:t>
            </a:r>
            <a:endParaRPr lang="el-GR" sz="3800" b="1" dirty="0"/>
          </a:p>
          <a:p>
            <a:pPr lvl="1">
              <a:buFont typeface="Wingdings" panose="05000000000000000000" pitchFamily="2" charset="2"/>
              <a:buChar char="§"/>
            </a:pPr>
            <a:r>
              <a:rPr lang="el-GR" sz="3200" dirty="0" smtClean="0"/>
              <a:t>Η περιγραφή́ γίνεται χρησιμοποιώντας ψευδοκώδικα ή διαγράμματα ροής </a:t>
            </a:r>
          </a:p>
          <a:p>
            <a:pPr lvl="1">
              <a:buFont typeface="Wingdings" panose="05000000000000000000" pitchFamily="2" charset="2"/>
              <a:buChar char="§"/>
            </a:pPr>
            <a:r>
              <a:rPr lang="el-GR" sz="3200" dirty="0" smtClean="0"/>
              <a:t>Έλεγχος της λογικής της προτεινομένης λύσης χρησιμοποιώντας καταλληλά δεδομένα </a:t>
            </a:r>
          </a:p>
          <a:p>
            <a:r>
              <a:rPr lang="el-GR" sz="3800" b="1" dirty="0" smtClean="0"/>
              <a:t>Κωδικοποίηση </a:t>
            </a:r>
            <a:r>
              <a:rPr lang="el-GR" sz="3800" b="1" dirty="0"/>
              <a:t>σε </a:t>
            </a:r>
            <a:r>
              <a:rPr lang="el-GR" sz="3800" b="1" dirty="0" smtClean="0"/>
              <a:t>γλώσσα υψηλού́ επιπέδου </a:t>
            </a:r>
            <a:endParaRPr lang="el-GR" sz="3800" dirty="0"/>
          </a:p>
          <a:p>
            <a:pPr lvl="1">
              <a:buFont typeface="Wingdings" panose="05000000000000000000" pitchFamily="2" charset="2"/>
              <a:buChar char="§"/>
            </a:pPr>
            <a:r>
              <a:rPr lang="el-GR" sz="3200" dirty="0"/>
              <a:t>Η </a:t>
            </a:r>
            <a:r>
              <a:rPr lang="el-GR" sz="3200" dirty="0" smtClean="0"/>
              <a:t>ακολουθία </a:t>
            </a:r>
            <a:r>
              <a:rPr lang="el-GR" sz="3200" dirty="0"/>
              <a:t>των </a:t>
            </a:r>
            <a:r>
              <a:rPr lang="el-GR" sz="3200" dirty="0" smtClean="0"/>
              <a:t>λειτουργιών </a:t>
            </a:r>
            <a:r>
              <a:rPr lang="el-GR" sz="3200" dirty="0"/>
              <a:t>του ψευδοκώδικα ή του διαγράμματος ροής κωδικοποιείται σε γλώσσα προγραμματισμού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1532357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Αρχές Ανάπτυξης </a:t>
            </a:r>
            <a:r>
              <a:rPr lang="el-GR" dirty="0" smtClean="0"/>
              <a:t>Προγραμμάτων</a:t>
            </a:r>
            <a:r>
              <a:rPr lang="el-GR" baseline="-25000" dirty="0" smtClean="0"/>
              <a:t>2/2</a:t>
            </a:r>
            <a:endParaRPr lang="el-GR" baseline="-25000" dirty="0"/>
          </a:p>
        </p:txBody>
      </p:sp>
      <p:sp>
        <p:nvSpPr>
          <p:cNvPr id="3" name="Θέση περιεχομένου 2"/>
          <p:cNvSpPr>
            <a:spLocks noGrp="1"/>
          </p:cNvSpPr>
          <p:nvPr>
            <p:ph idx="1"/>
          </p:nvPr>
        </p:nvSpPr>
        <p:spPr/>
        <p:txBody>
          <a:bodyPr>
            <a:normAutofit fontScale="25000" lnSpcReduction="20000"/>
          </a:bodyPr>
          <a:lstStyle/>
          <a:p>
            <a:r>
              <a:rPr lang="el-GR" sz="8000" b="1" dirty="0" smtClean="0"/>
              <a:t>Μεταγλώττιση </a:t>
            </a:r>
            <a:r>
              <a:rPr lang="el-GR" sz="8000" b="1" dirty="0"/>
              <a:t>- </a:t>
            </a:r>
            <a:r>
              <a:rPr lang="el-GR" sz="8000" b="1" dirty="0" smtClean="0"/>
              <a:t>Σύνδεση </a:t>
            </a:r>
            <a:endParaRPr lang="el-GR" sz="8000" dirty="0"/>
          </a:p>
          <a:p>
            <a:pPr lvl="1">
              <a:buFont typeface="Wingdings" charset="2"/>
              <a:buChar char="ü"/>
            </a:pPr>
            <a:r>
              <a:rPr lang="el-GR" sz="7400" dirty="0"/>
              <a:t>Ο </a:t>
            </a:r>
            <a:r>
              <a:rPr lang="el-GR" sz="7400" dirty="0" smtClean="0"/>
              <a:t>μεταφραστής ελέγχει </a:t>
            </a:r>
            <a:r>
              <a:rPr lang="el-GR" sz="7400" dirty="0"/>
              <a:t>το </a:t>
            </a:r>
            <a:r>
              <a:rPr lang="el-GR" sz="7400" dirty="0" smtClean="0"/>
              <a:t>πηγαίο πρόγραμμα </a:t>
            </a:r>
            <a:r>
              <a:rPr lang="el-GR" sz="7400" dirty="0"/>
              <a:t>για </a:t>
            </a:r>
            <a:r>
              <a:rPr lang="el-GR" sz="7400" dirty="0" smtClean="0"/>
              <a:t>γραμματικά́ λάθη (ορθογραφία εντολών) </a:t>
            </a:r>
            <a:r>
              <a:rPr lang="el-GR" sz="7400" dirty="0"/>
              <a:t>και </a:t>
            </a:r>
            <a:r>
              <a:rPr lang="el-GR" sz="7400" dirty="0" smtClean="0"/>
              <a:t>συντακτικά́ λάθη (εντολές </a:t>
            </a:r>
            <a:r>
              <a:rPr lang="el-GR" sz="7400" dirty="0"/>
              <a:t>που </a:t>
            </a:r>
            <a:r>
              <a:rPr lang="el-GR" sz="7400" dirty="0" smtClean="0"/>
              <a:t>λείπουν) </a:t>
            </a:r>
            <a:endParaRPr lang="el-GR" sz="7400" dirty="0"/>
          </a:p>
          <a:p>
            <a:pPr lvl="1">
              <a:buFont typeface="Wingdings" charset="2"/>
              <a:buChar char="ü"/>
            </a:pPr>
            <a:r>
              <a:rPr lang="el-GR" sz="7400" dirty="0"/>
              <a:t>Το </a:t>
            </a:r>
            <a:r>
              <a:rPr lang="el-GR" sz="7400" dirty="0" smtClean="0"/>
              <a:t>πηγαίο πρόγραμμα μετατρέπεται </a:t>
            </a:r>
            <a:r>
              <a:rPr lang="el-GR" sz="7400" dirty="0"/>
              <a:t>σε γλώσσα </a:t>
            </a:r>
            <a:r>
              <a:rPr lang="el-GR" sz="7400" dirty="0" smtClean="0"/>
              <a:t>μηχανής </a:t>
            </a:r>
            <a:endParaRPr lang="el-GR" sz="7400" dirty="0"/>
          </a:p>
          <a:p>
            <a:r>
              <a:rPr lang="el-GR" sz="8000" b="1" dirty="0" smtClean="0"/>
              <a:t>Διορθώσεις </a:t>
            </a:r>
            <a:endParaRPr lang="el-GR" sz="8000" dirty="0"/>
          </a:p>
          <a:p>
            <a:pPr lvl="1">
              <a:buFont typeface="Wingdings" charset="2"/>
              <a:buChar char="ü"/>
            </a:pPr>
            <a:r>
              <a:rPr lang="el-GR" sz="7400" dirty="0"/>
              <a:t>Τα </a:t>
            </a:r>
            <a:r>
              <a:rPr lang="el-GR" sz="7400" dirty="0" smtClean="0"/>
              <a:t>γραμματικά́ </a:t>
            </a:r>
            <a:r>
              <a:rPr lang="el-GR" sz="7400" dirty="0"/>
              <a:t>και </a:t>
            </a:r>
            <a:r>
              <a:rPr lang="el-GR" sz="7400" dirty="0" smtClean="0"/>
              <a:t>συντακτικά́ λάθη διορθώνονται από́ </a:t>
            </a:r>
            <a:r>
              <a:rPr lang="el-GR" sz="7400" dirty="0"/>
              <a:t>τον </a:t>
            </a:r>
            <a:r>
              <a:rPr lang="el-GR" sz="7400" dirty="0" smtClean="0"/>
              <a:t>προγραμματιστή́ </a:t>
            </a:r>
            <a:r>
              <a:rPr lang="el-GR" sz="7400" dirty="0"/>
              <a:t>και </a:t>
            </a:r>
            <a:r>
              <a:rPr lang="el-GR" sz="7400" dirty="0" smtClean="0"/>
              <a:t>επαναλαμβάνεται </a:t>
            </a:r>
            <a:r>
              <a:rPr lang="el-GR" sz="7400" dirty="0"/>
              <a:t>η </a:t>
            </a:r>
            <a:r>
              <a:rPr lang="el-GR" sz="7400" dirty="0" smtClean="0"/>
              <a:t>μεταγλώττιση </a:t>
            </a:r>
            <a:endParaRPr lang="el-GR" sz="7400" dirty="0"/>
          </a:p>
          <a:p>
            <a:pPr lvl="1">
              <a:buFont typeface="Wingdings" charset="2"/>
              <a:buChar char="ü"/>
            </a:pPr>
            <a:r>
              <a:rPr lang="el-GR" sz="7400" dirty="0" smtClean="0"/>
              <a:t>Διαδοχική́ απομάκρυνση </a:t>
            </a:r>
            <a:r>
              <a:rPr lang="el-GR" sz="7400" dirty="0"/>
              <a:t>των </a:t>
            </a:r>
            <a:r>
              <a:rPr lang="el-GR" sz="7400" dirty="0" smtClean="0"/>
              <a:t>σφαλμάτων </a:t>
            </a:r>
            <a:r>
              <a:rPr lang="el-GR" sz="7400" dirty="0"/>
              <a:t>(debugging) </a:t>
            </a:r>
          </a:p>
          <a:p>
            <a:r>
              <a:rPr lang="el-GR" sz="8000" b="1" dirty="0" smtClean="0"/>
              <a:t>Δοκιμή́ </a:t>
            </a:r>
            <a:endParaRPr lang="el-GR" sz="8000" dirty="0"/>
          </a:p>
          <a:p>
            <a:pPr lvl="1">
              <a:buFont typeface="Wingdings" charset="2"/>
              <a:buChar char="ü"/>
            </a:pPr>
            <a:r>
              <a:rPr lang="el-GR" sz="7400" dirty="0" smtClean="0"/>
              <a:t>Λάθη λογικής </a:t>
            </a:r>
            <a:r>
              <a:rPr lang="el-GR" sz="7400" dirty="0"/>
              <a:t>που </a:t>
            </a:r>
            <a:r>
              <a:rPr lang="el-GR" sz="7400" dirty="0" smtClean="0"/>
              <a:t>παραμένουν </a:t>
            </a:r>
            <a:r>
              <a:rPr lang="el-GR" sz="7400" dirty="0"/>
              <a:t>στο </a:t>
            </a:r>
            <a:r>
              <a:rPr lang="el-GR" sz="7400" dirty="0" smtClean="0"/>
              <a:t>πρόγραμμα μπορούν </a:t>
            </a:r>
            <a:r>
              <a:rPr lang="el-GR" sz="7400" dirty="0"/>
              <a:t>να </a:t>
            </a:r>
            <a:r>
              <a:rPr lang="el-GR" sz="7400" dirty="0" smtClean="0"/>
              <a:t>βρεθούν εξετάζοντας </a:t>
            </a:r>
            <a:r>
              <a:rPr lang="el-GR" sz="7400" dirty="0"/>
              <a:t>την </a:t>
            </a:r>
            <a:r>
              <a:rPr lang="el-GR" sz="7400" dirty="0" smtClean="0"/>
              <a:t>έξοδο </a:t>
            </a:r>
            <a:endParaRPr lang="el-GR" sz="7400" dirty="0"/>
          </a:p>
          <a:p>
            <a:pPr lvl="1">
              <a:buFont typeface="Wingdings" charset="2"/>
              <a:buChar char="ü"/>
            </a:pPr>
            <a:r>
              <a:rPr lang="el-GR" sz="7400" dirty="0" smtClean="0"/>
              <a:t>Εκτός από́ συνηθισμένα δεδομένα, δίνονται σκόπιμα λάθη </a:t>
            </a:r>
            <a:r>
              <a:rPr lang="el-GR" sz="7400" dirty="0"/>
              <a:t>για να </a:t>
            </a:r>
            <a:r>
              <a:rPr lang="el-GR" sz="7400" dirty="0" smtClean="0"/>
              <a:t>διαπιστωθεί́ </a:t>
            </a:r>
            <a:r>
              <a:rPr lang="el-GR" sz="7400" dirty="0"/>
              <a:t>αν θα </a:t>
            </a:r>
            <a:r>
              <a:rPr lang="el-GR" sz="7400" dirty="0" smtClean="0"/>
              <a:t>εντοπιστούν </a:t>
            </a:r>
            <a:endParaRPr lang="el-GR" sz="7400"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3340052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Υλοποίηση Προγραμμάτων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pic>
        <p:nvPicPr>
          <p:cNvPr id="5" name="Picture 6"/>
          <p:cNvPicPr>
            <a:picLocks noChangeAspect="1"/>
          </p:cNvPicPr>
          <p:nvPr/>
        </p:nvPicPr>
        <p:blipFill>
          <a:blip r:embed="rId2"/>
          <a:stretch>
            <a:fillRect/>
          </a:stretch>
        </p:blipFill>
        <p:spPr>
          <a:xfrm>
            <a:off x="3419872" y="1581713"/>
            <a:ext cx="5173641" cy="3273120"/>
          </a:xfrm>
          <a:prstGeom prst="rect">
            <a:avLst/>
          </a:prstGeom>
        </p:spPr>
      </p:pic>
      <p:sp>
        <p:nvSpPr>
          <p:cNvPr id="6" name="Θέση κειμένου 2"/>
          <p:cNvSpPr txBox="1">
            <a:spLocks/>
          </p:cNvSpPr>
          <p:nvPr/>
        </p:nvSpPr>
        <p:spPr>
          <a:xfrm>
            <a:off x="457201" y="1297327"/>
            <a:ext cx="3008313" cy="38404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6600"/>
              </a:buClr>
              <a:buNone/>
            </a:pPr>
            <a:r>
              <a:rPr lang="el-GR" sz="2800" dirty="0" smtClean="0"/>
              <a:t>Ολοκληρωμένο (γραφικό́</a:t>
            </a:r>
            <a:r>
              <a:rPr lang="el-GR" sz="2800" dirty="0"/>
              <a:t>) </a:t>
            </a:r>
            <a:r>
              <a:rPr lang="el-GR" sz="2800" dirty="0" smtClean="0"/>
              <a:t>περιβάλλον </a:t>
            </a:r>
            <a:r>
              <a:rPr lang="el-GR" sz="2800" dirty="0"/>
              <a:t>για την </a:t>
            </a:r>
            <a:r>
              <a:rPr lang="el-GR" sz="2800" dirty="0" smtClean="0"/>
              <a:t>γραφή́ </a:t>
            </a:r>
            <a:r>
              <a:rPr lang="el-GR" sz="2800" dirty="0"/>
              <a:t>– </a:t>
            </a:r>
            <a:r>
              <a:rPr lang="el-GR" sz="2800" dirty="0" smtClean="0"/>
              <a:t>μεταγλώττιση </a:t>
            </a:r>
            <a:r>
              <a:rPr lang="el-GR" sz="2800" dirty="0"/>
              <a:t>– </a:t>
            </a:r>
            <a:r>
              <a:rPr lang="el-GR" sz="2800" dirty="0" smtClean="0"/>
              <a:t>σύνδεση </a:t>
            </a:r>
            <a:r>
              <a:rPr lang="el-GR" sz="2800" dirty="0"/>
              <a:t>και </a:t>
            </a:r>
            <a:r>
              <a:rPr lang="el-GR" sz="2800" dirty="0" smtClean="0"/>
              <a:t>εκτέλεση ενός προγράμματος</a:t>
            </a:r>
            <a:endParaRPr lang="en-US" sz="2800" dirty="0"/>
          </a:p>
        </p:txBody>
      </p:sp>
    </p:spTree>
    <p:extLst>
      <p:ext uri="{BB962C8B-B14F-4D97-AF65-F5344CB8AC3E}">
        <p14:creationId xmlns:p14="http://schemas.microsoft.com/office/powerpoint/2010/main" val="409093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Περιγραφή Αλγορίθμων</a:t>
            </a:r>
          </a:p>
        </p:txBody>
      </p:sp>
      <p:sp>
        <p:nvSpPr>
          <p:cNvPr id="3" name="Θέση περιεχομένου 2"/>
          <p:cNvSpPr>
            <a:spLocks noGrp="1"/>
          </p:cNvSpPr>
          <p:nvPr>
            <p:ph idx="1"/>
          </p:nvPr>
        </p:nvSpPr>
        <p:spPr/>
        <p:txBody>
          <a:bodyPr>
            <a:normAutofit fontScale="85000" lnSpcReduction="20000"/>
          </a:bodyPr>
          <a:lstStyle/>
          <a:p>
            <a:r>
              <a:rPr lang="el-GR" dirty="0"/>
              <a:t>Ως </a:t>
            </a:r>
            <a:r>
              <a:rPr lang="el-GR" dirty="0" smtClean="0"/>
              <a:t>εργαλείο επικοινωνίας, ένας αλγόριθμος πρέπει: </a:t>
            </a:r>
            <a:endParaRPr lang="el-GR" dirty="0"/>
          </a:p>
          <a:p>
            <a:pPr lvl="1">
              <a:buFont typeface="Wingdings" panose="05000000000000000000" pitchFamily="2" charset="2"/>
              <a:buChar char="§"/>
            </a:pPr>
            <a:r>
              <a:rPr lang="el-GR" dirty="0"/>
              <a:t>να </a:t>
            </a:r>
            <a:r>
              <a:rPr lang="el-GR" dirty="0" smtClean="0"/>
              <a:t>έχει συγκεκριμένη δομή́ </a:t>
            </a:r>
            <a:endParaRPr lang="el-GR" dirty="0"/>
          </a:p>
          <a:p>
            <a:pPr lvl="1">
              <a:buFont typeface="Wingdings" panose="05000000000000000000" pitchFamily="2" charset="2"/>
              <a:buChar char="§"/>
            </a:pPr>
            <a:r>
              <a:rPr lang="el-GR" dirty="0"/>
              <a:t>να </a:t>
            </a:r>
            <a:r>
              <a:rPr lang="el-GR" dirty="0" smtClean="0"/>
              <a:t>εκφράζεται </a:t>
            </a:r>
            <a:r>
              <a:rPr lang="el-GR" dirty="0"/>
              <a:t>σε </a:t>
            </a:r>
            <a:r>
              <a:rPr lang="el-GR" dirty="0" smtClean="0"/>
              <a:t>μορφή́ κατανοητή́ από́ ούλους </a:t>
            </a:r>
            <a:endParaRPr lang="el-GR" dirty="0"/>
          </a:p>
          <a:p>
            <a:pPr lvl="1">
              <a:buFont typeface="Wingdings" panose="05000000000000000000" pitchFamily="2" charset="2"/>
              <a:buChar char="§"/>
            </a:pPr>
            <a:r>
              <a:rPr lang="el-GR" dirty="0"/>
              <a:t>να </a:t>
            </a:r>
            <a:r>
              <a:rPr lang="el-GR" dirty="0" smtClean="0"/>
              <a:t>εκφράζεται </a:t>
            </a:r>
            <a:r>
              <a:rPr lang="el-GR" dirty="0"/>
              <a:t>με </a:t>
            </a:r>
            <a:r>
              <a:rPr lang="el-GR" dirty="0" smtClean="0"/>
              <a:t>καθορισμένη σύνταξη ώστε </a:t>
            </a:r>
            <a:r>
              <a:rPr lang="el-GR" dirty="0"/>
              <a:t>να μην </a:t>
            </a:r>
            <a:r>
              <a:rPr lang="el-GR" dirty="0" smtClean="0"/>
              <a:t>είναι διφορούμενη </a:t>
            </a:r>
            <a:r>
              <a:rPr lang="el-GR" dirty="0"/>
              <a:t>η </a:t>
            </a:r>
            <a:r>
              <a:rPr lang="el-GR" dirty="0" smtClean="0"/>
              <a:t>ερμηνεία </a:t>
            </a:r>
            <a:r>
              <a:rPr lang="el-GR" dirty="0"/>
              <a:t>του</a:t>
            </a:r>
          </a:p>
          <a:p>
            <a:r>
              <a:rPr lang="el-GR" dirty="0" smtClean="0"/>
              <a:t>Διακρίνουμε δυο μεγάλές κατηγορίες εργαλείων περιγραφής αλγορίθμων: </a:t>
            </a:r>
            <a:endParaRPr lang="el-GR" dirty="0"/>
          </a:p>
          <a:p>
            <a:pPr lvl="1">
              <a:buFont typeface="Wingdings" panose="05000000000000000000" pitchFamily="2" charset="2"/>
              <a:buChar char="§"/>
            </a:pPr>
            <a:r>
              <a:rPr lang="el-GR" dirty="0" smtClean="0"/>
              <a:t>εργαλεία </a:t>
            </a:r>
            <a:r>
              <a:rPr lang="el-GR" dirty="0"/>
              <a:t>που </a:t>
            </a:r>
            <a:r>
              <a:rPr lang="el-GR" dirty="0" smtClean="0"/>
              <a:t>βασίζονται </a:t>
            </a:r>
            <a:r>
              <a:rPr lang="el-GR" dirty="0"/>
              <a:t>στη γλώσσα (ψευδοκώδικας) </a:t>
            </a:r>
          </a:p>
          <a:p>
            <a:pPr lvl="1">
              <a:buFont typeface="Wingdings" panose="05000000000000000000" pitchFamily="2" charset="2"/>
              <a:buChar char="§"/>
            </a:pPr>
            <a:r>
              <a:rPr lang="el-GR" dirty="0" smtClean="0"/>
              <a:t>εργαλεία </a:t>
            </a:r>
            <a:r>
              <a:rPr lang="el-GR" dirty="0"/>
              <a:t>που </a:t>
            </a:r>
            <a:r>
              <a:rPr lang="el-GR" dirty="0" smtClean="0"/>
              <a:t>βασίζονται </a:t>
            </a:r>
            <a:r>
              <a:rPr lang="el-GR" dirty="0"/>
              <a:t>σε </a:t>
            </a:r>
            <a:r>
              <a:rPr lang="el-GR" dirty="0" smtClean="0"/>
              <a:t>σχήματα (διαγράμματα </a:t>
            </a:r>
            <a:r>
              <a:rPr lang="el-GR" dirty="0"/>
              <a:t>ροής)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13921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Ψευδοκώδικας </a:t>
            </a:r>
          </a:p>
        </p:txBody>
      </p:sp>
      <p:sp>
        <p:nvSpPr>
          <p:cNvPr id="3" name="Θέση περιεχομένου 2"/>
          <p:cNvSpPr>
            <a:spLocks noGrp="1"/>
          </p:cNvSpPr>
          <p:nvPr>
            <p:ph idx="1"/>
          </p:nvPr>
        </p:nvSpPr>
        <p:spPr/>
        <p:txBody>
          <a:bodyPr>
            <a:normAutofit fontScale="85000" lnSpcReduction="20000"/>
          </a:bodyPr>
          <a:lstStyle/>
          <a:p>
            <a:r>
              <a:rPr lang="el-GR" dirty="0"/>
              <a:t>Ο ψευδοκώδικας </a:t>
            </a:r>
            <a:r>
              <a:rPr lang="el-GR" dirty="0" smtClean="0"/>
              <a:t>είναι κάτι </a:t>
            </a:r>
            <a:r>
              <a:rPr lang="el-GR" dirty="0"/>
              <a:t>που </a:t>
            </a:r>
            <a:r>
              <a:rPr lang="el-GR" dirty="0" smtClean="0"/>
              <a:t>μοιάζει </a:t>
            </a:r>
            <a:r>
              <a:rPr lang="el-GR" dirty="0"/>
              <a:t>με </a:t>
            </a:r>
            <a:r>
              <a:rPr lang="el-GR" dirty="0" smtClean="0"/>
              <a:t>κώδικα </a:t>
            </a:r>
            <a:r>
              <a:rPr lang="el-GR" dirty="0"/>
              <a:t>προγραμματισμού, </a:t>
            </a:r>
            <a:r>
              <a:rPr lang="el-GR" dirty="0" smtClean="0"/>
              <a:t>αλλά́ </a:t>
            </a:r>
            <a:r>
              <a:rPr lang="el-GR" dirty="0"/>
              <a:t>δεν </a:t>
            </a:r>
            <a:r>
              <a:rPr lang="el-GR" dirty="0" smtClean="0"/>
              <a:t>είναι. </a:t>
            </a:r>
            <a:endParaRPr lang="el-GR" dirty="0"/>
          </a:p>
          <a:p>
            <a:r>
              <a:rPr lang="el-GR" dirty="0"/>
              <a:t>Ο ψευδοκώδικας </a:t>
            </a:r>
            <a:r>
              <a:rPr lang="el-GR" dirty="0" smtClean="0"/>
              <a:t>είναι </a:t>
            </a:r>
            <a:r>
              <a:rPr lang="el-GR" dirty="0"/>
              <a:t>μια </a:t>
            </a:r>
            <a:r>
              <a:rPr lang="el-GR" dirty="0" smtClean="0"/>
              <a:t>δομημένη </a:t>
            </a:r>
            <a:r>
              <a:rPr lang="el-GR" dirty="0"/>
              <a:t>γλώσσα που </a:t>
            </a:r>
            <a:r>
              <a:rPr lang="el-GR" dirty="0" smtClean="0"/>
              <a:t>χρησιμοποιεί́</a:t>
            </a:r>
            <a:r>
              <a:rPr lang="el-GR" dirty="0"/>
              <a:t>: </a:t>
            </a:r>
          </a:p>
          <a:p>
            <a:pPr lvl="1">
              <a:buFont typeface="Wingdings" panose="05000000000000000000" pitchFamily="2" charset="2"/>
              <a:buChar char="§"/>
            </a:pPr>
            <a:r>
              <a:rPr lang="el-GR" dirty="0" smtClean="0"/>
              <a:t>στοιχειά (συντακτικές δομές) από́ </a:t>
            </a:r>
            <a:r>
              <a:rPr lang="el-GR" dirty="0"/>
              <a:t>τις </a:t>
            </a:r>
            <a:r>
              <a:rPr lang="el-GR" dirty="0" smtClean="0"/>
              <a:t>γλώσσες </a:t>
            </a:r>
            <a:r>
              <a:rPr lang="el-GR" dirty="0"/>
              <a:t>προγραμματισμού </a:t>
            </a:r>
          </a:p>
          <a:p>
            <a:pPr lvl="1">
              <a:buFont typeface="Wingdings" panose="05000000000000000000" pitchFamily="2" charset="2"/>
              <a:buChar char="§"/>
            </a:pPr>
            <a:r>
              <a:rPr lang="el-GR" dirty="0" smtClean="0"/>
              <a:t>συμβολισμούς (σημασιολογικά́ στοιχειά) από́ </a:t>
            </a:r>
            <a:r>
              <a:rPr lang="el-GR" dirty="0"/>
              <a:t>τα </a:t>
            </a:r>
            <a:r>
              <a:rPr lang="el-GR" dirty="0" smtClean="0"/>
              <a:t>Μαθηματικά́ </a:t>
            </a:r>
            <a:r>
              <a:rPr lang="el-GR" dirty="0"/>
              <a:t>και τη </a:t>
            </a:r>
            <a:r>
              <a:rPr lang="el-GR" dirty="0" smtClean="0"/>
              <a:t>Μαθηματική́ Λογική́ </a:t>
            </a:r>
            <a:endParaRPr lang="el-GR" dirty="0"/>
          </a:p>
          <a:p>
            <a:pPr lvl="1">
              <a:buFont typeface="Wingdings" panose="05000000000000000000" pitchFamily="2" charset="2"/>
              <a:buChar char="§"/>
            </a:pPr>
            <a:r>
              <a:rPr lang="el-GR" dirty="0" smtClean="0"/>
              <a:t>στοιχειά (λεκτικές περίγραφες) από́ </a:t>
            </a:r>
            <a:r>
              <a:rPr lang="el-GR" dirty="0"/>
              <a:t>τη </a:t>
            </a:r>
            <a:r>
              <a:rPr lang="el-GR" dirty="0" smtClean="0"/>
              <a:t>φυσική́ </a:t>
            </a:r>
            <a:r>
              <a:rPr lang="el-GR" dirty="0"/>
              <a:t>γλώσσα</a:t>
            </a:r>
          </a:p>
          <a:p>
            <a:endParaRPr lang="en-US"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2276225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Ψευτοκώδικα</a:t>
            </a:r>
          </a:p>
        </p:txBody>
      </p:sp>
      <p:sp>
        <p:nvSpPr>
          <p:cNvPr id="3" name="Θέση περιεχομένου 2"/>
          <p:cNvSpPr>
            <a:spLocks noGrp="1"/>
          </p:cNvSpPr>
          <p:nvPr>
            <p:ph idx="1"/>
          </p:nvPr>
        </p:nvSpPr>
        <p:spPr/>
        <p:txBody>
          <a:bodyPr>
            <a:normAutofit fontScale="32500" lnSpcReduction="20000"/>
          </a:bodyPr>
          <a:lstStyle/>
          <a:p>
            <a:r>
              <a:rPr lang="el-GR" sz="6800" dirty="0"/>
              <a:t>Ο ψευδοκώδικας </a:t>
            </a:r>
            <a:r>
              <a:rPr lang="el-GR" sz="6800" dirty="0" smtClean="0"/>
              <a:t>χρησιμοποιείται </a:t>
            </a:r>
            <a:r>
              <a:rPr lang="el-GR" sz="6800" dirty="0"/>
              <a:t>για την </a:t>
            </a:r>
            <a:r>
              <a:rPr lang="el-GR" sz="6800" dirty="0" smtClean="0"/>
              <a:t>ανάπτυξη ενός εργαλείου περιγραφής αλγορίθμων.</a:t>
            </a:r>
          </a:p>
          <a:p>
            <a:r>
              <a:rPr lang="el-GR" sz="6800" dirty="0" smtClean="0"/>
              <a:t>Να συνδυάζει ταυτόχρονα </a:t>
            </a:r>
            <a:r>
              <a:rPr lang="el-GR" sz="6800" dirty="0"/>
              <a:t>την </a:t>
            </a:r>
            <a:r>
              <a:rPr lang="el-GR" sz="6800" dirty="0" smtClean="0"/>
              <a:t>αυστηρότητα </a:t>
            </a:r>
            <a:r>
              <a:rPr lang="el-GR" sz="6800" dirty="0"/>
              <a:t>και την </a:t>
            </a:r>
            <a:r>
              <a:rPr lang="el-GR" sz="6800" dirty="0" smtClean="0"/>
              <a:t>ακρίβεια </a:t>
            </a:r>
            <a:r>
              <a:rPr lang="el-GR" sz="6800" dirty="0"/>
              <a:t>που </a:t>
            </a:r>
            <a:r>
              <a:rPr lang="el-GR" sz="6800" dirty="0" smtClean="0"/>
              <a:t>έχουν </a:t>
            </a:r>
            <a:r>
              <a:rPr lang="el-GR" sz="6800" dirty="0"/>
              <a:t>οι </a:t>
            </a:r>
            <a:r>
              <a:rPr lang="el-GR" sz="6800" dirty="0" smtClean="0"/>
              <a:t>γλώσσες </a:t>
            </a:r>
            <a:r>
              <a:rPr lang="el-GR" sz="6800" dirty="0"/>
              <a:t>προγραμματισμού με την </a:t>
            </a:r>
            <a:r>
              <a:rPr lang="el-GR" sz="6800" dirty="0" smtClean="0"/>
              <a:t>εκφραστική́ δύναμη </a:t>
            </a:r>
            <a:r>
              <a:rPr lang="el-GR" sz="6800" dirty="0"/>
              <a:t>της </a:t>
            </a:r>
            <a:r>
              <a:rPr lang="el-GR" sz="6800" dirty="0" smtClean="0"/>
              <a:t>φυσικής γλώσσα. </a:t>
            </a:r>
            <a:endParaRPr lang="el-GR" sz="6800" dirty="0"/>
          </a:p>
          <a:p>
            <a:r>
              <a:rPr lang="el-GR" sz="6800" dirty="0"/>
              <a:t>Ο ψευδοκώδικας </a:t>
            </a:r>
            <a:r>
              <a:rPr lang="el-GR" sz="6800" dirty="0" smtClean="0"/>
              <a:t>είναι ανεξάρτητος από́ οποιαδήποτε </a:t>
            </a:r>
            <a:r>
              <a:rPr lang="el-GR" sz="6800" dirty="0"/>
              <a:t>γλώσσα προγραμματισμού. </a:t>
            </a:r>
          </a:p>
          <a:p>
            <a:r>
              <a:rPr lang="el-GR" sz="6800" dirty="0" smtClean="0"/>
              <a:t>Ένας αλγόριθμος </a:t>
            </a:r>
            <a:r>
              <a:rPr lang="el-GR" sz="6800" dirty="0"/>
              <a:t>που </a:t>
            </a:r>
            <a:r>
              <a:rPr lang="el-GR" sz="6800" dirty="0" smtClean="0"/>
              <a:t>περιγράφεται </a:t>
            </a:r>
            <a:r>
              <a:rPr lang="el-GR" sz="6800" dirty="0"/>
              <a:t>με </a:t>
            </a:r>
            <a:r>
              <a:rPr lang="el-GR" sz="6800" dirty="0" smtClean="0"/>
              <a:t>ψευδοκώδικας μπορεί́ άμεσα </a:t>
            </a:r>
            <a:r>
              <a:rPr lang="el-GR" sz="6800" dirty="0"/>
              <a:t>να </a:t>
            </a:r>
            <a:r>
              <a:rPr lang="el-GR" sz="6800" dirty="0" smtClean="0"/>
              <a:t>«μεταφραστεί́</a:t>
            </a:r>
            <a:r>
              <a:rPr lang="el-GR" sz="6800" dirty="0"/>
              <a:t>» σε </a:t>
            </a:r>
            <a:r>
              <a:rPr lang="el-GR" sz="6800" dirty="0" smtClean="0"/>
              <a:t>ένα πρόγραμμα. </a:t>
            </a:r>
            <a:endParaRPr lang="el-GR" sz="6800" dirty="0"/>
          </a:p>
          <a:p>
            <a:r>
              <a:rPr lang="el-GR" sz="6800" dirty="0" smtClean="0"/>
              <a:t>Γίνεται κατανοητός τόσο από́ προγραμματιστές όσο </a:t>
            </a:r>
            <a:r>
              <a:rPr lang="el-GR" sz="6800" dirty="0"/>
              <a:t>και </a:t>
            </a:r>
            <a:r>
              <a:rPr lang="el-GR" sz="6800" dirty="0" smtClean="0"/>
              <a:t>από́ </a:t>
            </a:r>
            <a:r>
              <a:rPr lang="el-GR" sz="6800" dirty="0"/>
              <a:t>μη </a:t>
            </a:r>
            <a:r>
              <a:rPr lang="el-GR" sz="6800" dirty="0" smtClean="0"/>
              <a:t>προγραμματιστές. </a:t>
            </a:r>
            <a:endParaRPr lang="el-GR" sz="6800"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2067715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Δομές Ελέγχου</a:t>
            </a:r>
          </a:p>
        </p:txBody>
      </p:sp>
      <p:sp>
        <p:nvSpPr>
          <p:cNvPr id="3" name="Θέση περιεχομένου 2"/>
          <p:cNvSpPr>
            <a:spLocks noGrp="1"/>
          </p:cNvSpPr>
          <p:nvPr>
            <p:ph idx="1"/>
          </p:nvPr>
        </p:nvSpPr>
        <p:spPr/>
        <p:txBody>
          <a:bodyPr/>
          <a:lstStyle/>
          <a:p>
            <a:r>
              <a:rPr lang="el-GR" dirty="0"/>
              <a:t>Μια </a:t>
            </a:r>
            <a:r>
              <a:rPr lang="el-GR" dirty="0" smtClean="0"/>
              <a:t>απλή δομημένη </a:t>
            </a:r>
            <a:r>
              <a:rPr lang="el-GR" dirty="0"/>
              <a:t>γλώσσα </a:t>
            </a:r>
            <a:r>
              <a:rPr lang="el-GR" dirty="0" smtClean="0"/>
              <a:t>μπορεί́ </a:t>
            </a:r>
            <a:r>
              <a:rPr lang="el-GR" dirty="0"/>
              <a:t>να </a:t>
            </a:r>
            <a:r>
              <a:rPr lang="el-GR" dirty="0" smtClean="0"/>
              <a:t>περιέχει </a:t>
            </a:r>
            <a:r>
              <a:rPr lang="el-GR" dirty="0"/>
              <a:t>τρεις </a:t>
            </a:r>
            <a:r>
              <a:rPr lang="el-GR" dirty="0" smtClean="0"/>
              <a:t>δομές ελέγχου: </a:t>
            </a:r>
            <a:endParaRPr lang="el-GR" dirty="0"/>
          </a:p>
          <a:p>
            <a:pPr lvl="1">
              <a:buFont typeface="Wingdings" panose="05000000000000000000" pitchFamily="2" charset="2"/>
              <a:buChar char="§"/>
            </a:pPr>
            <a:r>
              <a:rPr lang="el-GR" sz="3200" dirty="0" smtClean="0"/>
              <a:t>ακολουθία </a:t>
            </a:r>
            <a:endParaRPr lang="el-GR" sz="3200" dirty="0"/>
          </a:p>
          <a:p>
            <a:pPr lvl="1">
              <a:buFont typeface="Wingdings" panose="05000000000000000000" pitchFamily="2" charset="2"/>
              <a:buChar char="§"/>
            </a:pPr>
            <a:r>
              <a:rPr lang="el-GR" sz="3200" dirty="0" smtClean="0"/>
              <a:t>απόφαση</a:t>
            </a:r>
            <a:endParaRPr lang="el-GR" sz="3200" dirty="0"/>
          </a:p>
          <a:p>
            <a:pPr lvl="1">
              <a:buFont typeface="Wingdings" panose="05000000000000000000" pitchFamily="2" charset="2"/>
              <a:buChar char="§"/>
            </a:pPr>
            <a:r>
              <a:rPr lang="el-GR" sz="3200" dirty="0" smtClean="0"/>
              <a:t>επανάληψη </a:t>
            </a:r>
            <a:endParaRPr lang="el-GR" sz="3200"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3538810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Γλώσσα </a:t>
            </a:r>
            <a:r>
              <a:rPr lang="el-GR" dirty="0" smtClean="0"/>
              <a:t>Ψευδοκώδικα</a:t>
            </a:r>
            <a:r>
              <a:rPr lang="el-GR" baseline="-25000" dirty="0" smtClean="0"/>
              <a:t>1/3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pic>
        <p:nvPicPr>
          <p:cNvPr id="5" name="Picture 9"/>
          <p:cNvPicPr>
            <a:picLocks noChangeAspect="1"/>
          </p:cNvPicPr>
          <p:nvPr/>
        </p:nvPicPr>
        <p:blipFill>
          <a:blip r:embed="rId2"/>
          <a:stretch>
            <a:fillRect/>
          </a:stretch>
        </p:blipFill>
        <p:spPr>
          <a:xfrm>
            <a:off x="1367644" y="1181365"/>
            <a:ext cx="6408712" cy="3796325"/>
          </a:xfrm>
          <a:prstGeom prst="rect">
            <a:avLst/>
          </a:prstGeom>
        </p:spPr>
      </p:pic>
    </p:spTree>
    <p:extLst>
      <p:ext uri="{BB962C8B-B14F-4D97-AF65-F5344CB8AC3E}">
        <p14:creationId xmlns:p14="http://schemas.microsoft.com/office/powerpoint/2010/main" val="3576606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Γλώσσα </a:t>
            </a:r>
            <a:r>
              <a:rPr lang="el-GR" dirty="0" smtClean="0"/>
              <a:t>Ψευδοκώδικα</a:t>
            </a:r>
            <a:r>
              <a:rPr lang="el-GR" baseline="-25000" dirty="0" smtClean="0"/>
              <a:t>2/3</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pic>
        <p:nvPicPr>
          <p:cNvPr id="5" name="Picture 8"/>
          <p:cNvPicPr>
            <a:picLocks noChangeAspect="1"/>
          </p:cNvPicPr>
          <p:nvPr/>
        </p:nvPicPr>
        <p:blipFill>
          <a:blip r:embed="rId2"/>
          <a:stretch>
            <a:fillRect/>
          </a:stretch>
        </p:blipFill>
        <p:spPr>
          <a:xfrm>
            <a:off x="1470033" y="1217003"/>
            <a:ext cx="6203934" cy="4255898"/>
          </a:xfrm>
          <a:prstGeom prst="rect">
            <a:avLst/>
          </a:prstGeom>
        </p:spPr>
      </p:pic>
    </p:spTree>
    <p:extLst>
      <p:ext uri="{BB962C8B-B14F-4D97-AF65-F5344CB8AC3E}">
        <p14:creationId xmlns:p14="http://schemas.microsoft.com/office/powerpoint/2010/main" val="272245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Μηχανικών Πληροφορικής Τ.Ε</a:t>
            </a:r>
          </a:p>
          <a:p>
            <a:pPr algn="l"/>
            <a:r>
              <a:rPr lang="el-GR" b="1" dirty="0" smtClean="0"/>
              <a:t>Προγραμματισμός Ι </a:t>
            </a:r>
            <a:endParaRPr lang="el-GR" b="1" dirty="0"/>
          </a:p>
          <a:p>
            <a:r>
              <a:rPr lang="el-GR" sz="2800" b="1" dirty="0"/>
              <a:t>Ενότητα 1</a:t>
            </a:r>
            <a:r>
              <a:rPr lang="en-US" sz="2800" b="1" dirty="0"/>
              <a:t> </a:t>
            </a:r>
            <a:r>
              <a:rPr lang="el-GR" sz="2800" b="1" dirty="0"/>
              <a:t>:</a:t>
            </a:r>
            <a:r>
              <a:rPr lang="en-US" sz="2800" b="1" dirty="0"/>
              <a:t> </a:t>
            </a:r>
            <a:r>
              <a:rPr lang="el-GR" sz="2800" dirty="0"/>
              <a:t>Εισαγωγικά Στοιχεία της </a:t>
            </a:r>
            <a:r>
              <a:rPr lang="en-US" sz="2800" dirty="0" smtClean="0"/>
              <a:t>Pascal</a:t>
            </a:r>
            <a:endParaRPr lang="el-GR" sz="2800" dirty="0" smtClean="0">
              <a:solidFill>
                <a:schemeClr val="tx2">
                  <a:lumMod val="50000"/>
                </a:schemeClr>
              </a:solidFill>
            </a:endParaRP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Αλέξανδρος Τζάλλας</a:t>
            </a:r>
          </a:p>
          <a:p>
            <a:pPr algn="l">
              <a:lnSpc>
                <a:spcPts val="2600"/>
              </a:lnSpc>
            </a:pPr>
            <a:r>
              <a:rPr lang="el-GR" sz="2800" dirty="0">
                <a:solidFill>
                  <a:schemeClr val="tx2">
                    <a:lumMod val="50000"/>
                  </a:schemeClr>
                </a:solidFill>
              </a:rPr>
              <a:t>Λέκτορας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Γλώσσα </a:t>
            </a:r>
            <a:r>
              <a:rPr lang="el-GR" dirty="0" smtClean="0"/>
              <a:t>Ψευδοκώδικα</a:t>
            </a:r>
            <a:r>
              <a:rPr lang="el-GR" baseline="-25000" dirty="0" smtClean="0"/>
              <a:t>3/3</a:t>
            </a:r>
            <a:endParaRPr lang="el-GR" baseline="-25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pic>
        <p:nvPicPr>
          <p:cNvPr id="5" name="Picture 2"/>
          <p:cNvPicPr>
            <a:picLocks noChangeAspect="1"/>
          </p:cNvPicPr>
          <p:nvPr/>
        </p:nvPicPr>
        <p:blipFill>
          <a:blip r:embed="rId2"/>
          <a:stretch>
            <a:fillRect/>
          </a:stretch>
        </p:blipFill>
        <p:spPr>
          <a:xfrm>
            <a:off x="1475656" y="1181365"/>
            <a:ext cx="6572159" cy="3312368"/>
          </a:xfrm>
          <a:prstGeom prst="rect">
            <a:avLst/>
          </a:prstGeom>
        </p:spPr>
      </p:pic>
    </p:spTree>
    <p:extLst>
      <p:ext uri="{BB962C8B-B14F-4D97-AF65-F5344CB8AC3E}">
        <p14:creationId xmlns:p14="http://schemas.microsoft.com/office/powerpoint/2010/main" val="2897558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1</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pic>
        <p:nvPicPr>
          <p:cNvPr id="5" name="Picture 6"/>
          <p:cNvPicPr>
            <a:picLocks noGrp="1" noChangeAspect="1"/>
          </p:cNvPicPr>
          <p:nvPr>
            <p:ph idx="1"/>
          </p:nvPr>
        </p:nvPicPr>
        <p:blipFill>
          <a:blip r:embed="rId2"/>
          <a:stretch>
            <a:fillRect/>
          </a:stretch>
        </p:blipFill>
        <p:spPr>
          <a:xfrm>
            <a:off x="1616008" y="1353212"/>
            <a:ext cx="5911984" cy="3771900"/>
          </a:xfrm>
          <a:prstGeom prst="rect">
            <a:avLst/>
          </a:prstGeom>
        </p:spPr>
      </p:pic>
    </p:spTree>
    <p:extLst>
      <p:ext uri="{BB962C8B-B14F-4D97-AF65-F5344CB8AC3E}">
        <p14:creationId xmlns:p14="http://schemas.microsoft.com/office/powerpoint/2010/main" val="2728976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a:t>
            </a:r>
            <a:r>
              <a:rPr lang="el-GR" dirty="0" smtClean="0"/>
              <a:t>2</a:t>
            </a:r>
            <a:endParaRPr lang="en-US"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22</a:t>
            </a:fld>
            <a:endParaRPr lang="en-US" dirty="0"/>
          </a:p>
        </p:txBody>
      </p:sp>
      <p:pic>
        <p:nvPicPr>
          <p:cNvPr id="7" name="Picture 6"/>
          <p:cNvPicPr>
            <a:picLocks noChangeAspect="1"/>
          </p:cNvPicPr>
          <p:nvPr/>
        </p:nvPicPr>
        <p:blipFill>
          <a:blip r:embed="rId2"/>
          <a:stretch>
            <a:fillRect/>
          </a:stretch>
        </p:blipFill>
        <p:spPr>
          <a:xfrm>
            <a:off x="2613014" y="1181365"/>
            <a:ext cx="3917971" cy="3760256"/>
          </a:xfrm>
          <a:prstGeom prst="rect">
            <a:avLst/>
          </a:prstGeom>
        </p:spPr>
      </p:pic>
    </p:spTree>
    <p:extLst>
      <p:ext uri="{BB962C8B-B14F-4D97-AF65-F5344CB8AC3E}">
        <p14:creationId xmlns:p14="http://schemas.microsoft.com/office/powerpoint/2010/main" val="4257210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a:t>
            </a:r>
            <a:r>
              <a:rPr lang="el-GR" dirty="0" smtClean="0"/>
              <a:t>3</a:t>
            </a:r>
            <a:endParaRPr lang="en-US"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23</a:t>
            </a:fld>
            <a:endParaRPr lang="en-US" dirty="0"/>
          </a:p>
        </p:txBody>
      </p:sp>
      <p:pic>
        <p:nvPicPr>
          <p:cNvPr id="3" name="Picture 2"/>
          <p:cNvPicPr>
            <a:picLocks noChangeAspect="1"/>
          </p:cNvPicPr>
          <p:nvPr/>
        </p:nvPicPr>
        <p:blipFill>
          <a:blip r:embed="rId2"/>
          <a:stretch>
            <a:fillRect/>
          </a:stretch>
        </p:blipFill>
        <p:spPr>
          <a:xfrm>
            <a:off x="2084916" y="1345332"/>
            <a:ext cx="4974167" cy="3672417"/>
          </a:xfrm>
          <a:prstGeom prst="rect">
            <a:avLst/>
          </a:prstGeom>
        </p:spPr>
      </p:pic>
    </p:spTree>
    <p:extLst>
      <p:ext uri="{BB962C8B-B14F-4D97-AF65-F5344CB8AC3E}">
        <p14:creationId xmlns:p14="http://schemas.microsoft.com/office/powerpoint/2010/main" val="376394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Διαγράμματα Ροής (Law Chat)</a:t>
            </a:r>
            <a:r>
              <a:rPr lang="el-GR" baseline="-25000" dirty="0" smtClean="0"/>
              <a:t>1/2</a:t>
            </a:r>
            <a:endParaRPr lang="en-US" baseline="-25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24</a:t>
            </a:fld>
            <a:endParaRPr lang="en-US" dirty="0"/>
          </a:p>
        </p:txBody>
      </p:sp>
      <p:sp>
        <p:nvSpPr>
          <p:cNvPr id="8" name="Content Placeholder 7"/>
          <p:cNvSpPr>
            <a:spLocks noGrp="1"/>
          </p:cNvSpPr>
          <p:nvPr>
            <p:ph idx="1"/>
          </p:nvPr>
        </p:nvSpPr>
        <p:spPr>
          <a:xfrm>
            <a:off x="457200" y="1333500"/>
            <a:ext cx="8229600" cy="4267730"/>
          </a:xfrm>
        </p:spPr>
        <p:txBody>
          <a:bodyPr>
            <a:noAutofit/>
          </a:bodyPr>
          <a:lstStyle/>
          <a:p>
            <a:r>
              <a:rPr lang="el-GR" sz="2200" dirty="0" smtClean="0"/>
              <a:t>Επιδεικνύουν </a:t>
            </a:r>
            <a:r>
              <a:rPr lang="el-GR" sz="2200" dirty="0"/>
              <a:t>την ακολουθία των βημάτων που περιγράφει ο αλγόριθμος με ένα διαγραμματικό τρόπο </a:t>
            </a:r>
          </a:p>
          <a:p>
            <a:r>
              <a:rPr lang="el-GR" sz="2200" dirty="0" smtClean="0"/>
              <a:t>Δείχνει </a:t>
            </a:r>
            <a:r>
              <a:rPr lang="el-GR" sz="2200" dirty="0"/>
              <a:t>την γενική ακολουθία των γεγονότων με την οποία μπορεί να λυθεί το πρόβλημα </a:t>
            </a:r>
          </a:p>
          <a:p>
            <a:r>
              <a:rPr lang="el-GR" sz="2200" dirty="0" smtClean="0"/>
              <a:t>Δίνουν </a:t>
            </a:r>
            <a:r>
              <a:rPr lang="el-GR" sz="2200" dirty="0"/>
              <a:t>μια πολύ καλή προσέγγιση για το σχεδιασμό </a:t>
            </a:r>
            <a:r>
              <a:rPr lang="el-GR" sz="2200" dirty="0" smtClean="0"/>
              <a:t>προγραμμάτων</a:t>
            </a:r>
            <a:endParaRPr lang="el-GR" sz="2200" dirty="0"/>
          </a:p>
          <a:p>
            <a:pPr lvl="1">
              <a:buFont typeface="Wingdings" panose="05000000000000000000" pitchFamily="2" charset="2"/>
              <a:buChar char="§"/>
            </a:pPr>
            <a:r>
              <a:rPr lang="el-GR" sz="2200" dirty="0" smtClean="0"/>
              <a:t>Απευθύνονται </a:t>
            </a:r>
            <a:r>
              <a:rPr lang="el-GR" sz="2200" dirty="0"/>
              <a:t>στους προγραμματιστές </a:t>
            </a:r>
          </a:p>
          <a:p>
            <a:r>
              <a:rPr lang="el-GR" sz="2200" dirty="0" smtClean="0"/>
              <a:t>Δεν </a:t>
            </a:r>
            <a:r>
              <a:rPr lang="el-GR" sz="2200" dirty="0"/>
              <a:t>θεωρούνται ο καλύτερος τρόπος για την τεκμηρίωση των </a:t>
            </a:r>
            <a:r>
              <a:rPr lang="el-GR" sz="2200" dirty="0" smtClean="0"/>
              <a:t>προγραμμάτων</a:t>
            </a:r>
            <a:endParaRPr lang="el-GR" sz="2200" dirty="0"/>
          </a:p>
          <a:p>
            <a:pPr lvl="1">
              <a:buFont typeface="Wingdings" panose="05000000000000000000" pitchFamily="2" charset="2"/>
              <a:buChar char="§"/>
            </a:pPr>
            <a:r>
              <a:rPr lang="el-GR" sz="2200" dirty="0" smtClean="0"/>
              <a:t>Δεν απευθύνονται στους χρήστες </a:t>
            </a:r>
          </a:p>
          <a:p>
            <a:endParaRPr lang="en-US" sz="2400" dirty="0"/>
          </a:p>
        </p:txBody>
      </p:sp>
    </p:spTree>
    <p:extLst>
      <p:ext uri="{BB962C8B-B14F-4D97-AF65-F5344CB8AC3E}">
        <p14:creationId xmlns:p14="http://schemas.microsoft.com/office/powerpoint/2010/main" val="296442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Διαγράμματα Ροής </a:t>
            </a:r>
            <a:r>
              <a:rPr lang="el-GR" dirty="0" smtClean="0"/>
              <a:t>(Law Chat)</a:t>
            </a:r>
            <a:r>
              <a:rPr lang="el-GR" baseline="-25000" dirty="0" smtClean="0"/>
              <a:t>2/2</a:t>
            </a:r>
            <a:endParaRPr lang="en-US" baseline="-25000" dirty="0"/>
          </a:p>
        </p:txBody>
      </p:sp>
      <p:sp>
        <p:nvSpPr>
          <p:cNvPr id="3" name="Content Placeholder 2"/>
          <p:cNvSpPr>
            <a:spLocks noGrp="1"/>
          </p:cNvSpPr>
          <p:nvPr>
            <p:ph idx="1"/>
          </p:nvPr>
        </p:nvSpPr>
        <p:spPr/>
        <p:txBody>
          <a:bodyPr>
            <a:normAutofit/>
          </a:bodyPr>
          <a:lstStyle/>
          <a:p>
            <a:r>
              <a:rPr lang="el-GR" sz="2500" dirty="0" smtClean="0"/>
              <a:t>Χρησιμοποιούνται </a:t>
            </a:r>
            <a:r>
              <a:rPr lang="el-GR" sz="2500" dirty="0"/>
              <a:t>διάφορα γεωμετρικά σχήματα με ορισμένη σημασία </a:t>
            </a:r>
          </a:p>
          <a:p>
            <a:r>
              <a:rPr lang="el-GR" sz="2500" dirty="0" smtClean="0"/>
              <a:t>Τα </a:t>
            </a:r>
            <a:r>
              <a:rPr lang="el-GR" sz="2500" dirty="0"/>
              <a:t>σχήματα συνδέονται με συνεχείς γραμμές και χρησιμοποιούνται τόξα για να δείξουν την ροή των γεγονότων </a:t>
            </a:r>
          </a:p>
          <a:p>
            <a:r>
              <a:rPr lang="el-GR" sz="2500" dirty="0" smtClean="0"/>
              <a:t>Ένα </a:t>
            </a:r>
            <a:r>
              <a:rPr lang="el-GR" sz="2500" dirty="0"/>
              <a:t>διάγραμμα ροής δεν είναι ένα συμπληρωμένο πρόγραμμα, αλλά αποτελεί μια βοήθεια για τον προγραμματιστή </a:t>
            </a:r>
          </a:p>
          <a:p>
            <a:endParaRPr lang="en-US" sz="25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25</a:t>
            </a:fld>
            <a:endParaRPr lang="en-US" dirty="0"/>
          </a:p>
        </p:txBody>
      </p:sp>
    </p:spTree>
    <p:extLst>
      <p:ext uri="{BB962C8B-B14F-4D97-AF65-F5344CB8AC3E}">
        <p14:creationId xmlns:p14="http://schemas.microsoft.com/office/powerpoint/2010/main" val="382334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Σύμβολα </a:t>
            </a:r>
            <a:r>
              <a:rPr lang="el-GR" dirty="0"/>
              <a:t>Διαγραμμάτων Ροής </a:t>
            </a:r>
            <a:endParaRPr lang="en-US"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26</a:t>
            </a:fld>
            <a:endParaRPr lang="en-US" dirty="0"/>
          </a:p>
        </p:txBody>
      </p:sp>
      <p:pic>
        <p:nvPicPr>
          <p:cNvPr id="8" name="Picture 7"/>
          <p:cNvPicPr>
            <a:picLocks noChangeAspect="1"/>
          </p:cNvPicPr>
          <p:nvPr/>
        </p:nvPicPr>
        <p:blipFill>
          <a:blip r:embed="rId2"/>
          <a:stretch>
            <a:fillRect/>
          </a:stretch>
        </p:blipFill>
        <p:spPr>
          <a:xfrm rot="16200000">
            <a:off x="2192067" y="1624471"/>
            <a:ext cx="4260340" cy="3388906"/>
          </a:xfrm>
          <a:prstGeom prst="rect">
            <a:avLst/>
          </a:prstGeom>
        </p:spPr>
      </p:pic>
    </p:spTree>
    <p:extLst>
      <p:ext uri="{BB962C8B-B14F-4D97-AF65-F5344CB8AC3E}">
        <p14:creationId xmlns:p14="http://schemas.microsoft.com/office/powerpoint/2010/main" val="308231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a:t>
            </a:r>
            <a:endParaRPr lang="en-US"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27</a:t>
            </a:fld>
            <a:endParaRPr lang="en-US" dirty="0"/>
          </a:p>
        </p:txBody>
      </p:sp>
      <p:pic>
        <p:nvPicPr>
          <p:cNvPr id="7" name="Picture 6"/>
          <p:cNvPicPr>
            <a:picLocks noChangeAspect="1"/>
          </p:cNvPicPr>
          <p:nvPr/>
        </p:nvPicPr>
        <p:blipFill>
          <a:blip r:embed="rId2"/>
          <a:stretch>
            <a:fillRect/>
          </a:stretch>
        </p:blipFill>
        <p:spPr>
          <a:xfrm>
            <a:off x="1838522" y="1558895"/>
            <a:ext cx="2071737" cy="3555966"/>
          </a:xfrm>
          <a:prstGeom prst="rect">
            <a:avLst/>
          </a:prstGeom>
        </p:spPr>
      </p:pic>
      <p:pic>
        <p:nvPicPr>
          <p:cNvPr id="8" name="Picture 7"/>
          <p:cNvPicPr>
            <a:picLocks noChangeAspect="1"/>
          </p:cNvPicPr>
          <p:nvPr/>
        </p:nvPicPr>
        <p:blipFill>
          <a:blip r:embed="rId3"/>
          <a:stretch>
            <a:fillRect/>
          </a:stretch>
        </p:blipFill>
        <p:spPr>
          <a:xfrm>
            <a:off x="4942734" y="1716292"/>
            <a:ext cx="2278634" cy="3256242"/>
          </a:xfrm>
          <a:prstGeom prst="rect">
            <a:avLst/>
          </a:prstGeom>
        </p:spPr>
      </p:pic>
    </p:spTree>
    <p:extLst>
      <p:ext uri="{BB962C8B-B14F-4D97-AF65-F5344CB8AC3E}">
        <p14:creationId xmlns:p14="http://schemas.microsoft.com/office/powerpoint/2010/main" val="276835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Γλώσσες Προγραμματισμού</a:t>
            </a:r>
          </a:p>
        </p:txBody>
      </p:sp>
      <p:sp>
        <p:nvSpPr>
          <p:cNvPr id="3" name="Θέση περιεχομένου 2"/>
          <p:cNvSpPr>
            <a:spLocks noGrp="1"/>
          </p:cNvSpPr>
          <p:nvPr>
            <p:ph idx="1"/>
          </p:nvPr>
        </p:nvSpPr>
        <p:spPr/>
        <p:txBody>
          <a:bodyPr>
            <a:normAutofit fontScale="92500" lnSpcReduction="10000"/>
          </a:bodyPr>
          <a:lstStyle/>
          <a:p>
            <a:r>
              <a:rPr lang="el-GR" dirty="0" smtClean="0"/>
              <a:t>Γλώσσες μηχανής</a:t>
            </a:r>
            <a:endParaRPr lang="el-GR" dirty="0"/>
          </a:p>
          <a:p>
            <a:pPr lvl="1">
              <a:buFont typeface="Wingdings" panose="05000000000000000000" pitchFamily="2" charset="2"/>
              <a:buChar char="§"/>
            </a:pPr>
            <a:r>
              <a:rPr lang="el-GR" dirty="0" smtClean="0"/>
              <a:t>Άμεση επικοινωνία </a:t>
            </a:r>
            <a:r>
              <a:rPr lang="el-GR" dirty="0"/>
              <a:t>με το </a:t>
            </a:r>
            <a:r>
              <a:rPr lang="el-GR" dirty="0" smtClean="0"/>
              <a:t>υλικό́ </a:t>
            </a:r>
            <a:r>
              <a:rPr lang="el-GR" dirty="0"/>
              <a:t>του </a:t>
            </a:r>
            <a:r>
              <a:rPr lang="el-GR" dirty="0" smtClean="0"/>
              <a:t>υπολογιστή́ </a:t>
            </a:r>
            <a:endParaRPr lang="el-GR" dirty="0"/>
          </a:p>
          <a:p>
            <a:r>
              <a:rPr lang="el-GR" dirty="0" smtClean="0"/>
              <a:t>Συμβολικές γλώσσες</a:t>
            </a:r>
            <a:endParaRPr lang="el-GR" dirty="0"/>
          </a:p>
          <a:p>
            <a:pPr lvl="1">
              <a:buFont typeface="Wingdings" panose="05000000000000000000" pitchFamily="2" charset="2"/>
              <a:buChar char="§"/>
            </a:pPr>
            <a:r>
              <a:rPr lang="el-GR" dirty="0" smtClean="0"/>
              <a:t>Χρήση συμβολικών ονομάτων </a:t>
            </a:r>
            <a:r>
              <a:rPr lang="el-GR" dirty="0"/>
              <a:t>για τις </a:t>
            </a:r>
            <a:r>
              <a:rPr lang="el-GR" dirty="0" smtClean="0"/>
              <a:t>βασικές εντολές</a:t>
            </a:r>
            <a:endParaRPr lang="el-GR" dirty="0"/>
          </a:p>
          <a:p>
            <a:r>
              <a:rPr lang="el-GR" dirty="0" smtClean="0"/>
              <a:t>Υψηλού́ επιπέδου </a:t>
            </a:r>
            <a:endParaRPr lang="el-GR" dirty="0"/>
          </a:p>
          <a:p>
            <a:pPr lvl="1">
              <a:buFont typeface="Wingdings" panose="05000000000000000000" pitchFamily="2" charset="2"/>
              <a:buChar char="§"/>
            </a:pPr>
            <a:r>
              <a:rPr lang="el-GR" dirty="0" smtClean="0"/>
              <a:t>Προσανατολισμένες </a:t>
            </a:r>
            <a:r>
              <a:rPr lang="el-GR" dirty="0"/>
              <a:t>στο </a:t>
            </a:r>
            <a:r>
              <a:rPr lang="el-GR" dirty="0" smtClean="0"/>
              <a:t>πρόβλημα </a:t>
            </a:r>
            <a:r>
              <a:rPr lang="el-GR" dirty="0"/>
              <a:t>και </a:t>
            </a:r>
            <a:r>
              <a:rPr lang="el-GR" dirty="0" smtClean="0"/>
              <a:t>ουχί </a:t>
            </a:r>
            <a:r>
              <a:rPr lang="el-GR" dirty="0"/>
              <a:t>στον </a:t>
            </a:r>
            <a:r>
              <a:rPr lang="el-GR" dirty="0" smtClean="0"/>
              <a:t>υπολογιστή́ </a:t>
            </a:r>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3968465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Γλώσσες Μηχανής </a:t>
            </a:r>
            <a:r>
              <a:rPr lang="el-GR" sz="3600" dirty="0" smtClean="0"/>
              <a:t>(</a:t>
            </a:r>
            <a:r>
              <a:rPr lang="el-GR" sz="3600" dirty="0"/>
              <a:t>Machine Language) </a:t>
            </a:r>
            <a:endParaRPr lang="en-US" sz="3600" dirty="0"/>
          </a:p>
        </p:txBody>
      </p:sp>
      <p:sp>
        <p:nvSpPr>
          <p:cNvPr id="3" name="Content Placeholder 2"/>
          <p:cNvSpPr>
            <a:spLocks noGrp="1"/>
          </p:cNvSpPr>
          <p:nvPr>
            <p:ph idx="1"/>
          </p:nvPr>
        </p:nvSpPr>
        <p:spPr>
          <a:xfrm>
            <a:off x="457200" y="1333499"/>
            <a:ext cx="8229600" cy="3396209"/>
          </a:xfrm>
        </p:spPr>
        <p:txBody>
          <a:bodyPr>
            <a:noAutofit/>
          </a:bodyPr>
          <a:lstStyle/>
          <a:p>
            <a:r>
              <a:rPr lang="el-GR" sz="2300" dirty="0" smtClean="0"/>
              <a:t>Η </a:t>
            </a:r>
            <a:r>
              <a:rPr lang="el-GR" sz="2300" dirty="0"/>
              <a:t>μόνη γλώσσα που «καταλαβαίνει» άμεσα ο υπολογιστής </a:t>
            </a:r>
          </a:p>
          <a:p>
            <a:r>
              <a:rPr lang="el-GR" sz="2300" dirty="0" smtClean="0"/>
              <a:t>Κάθε </a:t>
            </a:r>
            <a:r>
              <a:rPr lang="el-GR" sz="2300" dirty="0"/>
              <a:t>υπολογιστής έχει τη δική του διαφορετική γλώσσα μηχανής </a:t>
            </a:r>
          </a:p>
          <a:p>
            <a:r>
              <a:rPr lang="el-GR" sz="2300" dirty="0" smtClean="0"/>
              <a:t>Κάθε </a:t>
            </a:r>
            <a:r>
              <a:rPr lang="el-GR" sz="2300" dirty="0"/>
              <a:t>κωδικός της γλώσσας μηχανής συμβολίζει </a:t>
            </a:r>
            <a:r>
              <a:rPr lang="el-GR" sz="2300" dirty="0" err="1"/>
              <a:t>μία</a:t>
            </a:r>
            <a:r>
              <a:rPr lang="el-GR" sz="2300" dirty="0"/>
              <a:t> </a:t>
            </a:r>
            <a:r>
              <a:rPr lang="el-GR" sz="2300" dirty="0" smtClean="0"/>
              <a:t>συγκεκριμένη λειτουργιά, π.χ</a:t>
            </a:r>
            <a:r>
              <a:rPr lang="el-GR" sz="2300" dirty="0"/>
              <a:t>. Πολλαπλασιασμός = 1001 </a:t>
            </a:r>
          </a:p>
          <a:p>
            <a:r>
              <a:rPr lang="el-GR" sz="2300" dirty="0" smtClean="0"/>
              <a:t>Ο </a:t>
            </a:r>
            <a:r>
              <a:rPr lang="el-GR" sz="2300" dirty="0"/>
              <a:t>προγραμματισμός σε γλώσσα μηχανής είναι εξαιρετικά επίπονη διαδικασία </a:t>
            </a:r>
          </a:p>
          <a:p>
            <a:r>
              <a:rPr lang="el-GR" sz="2300" dirty="0" smtClean="0"/>
              <a:t>Ξένη </a:t>
            </a:r>
            <a:r>
              <a:rPr lang="el-GR" sz="2300" dirty="0"/>
              <a:t>προς τον τρόπο που σκέφτεται ο άνθρωπος </a:t>
            </a:r>
            <a:endParaRPr lang="el-GR" sz="2300" dirty="0" smtClean="0"/>
          </a:p>
          <a:p>
            <a:r>
              <a:rPr lang="el-GR" sz="2300" dirty="0" smtClean="0"/>
              <a:t>Μεγάλη </a:t>
            </a:r>
            <a:r>
              <a:rPr lang="el-GR" sz="2300" dirty="0"/>
              <a:t>ταχύτητα εκτέλεσης των </a:t>
            </a:r>
            <a:r>
              <a:rPr lang="el-GR" sz="2300" dirty="0" smtClean="0"/>
              <a:t>προγραμμάτων </a:t>
            </a:r>
            <a:endParaRPr lang="el-GR" sz="23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29</a:t>
            </a:fld>
            <a:endParaRPr lang="en-US" dirty="0"/>
          </a:p>
        </p:txBody>
      </p:sp>
    </p:spTree>
    <p:extLst>
      <p:ext uri="{BB962C8B-B14F-4D97-AF65-F5344CB8AC3E}">
        <p14:creationId xmlns:p14="http://schemas.microsoft.com/office/powerpoint/2010/main" val="355625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Συμβολικές Γλώσσες </a:t>
            </a:r>
            <a:r>
              <a:rPr lang="el-GR" dirty="0"/>
              <a:t>(</a:t>
            </a:r>
            <a:r>
              <a:rPr lang="el-GR" dirty="0" err="1"/>
              <a:t>Assembly</a:t>
            </a:r>
            <a:r>
              <a:rPr lang="el-GR" dirty="0"/>
              <a:t>) </a:t>
            </a:r>
          </a:p>
        </p:txBody>
      </p:sp>
      <p:sp>
        <p:nvSpPr>
          <p:cNvPr id="3" name="Θέση περιεχομένου 2"/>
          <p:cNvSpPr>
            <a:spLocks noGrp="1"/>
          </p:cNvSpPr>
          <p:nvPr>
            <p:ph idx="1"/>
          </p:nvPr>
        </p:nvSpPr>
        <p:spPr/>
        <p:txBody>
          <a:bodyPr>
            <a:normAutofit/>
          </a:bodyPr>
          <a:lstStyle/>
          <a:p>
            <a:r>
              <a:rPr lang="el-GR" sz="2500" dirty="0"/>
              <a:t>Για την </a:t>
            </a:r>
            <a:r>
              <a:rPr lang="el-GR" sz="2500" dirty="0" smtClean="0"/>
              <a:t>καλύτερη απομνημόνευση </a:t>
            </a:r>
            <a:r>
              <a:rPr lang="el-GR" sz="2500" dirty="0"/>
              <a:t>των </a:t>
            </a:r>
            <a:r>
              <a:rPr lang="el-GR" sz="2500" dirty="0" smtClean="0"/>
              <a:t>κωδίκων μηχανής χρησιμοποιούνται μνημονικοί́ κωδικοί́ (συντομεύσεις </a:t>
            </a:r>
            <a:r>
              <a:rPr lang="el-GR" sz="2500" dirty="0"/>
              <a:t>των </a:t>
            </a:r>
            <a:r>
              <a:rPr lang="el-GR" sz="2500" dirty="0" smtClean="0"/>
              <a:t>Αγγλικών)</a:t>
            </a:r>
            <a:endParaRPr lang="el-GR" sz="2500" dirty="0"/>
          </a:p>
          <a:p>
            <a:pPr lvl="1">
              <a:buFont typeface="Wingdings" panose="05000000000000000000" pitchFamily="2" charset="2"/>
              <a:buChar char="§"/>
            </a:pPr>
            <a:r>
              <a:rPr lang="el-GR" sz="2500" dirty="0" smtClean="0"/>
              <a:t>Πολλαπλασιασμός </a:t>
            </a:r>
            <a:r>
              <a:rPr lang="el-GR" sz="2500" dirty="0"/>
              <a:t>= MULT = </a:t>
            </a:r>
            <a:r>
              <a:rPr lang="el-GR" sz="2500" dirty="0" smtClean="0"/>
              <a:t>1001</a:t>
            </a:r>
            <a:endParaRPr lang="el-GR" sz="2500" dirty="0"/>
          </a:p>
          <a:p>
            <a:pPr lvl="1">
              <a:buFont typeface="Wingdings" panose="05000000000000000000" pitchFamily="2" charset="2"/>
              <a:buChar char="§"/>
            </a:pPr>
            <a:r>
              <a:rPr lang="el-GR" sz="2500" dirty="0" smtClean="0"/>
              <a:t>ADD32 </a:t>
            </a:r>
            <a:r>
              <a:rPr lang="el-GR" sz="2500" dirty="0"/>
              <a:t>6,1,2 </a:t>
            </a:r>
          </a:p>
          <a:p>
            <a:r>
              <a:rPr lang="el-GR" sz="2500" dirty="0"/>
              <a:t>Η </a:t>
            </a:r>
            <a:r>
              <a:rPr lang="el-GR" sz="2500" dirty="0" smtClean="0"/>
              <a:t>μετάφραση από́ </a:t>
            </a:r>
            <a:r>
              <a:rPr lang="el-GR" sz="2500" dirty="0"/>
              <a:t>τα </a:t>
            </a:r>
            <a:r>
              <a:rPr lang="el-GR" sz="2500" dirty="0" smtClean="0"/>
              <a:t>συμβολικά́ ονόματα </a:t>
            </a:r>
            <a:r>
              <a:rPr lang="el-GR" sz="2500" dirty="0"/>
              <a:t>στους </a:t>
            </a:r>
            <a:r>
              <a:rPr lang="el-GR" sz="2500" dirty="0" smtClean="0"/>
              <a:t>αριθμητικούς κωδικούς </a:t>
            </a:r>
            <a:r>
              <a:rPr lang="el-GR" sz="2500" dirty="0"/>
              <a:t>της </a:t>
            </a:r>
            <a:r>
              <a:rPr lang="el-GR" sz="2500" dirty="0" smtClean="0"/>
              <a:t>γλώσσα μηχανής γίνεται μεσώ </a:t>
            </a:r>
            <a:r>
              <a:rPr lang="el-GR" sz="2500" dirty="0"/>
              <a:t>του συμβολομεταφραστή (assembler) </a:t>
            </a:r>
          </a:p>
          <a:p>
            <a:endParaRPr lang="el-GR" sz="25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3782079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Γλώσσες Υψηλού́ Επιπέδου </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Δεν </a:t>
            </a:r>
            <a:r>
              <a:rPr lang="el-GR" dirty="0" smtClean="0"/>
              <a:t>εξαρτώνται από́ </a:t>
            </a:r>
            <a:r>
              <a:rPr lang="el-GR" dirty="0"/>
              <a:t>την </a:t>
            </a:r>
            <a:r>
              <a:rPr lang="el-GR" dirty="0" smtClean="0"/>
              <a:t>μηχανή́ αλλά́ από́ </a:t>
            </a:r>
            <a:r>
              <a:rPr lang="el-GR" dirty="0"/>
              <a:t>το </a:t>
            </a:r>
            <a:r>
              <a:rPr lang="el-GR" dirty="0" smtClean="0"/>
              <a:t>πρόβλημα </a:t>
            </a:r>
            <a:endParaRPr lang="el-GR" dirty="0"/>
          </a:p>
          <a:p>
            <a:r>
              <a:rPr lang="el-GR" dirty="0" smtClean="0"/>
              <a:t>Επιτρέπουν </a:t>
            </a:r>
            <a:r>
              <a:rPr lang="el-GR" dirty="0"/>
              <a:t>στον </a:t>
            </a:r>
            <a:r>
              <a:rPr lang="el-GR" dirty="0" smtClean="0"/>
              <a:t>προγραμματιστή́ </a:t>
            </a:r>
            <a:r>
              <a:rPr lang="el-GR" dirty="0"/>
              <a:t>να </a:t>
            </a:r>
            <a:r>
              <a:rPr lang="el-GR" dirty="0" smtClean="0"/>
              <a:t>γράψει εντολές χρησιμοποιώντας κώδικες λέξεις </a:t>
            </a:r>
            <a:r>
              <a:rPr lang="el-GR" dirty="0"/>
              <a:t>και </a:t>
            </a:r>
            <a:r>
              <a:rPr lang="el-GR" dirty="0" smtClean="0"/>
              <a:t>συμβατικούς μαθηματικούς συμβολισμούς </a:t>
            </a:r>
            <a:endParaRPr lang="el-GR" dirty="0"/>
          </a:p>
          <a:p>
            <a:r>
              <a:rPr lang="el-GR" dirty="0"/>
              <a:t>Οι </a:t>
            </a:r>
            <a:r>
              <a:rPr lang="el-GR" dirty="0" smtClean="0"/>
              <a:t>εντολές μοιάζουν σχεδόν </a:t>
            </a:r>
            <a:r>
              <a:rPr lang="el-GR" dirty="0"/>
              <a:t>όπως τα </a:t>
            </a:r>
            <a:r>
              <a:rPr lang="el-GR" dirty="0" smtClean="0"/>
              <a:t>Αγγλικά́ </a:t>
            </a:r>
            <a:r>
              <a:rPr lang="el-GR" dirty="0"/>
              <a:t>και </a:t>
            </a:r>
            <a:r>
              <a:rPr lang="el-GR" dirty="0" smtClean="0"/>
              <a:t>περιέχουν </a:t>
            </a:r>
            <a:r>
              <a:rPr lang="el-GR" dirty="0"/>
              <a:t>τα </a:t>
            </a:r>
            <a:r>
              <a:rPr lang="el-GR" dirty="0" smtClean="0"/>
              <a:t>συνηθισμένα μαθηματικά́ σύμβολα </a:t>
            </a:r>
            <a:endParaRPr lang="el-GR" dirty="0">
              <a:latin typeface="Wingdings"/>
            </a:endParaRPr>
          </a:p>
          <a:p>
            <a:pPr lvl="1">
              <a:buFont typeface="Wingdings" panose="05000000000000000000" pitchFamily="2" charset="2"/>
              <a:buChar char="§"/>
            </a:pPr>
            <a:r>
              <a:rPr lang="en-US" dirty="0" smtClean="0"/>
              <a:t>I</a:t>
            </a:r>
            <a:r>
              <a:rPr lang="el-GR" dirty="0"/>
              <a:t>f A </a:t>
            </a:r>
            <a:r>
              <a:rPr lang="el-GR" dirty="0" smtClean="0"/>
              <a:t>the</a:t>
            </a:r>
            <a:r>
              <a:rPr lang="en-US" dirty="0" smtClean="0"/>
              <a:t>n</a:t>
            </a:r>
            <a:r>
              <a:rPr lang="el-GR" dirty="0" smtClean="0"/>
              <a:t> </a:t>
            </a:r>
            <a:r>
              <a:rPr lang="el-GR" dirty="0"/>
              <a:t>B</a:t>
            </a:r>
          </a:p>
          <a:p>
            <a:pPr lvl="1">
              <a:buFont typeface="Wingdings" panose="05000000000000000000" pitchFamily="2" charset="2"/>
              <a:buChar char="§"/>
            </a:pPr>
            <a:r>
              <a:rPr lang="el-GR" dirty="0" smtClean="0"/>
              <a:t>D=A*B+C </a:t>
            </a:r>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926062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Μεταγλώττιση </a:t>
            </a:r>
            <a:r>
              <a:rPr lang="el-GR" dirty="0"/>
              <a:t>(Compilation) </a:t>
            </a:r>
          </a:p>
        </p:txBody>
      </p:sp>
      <p:sp>
        <p:nvSpPr>
          <p:cNvPr id="3" name="Θέση περιεχομένου 2"/>
          <p:cNvSpPr>
            <a:spLocks noGrp="1"/>
          </p:cNvSpPr>
          <p:nvPr>
            <p:ph idx="1"/>
          </p:nvPr>
        </p:nvSpPr>
        <p:spPr>
          <a:xfrm>
            <a:off x="457200" y="1201316"/>
            <a:ext cx="8229600" cy="4381500"/>
          </a:xfrm>
        </p:spPr>
        <p:txBody>
          <a:bodyPr>
            <a:noAutofit/>
          </a:bodyPr>
          <a:lstStyle/>
          <a:p>
            <a:r>
              <a:rPr lang="el-GR" sz="2400" dirty="0"/>
              <a:t>Ο </a:t>
            </a:r>
            <a:r>
              <a:rPr lang="el-GR" sz="2400" dirty="0" smtClean="0"/>
              <a:t>υπολογιστής </a:t>
            </a:r>
            <a:r>
              <a:rPr lang="el-GR" sz="2400" dirty="0"/>
              <a:t>δεν </a:t>
            </a:r>
            <a:r>
              <a:rPr lang="el-GR" sz="2400" dirty="0" smtClean="0"/>
              <a:t>«καταλαβαίνει» άμεσα </a:t>
            </a:r>
            <a:r>
              <a:rPr lang="el-GR" sz="2400" dirty="0"/>
              <a:t>μια γλώσσα </a:t>
            </a:r>
            <a:r>
              <a:rPr lang="el-GR" sz="2400" dirty="0" smtClean="0"/>
              <a:t>υψηλού́ επιπέδου </a:t>
            </a:r>
            <a:endParaRPr lang="el-GR" sz="2400" dirty="0"/>
          </a:p>
          <a:p>
            <a:r>
              <a:rPr lang="el-GR" sz="2400" dirty="0"/>
              <a:t>Η </a:t>
            </a:r>
            <a:r>
              <a:rPr lang="el-GR" sz="2400" dirty="0" smtClean="0"/>
              <a:t>μετάφραση από́ μια </a:t>
            </a:r>
            <a:r>
              <a:rPr lang="el-GR" sz="2400" dirty="0"/>
              <a:t>γλώσσα </a:t>
            </a:r>
            <a:r>
              <a:rPr lang="el-GR" sz="2400" dirty="0" smtClean="0"/>
              <a:t>υψηλού́ επιπέδου </a:t>
            </a:r>
            <a:r>
              <a:rPr lang="el-GR" sz="2400" dirty="0"/>
              <a:t>στη γλώσσα </a:t>
            </a:r>
            <a:r>
              <a:rPr lang="el-GR" sz="2400" dirty="0" smtClean="0"/>
              <a:t>μηχανής γίνεται μεσώ </a:t>
            </a:r>
            <a:r>
              <a:rPr lang="el-GR" sz="2400" dirty="0"/>
              <a:t>των </a:t>
            </a:r>
            <a:r>
              <a:rPr lang="el-GR" sz="2400" dirty="0" smtClean="0"/>
              <a:t>μεταγλωττιστών </a:t>
            </a:r>
            <a:r>
              <a:rPr lang="el-GR" sz="2400" dirty="0"/>
              <a:t>(compilers) </a:t>
            </a:r>
          </a:p>
          <a:p>
            <a:pPr lvl="1">
              <a:buFont typeface="Wingdings" charset="2"/>
              <a:buChar char="ü"/>
            </a:pPr>
            <a:r>
              <a:rPr lang="el-GR" sz="2000" dirty="0" smtClean="0"/>
              <a:t>Οδηγίες </a:t>
            </a:r>
            <a:r>
              <a:rPr lang="el-GR" sz="2000" dirty="0"/>
              <a:t>του </a:t>
            </a:r>
            <a:r>
              <a:rPr lang="el-GR" sz="2000" dirty="0" smtClean="0"/>
              <a:t>προγραμματιστή́</a:t>
            </a:r>
            <a:r>
              <a:rPr lang="el-GR" sz="2000" dirty="0"/>
              <a:t>: </a:t>
            </a:r>
            <a:r>
              <a:rPr lang="el-GR" sz="2000" dirty="0" smtClean="0"/>
              <a:t>αποθηκευμένες </a:t>
            </a:r>
            <a:r>
              <a:rPr lang="el-GR" sz="2000" dirty="0"/>
              <a:t>στο </a:t>
            </a:r>
            <a:r>
              <a:rPr lang="el-GR" sz="2000" dirty="0" smtClean="0"/>
              <a:t>πηγαίο πρόγραμμα </a:t>
            </a:r>
            <a:r>
              <a:rPr lang="el-GR" sz="2000" dirty="0"/>
              <a:t>(source program) </a:t>
            </a:r>
          </a:p>
          <a:p>
            <a:pPr lvl="1">
              <a:buFont typeface="Wingdings" charset="2"/>
              <a:buChar char="ü"/>
            </a:pPr>
            <a:r>
              <a:rPr lang="el-GR" sz="2000" dirty="0" smtClean="0"/>
              <a:t>Αντίστοιχες οδηγίες επιπέδου μηχανής: αποθηκευμένες </a:t>
            </a:r>
            <a:r>
              <a:rPr lang="el-GR" sz="2000" dirty="0"/>
              <a:t>στο </a:t>
            </a:r>
            <a:r>
              <a:rPr lang="el-GR" sz="2000" dirty="0" smtClean="0"/>
              <a:t>αντικειμενικό́ </a:t>
            </a:r>
            <a:r>
              <a:rPr lang="el-GR" sz="2000" dirty="0"/>
              <a:t>ή </a:t>
            </a:r>
            <a:r>
              <a:rPr lang="el-GR" sz="2000" dirty="0" smtClean="0"/>
              <a:t>τελικό́ πρόγραμμα </a:t>
            </a:r>
            <a:r>
              <a:rPr lang="el-GR" sz="2000" dirty="0"/>
              <a:t>(object program) </a:t>
            </a:r>
          </a:p>
          <a:p>
            <a:pPr lvl="1">
              <a:buFont typeface="Wingdings" charset="2"/>
              <a:buChar char="ü"/>
            </a:pPr>
            <a:r>
              <a:rPr lang="el-GR" sz="2000" dirty="0"/>
              <a:t>Σε ορισμένα </a:t>
            </a:r>
            <a:r>
              <a:rPr lang="el-GR" sz="2000" dirty="0" smtClean="0"/>
              <a:t>μικρά́ υπολογιστικά́ συστήματα </a:t>
            </a:r>
            <a:r>
              <a:rPr lang="el-GR" sz="2000" dirty="0"/>
              <a:t>(π.χ. PC) το </a:t>
            </a:r>
            <a:r>
              <a:rPr lang="el-GR" sz="2000" dirty="0" smtClean="0"/>
              <a:t>αντικειμενικό́ πρόγραμμα πρέπει </a:t>
            </a:r>
            <a:r>
              <a:rPr lang="el-GR" sz="2000" dirty="0"/>
              <a:t>να </a:t>
            </a:r>
            <a:r>
              <a:rPr lang="el-GR" sz="2000" dirty="0" smtClean="0"/>
              <a:t>προετοιμαστεί́ </a:t>
            </a:r>
            <a:r>
              <a:rPr lang="el-GR" sz="2000" dirty="0"/>
              <a:t>για </a:t>
            </a:r>
            <a:r>
              <a:rPr lang="el-GR" sz="2000" dirty="0" smtClean="0"/>
              <a:t>εκτέλεση από́ άλλο ειδικό́ πρόγραμμα, </a:t>
            </a:r>
            <a:r>
              <a:rPr lang="el-GR" sz="2000" dirty="0"/>
              <a:t>τον </a:t>
            </a:r>
            <a:r>
              <a:rPr lang="el-GR" sz="2000" dirty="0" smtClean="0"/>
              <a:t>συνετή (linker) </a:t>
            </a:r>
            <a:endParaRPr lang="el-GR" sz="2000" dirty="0"/>
          </a:p>
          <a:p>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790681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Μεταγλωττιστές</a:t>
            </a:r>
          </a:p>
        </p:txBody>
      </p:sp>
      <p:sp>
        <p:nvSpPr>
          <p:cNvPr id="3" name="Θέση περιεχομένου 2"/>
          <p:cNvSpPr>
            <a:spLocks noGrp="1"/>
          </p:cNvSpPr>
          <p:nvPr>
            <p:ph idx="1"/>
          </p:nvPr>
        </p:nvSpPr>
        <p:spPr/>
        <p:txBody>
          <a:bodyPr>
            <a:noAutofit/>
          </a:bodyPr>
          <a:lstStyle/>
          <a:p>
            <a:r>
              <a:rPr lang="el-GR" sz="2600" dirty="0" smtClean="0"/>
              <a:t>Μεταφράζουν μια συγκεκριμένη </a:t>
            </a:r>
            <a:r>
              <a:rPr lang="el-GR" sz="2600" dirty="0"/>
              <a:t>γλώσσα </a:t>
            </a:r>
            <a:r>
              <a:rPr lang="el-GR" sz="2600" dirty="0" smtClean="0"/>
              <a:t>υψηλού́ επιπέδου </a:t>
            </a:r>
            <a:r>
              <a:rPr lang="el-GR" sz="2600" dirty="0"/>
              <a:t>στη γλώσσα </a:t>
            </a:r>
            <a:r>
              <a:rPr lang="el-GR" sz="2600" dirty="0" smtClean="0"/>
              <a:t>μηχανής ενός συγκεκριμένου είδους </a:t>
            </a:r>
            <a:endParaRPr lang="el-GR" sz="2600" dirty="0"/>
          </a:p>
          <a:p>
            <a:r>
              <a:rPr lang="el-GR" sz="2600" dirty="0" smtClean="0"/>
              <a:t>Μεγάλά προγράμματα </a:t>
            </a:r>
            <a:r>
              <a:rPr lang="el-GR" sz="2600" dirty="0"/>
              <a:t>που </a:t>
            </a:r>
            <a:r>
              <a:rPr lang="el-GR" sz="2600" dirty="0" smtClean="0"/>
              <a:t>τοποθετούνται μονιμά </a:t>
            </a:r>
            <a:r>
              <a:rPr lang="el-GR" sz="2600" dirty="0"/>
              <a:t>στη </a:t>
            </a:r>
            <a:r>
              <a:rPr lang="el-GR" sz="2600" dirty="0" smtClean="0"/>
              <a:t>δευτερεύουσα μνήμη </a:t>
            </a:r>
            <a:r>
              <a:rPr lang="el-GR" sz="2600" dirty="0"/>
              <a:t>και </a:t>
            </a:r>
            <a:r>
              <a:rPr lang="el-GR" sz="2600" dirty="0" smtClean="0"/>
              <a:t>όταν χρειαστεί́ μεταφέρονται </a:t>
            </a:r>
            <a:r>
              <a:rPr lang="el-GR" sz="2600" dirty="0"/>
              <a:t>στην </a:t>
            </a:r>
            <a:r>
              <a:rPr lang="el-GR" sz="2600" dirty="0" smtClean="0"/>
              <a:t>κυρία μνήμη </a:t>
            </a:r>
            <a:endParaRPr lang="el-GR" sz="2600" dirty="0"/>
          </a:p>
          <a:p>
            <a:r>
              <a:rPr lang="el-GR" sz="2600" dirty="0" err="1"/>
              <a:t>Όταν</a:t>
            </a:r>
            <a:r>
              <a:rPr lang="el-GR" sz="2600" dirty="0"/>
              <a:t> </a:t>
            </a:r>
            <a:r>
              <a:rPr lang="el-GR" sz="2600" dirty="0" err="1"/>
              <a:t>τελειώσει</a:t>
            </a:r>
            <a:r>
              <a:rPr lang="el-GR" sz="2600" dirty="0"/>
              <a:t> η </a:t>
            </a:r>
            <a:r>
              <a:rPr lang="el-GR" sz="2600" dirty="0" err="1"/>
              <a:t>διαδικασία</a:t>
            </a:r>
            <a:r>
              <a:rPr lang="el-GR" sz="2600" dirty="0"/>
              <a:t> </a:t>
            </a:r>
            <a:r>
              <a:rPr lang="el-GR" sz="2600" dirty="0" err="1"/>
              <a:t>μεταγλώττισης</a:t>
            </a:r>
            <a:r>
              <a:rPr lang="el-GR" sz="2600" dirty="0"/>
              <a:t> </a:t>
            </a:r>
            <a:r>
              <a:rPr lang="el-GR" sz="2600" dirty="0" err="1"/>
              <a:t>είναι</a:t>
            </a:r>
            <a:r>
              <a:rPr lang="el-GR" sz="2600" dirty="0"/>
              <a:t> </a:t>
            </a:r>
            <a:r>
              <a:rPr lang="el-GR" sz="2600" dirty="0" err="1"/>
              <a:t>διαθέσιμο</a:t>
            </a:r>
            <a:r>
              <a:rPr lang="el-GR" sz="2600" dirty="0"/>
              <a:t> το </a:t>
            </a:r>
            <a:r>
              <a:rPr lang="el-GR" sz="2600" dirty="0" err="1"/>
              <a:t>εκτελέσιμο</a:t>
            </a:r>
            <a:r>
              <a:rPr lang="el-GR" sz="2600" dirty="0"/>
              <a:t> </a:t>
            </a:r>
            <a:r>
              <a:rPr lang="el-GR" sz="2600" dirty="0" err="1"/>
              <a:t>πρόγραμμα</a:t>
            </a:r>
            <a:r>
              <a:rPr lang="el-GR" sz="2600" dirty="0"/>
              <a:t> για τον </a:t>
            </a:r>
            <a:r>
              <a:rPr lang="el-GR" sz="2600" dirty="0" err="1"/>
              <a:t>χειρισμο</a:t>
            </a:r>
            <a:r>
              <a:rPr lang="el-GR" sz="2600" dirty="0"/>
              <a:t>́ των </a:t>
            </a:r>
            <a:r>
              <a:rPr lang="el-GR" sz="2600" dirty="0" err="1"/>
              <a:t>δεδομένων</a:t>
            </a:r>
            <a:r>
              <a:rPr lang="el-GR" sz="2600" dirty="0"/>
              <a:t> που </a:t>
            </a:r>
            <a:r>
              <a:rPr lang="el-GR" sz="2600" dirty="0" err="1"/>
              <a:t>δίνει</a:t>
            </a:r>
            <a:r>
              <a:rPr lang="el-GR" sz="2600" dirty="0"/>
              <a:t> τα </a:t>
            </a:r>
            <a:r>
              <a:rPr lang="el-GR" sz="2600" dirty="0" err="1"/>
              <a:t>αποτελέσματα</a:t>
            </a:r>
            <a:r>
              <a:rPr lang="el-GR" sz="2600" dirty="0"/>
              <a:t> στην </a:t>
            </a:r>
            <a:r>
              <a:rPr lang="el-GR" sz="2600" dirty="0" err="1" smtClean="0"/>
              <a:t>έξοδο</a:t>
            </a:r>
            <a:endParaRPr lang="el-GR" sz="2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3730604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Είδη Προγραμματισμού </a:t>
            </a:r>
            <a:endParaRPr lang="en-US" dirty="0"/>
          </a:p>
        </p:txBody>
      </p:sp>
      <p:sp>
        <p:nvSpPr>
          <p:cNvPr id="3" name="Content Placeholder 2"/>
          <p:cNvSpPr>
            <a:spLocks noGrp="1"/>
          </p:cNvSpPr>
          <p:nvPr>
            <p:ph idx="1"/>
          </p:nvPr>
        </p:nvSpPr>
        <p:spPr/>
        <p:txBody>
          <a:bodyPr>
            <a:normAutofit fontScale="85000" lnSpcReduction="20000"/>
          </a:bodyPr>
          <a:lstStyle/>
          <a:p>
            <a:r>
              <a:rPr lang="el-GR" sz="3000" dirty="0" smtClean="0"/>
              <a:t>Διαδικαστικός </a:t>
            </a:r>
            <a:r>
              <a:rPr lang="el-GR" sz="3000" dirty="0"/>
              <a:t>προγραμματισμός </a:t>
            </a:r>
          </a:p>
          <a:p>
            <a:pPr lvl="1">
              <a:buFont typeface="Wingdings" panose="05000000000000000000" pitchFamily="2" charset="2"/>
              <a:buChar char="§"/>
            </a:pPr>
            <a:r>
              <a:rPr lang="el-GR" sz="3000" b="1" dirty="0" smtClean="0"/>
              <a:t>Pascal</a:t>
            </a:r>
            <a:r>
              <a:rPr lang="el-GR" sz="3000" dirty="0"/>
              <a:t>, Basic, C </a:t>
            </a:r>
          </a:p>
          <a:p>
            <a:r>
              <a:rPr lang="el-GR" sz="3000" dirty="0" smtClean="0"/>
              <a:t>Δηλωτικός </a:t>
            </a:r>
            <a:r>
              <a:rPr lang="el-GR" sz="3000" dirty="0"/>
              <a:t>προγραμματισμός </a:t>
            </a:r>
          </a:p>
          <a:p>
            <a:pPr lvl="1">
              <a:buFont typeface="Wingdings" panose="05000000000000000000" pitchFamily="2" charset="2"/>
              <a:buChar char="§"/>
            </a:pPr>
            <a:r>
              <a:rPr lang="el-GR" sz="3000" dirty="0"/>
              <a:t>Prolog </a:t>
            </a:r>
          </a:p>
          <a:p>
            <a:r>
              <a:rPr lang="el-GR" sz="3000" dirty="0" smtClean="0"/>
              <a:t>Αντικειμενοστρεφής </a:t>
            </a:r>
            <a:r>
              <a:rPr lang="el-GR" sz="3000" dirty="0"/>
              <a:t>προγραμματισμός </a:t>
            </a:r>
          </a:p>
          <a:p>
            <a:pPr lvl="1">
              <a:buFont typeface="Wingdings" panose="05000000000000000000" pitchFamily="2" charset="2"/>
              <a:buChar char="§"/>
            </a:pPr>
            <a:r>
              <a:rPr lang="el-GR" sz="3000" dirty="0"/>
              <a:t>C++, Java </a:t>
            </a:r>
          </a:p>
          <a:p>
            <a:r>
              <a:rPr lang="el-GR" sz="3000" dirty="0" smtClean="0"/>
              <a:t>Οπτικός προγραμματισμός</a:t>
            </a:r>
            <a:endParaRPr lang="el-GR" sz="3000" dirty="0"/>
          </a:p>
          <a:p>
            <a:pPr lvl="1">
              <a:buFont typeface="Wingdings" panose="05000000000000000000" pitchFamily="2" charset="2"/>
              <a:buChar char="§"/>
            </a:pPr>
            <a:r>
              <a:rPr lang="el-GR" sz="3000" dirty="0"/>
              <a:t>Visual Basic, Visual C++, Visual Prolog </a:t>
            </a:r>
          </a:p>
          <a:p>
            <a:endParaRPr lang="en-US"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34</a:t>
            </a:fld>
            <a:endParaRPr lang="en-US" dirty="0"/>
          </a:p>
        </p:txBody>
      </p:sp>
    </p:spTree>
    <p:extLst>
      <p:ext uri="{BB962C8B-B14F-4D97-AF65-F5344CB8AC3E}">
        <p14:creationId xmlns:p14="http://schemas.microsoft.com/office/powerpoint/2010/main" val="379434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89" y="608856"/>
            <a:ext cx="8229600" cy="952500"/>
          </a:xfrm>
        </p:spPr>
        <p:txBody>
          <a:bodyPr>
            <a:normAutofit fontScale="90000"/>
          </a:bodyPr>
          <a:lstStyle/>
          <a:p>
            <a:r>
              <a:rPr lang="el-GR" dirty="0" err="1"/>
              <a:t>Διαδικαστικός</a:t>
            </a:r>
            <a:r>
              <a:rPr lang="el-GR" dirty="0"/>
              <a:t> </a:t>
            </a:r>
            <a:r>
              <a:rPr lang="el-GR" dirty="0" err="1" smtClean="0"/>
              <a:t>Προγραμματισμός</a:t>
            </a:r>
            <a:r>
              <a:rPr lang="el-GR" dirty="0" smtClean="0"/>
              <a:t/>
            </a:r>
            <a:br>
              <a:rPr lang="el-GR" dirty="0" smtClean="0"/>
            </a:br>
            <a:r>
              <a:rPr lang="el-GR" sz="4000" dirty="0" err="1" smtClean="0"/>
              <a:t>Procedural</a:t>
            </a:r>
            <a:r>
              <a:rPr lang="el-GR" sz="4000" dirty="0" smtClean="0"/>
              <a:t> </a:t>
            </a:r>
            <a:r>
              <a:rPr lang="el-GR" sz="4000" dirty="0" err="1" smtClean="0"/>
              <a:t>Programming</a:t>
            </a:r>
            <a:r>
              <a:rPr lang="en-US" sz="4000" dirty="0"/>
              <a:t/>
            </a:r>
            <a:br>
              <a:rPr lang="en-US" sz="4000" dirty="0"/>
            </a:br>
            <a:endParaRPr lang="en-US" dirty="0"/>
          </a:p>
        </p:txBody>
      </p:sp>
      <p:sp>
        <p:nvSpPr>
          <p:cNvPr id="3" name="Content Placeholder 2"/>
          <p:cNvSpPr>
            <a:spLocks noGrp="1"/>
          </p:cNvSpPr>
          <p:nvPr>
            <p:ph idx="1"/>
          </p:nvPr>
        </p:nvSpPr>
        <p:spPr>
          <a:xfrm>
            <a:off x="448489" y="1353344"/>
            <a:ext cx="8229600" cy="3771636"/>
          </a:xfrm>
        </p:spPr>
        <p:txBody>
          <a:bodyPr>
            <a:noAutofit/>
          </a:bodyPr>
          <a:lstStyle/>
          <a:p>
            <a:r>
              <a:rPr lang="el-GR" sz="2500" dirty="0" smtClean="0"/>
              <a:t>Κάθε </a:t>
            </a:r>
            <a:r>
              <a:rPr lang="el-GR" sz="2500" dirty="0"/>
              <a:t>πρόγραμμα είναι μία διαδικασία ή ένα σύνολο εργασιών που δίνονται με προκαθορισμένο τρόπο και σειρά στο πρόγραμμα </a:t>
            </a:r>
          </a:p>
          <a:p>
            <a:r>
              <a:rPr lang="el-GR" sz="2500" dirty="0" smtClean="0"/>
              <a:t>Οι </a:t>
            </a:r>
            <a:r>
              <a:rPr lang="el-GR" sz="2500" dirty="0"/>
              <a:t>περισσότερες γλώσσες προγραμματισμού είναι διαδικαστικές </a:t>
            </a:r>
          </a:p>
          <a:p>
            <a:r>
              <a:rPr lang="el-GR" sz="2500" dirty="0" smtClean="0"/>
              <a:t>Ευνοείται </a:t>
            </a:r>
            <a:r>
              <a:rPr lang="el-GR" sz="2500" dirty="0"/>
              <a:t>άμεσα η δημιουργία και εκτεταμένη χρήση βιβλιοθηκών προγραμμάτων που περιέχουν υπορουτίνες σχετικές με κοινά θέματα (π.χ. βιβλιοθήκη γραφικών) </a:t>
            </a:r>
          </a:p>
          <a:p>
            <a:endParaRPr lang="en-US" sz="24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35</a:t>
            </a:fld>
            <a:endParaRPr lang="en-US"/>
          </a:p>
        </p:txBody>
      </p:sp>
    </p:spTree>
    <p:extLst>
      <p:ext uri="{BB962C8B-B14F-4D97-AF65-F5344CB8AC3E}">
        <p14:creationId xmlns:p14="http://schemas.microsoft.com/office/powerpoint/2010/main" val="79185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856"/>
            <a:ext cx="8229600" cy="952500"/>
          </a:xfrm>
        </p:spPr>
        <p:txBody>
          <a:bodyPr>
            <a:normAutofit fontScale="90000"/>
          </a:bodyPr>
          <a:lstStyle/>
          <a:p>
            <a:r>
              <a:rPr lang="el-GR" dirty="0" err="1"/>
              <a:t>Δηλωτικός</a:t>
            </a:r>
            <a:r>
              <a:rPr lang="el-GR" dirty="0"/>
              <a:t> </a:t>
            </a:r>
            <a:r>
              <a:rPr lang="el-GR" dirty="0" err="1" smtClean="0"/>
              <a:t>Προγραμματισμός</a:t>
            </a:r>
            <a:r>
              <a:rPr lang="el-GR" dirty="0" smtClean="0"/>
              <a:t/>
            </a:r>
            <a:br>
              <a:rPr lang="el-GR" dirty="0" smtClean="0"/>
            </a:br>
            <a:r>
              <a:rPr lang="el-GR" sz="4000" dirty="0" err="1" smtClean="0"/>
              <a:t>Declarative</a:t>
            </a:r>
            <a:r>
              <a:rPr lang="el-GR" sz="4000" dirty="0" smtClean="0"/>
              <a:t> </a:t>
            </a:r>
            <a:r>
              <a:rPr lang="el-GR" sz="4000" dirty="0" err="1"/>
              <a:t>Programming</a:t>
            </a:r>
            <a:r>
              <a:rPr lang="en-US" dirty="0"/>
              <a:t/>
            </a:r>
            <a:br>
              <a:rPr lang="en-US" dirty="0"/>
            </a:br>
            <a:endParaRPr lang="el-GR" dirty="0"/>
          </a:p>
        </p:txBody>
      </p:sp>
      <p:sp>
        <p:nvSpPr>
          <p:cNvPr id="3" name="Content Placeholder 2"/>
          <p:cNvSpPr>
            <a:spLocks noGrp="1"/>
          </p:cNvSpPr>
          <p:nvPr>
            <p:ph idx="1"/>
          </p:nvPr>
        </p:nvSpPr>
        <p:spPr/>
        <p:txBody>
          <a:bodyPr>
            <a:noAutofit/>
          </a:bodyPr>
          <a:lstStyle/>
          <a:p>
            <a:r>
              <a:rPr lang="el-GR" sz="2400" dirty="0" err="1" smtClean="0"/>
              <a:t>Ένα</a:t>
            </a:r>
            <a:r>
              <a:rPr lang="el-GR" sz="2400" dirty="0" smtClean="0"/>
              <a:t> </a:t>
            </a:r>
            <a:r>
              <a:rPr lang="el-GR" sz="2400" dirty="0"/>
              <a:t>πρόβλημα αποτελείται από σχέσεις που περιγράφουν τα συστατικά του προβλήματος και τους συσχετισμούς μεταξύ τους </a:t>
            </a:r>
          </a:p>
          <a:p>
            <a:r>
              <a:rPr lang="el-GR" sz="2400" dirty="0" smtClean="0"/>
              <a:t>Η </a:t>
            </a:r>
            <a:r>
              <a:rPr lang="el-GR" sz="2400" dirty="0"/>
              <a:t>λύση του προβλήματος προκύπτει από την εφαρμογή του μηχανισμού συμπερασμού της γλώσσας </a:t>
            </a:r>
          </a:p>
          <a:p>
            <a:r>
              <a:rPr lang="el-GR" sz="2400" dirty="0" smtClean="0"/>
              <a:t>Το </a:t>
            </a:r>
            <a:r>
              <a:rPr lang="el-GR" sz="2400" dirty="0"/>
              <a:t>πρόγραμμα τερματίζεται όταν βρεθούν όλες οι δυνατές λύσεις του προβλήματος </a:t>
            </a:r>
          </a:p>
          <a:p>
            <a:r>
              <a:rPr lang="el-GR" sz="2400" b="1" dirty="0" smtClean="0"/>
              <a:t>Παραλληλισμός</a:t>
            </a:r>
            <a:r>
              <a:rPr lang="el-GR" sz="2400" b="1" dirty="0"/>
              <a:t>: </a:t>
            </a:r>
            <a:r>
              <a:rPr lang="el-GR" sz="2400" dirty="0"/>
              <a:t>χάρτης ↔ σαφείς οδηγίες για την εύρεση της πορείας </a:t>
            </a:r>
          </a:p>
          <a:p>
            <a:endParaRPr lang="en-US" sz="24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36</a:t>
            </a:fld>
            <a:endParaRPr lang="en-US"/>
          </a:p>
        </p:txBody>
      </p:sp>
    </p:spTree>
    <p:extLst>
      <p:ext uri="{BB962C8B-B14F-4D97-AF65-F5344CB8AC3E}">
        <p14:creationId xmlns:p14="http://schemas.microsoft.com/office/powerpoint/2010/main" val="97021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34" y="464840"/>
            <a:ext cx="8229600" cy="952500"/>
          </a:xfrm>
        </p:spPr>
        <p:txBody>
          <a:bodyPr>
            <a:normAutofit fontScale="90000"/>
          </a:bodyPr>
          <a:lstStyle/>
          <a:p>
            <a:r>
              <a:rPr lang="el-GR" sz="4000" dirty="0" err="1"/>
              <a:t>Αντικειμενοστρεφής</a:t>
            </a:r>
            <a:r>
              <a:rPr lang="el-GR" sz="4000" dirty="0"/>
              <a:t> </a:t>
            </a:r>
            <a:r>
              <a:rPr lang="el-GR" sz="4000" dirty="0" err="1" smtClean="0"/>
              <a:t>Προγραμματισμός</a:t>
            </a:r>
            <a:r>
              <a:rPr lang="el-GR" sz="3600" dirty="0" smtClean="0"/>
              <a:t/>
            </a:r>
            <a:br>
              <a:rPr lang="el-GR" sz="3600" dirty="0" smtClean="0"/>
            </a:br>
            <a:r>
              <a:rPr lang="en-US" sz="3600" dirty="0" smtClean="0"/>
              <a:t>Object </a:t>
            </a:r>
            <a:r>
              <a:rPr lang="en-US" sz="3600" dirty="0"/>
              <a:t>Oriented Programming</a:t>
            </a:r>
            <a:r>
              <a:rPr lang="el-GR" sz="3600" dirty="0"/>
              <a:t/>
            </a:r>
            <a:br>
              <a:rPr lang="el-GR" sz="3600" dirty="0"/>
            </a:br>
            <a:endParaRPr lang="en-US" sz="3600" dirty="0"/>
          </a:p>
        </p:txBody>
      </p:sp>
      <p:sp>
        <p:nvSpPr>
          <p:cNvPr id="3" name="Content Placeholder 2"/>
          <p:cNvSpPr>
            <a:spLocks noGrp="1"/>
          </p:cNvSpPr>
          <p:nvPr>
            <p:ph idx="1"/>
          </p:nvPr>
        </p:nvSpPr>
        <p:spPr>
          <a:xfrm>
            <a:off x="457200" y="1333500"/>
            <a:ext cx="8229600" cy="4044280"/>
          </a:xfrm>
        </p:spPr>
        <p:txBody>
          <a:bodyPr>
            <a:noAutofit/>
          </a:bodyPr>
          <a:lstStyle/>
          <a:p>
            <a:r>
              <a:rPr lang="el-GR" sz="2800" dirty="0" smtClean="0"/>
              <a:t>Βασίζεται </a:t>
            </a:r>
            <a:r>
              <a:rPr lang="el-GR" sz="2800" dirty="0"/>
              <a:t>σε αντικείμενα (objects) διαφόρων κατηγοριών (classes), τα οποία αλληλεπιδρούν μεταξύ τους </a:t>
            </a:r>
          </a:p>
          <a:p>
            <a:r>
              <a:rPr lang="el-GR" sz="2800" dirty="0" smtClean="0"/>
              <a:t>Πρώτα </a:t>
            </a:r>
            <a:r>
              <a:rPr lang="el-GR" sz="2800" dirty="0"/>
              <a:t>ορίζονται τα κατάλληλα για το πρόβλημα αντικείμενα και στη συνέχεια χρησιμοποιούνται για να περιγραφεί βήμα προς βήμα η εξεύρεση της λύσης </a:t>
            </a:r>
          </a:p>
          <a:p>
            <a:endParaRPr lang="en-US" sz="28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37</a:t>
            </a:fld>
            <a:endParaRPr lang="en-US"/>
          </a:p>
        </p:txBody>
      </p:sp>
    </p:spTree>
    <p:extLst>
      <p:ext uri="{BB962C8B-B14F-4D97-AF65-F5344CB8AC3E}">
        <p14:creationId xmlns:p14="http://schemas.microsoft.com/office/powerpoint/2010/main" val="3087748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3244"/>
            <a:ext cx="8229600" cy="952500"/>
          </a:xfrm>
        </p:spPr>
        <p:txBody>
          <a:bodyPr>
            <a:normAutofit fontScale="90000"/>
          </a:bodyPr>
          <a:lstStyle/>
          <a:p>
            <a:r>
              <a:rPr lang="el-GR" dirty="0" err="1"/>
              <a:t>Οπτικός</a:t>
            </a:r>
            <a:r>
              <a:rPr lang="el-GR" dirty="0"/>
              <a:t> </a:t>
            </a:r>
            <a:r>
              <a:rPr lang="el-GR" dirty="0" err="1" smtClean="0"/>
              <a:t>Προγραμματισμός</a:t>
            </a:r>
            <a:r>
              <a:rPr lang="el-GR" dirty="0" smtClean="0"/>
              <a:t/>
            </a:r>
            <a:br>
              <a:rPr lang="el-GR" dirty="0" smtClean="0"/>
            </a:br>
            <a:r>
              <a:rPr lang="el-GR" sz="4000" dirty="0" err="1" smtClean="0"/>
              <a:t>Visual</a:t>
            </a:r>
            <a:r>
              <a:rPr lang="el-GR" sz="4000" dirty="0" smtClean="0"/>
              <a:t> </a:t>
            </a:r>
            <a:r>
              <a:rPr lang="el-GR" sz="4000" dirty="0" err="1"/>
              <a:t>Programming</a:t>
            </a:r>
            <a:r>
              <a:rPr lang="en-US" sz="4000" dirty="0"/>
              <a:t/>
            </a:r>
            <a:br>
              <a:rPr lang="en-US" sz="4000" dirty="0"/>
            </a:br>
            <a:r>
              <a:rPr lang="el-GR" dirty="0" smtClean="0"/>
              <a:t> </a:t>
            </a:r>
            <a:endParaRPr lang="en-US" dirty="0"/>
          </a:p>
        </p:txBody>
      </p:sp>
      <p:sp>
        <p:nvSpPr>
          <p:cNvPr id="3" name="Content Placeholder 2"/>
          <p:cNvSpPr>
            <a:spLocks noGrp="1"/>
          </p:cNvSpPr>
          <p:nvPr>
            <p:ph idx="1"/>
          </p:nvPr>
        </p:nvSpPr>
        <p:spPr/>
        <p:txBody>
          <a:bodyPr>
            <a:normAutofit/>
          </a:bodyPr>
          <a:lstStyle/>
          <a:p>
            <a:r>
              <a:rPr lang="el-GR" sz="2800" dirty="0" err="1" smtClean="0"/>
              <a:t>Παρέχεται</a:t>
            </a:r>
            <a:r>
              <a:rPr lang="el-GR" sz="2800" dirty="0" smtClean="0"/>
              <a:t> </a:t>
            </a:r>
            <a:r>
              <a:rPr lang="el-GR" sz="2800" dirty="0"/>
              <a:t>ευκολία </a:t>
            </a:r>
            <a:r>
              <a:rPr lang="el-GR" sz="2800" dirty="0" err="1"/>
              <a:t>ανάπτυξης</a:t>
            </a:r>
            <a:r>
              <a:rPr lang="el-GR" sz="2800" dirty="0"/>
              <a:t> ολοκληρωμένων εφαρμογών </a:t>
            </a:r>
          </a:p>
          <a:p>
            <a:r>
              <a:rPr lang="el-GR" sz="2800" dirty="0" smtClean="0"/>
              <a:t>Έτοιμες </a:t>
            </a:r>
            <a:r>
              <a:rPr lang="el-GR" sz="2800" dirty="0"/>
              <a:t>βιβλιοθήκες γραφικών που μπορούν να χρησιμοποιηθούν σε διαφορετικές εφαρμογές </a:t>
            </a:r>
          </a:p>
          <a:p>
            <a:r>
              <a:rPr lang="el-GR" sz="2800" dirty="0" smtClean="0"/>
              <a:t>Περισσότερο </a:t>
            </a:r>
            <a:r>
              <a:rPr lang="el-GR" sz="2800" dirty="0"/>
              <a:t>οικείος στους προγραμματιστές </a:t>
            </a:r>
          </a:p>
          <a:p>
            <a:endParaRPr lang="en-US" sz="28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38</a:t>
            </a:fld>
            <a:endParaRPr lang="en-US"/>
          </a:p>
        </p:txBody>
      </p:sp>
    </p:spTree>
    <p:extLst>
      <p:ext uri="{BB962C8B-B14F-4D97-AF65-F5344CB8AC3E}">
        <p14:creationId xmlns:p14="http://schemas.microsoft.com/office/powerpoint/2010/main" val="109370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28865"/>
            <a:ext cx="8229600" cy="952500"/>
          </a:xfrm>
        </p:spPr>
        <p:txBody>
          <a:bodyPr>
            <a:normAutofit/>
          </a:bodyPr>
          <a:lstStyle/>
          <a:p>
            <a:r>
              <a:rPr lang="el-GR" sz="3600" dirty="0" err="1"/>
              <a:t>Εξέλιξη</a:t>
            </a:r>
            <a:r>
              <a:rPr lang="el-GR" sz="3600" dirty="0"/>
              <a:t> </a:t>
            </a:r>
            <a:r>
              <a:rPr lang="el-GR" sz="3600" dirty="0" err="1"/>
              <a:t>Γλωσσών</a:t>
            </a:r>
            <a:r>
              <a:rPr lang="el-GR" sz="3600" dirty="0"/>
              <a:t> </a:t>
            </a:r>
            <a:r>
              <a:rPr lang="el-GR" sz="3600" dirty="0" err="1" smtClean="0"/>
              <a:t>Προγραμματισμου</a:t>
            </a:r>
            <a:r>
              <a:rPr lang="el-GR" sz="3600" dirty="0" smtClean="0"/>
              <a:t>́</a:t>
            </a:r>
            <a:r>
              <a:rPr lang="en-US" sz="3600" baseline="-25000" dirty="0" smtClean="0"/>
              <a:t>1/4</a:t>
            </a:r>
            <a:r>
              <a:rPr lang="el-GR" sz="3600" baseline="-25000" dirty="0" smtClean="0"/>
              <a:t> </a:t>
            </a:r>
            <a:endParaRPr lang="el-GR" sz="3600" baseline="-25000" dirty="0"/>
          </a:p>
        </p:txBody>
      </p:sp>
      <p:sp>
        <p:nvSpPr>
          <p:cNvPr id="3" name="Θέση περιεχομένου 2"/>
          <p:cNvSpPr>
            <a:spLocks noGrp="1"/>
          </p:cNvSpPr>
          <p:nvPr>
            <p:ph idx="1"/>
          </p:nvPr>
        </p:nvSpPr>
        <p:spPr>
          <a:xfrm>
            <a:off x="457200" y="1333500"/>
            <a:ext cx="8229600" cy="4044280"/>
          </a:xfrm>
        </p:spPr>
        <p:txBody>
          <a:bodyPr>
            <a:noAutofit/>
          </a:bodyPr>
          <a:lstStyle/>
          <a:p>
            <a:r>
              <a:rPr lang="el-GR" sz="2400" dirty="0"/>
              <a:t>Ο ψευδοκώδικας </a:t>
            </a:r>
            <a:r>
              <a:rPr lang="el-GR" sz="2400" dirty="0" err="1"/>
              <a:t>είναι</a:t>
            </a:r>
            <a:r>
              <a:rPr lang="el-GR" sz="2400" dirty="0"/>
              <a:t> </a:t>
            </a:r>
            <a:r>
              <a:rPr lang="el-GR" sz="2400" dirty="0" err="1"/>
              <a:t>κάτι</a:t>
            </a:r>
            <a:r>
              <a:rPr lang="el-GR" sz="2400" dirty="0"/>
              <a:t> που </a:t>
            </a:r>
            <a:r>
              <a:rPr lang="el-GR" sz="2400" dirty="0" err="1"/>
              <a:t>μοιάζει</a:t>
            </a:r>
            <a:r>
              <a:rPr lang="el-GR" sz="2400" dirty="0"/>
              <a:t> με </a:t>
            </a:r>
            <a:r>
              <a:rPr lang="el-GR" sz="2400" dirty="0" err="1"/>
              <a:t>κώδικα</a:t>
            </a:r>
            <a:r>
              <a:rPr lang="el-GR" sz="2400" dirty="0"/>
              <a:t> προγραμματισμού, </a:t>
            </a:r>
            <a:r>
              <a:rPr lang="el-GR" sz="2400" dirty="0" err="1"/>
              <a:t>αλλα</a:t>
            </a:r>
            <a:r>
              <a:rPr lang="el-GR" sz="2400" dirty="0"/>
              <a:t>́ δεν </a:t>
            </a:r>
            <a:r>
              <a:rPr lang="el-GR" sz="2400" dirty="0" err="1"/>
              <a:t>είναι</a:t>
            </a:r>
            <a:r>
              <a:rPr lang="el-GR" sz="2400" dirty="0"/>
              <a:t>. </a:t>
            </a:r>
          </a:p>
          <a:p>
            <a:r>
              <a:rPr lang="el-GR" sz="2400" dirty="0"/>
              <a:t>Ο ψευδοκώδικας </a:t>
            </a:r>
            <a:r>
              <a:rPr lang="el-GR" sz="2400" dirty="0" err="1"/>
              <a:t>είναι</a:t>
            </a:r>
            <a:r>
              <a:rPr lang="el-GR" sz="2400" dirty="0"/>
              <a:t> μια </a:t>
            </a:r>
            <a:r>
              <a:rPr lang="el-GR" sz="2400" dirty="0" err="1"/>
              <a:t>δομημένη</a:t>
            </a:r>
            <a:r>
              <a:rPr lang="el-GR" sz="2400" dirty="0"/>
              <a:t> γλώσσα που </a:t>
            </a:r>
            <a:r>
              <a:rPr lang="el-GR" sz="2400" dirty="0" err="1"/>
              <a:t>χρησιμοποιει</a:t>
            </a:r>
            <a:r>
              <a:rPr lang="el-GR" sz="2400" dirty="0"/>
              <a:t>́: </a:t>
            </a:r>
          </a:p>
          <a:p>
            <a:pPr lvl="1">
              <a:buFont typeface="Wingdings" panose="05000000000000000000" pitchFamily="2" charset="2"/>
              <a:buChar char="§"/>
            </a:pPr>
            <a:r>
              <a:rPr lang="el-GR" sz="2400" dirty="0" err="1"/>
              <a:t>στοιχεία</a:t>
            </a:r>
            <a:r>
              <a:rPr lang="el-GR" sz="2400" dirty="0"/>
              <a:t> (</a:t>
            </a:r>
            <a:r>
              <a:rPr lang="el-GR" sz="2400" dirty="0" err="1"/>
              <a:t>συντακτικές</a:t>
            </a:r>
            <a:r>
              <a:rPr lang="el-GR" sz="2400" dirty="0"/>
              <a:t> </a:t>
            </a:r>
            <a:r>
              <a:rPr lang="el-GR" sz="2400" dirty="0" err="1"/>
              <a:t>δομές</a:t>
            </a:r>
            <a:r>
              <a:rPr lang="el-GR" sz="2400" dirty="0"/>
              <a:t>) </a:t>
            </a:r>
            <a:r>
              <a:rPr lang="el-GR" sz="2400" dirty="0" err="1"/>
              <a:t>απο</a:t>
            </a:r>
            <a:r>
              <a:rPr lang="el-GR" sz="2400" dirty="0"/>
              <a:t>́ τις </a:t>
            </a:r>
            <a:r>
              <a:rPr lang="el-GR" sz="2400" dirty="0" err="1"/>
              <a:t>γλώσσες</a:t>
            </a:r>
            <a:r>
              <a:rPr lang="el-GR" sz="2400" dirty="0"/>
              <a:t> προγραμματισμού </a:t>
            </a:r>
          </a:p>
          <a:p>
            <a:pPr lvl="1">
              <a:buFont typeface="Wingdings" panose="05000000000000000000" pitchFamily="2" charset="2"/>
              <a:buChar char="§"/>
            </a:pPr>
            <a:r>
              <a:rPr lang="el-GR" sz="2400" dirty="0" err="1"/>
              <a:t>συμβολισμούς</a:t>
            </a:r>
            <a:r>
              <a:rPr lang="el-GR" sz="2400" dirty="0"/>
              <a:t> (</a:t>
            </a:r>
            <a:r>
              <a:rPr lang="el-GR" sz="2400" dirty="0" err="1"/>
              <a:t>σημασιολογικα</a:t>
            </a:r>
            <a:r>
              <a:rPr lang="el-GR" sz="2400" dirty="0"/>
              <a:t>́ </a:t>
            </a:r>
            <a:r>
              <a:rPr lang="el-GR" sz="2400" dirty="0" err="1"/>
              <a:t>στοιχεία</a:t>
            </a:r>
            <a:r>
              <a:rPr lang="el-GR" sz="2400" dirty="0"/>
              <a:t>) </a:t>
            </a:r>
            <a:r>
              <a:rPr lang="el-GR" sz="2400" dirty="0" err="1"/>
              <a:t>απο</a:t>
            </a:r>
            <a:r>
              <a:rPr lang="el-GR" sz="2400" dirty="0"/>
              <a:t>́ τα </a:t>
            </a:r>
            <a:r>
              <a:rPr lang="el-GR" sz="2400" dirty="0" err="1"/>
              <a:t>Μαθηματικα</a:t>
            </a:r>
            <a:r>
              <a:rPr lang="el-GR" sz="2400" dirty="0"/>
              <a:t>́ και τη </a:t>
            </a:r>
            <a:r>
              <a:rPr lang="el-GR" sz="2400" dirty="0" err="1"/>
              <a:t>Μαθηματικη</a:t>
            </a:r>
            <a:r>
              <a:rPr lang="el-GR" sz="2400" dirty="0"/>
              <a:t>́ </a:t>
            </a:r>
            <a:r>
              <a:rPr lang="el-GR" sz="2400" dirty="0" err="1"/>
              <a:t>Λογικη</a:t>
            </a:r>
            <a:r>
              <a:rPr lang="el-GR" sz="2400" dirty="0"/>
              <a:t>́ </a:t>
            </a:r>
          </a:p>
          <a:p>
            <a:pPr lvl="1">
              <a:buFont typeface="Wingdings" panose="05000000000000000000" pitchFamily="2" charset="2"/>
              <a:buChar char="§"/>
            </a:pPr>
            <a:r>
              <a:rPr lang="el-GR" sz="2400" dirty="0" err="1"/>
              <a:t>στοιχεία</a:t>
            </a:r>
            <a:r>
              <a:rPr lang="el-GR" sz="2400" dirty="0"/>
              <a:t> (</a:t>
            </a:r>
            <a:r>
              <a:rPr lang="el-GR" sz="2400" dirty="0" err="1"/>
              <a:t>λεκτικές</a:t>
            </a:r>
            <a:r>
              <a:rPr lang="el-GR" sz="2400" dirty="0"/>
              <a:t> </a:t>
            </a:r>
            <a:r>
              <a:rPr lang="el-GR" sz="2400" dirty="0" err="1"/>
              <a:t>περιγραφές</a:t>
            </a:r>
            <a:r>
              <a:rPr lang="el-GR" sz="2400" dirty="0"/>
              <a:t>) </a:t>
            </a:r>
            <a:r>
              <a:rPr lang="el-GR" sz="2400" dirty="0" err="1"/>
              <a:t>απο</a:t>
            </a:r>
            <a:r>
              <a:rPr lang="el-GR" sz="2400" dirty="0"/>
              <a:t>́ τη </a:t>
            </a:r>
            <a:r>
              <a:rPr lang="el-GR" sz="2400" dirty="0" err="1"/>
              <a:t>φυσικη</a:t>
            </a:r>
            <a:r>
              <a:rPr lang="el-GR" sz="2400" dirty="0"/>
              <a:t>́ γλώσσα</a:t>
            </a:r>
          </a:p>
          <a:p>
            <a:endParaRPr lang="en-US" sz="2400" dirty="0"/>
          </a:p>
          <a:p>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882349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28865"/>
            <a:ext cx="8229600" cy="952500"/>
          </a:xfrm>
        </p:spPr>
        <p:txBody>
          <a:bodyPr>
            <a:normAutofit/>
          </a:bodyPr>
          <a:lstStyle/>
          <a:p>
            <a:r>
              <a:rPr lang="el-GR" sz="3600" dirty="0" err="1"/>
              <a:t>Εξέλιξη</a:t>
            </a:r>
            <a:r>
              <a:rPr lang="el-GR" sz="3600" dirty="0"/>
              <a:t> </a:t>
            </a:r>
            <a:r>
              <a:rPr lang="el-GR" sz="3600" dirty="0" err="1"/>
              <a:t>Γλωσσών</a:t>
            </a:r>
            <a:r>
              <a:rPr lang="el-GR" sz="3600" dirty="0"/>
              <a:t> </a:t>
            </a:r>
            <a:r>
              <a:rPr lang="el-GR" sz="3600" dirty="0" err="1" smtClean="0"/>
              <a:t>Προγραμματισμου</a:t>
            </a:r>
            <a:r>
              <a:rPr lang="el-GR" sz="3600" dirty="0" smtClean="0"/>
              <a:t>́</a:t>
            </a:r>
            <a:r>
              <a:rPr lang="en-US" sz="3600" baseline="-25000" dirty="0" smtClean="0"/>
              <a:t>2/4</a:t>
            </a:r>
            <a:r>
              <a:rPr lang="el-GR" sz="3600" baseline="-25000" dirty="0" smtClean="0"/>
              <a:t>  </a:t>
            </a:r>
            <a:endParaRPr lang="el-GR" sz="3600" baseline="-25000" dirty="0"/>
          </a:p>
        </p:txBody>
      </p:sp>
      <p:sp>
        <p:nvSpPr>
          <p:cNvPr id="3" name="Θέση περιεχομένου 2"/>
          <p:cNvSpPr>
            <a:spLocks noGrp="1"/>
          </p:cNvSpPr>
          <p:nvPr>
            <p:ph idx="1"/>
          </p:nvPr>
        </p:nvSpPr>
        <p:spPr>
          <a:xfrm>
            <a:off x="457200" y="1333500"/>
            <a:ext cx="8229600" cy="4044280"/>
          </a:xfrm>
        </p:spPr>
        <p:txBody>
          <a:bodyPr>
            <a:noAutofit/>
          </a:bodyPr>
          <a:lstStyle/>
          <a:p>
            <a:pPr marL="342900" lvl="1" indent="-342900">
              <a:buFont typeface="Wingdings" panose="05000000000000000000" pitchFamily="2" charset="2"/>
              <a:buChar char="§"/>
            </a:pPr>
            <a:r>
              <a:rPr lang="el-GR" sz="2400" b="1" dirty="0"/>
              <a:t>BASIC (</a:t>
            </a:r>
            <a:r>
              <a:rPr lang="el-GR" sz="2400" b="1" dirty="0" err="1"/>
              <a:t>Beginners</a:t>
            </a:r>
            <a:r>
              <a:rPr lang="el-GR" sz="2400" b="1" dirty="0"/>
              <a:t> </a:t>
            </a:r>
            <a:r>
              <a:rPr lang="el-GR" sz="2400" b="1" dirty="0" err="1"/>
              <a:t>All-purpose</a:t>
            </a:r>
            <a:r>
              <a:rPr lang="el-GR" sz="2400" b="1" dirty="0"/>
              <a:t> </a:t>
            </a:r>
            <a:r>
              <a:rPr lang="el-GR" sz="2400" b="1" dirty="0" err="1"/>
              <a:t>Symbolic</a:t>
            </a:r>
            <a:r>
              <a:rPr lang="el-GR" sz="2400" b="1" dirty="0"/>
              <a:t> </a:t>
            </a:r>
            <a:r>
              <a:rPr lang="el-GR" sz="2400" b="1" dirty="0" err="1"/>
              <a:t>Instruction</a:t>
            </a:r>
            <a:r>
              <a:rPr lang="el-GR" sz="2400" b="1" dirty="0"/>
              <a:t> </a:t>
            </a:r>
            <a:r>
              <a:rPr lang="el-GR" sz="2400" b="1" dirty="0" err="1"/>
              <a:t>Code</a:t>
            </a:r>
            <a:r>
              <a:rPr lang="el-GR" sz="2400" b="1" dirty="0"/>
              <a:t>) </a:t>
            </a:r>
          </a:p>
          <a:p>
            <a:pPr marL="623347" lvl="3" indent="-342900">
              <a:buFont typeface="Wingdings" panose="05000000000000000000" pitchFamily="2" charset="2"/>
              <a:buChar char="§"/>
            </a:pPr>
            <a:r>
              <a:rPr lang="en-US" dirty="0"/>
              <a:t> </a:t>
            </a:r>
            <a:r>
              <a:rPr lang="el-GR" dirty="0"/>
              <a:t>J. </a:t>
            </a:r>
            <a:r>
              <a:rPr lang="el-GR" dirty="0" err="1"/>
              <a:t>Kemmeny</a:t>
            </a:r>
            <a:r>
              <a:rPr lang="el-GR" dirty="0"/>
              <a:t>, T. </a:t>
            </a:r>
            <a:r>
              <a:rPr lang="el-GR" dirty="0" err="1"/>
              <a:t>Kurtz</a:t>
            </a:r>
            <a:r>
              <a:rPr lang="el-GR" dirty="0"/>
              <a:t>, 1961 </a:t>
            </a:r>
          </a:p>
          <a:p>
            <a:pPr marL="623347" lvl="3" indent="-342900">
              <a:buFont typeface="Wingdings" panose="05000000000000000000" pitchFamily="2" charset="2"/>
              <a:buChar char="§"/>
            </a:pPr>
            <a:r>
              <a:rPr lang="en-US" dirty="0"/>
              <a:t> </a:t>
            </a:r>
            <a:r>
              <a:rPr lang="el-GR" dirty="0" err="1"/>
              <a:t>Ιδιαίτερα</a:t>
            </a:r>
            <a:r>
              <a:rPr lang="el-GR" dirty="0"/>
              <a:t> </a:t>
            </a:r>
            <a:r>
              <a:rPr lang="el-GR" dirty="0" err="1"/>
              <a:t>διαδεδομένη</a:t>
            </a:r>
            <a:r>
              <a:rPr lang="el-GR" dirty="0"/>
              <a:t> σε </a:t>
            </a:r>
            <a:r>
              <a:rPr lang="el-GR" dirty="0" err="1"/>
              <a:t>αρχάριους</a:t>
            </a:r>
            <a:r>
              <a:rPr lang="el-GR" dirty="0"/>
              <a:t> και </a:t>
            </a:r>
            <a:r>
              <a:rPr lang="el-GR" dirty="0" err="1"/>
              <a:t>απλούς</a:t>
            </a:r>
            <a:r>
              <a:rPr lang="el-GR" dirty="0"/>
              <a:t> </a:t>
            </a:r>
            <a:r>
              <a:rPr lang="el-GR" dirty="0" err="1"/>
              <a:t>χρήστες</a:t>
            </a:r>
            <a:r>
              <a:rPr lang="el-GR" dirty="0"/>
              <a:t> </a:t>
            </a:r>
            <a:r>
              <a:rPr lang="el-GR" dirty="0" err="1"/>
              <a:t>υπολογιστών</a:t>
            </a:r>
            <a:r>
              <a:rPr lang="el-GR" dirty="0"/>
              <a:t> </a:t>
            </a:r>
          </a:p>
          <a:p>
            <a:pPr marL="623347" lvl="3" indent="-342900">
              <a:buFont typeface="Wingdings" panose="05000000000000000000" pitchFamily="2" charset="2"/>
              <a:buChar char="§"/>
            </a:pPr>
            <a:r>
              <a:rPr lang="en-US" dirty="0"/>
              <a:t> </a:t>
            </a:r>
            <a:r>
              <a:rPr lang="el-GR" dirty="0" err="1"/>
              <a:t>Quick</a:t>
            </a:r>
            <a:r>
              <a:rPr lang="el-GR" dirty="0"/>
              <a:t> </a:t>
            </a:r>
            <a:r>
              <a:rPr lang="el-GR" dirty="0" err="1"/>
              <a:t>Basic</a:t>
            </a:r>
            <a:r>
              <a:rPr lang="el-GR" dirty="0"/>
              <a:t>, </a:t>
            </a:r>
            <a:r>
              <a:rPr lang="el-GR" dirty="0" err="1"/>
              <a:t>Visual</a:t>
            </a:r>
            <a:r>
              <a:rPr lang="el-GR" dirty="0"/>
              <a:t> </a:t>
            </a:r>
            <a:r>
              <a:rPr lang="el-GR" dirty="0" err="1"/>
              <a:t>Basic</a:t>
            </a:r>
            <a:r>
              <a:rPr lang="el-GR" dirty="0"/>
              <a:t>: οι πιο </a:t>
            </a:r>
            <a:r>
              <a:rPr lang="el-GR" dirty="0" err="1"/>
              <a:t>πετυχημένες</a:t>
            </a:r>
            <a:r>
              <a:rPr lang="el-GR" dirty="0"/>
              <a:t> </a:t>
            </a:r>
            <a:r>
              <a:rPr lang="el-GR" dirty="0" err="1"/>
              <a:t>εκδόσεις</a:t>
            </a:r>
            <a:r>
              <a:rPr lang="el-GR" dirty="0"/>
              <a:t> </a:t>
            </a:r>
          </a:p>
          <a:p>
            <a:pPr>
              <a:buFont typeface="Wingdings" panose="05000000000000000000" pitchFamily="2" charset="2"/>
              <a:buChar char="§"/>
            </a:pPr>
            <a:r>
              <a:rPr lang="el-GR" sz="2400" b="1" dirty="0"/>
              <a:t>PASCAL</a:t>
            </a:r>
            <a:endParaRPr lang="en-US" sz="2400" b="1" dirty="0"/>
          </a:p>
          <a:p>
            <a:pPr lvl="1">
              <a:buFont typeface="Wingdings" panose="05000000000000000000" pitchFamily="2" charset="2"/>
              <a:buChar char="§"/>
            </a:pPr>
            <a:r>
              <a:rPr lang="el-GR" sz="2000" dirty="0"/>
              <a:t>K. </a:t>
            </a:r>
            <a:r>
              <a:rPr lang="el-GR" sz="2000" dirty="0" err="1"/>
              <a:t>Jensen</a:t>
            </a:r>
            <a:r>
              <a:rPr lang="el-GR" sz="2000" dirty="0"/>
              <a:t>, N. </a:t>
            </a:r>
            <a:r>
              <a:rPr lang="el-GR" sz="2000" dirty="0" err="1"/>
              <a:t>Wirth</a:t>
            </a:r>
            <a:r>
              <a:rPr lang="el-GR" sz="2000" dirty="0"/>
              <a:t>, 1971</a:t>
            </a:r>
            <a:endParaRPr lang="en-US" sz="2000" dirty="0"/>
          </a:p>
          <a:p>
            <a:pPr lvl="1">
              <a:buFont typeface="Wingdings" panose="05000000000000000000" pitchFamily="2" charset="2"/>
              <a:buChar char="§"/>
            </a:pPr>
            <a:r>
              <a:rPr lang="el-GR" sz="2000" dirty="0" err="1"/>
              <a:t>Γενικής</a:t>
            </a:r>
            <a:r>
              <a:rPr lang="el-GR" sz="2000" dirty="0"/>
              <a:t> </a:t>
            </a:r>
            <a:r>
              <a:rPr lang="el-GR" sz="2000" dirty="0" err="1"/>
              <a:t>χρήσης</a:t>
            </a:r>
            <a:endParaRPr lang="en-US" sz="2000" dirty="0"/>
          </a:p>
          <a:p>
            <a:pPr lvl="1">
              <a:buFont typeface="Wingdings" panose="05000000000000000000" pitchFamily="2" charset="2"/>
              <a:buChar char="§"/>
            </a:pPr>
            <a:r>
              <a:rPr lang="el-GR" sz="2000" dirty="0" err="1"/>
              <a:t>Ακολουθει</a:t>
            </a:r>
            <a:r>
              <a:rPr lang="el-GR" sz="2000" dirty="0"/>
              <a:t>́ τις </a:t>
            </a:r>
            <a:r>
              <a:rPr lang="el-GR" sz="2000" dirty="0" err="1"/>
              <a:t>αρχές</a:t>
            </a:r>
            <a:r>
              <a:rPr lang="el-GR" sz="2000" dirty="0"/>
              <a:t> του </a:t>
            </a:r>
            <a:r>
              <a:rPr lang="el-GR" sz="2000" dirty="0" err="1"/>
              <a:t>δομημένου</a:t>
            </a:r>
            <a:r>
              <a:rPr lang="el-GR" sz="2000" dirty="0"/>
              <a:t> προγραμματισμού </a:t>
            </a:r>
          </a:p>
          <a:p>
            <a:endParaRPr lang="en-US" sz="2400" dirty="0"/>
          </a:p>
          <a:p>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3730945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28865"/>
            <a:ext cx="8229600" cy="952500"/>
          </a:xfrm>
        </p:spPr>
        <p:txBody>
          <a:bodyPr>
            <a:normAutofit/>
          </a:bodyPr>
          <a:lstStyle/>
          <a:p>
            <a:r>
              <a:rPr lang="el-GR" sz="3600" dirty="0" err="1"/>
              <a:t>Εξέλιξη</a:t>
            </a:r>
            <a:r>
              <a:rPr lang="el-GR" sz="3600" dirty="0"/>
              <a:t> </a:t>
            </a:r>
            <a:r>
              <a:rPr lang="el-GR" sz="3600" dirty="0" err="1"/>
              <a:t>Γλωσσών</a:t>
            </a:r>
            <a:r>
              <a:rPr lang="el-GR" sz="3600" dirty="0"/>
              <a:t> </a:t>
            </a:r>
            <a:r>
              <a:rPr lang="el-GR" sz="3600" dirty="0" err="1" smtClean="0"/>
              <a:t>Προγραμματισμου</a:t>
            </a:r>
            <a:r>
              <a:rPr lang="el-GR" sz="3600" dirty="0" smtClean="0"/>
              <a:t>́</a:t>
            </a:r>
            <a:r>
              <a:rPr lang="en-US" sz="3600" baseline="-25000" dirty="0" smtClean="0"/>
              <a:t>3/4</a:t>
            </a:r>
            <a:r>
              <a:rPr lang="el-GR" sz="3600" baseline="-25000" dirty="0" smtClean="0"/>
              <a:t>  </a:t>
            </a:r>
            <a:endParaRPr lang="el-GR" sz="3600" baseline="-25000" dirty="0"/>
          </a:p>
        </p:txBody>
      </p:sp>
      <p:sp>
        <p:nvSpPr>
          <p:cNvPr id="3" name="Θέση περιεχομένου 2"/>
          <p:cNvSpPr>
            <a:spLocks noGrp="1"/>
          </p:cNvSpPr>
          <p:nvPr>
            <p:ph idx="1"/>
          </p:nvPr>
        </p:nvSpPr>
        <p:spPr>
          <a:xfrm>
            <a:off x="457200" y="1333500"/>
            <a:ext cx="8229600" cy="4044280"/>
          </a:xfrm>
        </p:spPr>
        <p:txBody>
          <a:bodyPr>
            <a:noAutofit/>
          </a:bodyPr>
          <a:lstStyle/>
          <a:p>
            <a:r>
              <a:rPr lang="el-GR" sz="2400" b="1" dirty="0"/>
              <a:t>PROLOG (</a:t>
            </a:r>
            <a:r>
              <a:rPr lang="el-GR" sz="2400" b="1" dirty="0" err="1"/>
              <a:t>PROgramming</a:t>
            </a:r>
            <a:r>
              <a:rPr lang="el-GR" sz="2400" b="1" dirty="0"/>
              <a:t> in </a:t>
            </a:r>
            <a:r>
              <a:rPr lang="el-GR" sz="2400" b="1" dirty="0" err="1"/>
              <a:t>LOGic</a:t>
            </a:r>
            <a:r>
              <a:rPr lang="el-GR" sz="2400" b="1" dirty="0"/>
              <a:t>) </a:t>
            </a:r>
          </a:p>
          <a:p>
            <a:pPr lvl="1">
              <a:buFont typeface="Wingdings" panose="05000000000000000000" pitchFamily="2" charset="2"/>
              <a:buChar char="§"/>
            </a:pPr>
            <a:r>
              <a:rPr lang="el-GR" sz="2000" dirty="0"/>
              <a:t>1970 </a:t>
            </a:r>
          </a:p>
          <a:p>
            <a:pPr lvl="1">
              <a:buFont typeface="Wingdings" panose="05000000000000000000" pitchFamily="2" charset="2"/>
              <a:buChar char="§"/>
            </a:pPr>
            <a:r>
              <a:rPr lang="el-GR" sz="2000" dirty="0" err="1"/>
              <a:t>Λογικός</a:t>
            </a:r>
            <a:r>
              <a:rPr lang="el-GR" sz="2000" dirty="0"/>
              <a:t> </a:t>
            </a:r>
            <a:r>
              <a:rPr lang="el-GR" sz="2000" dirty="0" err="1"/>
              <a:t>προγραμματισμός</a:t>
            </a:r>
            <a:r>
              <a:rPr lang="el-GR" sz="2000" dirty="0"/>
              <a:t>, </a:t>
            </a:r>
            <a:r>
              <a:rPr lang="el-GR" sz="2000" dirty="0" err="1"/>
              <a:t>χειρισμός</a:t>
            </a:r>
            <a:r>
              <a:rPr lang="el-GR" sz="2000" dirty="0"/>
              <a:t> </a:t>
            </a:r>
            <a:r>
              <a:rPr lang="el-GR" sz="2000" dirty="0" err="1"/>
              <a:t>συμβόλων</a:t>
            </a:r>
            <a:r>
              <a:rPr lang="el-GR" sz="2000" dirty="0"/>
              <a:t> </a:t>
            </a:r>
          </a:p>
          <a:p>
            <a:pPr lvl="1">
              <a:buFont typeface="Wingdings" panose="05000000000000000000" pitchFamily="2" charset="2"/>
              <a:buChar char="§"/>
            </a:pPr>
            <a:r>
              <a:rPr lang="el-GR" sz="2000" dirty="0" err="1"/>
              <a:t>Βασίζεται</a:t>
            </a:r>
            <a:r>
              <a:rPr lang="el-GR" sz="2000" dirty="0"/>
              <a:t> στην </a:t>
            </a:r>
            <a:r>
              <a:rPr lang="el-GR" sz="2000" dirty="0" err="1"/>
              <a:t>μαθηματικη</a:t>
            </a:r>
            <a:r>
              <a:rPr lang="el-GR" sz="2000" dirty="0"/>
              <a:t>́ </a:t>
            </a:r>
            <a:r>
              <a:rPr lang="el-GR" sz="2000" dirty="0" err="1"/>
              <a:t>λογικη</a:t>
            </a:r>
            <a:r>
              <a:rPr lang="el-GR" sz="2000" dirty="0"/>
              <a:t>́ (</a:t>
            </a:r>
            <a:r>
              <a:rPr lang="el-GR" sz="2000" dirty="0" err="1"/>
              <a:t>κατηγορηματικός</a:t>
            </a:r>
            <a:r>
              <a:rPr lang="el-GR" sz="2000" dirty="0"/>
              <a:t> </a:t>
            </a:r>
            <a:r>
              <a:rPr lang="el-GR" sz="2000" dirty="0" err="1"/>
              <a:t>λογισμός</a:t>
            </a:r>
            <a:r>
              <a:rPr lang="el-GR" sz="2000" dirty="0"/>
              <a:t> </a:t>
            </a:r>
            <a:r>
              <a:rPr lang="el-GR" sz="2000" dirty="0" err="1"/>
              <a:t>πρώτης</a:t>
            </a:r>
            <a:r>
              <a:rPr lang="el-GR" sz="2000" dirty="0"/>
              <a:t> </a:t>
            </a:r>
            <a:r>
              <a:rPr lang="el-GR" sz="2000" dirty="0" err="1"/>
              <a:t>τάξης</a:t>
            </a:r>
            <a:r>
              <a:rPr lang="el-GR" sz="2000" dirty="0"/>
              <a:t>) </a:t>
            </a:r>
          </a:p>
          <a:p>
            <a:pPr lvl="1">
              <a:buFont typeface="Wingdings" panose="05000000000000000000" pitchFamily="2" charset="2"/>
              <a:buChar char="§"/>
            </a:pPr>
            <a:r>
              <a:rPr lang="el-GR" sz="2000" dirty="0" err="1"/>
              <a:t>Χρησιμοποιείται</a:t>
            </a:r>
            <a:r>
              <a:rPr lang="el-GR" sz="2000" dirty="0"/>
              <a:t> σε </a:t>
            </a:r>
            <a:r>
              <a:rPr lang="el-GR" sz="2000" dirty="0" err="1"/>
              <a:t>εφαρμογές</a:t>
            </a:r>
            <a:r>
              <a:rPr lang="el-GR" sz="2000" dirty="0"/>
              <a:t> </a:t>
            </a:r>
            <a:r>
              <a:rPr lang="el-GR" sz="2000" dirty="0" err="1"/>
              <a:t>τεχνητής</a:t>
            </a:r>
            <a:r>
              <a:rPr lang="el-GR" sz="2000" dirty="0"/>
              <a:t> </a:t>
            </a:r>
            <a:r>
              <a:rPr lang="el-GR" sz="2000" dirty="0" err="1"/>
              <a:t>νοημοσύνης</a:t>
            </a:r>
            <a:r>
              <a:rPr lang="el-GR" sz="2000" dirty="0"/>
              <a:t> </a:t>
            </a:r>
          </a:p>
          <a:p>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Tree>
    <p:extLst>
      <p:ext uri="{BB962C8B-B14F-4D97-AF65-F5344CB8AC3E}">
        <p14:creationId xmlns:p14="http://schemas.microsoft.com/office/powerpoint/2010/main" val="1287780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28865"/>
            <a:ext cx="8229600" cy="952500"/>
          </a:xfrm>
        </p:spPr>
        <p:txBody>
          <a:bodyPr>
            <a:normAutofit/>
          </a:bodyPr>
          <a:lstStyle/>
          <a:p>
            <a:r>
              <a:rPr lang="el-GR" sz="3600" dirty="0" err="1"/>
              <a:t>Εξέλιξη</a:t>
            </a:r>
            <a:r>
              <a:rPr lang="el-GR" sz="3600" dirty="0"/>
              <a:t> </a:t>
            </a:r>
            <a:r>
              <a:rPr lang="el-GR" sz="3600" dirty="0" err="1"/>
              <a:t>Γλωσσών</a:t>
            </a:r>
            <a:r>
              <a:rPr lang="el-GR" sz="3600" dirty="0"/>
              <a:t> </a:t>
            </a:r>
            <a:r>
              <a:rPr lang="el-GR" sz="3600" dirty="0" err="1" smtClean="0"/>
              <a:t>Προγραμματισμου</a:t>
            </a:r>
            <a:r>
              <a:rPr lang="el-GR" sz="3600" dirty="0" smtClean="0"/>
              <a:t>́</a:t>
            </a:r>
            <a:r>
              <a:rPr lang="en-US" sz="3600" baseline="-25000" dirty="0" smtClean="0"/>
              <a:t>4/4</a:t>
            </a:r>
            <a:r>
              <a:rPr lang="el-GR" sz="3600" baseline="-25000" dirty="0" smtClean="0"/>
              <a:t>  </a:t>
            </a:r>
            <a:endParaRPr lang="el-GR" sz="3600" baseline="-25000" dirty="0"/>
          </a:p>
        </p:txBody>
      </p:sp>
      <p:sp>
        <p:nvSpPr>
          <p:cNvPr id="3" name="Θέση περιεχομένου 2"/>
          <p:cNvSpPr>
            <a:spLocks noGrp="1"/>
          </p:cNvSpPr>
          <p:nvPr>
            <p:ph idx="1"/>
          </p:nvPr>
        </p:nvSpPr>
        <p:spPr>
          <a:xfrm>
            <a:off x="457200" y="1333500"/>
            <a:ext cx="8229600" cy="4044280"/>
          </a:xfrm>
        </p:spPr>
        <p:txBody>
          <a:bodyPr>
            <a:noAutofit/>
          </a:bodyPr>
          <a:lstStyle/>
          <a:p>
            <a:r>
              <a:rPr lang="el-GR" sz="2400" b="1" dirty="0" smtClean="0"/>
              <a:t>C </a:t>
            </a:r>
          </a:p>
          <a:p>
            <a:pPr lvl="1">
              <a:buFont typeface="Wingdings" panose="05000000000000000000" pitchFamily="2" charset="2"/>
              <a:buChar char="§"/>
            </a:pPr>
            <a:r>
              <a:rPr lang="el-GR" sz="2000" dirty="0" smtClean="0"/>
              <a:t>D</a:t>
            </a:r>
            <a:r>
              <a:rPr lang="el-GR" sz="2000" dirty="0"/>
              <a:t>. </a:t>
            </a:r>
            <a:r>
              <a:rPr lang="el-GR" sz="2000" dirty="0" err="1"/>
              <a:t>Ritchie</a:t>
            </a:r>
            <a:r>
              <a:rPr lang="el-GR" sz="2000" dirty="0"/>
              <a:t>, 1972 </a:t>
            </a:r>
          </a:p>
          <a:p>
            <a:pPr lvl="1">
              <a:buFont typeface="Wingdings" panose="05000000000000000000" pitchFamily="2" charset="2"/>
              <a:buChar char="§"/>
            </a:pPr>
            <a:r>
              <a:rPr lang="el-GR" sz="2000" dirty="0" err="1"/>
              <a:t>Υποστήριξη</a:t>
            </a:r>
            <a:r>
              <a:rPr lang="el-GR" sz="2000" dirty="0"/>
              <a:t> </a:t>
            </a:r>
            <a:r>
              <a:rPr lang="el-GR" sz="2000" dirty="0" err="1"/>
              <a:t>πολυ</a:t>
            </a:r>
            <a:r>
              <a:rPr lang="el-GR" sz="2000" dirty="0"/>
              <a:t>́ </a:t>
            </a:r>
            <a:r>
              <a:rPr lang="el-GR" sz="2000" dirty="0" err="1"/>
              <a:t>εξειδικευμένων</a:t>
            </a:r>
            <a:r>
              <a:rPr lang="el-GR" sz="2000" dirty="0"/>
              <a:t> </a:t>
            </a:r>
            <a:r>
              <a:rPr lang="el-GR" sz="2000" dirty="0" err="1"/>
              <a:t>τελεστών</a:t>
            </a:r>
            <a:r>
              <a:rPr lang="el-GR" sz="2000" dirty="0"/>
              <a:t> </a:t>
            </a:r>
          </a:p>
          <a:p>
            <a:pPr lvl="1">
              <a:buFont typeface="Wingdings" panose="05000000000000000000" pitchFamily="2" charset="2"/>
              <a:buChar char="§"/>
            </a:pPr>
            <a:r>
              <a:rPr lang="el-GR" sz="2000" dirty="0" err="1"/>
              <a:t>Προσεγγίζει</a:t>
            </a:r>
            <a:r>
              <a:rPr lang="el-GR" sz="2000" dirty="0"/>
              <a:t> την </a:t>
            </a:r>
            <a:r>
              <a:rPr lang="el-GR" sz="2000" dirty="0" err="1"/>
              <a:t>ταχύτητα</a:t>
            </a:r>
            <a:r>
              <a:rPr lang="el-GR" sz="2000" dirty="0"/>
              <a:t> της </a:t>
            </a:r>
            <a:r>
              <a:rPr lang="el-GR" sz="2000" dirty="0" err="1"/>
              <a:t>γλώσσας</a:t>
            </a:r>
            <a:r>
              <a:rPr lang="el-GR" sz="2000" dirty="0"/>
              <a:t> </a:t>
            </a:r>
            <a:r>
              <a:rPr lang="el-GR" sz="2000" dirty="0" err="1"/>
              <a:t>Assembly</a:t>
            </a:r>
            <a:r>
              <a:rPr lang="el-GR" sz="2000" dirty="0"/>
              <a:t> </a:t>
            </a:r>
          </a:p>
          <a:p>
            <a:pPr lvl="1">
              <a:buFont typeface="Wingdings" panose="05000000000000000000" pitchFamily="2" charset="2"/>
              <a:buChar char="§"/>
            </a:pPr>
            <a:r>
              <a:rPr lang="el-GR" sz="2000" dirty="0" err="1"/>
              <a:t>Χρησιμοποιήθηκε</a:t>
            </a:r>
            <a:r>
              <a:rPr lang="el-GR" sz="2000" dirty="0"/>
              <a:t> για την </a:t>
            </a:r>
            <a:r>
              <a:rPr lang="el-GR" sz="2000" dirty="0" err="1"/>
              <a:t>κατασκευη</a:t>
            </a:r>
            <a:r>
              <a:rPr lang="el-GR" sz="2000" dirty="0"/>
              <a:t>́ του </a:t>
            </a:r>
            <a:r>
              <a:rPr lang="el-GR" sz="2000" dirty="0" err="1"/>
              <a:t>λειτουργικου</a:t>
            </a:r>
            <a:r>
              <a:rPr lang="el-GR" sz="2000" dirty="0"/>
              <a:t>́ </a:t>
            </a:r>
            <a:r>
              <a:rPr lang="el-GR" sz="2000" dirty="0" err="1"/>
              <a:t>συστήματος</a:t>
            </a:r>
            <a:r>
              <a:rPr lang="el-GR" sz="2000" dirty="0"/>
              <a:t> </a:t>
            </a:r>
            <a:r>
              <a:rPr lang="el-GR" sz="2000" dirty="0" err="1"/>
              <a:t>Unix</a:t>
            </a:r>
            <a:r>
              <a:rPr lang="el-GR" sz="2000" dirty="0"/>
              <a:t> </a:t>
            </a:r>
          </a:p>
          <a:p>
            <a:pPr lvl="1">
              <a:buFont typeface="Wingdings" panose="05000000000000000000" pitchFamily="2" charset="2"/>
              <a:buChar char="§"/>
            </a:pPr>
            <a:r>
              <a:rPr lang="el-GR" sz="2000" dirty="0"/>
              <a:t>C++: </a:t>
            </a:r>
            <a:r>
              <a:rPr lang="el-GR" sz="2000" dirty="0" err="1"/>
              <a:t>προγραμματισμός</a:t>
            </a:r>
            <a:r>
              <a:rPr lang="el-GR" sz="2000" dirty="0"/>
              <a:t> </a:t>
            </a:r>
            <a:r>
              <a:rPr lang="el-GR" sz="2000" dirty="0" err="1"/>
              <a:t>προσανατολισμένος</a:t>
            </a:r>
            <a:r>
              <a:rPr lang="el-GR" sz="2000" dirty="0"/>
              <a:t> σε </a:t>
            </a:r>
            <a:r>
              <a:rPr lang="el-GR" sz="2000" dirty="0" err="1"/>
              <a:t>αντικείμενα</a:t>
            </a:r>
            <a:endParaRPr lang="en-US" sz="2000" dirty="0"/>
          </a:p>
          <a:p>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3071204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90005"/>
            <a:ext cx="8784976" cy="952500"/>
          </a:xfrm>
        </p:spPr>
        <p:txBody>
          <a:bodyPr>
            <a:noAutofit/>
          </a:bodyPr>
          <a:lstStyle/>
          <a:p>
            <a:r>
              <a:rPr lang="el-GR" sz="3200" dirty="0"/>
              <a:t>Γενεαλογικό Δένδρο Γλωσσών Προγραμματισμού </a:t>
            </a:r>
            <a:endParaRPr lang="en-US" sz="32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43</a:t>
            </a:fld>
            <a:endParaRPr lang="en-US"/>
          </a:p>
        </p:txBody>
      </p:sp>
      <p:pic>
        <p:nvPicPr>
          <p:cNvPr id="8" name="Picture 7"/>
          <p:cNvPicPr>
            <a:picLocks noChangeAspect="1"/>
          </p:cNvPicPr>
          <p:nvPr/>
        </p:nvPicPr>
        <p:blipFill>
          <a:blip r:embed="rId2"/>
          <a:stretch>
            <a:fillRect/>
          </a:stretch>
        </p:blipFill>
        <p:spPr>
          <a:xfrm>
            <a:off x="1979712" y="1450663"/>
            <a:ext cx="4702560" cy="3636000"/>
          </a:xfrm>
          <a:prstGeom prst="rect">
            <a:avLst/>
          </a:prstGeom>
        </p:spPr>
      </p:pic>
      <p:sp>
        <p:nvSpPr>
          <p:cNvPr id="9" name="Rectangle 8"/>
          <p:cNvSpPr/>
          <p:nvPr/>
        </p:nvSpPr>
        <p:spPr>
          <a:xfrm>
            <a:off x="4860032" y="2497460"/>
            <a:ext cx="762000" cy="190500"/>
          </a:xfrm>
          <a:prstGeom prst="rect">
            <a:avLst/>
          </a:prstGeom>
          <a:noFill/>
          <a:ln>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310581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Γιατί </a:t>
            </a:r>
            <a:r>
              <a:rPr lang="en-US" dirty="0"/>
              <a:t>Pascal?</a:t>
            </a:r>
          </a:p>
        </p:txBody>
      </p:sp>
      <p:sp>
        <p:nvSpPr>
          <p:cNvPr id="3" name="Content Placeholder 2"/>
          <p:cNvSpPr>
            <a:spLocks noGrp="1"/>
          </p:cNvSpPr>
          <p:nvPr>
            <p:ph idx="1"/>
          </p:nvPr>
        </p:nvSpPr>
        <p:spPr/>
        <p:txBody>
          <a:bodyPr>
            <a:normAutofit/>
          </a:bodyPr>
          <a:lstStyle/>
          <a:p>
            <a:r>
              <a:rPr lang="en-GB" sz="2400" dirty="0" err="1">
                <a:latin typeface="+mj-lt"/>
              </a:rPr>
              <a:t>Α</a:t>
            </a:r>
            <a:r>
              <a:rPr lang="en-GB" sz="2400" dirty="0">
                <a:latin typeface="+mj-lt"/>
              </a:rPr>
              <a:t>π</a:t>
            </a:r>
            <a:r>
              <a:rPr lang="en-GB" sz="2400" dirty="0" err="1">
                <a:latin typeface="+mj-lt"/>
              </a:rPr>
              <a:t>λή</a:t>
            </a:r>
            <a:r>
              <a:rPr lang="en-GB" sz="2400" dirty="0">
                <a:latin typeface="+mj-lt"/>
              </a:rPr>
              <a:t> </a:t>
            </a:r>
            <a:r>
              <a:rPr lang="en-GB" sz="2400" dirty="0" err="1">
                <a:latin typeface="+mj-lt"/>
              </a:rPr>
              <a:t>κ</a:t>
            </a:r>
            <a:r>
              <a:rPr lang="en-GB" sz="2400" dirty="0">
                <a:latin typeface="+mj-lt"/>
              </a:rPr>
              <a:t>α</a:t>
            </a:r>
            <a:r>
              <a:rPr lang="en-GB" sz="2400" dirty="0" err="1">
                <a:latin typeface="+mj-lt"/>
              </a:rPr>
              <a:t>ι</a:t>
            </a:r>
            <a:r>
              <a:rPr lang="en-GB" sz="2400" dirty="0">
                <a:latin typeface="+mj-lt"/>
              </a:rPr>
              <a:t> </a:t>
            </a:r>
            <a:r>
              <a:rPr lang="en-GB" sz="2400" dirty="0" err="1">
                <a:latin typeface="+mj-lt"/>
              </a:rPr>
              <a:t>εύκολη</a:t>
            </a:r>
            <a:r>
              <a:rPr lang="en-GB" sz="2400" dirty="0">
                <a:latin typeface="+mj-lt"/>
              </a:rPr>
              <a:t> </a:t>
            </a:r>
            <a:r>
              <a:rPr lang="en-GB" sz="2400" dirty="0" err="1">
                <a:latin typeface="+mj-lt"/>
              </a:rPr>
              <a:t>στην</a:t>
            </a:r>
            <a:r>
              <a:rPr lang="en-GB" sz="2400" dirty="0">
                <a:latin typeface="+mj-lt"/>
              </a:rPr>
              <a:t> </a:t>
            </a:r>
            <a:r>
              <a:rPr lang="en-GB" sz="2400" dirty="0" err="1">
                <a:latin typeface="+mj-lt"/>
              </a:rPr>
              <a:t>εκμάθηση</a:t>
            </a:r>
            <a:endParaRPr lang="en-GB" sz="2400" dirty="0">
              <a:latin typeface="+mj-lt"/>
            </a:endParaRPr>
          </a:p>
          <a:p>
            <a:r>
              <a:rPr lang="en-GB" sz="2400" dirty="0" err="1">
                <a:latin typeface="+mj-lt"/>
              </a:rPr>
              <a:t>Περιλ</a:t>
            </a:r>
            <a:r>
              <a:rPr lang="en-GB" sz="2400" dirty="0">
                <a:latin typeface="+mj-lt"/>
              </a:rPr>
              <a:t>αμβ</a:t>
            </a:r>
            <a:r>
              <a:rPr lang="en-GB" sz="2400" dirty="0" err="1">
                <a:latin typeface="+mj-lt"/>
              </a:rPr>
              <a:t>άνει</a:t>
            </a:r>
            <a:r>
              <a:rPr lang="en-GB" sz="2400" dirty="0">
                <a:latin typeface="+mj-lt"/>
              </a:rPr>
              <a:t> </a:t>
            </a:r>
            <a:r>
              <a:rPr lang="en-GB" sz="2400" dirty="0" err="1">
                <a:latin typeface="+mj-lt"/>
              </a:rPr>
              <a:t>ικ</a:t>
            </a:r>
            <a:r>
              <a:rPr lang="en-GB" sz="2400" dirty="0">
                <a:latin typeface="+mj-lt"/>
              </a:rPr>
              <a:t>α</a:t>
            </a:r>
            <a:r>
              <a:rPr lang="en-GB" sz="2400" dirty="0" err="1">
                <a:latin typeface="+mj-lt"/>
              </a:rPr>
              <a:t>νο</a:t>
            </a:r>
            <a:r>
              <a:rPr lang="en-GB" sz="2400" dirty="0">
                <a:latin typeface="+mj-lt"/>
              </a:rPr>
              <a:t>π</a:t>
            </a:r>
            <a:r>
              <a:rPr lang="en-GB" sz="2400" dirty="0" err="1">
                <a:latin typeface="+mj-lt"/>
              </a:rPr>
              <a:t>οιητικό</a:t>
            </a:r>
            <a:r>
              <a:rPr lang="en-GB" sz="2400" dirty="0">
                <a:latin typeface="+mj-lt"/>
              </a:rPr>
              <a:t> </a:t>
            </a:r>
            <a:r>
              <a:rPr lang="en-GB" sz="2400" dirty="0" err="1">
                <a:latin typeface="+mj-lt"/>
              </a:rPr>
              <a:t>σύνολο</a:t>
            </a:r>
            <a:r>
              <a:rPr lang="en-GB" sz="2400" dirty="0">
                <a:latin typeface="+mj-lt"/>
              </a:rPr>
              <a:t> </a:t>
            </a:r>
            <a:r>
              <a:rPr lang="en-GB" sz="2400" dirty="0" err="1">
                <a:latin typeface="+mj-lt"/>
              </a:rPr>
              <a:t>εντολών</a:t>
            </a:r>
            <a:r>
              <a:rPr lang="en-GB" sz="2400" dirty="0">
                <a:latin typeface="+mj-lt"/>
              </a:rPr>
              <a:t> </a:t>
            </a:r>
            <a:r>
              <a:rPr lang="en-GB" sz="2400" dirty="0" err="1">
                <a:latin typeface="+mj-lt"/>
              </a:rPr>
              <a:t>ελέγχου</a:t>
            </a:r>
            <a:endParaRPr lang="en-GB" sz="2400" dirty="0">
              <a:latin typeface="+mj-lt"/>
            </a:endParaRPr>
          </a:p>
          <a:p>
            <a:r>
              <a:rPr lang="en-GB" sz="2400" dirty="0" err="1">
                <a:latin typeface="+mj-lt"/>
              </a:rPr>
              <a:t>Δι</a:t>
            </a:r>
            <a:r>
              <a:rPr lang="en-GB" sz="2400" dirty="0">
                <a:latin typeface="+mj-lt"/>
              </a:rPr>
              <a:t>α</a:t>
            </a:r>
            <a:r>
              <a:rPr lang="en-GB" sz="2400" dirty="0" err="1">
                <a:latin typeface="+mj-lt"/>
              </a:rPr>
              <a:t>χειρίζετ</a:t>
            </a:r>
            <a:r>
              <a:rPr lang="en-GB" sz="2400" dirty="0">
                <a:latin typeface="+mj-lt"/>
              </a:rPr>
              <a:t>α</a:t>
            </a:r>
            <a:r>
              <a:rPr lang="en-GB" sz="2400" dirty="0" err="1">
                <a:latin typeface="+mj-lt"/>
              </a:rPr>
              <a:t>ι</a:t>
            </a:r>
            <a:r>
              <a:rPr lang="en-GB" sz="2400" dirty="0">
                <a:latin typeface="+mj-lt"/>
              </a:rPr>
              <a:t> π</a:t>
            </a:r>
            <a:r>
              <a:rPr lang="en-GB" sz="2400" dirty="0" err="1">
                <a:latin typeface="+mj-lt"/>
              </a:rPr>
              <a:t>ολλούς</a:t>
            </a:r>
            <a:r>
              <a:rPr lang="en-GB" sz="2400" dirty="0">
                <a:latin typeface="+mj-lt"/>
              </a:rPr>
              <a:t> </a:t>
            </a:r>
            <a:r>
              <a:rPr lang="en-GB" sz="2400" dirty="0" err="1">
                <a:latin typeface="+mj-lt"/>
              </a:rPr>
              <a:t>τύ</a:t>
            </a:r>
            <a:r>
              <a:rPr lang="en-GB" sz="2400" dirty="0">
                <a:latin typeface="+mj-lt"/>
              </a:rPr>
              <a:t>π</a:t>
            </a:r>
            <a:r>
              <a:rPr lang="en-GB" sz="2400" dirty="0" err="1">
                <a:latin typeface="+mj-lt"/>
              </a:rPr>
              <a:t>ους</a:t>
            </a:r>
            <a:r>
              <a:rPr lang="en-GB" sz="2400" dirty="0">
                <a:latin typeface="+mj-lt"/>
              </a:rPr>
              <a:t> </a:t>
            </a:r>
            <a:r>
              <a:rPr lang="en-GB" sz="2400" dirty="0" err="1">
                <a:latin typeface="+mj-lt"/>
              </a:rPr>
              <a:t>δεδομένων</a:t>
            </a:r>
            <a:endParaRPr lang="en-GB" sz="2400" dirty="0">
              <a:latin typeface="+mj-lt"/>
            </a:endParaRPr>
          </a:p>
          <a:p>
            <a:r>
              <a:rPr lang="en-GB" sz="2400" dirty="0" err="1">
                <a:latin typeface="+mj-lt"/>
              </a:rPr>
              <a:t>Είν</a:t>
            </a:r>
            <a:r>
              <a:rPr lang="en-GB" sz="2400" dirty="0">
                <a:latin typeface="+mj-lt"/>
              </a:rPr>
              <a:t>α</a:t>
            </a:r>
            <a:r>
              <a:rPr lang="en-GB" sz="2400" dirty="0" err="1">
                <a:latin typeface="+mj-lt"/>
              </a:rPr>
              <a:t>ι</a:t>
            </a:r>
            <a:r>
              <a:rPr lang="en-GB" sz="2400" dirty="0">
                <a:latin typeface="+mj-lt"/>
              </a:rPr>
              <a:t> </a:t>
            </a:r>
            <a:r>
              <a:rPr lang="en-GB" sz="2400" dirty="0" err="1">
                <a:latin typeface="+mj-lt"/>
              </a:rPr>
              <a:t>γλώσσ</a:t>
            </a:r>
            <a:r>
              <a:rPr lang="en-GB" sz="2400" dirty="0">
                <a:latin typeface="+mj-lt"/>
              </a:rPr>
              <a:t>α </a:t>
            </a:r>
            <a:r>
              <a:rPr lang="en-GB" sz="2400" dirty="0" err="1">
                <a:latin typeface="+mj-lt"/>
              </a:rPr>
              <a:t>γενικού</a:t>
            </a:r>
            <a:r>
              <a:rPr lang="en-GB" sz="2400" dirty="0">
                <a:latin typeface="+mj-lt"/>
              </a:rPr>
              <a:t> </a:t>
            </a:r>
            <a:r>
              <a:rPr lang="en-GB" sz="2400" dirty="0" err="1">
                <a:latin typeface="+mj-lt"/>
              </a:rPr>
              <a:t>σκο</a:t>
            </a:r>
            <a:r>
              <a:rPr lang="en-GB" sz="2400" dirty="0">
                <a:latin typeface="+mj-lt"/>
              </a:rPr>
              <a:t>π</a:t>
            </a:r>
            <a:r>
              <a:rPr lang="en-GB" sz="2400" dirty="0" err="1">
                <a:latin typeface="+mj-lt"/>
              </a:rPr>
              <a:t>ού</a:t>
            </a:r>
            <a:endParaRPr lang="en-GB" sz="2400" dirty="0">
              <a:latin typeface="+mj-lt"/>
            </a:endParaRPr>
          </a:p>
          <a:p>
            <a:r>
              <a:rPr lang="en-GB" sz="2400" dirty="0" err="1">
                <a:latin typeface="+mj-lt"/>
              </a:rPr>
              <a:t>Υ</a:t>
            </a:r>
            <a:r>
              <a:rPr lang="en-GB" sz="2400" dirty="0">
                <a:latin typeface="+mj-lt"/>
              </a:rPr>
              <a:t>π</a:t>
            </a:r>
            <a:r>
              <a:rPr lang="en-GB" sz="2400" dirty="0" err="1">
                <a:latin typeface="+mj-lt"/>
              </a:rPr>
              <a:t>άρχουν</a:t>
            </a:r>
            <a:r>
              <a:rPr lang="en-GB" sz="2400" dirty="0">
                <a:latin typeface="+mj-lt"/>
              </a:rPr>
              <a:t> </a:t>
            </a:r>
            <a:r>
              <a:rPr lang="en-GB" sz="2400" dirty="0" err="1">
                <a:latin typeface="+mj-lt"/>
              </a:rPr>
              <a:t>μετ</a:t>
            </a:r>
            <a:r>
              <a:rPr lang="en-GB" sz="2400" dirty="0">
                <a:latin typeface="+mj-lt"/>
              </a:rPr>
              <a:t>α</a:t>
            </a:r>
            <a:r>
              <a:rPr lang="en-GB" sz="2400" dirty="0" err="1">
                <a:latin typeface="+mj-lt"/>
              </a:rPr>
              <a:t>φρ</a:t>
            </a:r>
            <a:r>
              <a:rPr lang="en-GB" sz="2400" dirty="0">
                <a:latin typeface="+mj-lt"/>
              </a:rPr>
              <a:t>α</a:t>
            </a:r>
            <a:r>
              <a:rPr lang="en-GB" sz="2400" dirty="0" err="1">
                <a:latin typeface="+mj-lt"/>
              </a:rPr>
              <a:t>στές</a:t>
            </a:r>
            <a:r>
              <a:rPr lang="en-GB" sz="2400" dirty="0">
                <a:latin typeface="+mj-lt"/>
              </a:rPr>
              <a:t> </a:t>
            </a:r>
            <a:r>
              <a:rPr lang="en-GB" sz="2400" dirty="0" err="1">
                <a:latin typeface="+mj-lt"/>
              </a:rPr>
              <a:t>της</a:t>
            </a:r>
            <a:r>
              <a:rPr lang="en-GB" sz="2400" dirty="0">
                <a:latin typeface="+mj-lt"/>
              </a:rPr>
              <a:t> </a:t>
            </a:r>
            <a:r>
              <a:rPr lang="en-US" sz="2400" dirty="0" smtClean="0">
                <a:latin typeface="+mj-lt"/>
              </a:rPr>
              <a:t>Pascal </a:t>
            </a:r>
            <a:r>
              <a:rPr lang="el-GR" sz="2400" dirty="0">
                <a:latin typeface="+mj-lt"/>
              </a:rPr>
              <a:t>για τα περισσότερα υπολογιστικά συστήματα</a:t>
            </a:r>
          </a:p>
          <a:p>
            <a:r>
              <a:rPr lang="el-GR" sz="2400" dirty="0">
                <a:latin typeface="+mj-lt"/>
              </a:rPr>
              <a:t>Ιδανική για διδασκαλία βασικών αρχών προγραμματισμού</a:t>
            </a:r>
            <a:endParaRPr lang="en-GB" sz="2400" dirty="0">
              <a:latin typeface="+mj-lt"/>
            </a:endParaRPr>
          </a:p>
          <a:p>
            <a:endParaRPr lang="en-US" sz="24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44</a:t>
            </a:fld>
            <a:endParaRPr lang="en-US"/>
          </a:p>
        </p:txBody>
      </p:sp>
    </p:spTree>
    <p:extLst>
      <p:ext uri="{BB962C8B-B14F-4D97-AF65-F5344CB8AC3E}">
        <p14:creationId xmlns:p14="http://schemas.microsoft.com/office/powerpoint/2010/main" val="361104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smtClean="0">
                <a:solidFill>
                  <a:schemeClr val="tx1">
                    <a:lumMod val="90000"/>
                    <a:lumOff val="10000"/>
                  </a:schemeClr>
                </a:solidFill>
              </a:rPr>
              <a:t>Βασικά στοιχεία ενός</a:t>
            </a:r>
            <a:r>
              <a:rPr lang="en-US" sz="3400" dirty="0" smtClean="0">
                <a:solidFill>
                  <a:schemeClr val="tx1">
                    <a:lumMod val="90000"/>
                    <a:lumOff val="10000"/>
                  </a:schemeClr>
                </a:solidFill>
              </a:rPr>
              <a:t> </a:t>
            </a:r>
            <a:r>
              <a:rPr lang="el-GR" sz="3400" dirty="0" smtClean="0">
                <a:solidFill>
                  <a:schemeClr val="tx1">
                    <a:lumMod val="90000"/>
                    <a:lumOff val="10000"/>
                  </a:schemeClr>
                </a:solidFill>
              </a:rPr>
              <a:t>προγράμματος </a:t>
            </a:r>
            <a:r>
              <a:rPr lang="en-US" sz="3400" dirty="0" smtClean="0">
                <a:solidFill>
                  <a:schemeClr val="tx1">
                    <a:lumMod val="90000"/>
                    <a:lumOff val="10000"/>
                  </a:schemeClr>
                </a:solidFill>
              </a:rPr>
              <a:t>Pascal</a:t>
            </a:r>
            <a:endParaRPr lang="en-US" sz="3400" dirty="0"/>
          </a:p>
        </p:txBody>
      </p:sp>
      <p:sp>
        <p:nvSpPr>
          <p:cNvPr id="3" name="Content Placeholder 2"/>
          <p:cNvSpPr>
            <a:spLocks noGrp="1"/>
          </p:cNvSpPr>
          <p:nvPr>
            <p:ph idx="1"/>
          </p:nvPr>
        </p:nvSpPr>
        <p:spPr/>
        <p:txBody>
          <a:bodyPr>
            <a:noAutofit/>
          </a:bodyPr>
          <a:lstStyle/>
          <a:p>
            <a:r>
              <a:rPr lang="el-GR" sz="2400" dirty="0"/>
              <a:t>Ένα πρόγραμμα για Η/Υ απαρτίζεται από μια ακολουθία συμβόλων ή χαρακτήρων που σχηματίζουν το κείμενο του προγράμματος</a:t>
            </a:r>
          </a:p>
          <a:p>
            <a:r>
              <a:rPr lang="el-GR" sz="2400" dirty="0"/>
              <a:t>Οι κανόνες της γλώσσας αποτελούνται από 2 τμήματα που ονομάζονται:</a:t>
            </a:r>
          </a:p>
          <a:p>
            <a:pPr lvl="1">
              <a:buFont typeface="Wingdings" panose="05000000000000000000" pitchFamily="2" charset="2"/>
              <a:buChar char="§"/>
            </a:pPr>
            <a:r>
              <a:rPr lang="el-GR" sz="2400" b="1" dirty="0"/>
              <a:t>Σύνταξη: </a:t>
            </a:r>
            <a:r>
              <a:rPr lang="el-GR" sz="2400" dirty="0"/>
              <a:t>ορίζουν τον τρόπο με τον οποίο το σύνολο των λέξεων μιας γλώσσας (λεξιλόγιο) μπορεί να συνδυαστεί ώστε να σχηματιστούν προτάσεις</a:t>
            </a:r>
          </a:p>
          <a:p>
            <a:pPr lvl="1">
              <a:buFont typeface="Wingdings" panose="05000000000000000000" pitchFamily="2" charset="2"/>
              <a:buChar char="§"/>
            </a:pPr>
            <a:r>
              <a:rPr lang="el-GR" sz="2400" b="1" dirty="0"/>
              <a:t>Σημασιολογία: </a:t>
            </a:r>
            <a:r>
              <a:rPr lang="el-GR" sz="2400" dirty="0"/>
              <a:t>δίνουν έννοια σ’ αυτούς τους συνδυασμούς των λέξεων</a:t>
            </a:r>
          </a:p>
          <a:p>
            <a:endParaRPr lang="en-US" sz="2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45</a:t>
            </a:fld>
            <a:endParaRPr lang="en-US"/>
          </a:p>
        </p:txBody>
      </p:sp>
    </p:spTree>
    <p:extLst>
      <p:ext uri="{BB962C8B-B14F-4D97-AF65-F5344CB8AC3E}">
        <p14:creationId xmlns:p14="http://schemas.microsoft.com/office/powerpoint/2010/main" val="16361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err="1"/>
              <a:t>Σύνολο</a:t>
            </a:r>
            <a:r>
              <a:rPr lang="el-GR" sz="4000" dirty="0"/>
              <a:t> </a:t>
            </a:r>
            <a:r>
              <a:rPr lang="el-GR" sz="4000" dirty="0" err="1"/>
              <a:t>χαρακτήρων</a:t>
            </a:r>
            <a:r>
              <a:rPr lang="el-GR" sz="4000" dirty="0"/>
              <a:t> της </a:t>
            </a:r>
            <a:r>
              <a:rPr lang="el-GR" sz="4000" dirty="0" err="1" smtClean="0"/>
              <a:t>Pascal</a:t>
            </a:r>
            <a:r>
              <a:rPr lang="en-US" sz="4000" baseline="-25000" dirty="0" smtClean="0"/>
              <a:t>1/2</a:t>
            </a:r>
            <a:endParaRPr lang="en-US" sz="4000" baseline="-25000" dirty="0"/>
          </a:p>
        </p:txBody>
      </p:sp>
      <p:sp>
        <p:nvSpPr>
          <p:cNvPr id="3" name="Content Placeholder 2"/>
          <p:cNvSpPr>
            <a:spLocks noGrp="1"/>
          </p:cNvSpPr>
          <p:nvPr>
            <p:ph idx="1"/>
          </p:nvPr>
        </p:nvSpPr>
        <p:spPr>
          <a:xfrm>
            <a:off x="469000" y="1273324"/>
            <a:ext cx="8229600" cy="3771636"/>
          </a:xfrm>
        </p:spPr>
        <p:txBody>
          <a:bodyPr>
            <a:noAutofit/>
          </a:bodyPr>
          <a:lstStyle/>
          <a:p>
            <a:r>
              <a:rPr lang="el-GR" sz="2200" dirty="0" smtClean="0"/>
              <a:t>Για να </a:t>
            </a:r>
            <a:r>
              <a:rPr lang="el-GR" sz="2200" dirty="0" err="1" smtClean="0"/>
              <a:t>κωδικοποιήσουμε</a:t>
            </a:r>
            <a:r>
              <a:rPr lang="el-GR" sz="2200" dirty="0" smtClean="0"/>
              <a:t> στον ΗΥ </a:t>
            </a:r>
            <a:r>
              <a:rPr lang="el-GR" sz="2200" dirty="0" err="1" smtClean="0"/>
              <a:t>ένα</a:t>
            </a:r>
            <a:r>
              <a:rPr lang="el-GR" sz="2200" dirty="0" smtClean="0"/>
              <a:t> </a:t>
            </a:r>
            <a:r>
              <a:rPr lang="el-GR" sz="2200" dirty="0" err="1" smtClean="0"/>
              <a:t>πρόγραμμα</a:t>
            </a:r>
            <a:r>
              <a:rPr lang="el-GR" sz="2200" dirty="0" smtClean="0"/>
              <a:t> </a:t>
            </a:r>
            <a:r>
              <a:rPr lang="el-GR" sz="2200" dirty="0" err="1" smtClean="0"/>
              <a:t>χρησιμοποιούμε</a:t>
            </a:r>
            <a:r>
              <a:rPr lang="el-GR" sz="2200" dirty="0" smtClean="0"/>
              <a:t>: </a:t>
            </a:r>
            <a:endParaRPr lang="el-GR" sz="2200" dirty="0"/>
          </a:p>
          <a:p>
            <a:pPr lvl="1">
              <a:buFont typeface="Wingdings" panose="05000000000000000000" pitchFamily="2" charset="2"/>
              <a:buChar char="§"/>
            </a:pPr>
            <a:r>
              <a:rPr lang="el-GR" sz="2200" dirty="0" smtClean="0"/>
              <a:t>το </a:t>
            </a:r>
            <a:r>
              <a:rPr lang="el-GR" sz="2200" dirty="0" err="1" smtClean="0"/>
              <a:t>αλφάβητο</a:t>
            </a:r>
            <a:r>
              <a:rPr lang="el-GR" sz="2200" dirty="0" smtClean="0"/>
              <a:t> της </a:t>
            </a:r>
            <a:r>
              <a:rPr lang="el-GR" sz="2200" dirty="0" err="1" smtClean="0"/>
              <a:t>γλώσσας</a:t>
            </a:r>
            <a:r>
              <a:rPr lang="el-GR" sz="2200" dirty="0" smtClean="0"/>
              <a:t> </a:t>
            </a:r>
          </a:p>
          <a:p>
            <a:pPr lvl="1">
              <a:buFont typeface="Wingdings" panose="05000000000000000000" pitchFamily="2" charset="2"/>
              <a:buChar char="§"/>
            </a:pPr>
            <a:r>
              <a:rPr lang="el-GR" sz="2200" dirty="0" smtClean="0"/>
              <a:t>τους </a:t>
            </a:r>
            <a:r>
              <a:rPr lang="el-GR" sz="2200" dirty="0" err="1" smtClean="0"/>
              <a:t>συντακτικούς</a:t>
            </a:r>
            <a:r>
              <a:rPr lang="el-GR" sz="2200" dirty="0" smtClean="0"/>
              <a:t> της </a:t>
            </a:r>
            <a:r>
              <a:rPr lang="el-GR" sz="2200" dirty="0" err="1" smtClean="0"/>
              <a:t>κανόνες</a:t>
            </a:r>
            <a:endParaRPr lang="el-GR" sz="2200" dirty="0" smtClean="0"/>
          </a:p>
          <a:p>
            <a:r>
              <a:rPr lang="el-GR" sz="2200" dirty="0" smtClean="0"/>
              <a:t>Το </a:t>
            </a:r>
            <a:r>
              <a:rPr lang="el-GR" sz="2200" dirty="0" err="1"/>
              <a:t>σύνολο</a:t>
            </a:r>
            <a:r>
              <a:rPr lang="el-GR" sz="2200" dirty="0"/>
              <a:t> </a:t>
            </a:r>
            <a:r>
              <a:rPr lang="el-GR" sz="2200" dirty="0" err="1"/>
              <a:t>χαρακτήρων</a:t>
            </a:r>
            <a:r>
              <a:rPr lang="el-GR" sz="2200" dirty="0"/>
              <a:t> </a:t>
            </a:r>
            <a:r>
              <a:rPr lang="el-GR" sz="2200" dirty="0" err="1"/>
              <a:t>καθορίζει</a:t>
            </a:r>
            <a:r>
              <a:rPr lang="el-GR" sz="2200" dirty="0"/>
              <a:t> το ποιους </a:t>
            </a:r>
            <a:r>
              <a:rPr lang="el-GR" sz="2200" dirty="0" err="1"/>
              <a:t>χαρακτήρες</a:t>
            </a:r>
            <a:r>
              <a:rPr lang="el-GR" sz="2200" dirty="0"/>
              <a:t>  </a:t>
            </a:r>
            <a:r>
              <a:rPr lang="el-GR" sz="2200" dirty="0" err="1"/>
              <a:t>μπορούμε</a:t>
            </a:r>
            <a:r>
              <a:rPr lang="el-GR" sz="2200" dirty="0"/>
              <a:t> να </a:t>
            </a:r>
            <a:r>
              <a:rPr lang="el-GR" sz="2200" dirty="0" err="1"/>
              <a:t>χρησιμοποιήσουμε</a:t>
            </a:r>
            <a:r>
              <a:rPr lang="el-GR" sz="2200" dirty="0"/>
              <a:t> </a:t>
            </a:r>
            <a:r>
              <a:rPr lang="el-GR" sz="2200" dirty="0" err="1"/>
              <a:t>όταν</a:t>
            </a:r>
            <a:r>
              <a:rPr lang="el-GR" sz="2200" dirty="0"/>
              <a:t> </a:t>
            </a:r>
            <a:r>
              <a:rPr lang="el-GR" sz="2200" dirty="0" err="1"/>
              <a:t>γράφουμε</a:t>
            </a:r>
            <a:r>
              <a:rPr lang="el-GR" sz="2200" dirty="0"/>
              <a:t> τα </a:t>
            </a:r>
            <a:r>
              <a:rPr lang="el-GR" sz="2200" dirty="0" err="1"/>
              <a:t>προγράμματα</a:t>
            </a:r>
            <a:r>
              <a:rPr lang="el-GR" sz="2200" dirty="0"/>
              <a:t>́ μας </a:t>
            </a:r>
          </a:p>
          <a:p>
            <a:r>
              <a:rPr lang="el-GR" sz="2200" dirty="0" smtClean="0"/>
              <a:t>Η Pascal χρησιμοποιεί́</a:t>
            </a:r>
            <a:r>
              <a:rPr lang="en-US" sz="2200" dirty="0" smtClean="0"/>
              <a:t>:</a:t>
            </a:r>
          </a:p>
          <a:p>
            <a:pPr lvl="1">
              <a:buFont typeface="Wingdings" panose="05000000000000000000" pitchFamily="2" charset="2"/>
              <a:buChar char="§"/>
            </a:pPr>
            <a:r>
              <a:rPr lang="el-GR" sz="2200" dirty="0" smtClean="0"/>
              <a:t>Τα</a:t>
            </a:r>
            <a:r>
              <a:rPr lang="en-US" sz="2200" dirty="0" smtClean="0"/>
              <a:t> </a:t>
            </a:r>
            <a:r>
              <a:rPr lang="el-GR" sz="2200" dirty="0" err="1" smtClean="0"/>
              <a:t>γράμματα</a:t>
            </a:r>
            <a:r>
              <a:rPr lang="en-US" sz="2200" dirty="0" smtClean="0"/>
              <a:t> </a:t>
            </a:r>
            <a:r>
              <a:rPr lang="el-GR" sz="2200" dirty="0" smtClean="0"/>
              <a:t>του</a:t>
            </a:r>
            <a:r>
              <a:rPr lang="en-US" sz="2200" dirty="0" smtClean="0"/>
              <a:t> </a:t>
            </a:r>
            <a:r>
              <a:rPr lang="el-GR" sz="2200" dirty="0" err="1" smtClean="0"/>
              <a:t>λατινικου</a:t>
            </a:r>
            <a:r>
              <a:rPr lang="el-GR" sz="2200" dirty="0" smtClean="0"/>
              <a:t>́</a:t>
            </a:r>
            <a:r>
              <a:rPr lang="en-US" sz="2200" dirty="0" smtClean="0"/>
              <a:t> </a:t>
            </a:r>
            <a:r>
              <a:rPr lang="el-GR" sz="2200" dirty="0" err="1" smtClean="0"/>
              <a:t>αλφάβητου</a:t>
            </a:r>
            <a:r>
              <a:rPr lang="el-GR" sz="2200" dirty="0" smtClean="0"/>
              <a:t>,</a:t>
            </a:r>
            <a:r>
              <a:rPr lang="en-US" sz="2200" dirty="0" smtClean="0"/>
              <a:t> </a:t>
            </a:r>
            <a:r>
              <a:rPr lang="el-GR" sz="2200" dirty="0" err="1" smtClean="0"/>
              <a:t>κεφαλαία</a:t>
            </a:r>
            <a:r>
              <a:rPr lang="el-GR" sz="2200" dirty="0" smtClean="0"/>
              <a:t>: </a:t>
            </a:r>
            <a:r>
              <a:rPr lang="el-GR" sz="2200" b="1" dirty="0" smtClean="0"/>
              <a:t>A B C D E F G H I J K L M N O P Q R S T U V W X Y Z </a:t>
            </a:r>
            <a:endParaRPr lang="en-US" sz="2200" b="1" dirty="0" smtClean="0"/>
          </a:p>
          <a:p>
            <a:pPr lvl="1">
              <a:buFont typeface="Wingdings" panose="05000000000000000000" pitchFamily="2" charset="2"/>
              <a:buChar char="§"/>
            </a:pPr>
            <a:r>
              <a:rPr lang="el-GR" sz="2200" dirty="0" smtClean="0"/>
              <a:t>και</a:t>
            </a:r>
            <a:r>
              <a:rPr lang="en-US" sz="2200" dirty="0" smtClean="0"/>
              <a:t> </a:t>
            </a:r>
            <a:r>
              <a:rPr lang="el-GR" sz="2200" dirty="0" err="1" smtClean="0"/>
              <a:t>μικρα</a:t>
            </a:r>
            <a:r>
              <a:rPr lang="el-GR" sz="2200" dirty="0" smtClean="0"/>
              <a:t>́: </a:t>
            </a:r>
            <a:r>
              <a:rPr lang="en-US" sz="2200" b="1" dirty="0" smtClean="0"/>
              <a:t>a </a:t>
            </a:r>
            <a:r>
              <a:rPr lang="el-GR" sz="2200" b="1" dirty="0" smtClean="0"/>
              <a:t>b</a:t>
            </a:r>
            <a:r>
              <a:rPr lang="en-US" sz="2200" b="1" dirty="0" smtClean="0"/>
              <a:t> </a:t>
            </a:r>
            <a:r>
              <a:rPr lang="el-GR" sz="2200" b="1" dirty="0" smtClean="0"/>
              <a:t>c</a:t>
            </a:r>
            <a:r>
              <a:rPr lang="en-US" sz="2200" b="1" dirty="0" smtClean="0"/>
              <a:t> </a:t>
            </a:r>
            <a:r>
              <a:rPr lang="el-GR" sz="2200" b="1" dirty="0" smtClean="0"/>
              <a:t>d</a:t>
            </a:r>
            <a:r>
              <a:rPr lang="en-US" sz="2200" b="1" dirty="0" smtClean="0"/>
              <a:t> </a:t>
            </a:r>
            <a:r>
              <a:rPr lang="el-GR" sz="2200" b="1" dirty="0" smtClean="0"/>
              <a:t>e</a:t>
            </a:r>
            <a:r>
              <a:rPr lang="en-US" sz="2200" b="1" dirty="0" smtClean="0"/>
              <a:t> </a:t>
            </a:r>
            <a:r>
              <a:rPr lang="el-GR" sz="2200" b="1" dirty="0" smtClean="0"/>
              <a:t>f</a:t>
            </a:r>
            <a:r>
              <a:rPr lang="en-US" sz="2200" b="1" dirty="0" smtClean="0"/>
              <a:t> </a:t>
            </a:r>
            <a:r>
              <a:rPr lang="el-GR" sz="2200" b="1" dirty="0" smtClean="0"/>
              <a:t>g</a:t>
            </a:r>
            <a:r>
              <a:rPr lang="en-US" sz="2200" b="1" dirty="0" smtClean="0"/>
              <a:t> </a:t>
            </a:r>
            <a:r>
              <a:rPr lang="el-GR" sz="2200" b="1" dirty="0" smtClean="0"/>
              <a:t>h</a:t>
            </a:r>
            <a:r>
              <a:rPr lang="en-US" sz="2200" b="1" dirty="0" smtClean="0"/>
              <a:t> I </a:t>
            </a:r>
            <a:r>
              <a:rPr lang="el-GR" sz="2200" b="1" dirty="0" smtClean="0"/>
              <a:t>j</a:t>
            </a:r>
            <a:r>
              <a:rPr lang="en-US" sz="2200" b="1" dirty="0" smtClean="0"/>
              <a:t> </a:t>
            </a:r>
            <a:r>
              <a:rPr lang="el-GR" sz="2200" b="1" dirty="0" smtClean="0"/>
              <a:t>k</a:t>
            </a:r>
            <a:r>
              <a:rPr lang="en-US" sz="2200" b="1" dirty="0" smtClean="0"/>
              <a:t> </a:t>
            </a:r>
            <a:r>
              <a:rPr lang="el-GR" sz="2200" b="1" dirty="0" smtClean="0"/>
              <a:t>l</a:t>
            </a:r>
            <a:r>
              <a:rPr lang="en-US" sz="2200" b="1" dirty="0" smtClean="0"/>
              <a:t> </a:t>
            </a:r>
            <a:r>
              <a:rPr lang="el-GR" sz="2200" b="1" dirty="0" smtClean="0"/>
              <a:t>m</a:t>
            </a:r>
            <a:r>
              <a:rPr lang="en-US" sz="2200" b="1" dirty="0" smtClean="0"/>
              <a:t> </a:t>
            </a:r>
            <a:r>
              <a:rPr lang="el-GR" sz="2200" b="1" dirty="0" smtClean="0"/>
              <a:t>n</a:t>
            </a:r>
            <a:r>
              <a:rPr lang="en-US" sz="2200" b="1" dirty="0" smtClean="0"/>
              <a:t> </a:t>
            </a:r>
            <a:r>
              <a:rPr lang="el-GR" sz="2200" b="1" dirty="0" smtClean="0"/>
              <a:t>o</a:t>
            </a:r>
            <a:r>
              <a:rPr lang="en-US" sz="2200" b="1" dirty="0" smtClean="0"/>
              <a:t> </a:t>
            </a:r>
            <a:r>
              <a:rPr lang="el-GR" sz="2200" b="1" dirty="0" smtClean="0"/>
              <a:t>p</a:t>
            </a:r>
            <a:r>
              <a:rPr lang="en-US" sz="2200" b="1" dirty="0" smtClean="0"/>
              <a:t> </a:t>
            </a:r>
            <a:r>
              <a:rPr lang="el-GR" sz="2200" b="1" dirty="0" smtClean="0"/>
              <a:t>q</a:t>
            </a:r>
            <a:r>
              <a:rPr lang="en-US" sz="2200" b="1" dirty="0" smtClean="0"/>
              <a:t> </a:t>
            </a:r>
            <a:r>
              <a:rPr lang="el-GR" sz="2200" b="1" dirty="0" smtClean="0"/>
              <a:t>r</a:t>
            </a:r>
            <a:r>
              <a:rPr lang="en-US" sz="2200" b="1" dirty="0" smtClean="0"/>
              <a:t> </a:t>
            </a:r>
            <a:r>
              <a:rPr lang="el-GR" sz="2200" b="1" dirty="0" smtClean="0"/>
              <a:t>s</a:t>
            </a:r>
            <a:r>
              <a:rPr lang="en-US" sz="2200" b="1" dirty="0" smtClean="0"/>
              <a:t> </a:t>
            </a:r>
            <a:r>
              <a:rPr lang="el-GR" sz="2200" b="1" dirty="0" smtClean="0"/>
              <a:t>t</a:t>
            </a:r>
            <a:r>
              <a:rPr lang="en-US" sz="2200" b="1" dirty="0" smtClean="0"/>
              <a:t> </a:t>
            </a:r>
            <a:r>
              <a:rPr lang="el-GR" sz="2200" b="1" dirty="0" smtClean="0"/>
              <a:t>u</a:t>
            </a:r>
            <a:r>
              <a:rPr lang="en-US" sz="2200" b="1" dirty="0" smtClean="0"/>
              <a:t> </a:t>
            </a:r>
            <a:r>
              <a:rPr lang="el-GR" sz="2200" b="1" dirty="0" smtClean="0"/>
              <a:t>v</a:t>
            </a:r>
            <a:r>
              <a:rPr lang="en-US" sz="2200" b="1" dirty="0" smtClean="0"/>
              <a:t> </a:t>
            </a:r>
            <a:r>
              <a:rPr lang="el-GR" sz="2200" b="1" dirty="0" smtClean="0"/>
              <a:t>w</a:t>
            </a:r>
            <a:r>
              <a:rPr lang="en-US" sz="2200" b="1" dirty="0" smtClean="0"/>
              <a:t> </a:t>
            </a:r>
            <a:r>
              <a:rPr lang="el-GR" sz="2200" b="1" dirty="0" smtClean="0"/>
              <a:t>x</a:t>
            </a:r>
            <a:r>
              <a:rPr lang="en-US" sz="2200" b="1" dirty="0" smtClean="0"/>
              <a:t> </a:t>
            </a:r>
            <a:r>
              <a:rPr lang="el-GR" sz="2200" b="1" dirty="0" smtClean="0"/>
              <a:t>y</a:t>
            </a:r>
            <a:r>
              <a:rPr lang="en-US" sz="2200" b="1" dirty="0" smtClean="0"/>
              <a:t> </a:t>
            </a:r>
            <a:r>
              <a:rPr lang="el-GR" sz="2200" b="1" dirty="0" smtClean="0"/>
              <a:t>z </a:t>
            </a:r>
            <a:endParaRPr lang="en-US" sz="2200" b="1" dirty="0" smtClean="0"/>
          </a:p>
          <a:p>
            <a:endParaRPr lang="en-US" sz="22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46</a:t>
            </a:fld>
            <a:endParaRPr lang="en-US" dirty="0"/>
          </a:p>
        </p:txBody>
      </p:sp>
    </p:spTree>
    <p:extLst>
      <p:ext uri="{BB962C8B-B14F-4D97-AF65-F5344CB8AC3E}">
        <p14:creationId xmlns:p14="http://schemas.microsoft.com/office/powerpoint/2010/main" val="141511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err="1"/>
              <a:t>Σύνολο</a:t>
            </a:r>
            <a:r>
              <a:rPr lang="el-GR" sz="4000" dirty="0"/>
              <a:t> </a:t>
            </a:r>
            <a:r>
              <a:rPr lang="el-GR" sz="4000" dirty="0" err="1"/>
              <a:t>χαρακτήρων</a:t>
            </a:r>
            <a:r>
              <a:rPr lang="el-GR" sz="4000" dirty="0"/>
              <a:t> της </a:t>
            </a:r>
            <a:r>
              <a:rPr lang="el-GR" sz="4000" dirty="0" smtClean="0"/>
              <a:t>Pascal</a:t>
            </a:r>
            <a:r>
              <a:rPr lang="en-US" sz="4000" baseline="-25000" dirty="0" smtClean="0"/>
              <a:t>1/2</a:t>
            </a:r>
            <a:endParaRPr lang="en-US" sz="4000" baseline="-25000" dirty="0"/>
          </a:p>
        </p:txBody>
      </p:sp>
      <p:sp>
        <p:nvSpPr>
          <p:cNvPr id="3" name="Content Placeholder 2"/>
          <p:cNvSpPr>
            <a:spLocks noGrp="1"/>
          </p:cNvSpPr>
          <p:nvPr>
            <p:ph idx="1"/>
          </p:nvPr>
        </p:nvSpPr>
        <p:spPr>
          <a:xfrm>
            <a:off x="469000" y="1273324"/>
            <a:ext cx="8229600" cy="3771636"/>
          </a:xfrm>
        </p:spPr>
        <p:txBody>
          <a:bodyPr>
            <a:noAutofit/>
          </a:bodyPr>
          <a:lstStyle/>
          <a:p>
            <a:pPr lvl="1">
              <a:buFont typeface="Wingdings" panose="05000000000000000000" pitchFamily="2" charset="2"/>
              <a:buChar char="§"/>
            </a:pPr>
            <a:r>
              <a:rPr lang="el-GR" sz="2200" dirty="0" smtClean="0"/>
              <a:t>Τα</a:t>
            </a:r>
            <a:r>
              <a:rPr lang="en-US" sz="2200" dirty="0" smtClean="0"/>
              <a:t> </a:t>
            </a:r>
            <a:r>
              <a:rPr lang="el-GR" sz="2200" dirty="0" err="1"/>
              <a:t>ψηφία</a:t>
            </a:r>
            <a:r>
              <a:rPr lang="en-US" sz="2200" dirty="0"/>
              <a:t> </a:t>
            </a:r>
            <a:r>
              <a:rPr lang="el-GR" sz="2200" dirty="0"/>
              <a:t>του</a:t>
            </a:r>
            <a:r>
              <a:rPr lang="en-US" sz="2200" dirty="0"/>
              <a:t> </a:t>
            </a:r>
            <a:r>
              <a:rPr lang="el-GR" sz="2200" dirty="0" err="1"/>
              <a:t>δεκαδικου</a:t>
            </a:r>
            <a:r>
              <a:rPr lang="el-GR" sz="2200" dirty="0"/>
              <a:t>́</a:t>
            </a:r>
            <a:r>
              <a:rPr lang="en-US" sz="2200" dirty="0"/>
              <a:t> </a:t>
            </a:r>
            <a:r>
              <a:rPr lang="el-GR" sz="2200" dirty="0" err="1"/>
              <a:t>συστήματος</a:t>
            </a:r>
            <a:r>
              <a:rPr lang="el-GR" sz="2200" dirty="0"/>
              <a:t>: </a:t>
            </a:r>
            <a:r>
              <a:rPr lang="el-GR" sz="2200" b="1" dirty="0" smtClean="0"/>
              <a:t>0</a:t>
            </a:r>
            <a:r>
              <a:rPr lang="en-US" sz="2200" b="1" dirty="0" smtClean="0"/>
              <a:t> </a:t>
            </a:r>
            <a:r>
              <a:rPr lang="el-GR" sz="2200" b="1" dirty="0"/>
              <a:t>1</a:t>
            </a:r>
            <a:r>
              <a:rPr lang="en-US" sz="2200" b="1" dirty="0"/>
              <a:t> </a:t>
            </a:r>
            <a:r>
              <a:rPr lang="el-GR" sz="2200" b="1" dirty="0"/>
              <a:t>2</a:t>
            </a:r>
            <a:r>
              <a:rPr lang="en-US" sz="2200" b="1" dirty="0"/>
              <a:t> </a:t>
            </a:r>
            <a:r>
              <a:rPr lang="el-GR" sz="2200" b="1" dirty="0"/>
              <a:t>3</a:t>
            </a:r>
            <a:r>
              <a:rPr lang="en-US" sz="2200" b="1" dirty="0"/>
              <a:t> </a:t>
            </a:r>
            <a:r>
              <a:rPr lang="el-GR" sz="2200" b="1" dirty="0"/>
              <a:t>4</a:t>
            </a:r>
            <a:r>
              <a:rPr lang="en-US" sz="2200" b="1" dirty="0"/>
              <a:t> </a:t>
            </a:r>
            <a:r>
              <a:rPr lang="el-GR" sz="2200" b="1" dirty="0"/>
              <a:t>5</a:t>
            </a:r>
            <a:r>
              <a:rPr lang="en-US" sz="2200" b="1" dirty="0"/>
              <a:t> </a:t>
            </a:r>
            <a:r>
              <a:rPr lang="el-GR" sz="2200" b="1" dirty="0"/>
              <a:t>6</a:t>
            </a:r>
            <a:r>
              <a:rPr lang="en-US" sz="2200" b="1" dirty="0"/>
              <a:t> </a:t>
            </a:r>
            <a:r>
              <a:rPr lang="el-GR" sz="2200" b="1" dirty="0"/>
              <a:t>7</a:t>
            </a:r>
            <a:r>
              <a:rPr lang="en-US" sz="2200" b="1" dirty="0"/>
              <a:t> </a:t>
            </a:r>
            <a:r>
              <a:rPr lang="el-GR" sz="2200" b="1" dirty="0"/>
              <a:t>8</a:t>
            </a:r>
            <a:r>
              <a:rPr lang="en-US" sz="2200" b="1" dirty="0"/>
              <a:t>  9</a:t>
            </a:r>
          </a:p>
          <a:p>
            <a:pPr lvl="1">
              <a:buFont typeface="Wingdings" panose="05000000000000000000" pitchFamily="2" charset="2"/>
              <a:buChar char="§"/>
            </a:pPr>
            <a:r>
              <a:rPr lang="el-GR" sz="2200" dirty="0"/>
              <a:t>Το</a:t>
            </a:r>
            <a:r>
              <a:rPr lang="en-US" sz="2200" dirty="0"/>
              <a:t> </a:t>
            </a:r>
            <a:r>
              <a:rPr lang="el-GR" sz="2200" b="1" dirty="0" err="1"/>
              <a:t>κενο</a:t>
            </a:r>
            <a:r>
              <a:rPr lang="el-GR" sz="2200" b="1" dirty="0"/>
              <a:t>́</a:t>
            </a:r>
            <a:r>
              <a:rPr lang="en-US" sz="2200" b="1" dirty="0"/>
              <a:t> </a:t>
            </a:r>
            <a:r>
              <a:rPr lang="el-GR" sz="2200" b="1" dirty="0"/>
              <a:t>(</a:t>
            </a:r>
            <a:r>
              <a:rPr lang="el-GR" sz="2200" b="1" dirty="0" err="1"/>
              <a:t>blank</a:t>
            </a:r>
            <a:r>
              <a:rPr lang="el-GR" sz="2200" b="1" dirty="0"/>
              <a:t>)</a:t>
            </a:r>
            <a:endParaRPr lang="en-US" sz="2200" b="1" dirty="0"/>
          </a:p>
          <a:p>
            <a:pPr lvl="1">
              <a:buFont typeface="Wingdings" panose="05000000000000000000" pitchFamily="2" charset="2"/>
              <a:buChar char="§"/>
            </a:pPr>
            <a:r>
              <a:rPr lang="el-GR" sz="2200" dirty="0" err="1"/>
              <a:t>ορισμένους</a:t>
            </a:r>
            <a:r>
              <a:rPr lang="en-US" sz="2200" dirty="0"/>
              <a:t> </a:t>
            </a:r>
            <a:r>
              <a:rPr lang="el-GR" sz="2200" dirty="0" err="1"/>
              <a:t>ειδικούς</a:t>
            </a:r>
            <a:r>
              <a:rPr lang="en-US" sz="2200" dirty="0"/>
              <a:t> </a:t>
            </a:r>
            <a:r>
              <a:rPr lang="el-GR" sz="2200" dirty="0" err="1"/>
              <a:t>χαρακτήρες</a:t>
            </a:r>
            <a:r>
              <a:rPr lang="el-GR" sz="2200" dirty="0"/>
              <a:t>: </a:t>
            </a:r>
            <a:r>
              <a:rPr lang="el-GR" sz="2200" b="1" dirty="0" smtClean="0"/>
              <a:t>+</a:t>
            </a:r>
            <a:r>
              <a:rPr lang="en-US" sz="2200" b="1" dirty="0" smtClean="0"/>
              <a:t> </a:t>
            </a:r>
            <a:r>
              <a:rPr lang="el-GR" sz="2200" b="1" dirty="0" smtClean="0"/>
              <a:t> </a:t>
            </a:r>
            <a:r>
              <a:rPr lang="el-GR" sz="2200" b="1" dirty="0"/>
              <a:t>-</a:t>
            </a:r>
            <a:r>
              <a:rPr lang="en-US" sz="2200" b="1" dirty="0"/>
              <a:t> </a:t>
            </a:r>
            <a:r>
              <a:rPr lang="el-GR" sz="2200" b="1" dirty="0"/>
              <a:t>*</a:t>
            </a:r>
            <a:r>
              <a:rPr lang="en-US" sz="2200" b="1" dirty="0"/>
              <a:t> </a:t>
            </a:r>
            <a:r>
              <a:rPr lang="el-GR" sz="2200" b="1" dirty="0"/>
              <a:t>/</a:t>
            </a:r>
            <a:r>
              <a:rPr lang="en-US" sz="2200" b="1" dirty="0"/>
              <a:t> </a:t>
            </a:r>
            <a:r>
              <a:rPr lang="el-GR" sz="2200" b="1" dirty="0"/>
              <a:t>=</a:t>
            </a:r>
            <a:r>
              <a:rPr lang="en-US" sz="2200" b="1" dirty="0"/>
              <a:t> </a:t>
            </a:r>
            <a:r>
              <a:rPr lang="el-GR" sz="2200" b="1" dirty="0"/>
              <a:t>&lt;</a:t>
            </a:r>
            <a:r>
              <a:rPr lang="en-US" sz="2200" b="1" dirty="0"/>
              <a:t> </a:t>
            </a:r>
            <a:r>
              <a:rPr lang="el-GR" sz="2200" b="1" dirty="0"/>
              <a:t>&gt;</a:t>
            </a:r>
            <a:r>
              <a:rPr lang="en-US" sz="2200" b="1" dirty="0"/>
              <a:t> </a:t>
            </a:r>
            <a:r>
              <a:rPr lang="el-GR" sz="2200" b="1" dirty="0"/>
              <a:t>[</a:t>
            </a:r>
            <a:r>
              <a:rPr lang="en-US" sz="2200" b="1" dirty="0"/>
              <a:t> </a:t>
            </a:r>
            <a:r>
              <a:rPr lang="el-GR" sz="2200" b="1" dirty="0"/>
              <a:t> ]</a:t>
            </a:r>
            <a:r>
              <a:rPr lang="en-US" sz="2200" b="1" dirty="0"/>
              <a:t> </a:t>
            </a:r>
            <a:r>
              <a:rPr lang="el-GR" sz="2200" b="1" dirty="0"/>
              <a:t>.</a:t>
            </a:r>
            <a:r>
              <a:rPr lang="en-US" sz="2200" b="1" dirty="0"/>
              <a:t> </a:t>
            </a:r>
            <a:r>
              <a:rPr lang="el-GR" sz="2200" b="1" dirty="0"/>
              <a:t>,</a:t>
            </a:r>
            <a:r>
              <a:rPr lang="en-US" sz="2200" b="1" dirty="0"/>
              <a:t> </a:t>
            </a:r>
            <a:r>
              <a:rPr lang="el-GR" sz="2200" b="1" dirty="0"/>
              <a:t>:</a:t>
            </a:r>
            <a:r>
              <a:rPr lang="en-US" sz="2200" b="1" dirty="0"/>
              <a:t> </a:t>
            </a:r>
            <a:r>
              <a:rPr lang="el-GR" sz="2200" b="1" dirty="0"/>
              <a:t>;</a:t>
            </a:r>
            <a:r>
              <a:rPr lang="en-US" sz="2200" b="1" dirty="0"/>
              <a:t> </a:t>
            </a:r>
            <a:r>
              <a:rPr lang="el-GR" sz="2200" b="1" dirty="0"/>
              <a:t>^</a:t>
            </a:r>
            <a:r>
              <a:rPr lang="en-US" sz="2200" b="1" dirty="0"/>
              <a:t> </a:t>
            </a:r>
            <a:r>
              <a:rPr lang="el-GR" sz="2200" b="1" dirty="0"/>
              <a:t>(</a:t>
            </a:r>
            <a:r>
              <a:rPr lang="en-US" sz="2200" b="1" dirty="0"/>
              <a:t> </a:t>
            </a:r>
            <a:r>
              <a:rPr lang="el-GR" sz="2200" b="1" dirty="0"/>
              <a:t>) </a:t>
            </a:r>
          </a:p>
          <a:p>
            <a:endParaRPr lang="en-US" sz="2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47</a:t>
            </a:fld>
            <a:endParaRPr lang="en-US"/>
          </a:p>
        </p:txBody>
      </p:sp>
    </p:spTree>
    <p:extLst>
      <p:ext uri="{BB962C8B-B14F-4D97-AF65-F5344CB8AC3E}">
        <p14:creationId xmlns:p14="http://schemas.microsoft.com/office/powerpoint/2010/main" val="303274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Λεξιλόγιο</a:t>
            </a:r>
            <a:endParaRPr lang="en-US" sz="4000" dirty="0"/>
          </a:p>
        </p:txBody>
      </p:sp>
      <p:sp>
        <p:nvSpPr>
          <p:cNvPr id="3" name="Content Placeholder 2"/>
          <p:cNvSpPr>
            <a:spLocks noGrp="1"/>
          </p:cNvSpPr>
          <p:nvPr>
            <p:ph idx="1"/>
          </p:nvPr>
        </p:nvSpPr>
        <p:spPr/>
        <p:txBody>
          <a:bodyPr>
            <a:noAutofit/>
          </a:bodyPr>
          <a:lstStyle/>
          <a:p>
            <a:r>
              <a:rPr lang="el-GR" sz="2000" dirty="0" smtClean="0"/>
              <a:t>Το λεξιλόγιο της </a:t>
            </a:r>
            <a:r>
              <a:rPr lang="en-US" sz="2000" dirty="0" smtClean="0"/>
              <a:t>Pascal </a:t>
            </a:r>
            <a:r>
              <a:rPr lang="el-GR" sz="2000" dirty="0" smtClean="0"/>
              <a:t>περιλαμβάνει 8 κατηγορίες:</a:t>
            </a:r>
          </a:p>
          <a:p>
            <a:pPr marL="748230" lvl="1" indent="-457200">
              <a:buFont typeface="Arial" panose="020B0604020202020204" pitchFamily="34" charset="0"/>
              <a:buChar char="•"/>
            </a:pPr>
            <a:r>
              <a:rPr lang="el-GR" sz="2000" dirty="0" smtClean="0"/>
              <a:t>Ονόματα</a:t>
            </a:r>
          </a:p>
          <a:p>
            <a:pPr marL="748230" lvl="1" indent="-457200">
              <a:buFont typeface="Arial" panose="020B0604020202020204" pitchFamily="34" charset="0"/>
              <a:buChar char="•"/>
            </a:pPr>
            <a:r>
              <a:rPr lang="el-GR" sz="2000" dirty="0" smtClean="0"/>
              <a:t>Αριθμούς </a:t>
            </a:r>
          </a:p>
          <a:p>
            <a:pPr marL="748230" lvl="1" indent="-457200">
              <a:buFont typeface="Arial" panose="020B0604020202020204" pitchFamily="34" charset="0"/>
              <a:buChar char="•"/>
            </a:pPr>
            <a:r>
              <a:rPr lang="el-GR" sz="2000" dirty="0" smtClean="0"/>
              <a:t>Χαρακτήρες </a:t>
            </a:r>
          </a:p>
          <a:p>
            <a:pPr marL="748230" lvl="1" indent="-457200">
              <a:buFont typeface="Arial" panose="020B0604020202020204" pitchFamily="34" charset="0"/>
              <a:buChar char="•"/>
            </a:pPr>
            <a:r>
              <a:rPr lang="el-GR" sz="2000" dirty="0" smtClean="0"/>
              <a:t>Αλυσίδες χαρακτήρων</a:t>
            </a:r>
          </a:p>
          <a:p>
            <a:pPr marL="748230" lvl="1" indent="-457200">
              <a:buFont typeface="Arial" panose="020B0604020202020204" pitchFamily="34" charset="0"/>
              <a:buChar char="•"/>
            </a:pPr>
            <a:r>
              <a:rPr lang="el-GR" sz="2000" dirty="0" smtClean="0"/>
              <a:t>Τελεστές </a:t>
            </a:r>
          </a:p>
          <a:p>
            <a:pPr marL="748230" lvl="1" indent="-457200">
              <a:buFont typeface="Arial" panose="020B0604020202020204" pitchFamily="34" charset="0"/>
              <a:buChar char="•"/>
            </a:pPr>
            <a:r>
              <a:rPr lang="el-GR" sz="2000" dirty="0" smtClean="0"/>
              <a:t>Διαχωριστές </a:t>
            </a:r>
          </a:p>
          <a:p>
            <a:pPr marL="748230" lvl="1" indent="-457200">
              <a:buFont typeface="Arial" panose="020B0604020202020204" pitchFamily="34" charset="0"/>
              <a:buChar char="•"/>
            </a:pPr>
            <a:r>
              <a:rPr lang="el-GR" sz="2000" dirty="0" smtClean="0"/>
              <a:t>Λέξεις κλειδιά</a:t>
            </a:r>
          </a:p>
          <a:p>
            <a:pPr marL="748230" lvl="1" indent="-457200">
              <a:buFont typeface="Arial" panose="020B0604020202020204" pitchFamily="34" charset="0"/>
              <a:buChar char="•"/>
            </a:pPr>
            <a:r>
              <a:rPr lang="el-GR" sz="2000" dirty="0" smtClean="0"/>
              <a:t>Σχόλια</a:t>
            </a:r>
            <a:endParaRPr lang="en-US" sz="2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48</a:t>
            </a:fld>
            <a:endParaRPr lang="en-US"/>
          </a:p>
        </p:txBody>
      </p:sp>
    </p:spTree>
    <p:extLst>
      <p:ext uri="{BB962C8B-B14F-4D97-AF65-F5344CB8AC3E}">
        <p14:creationId xmlns:p14="http://schemas.microsoft.com/office/powerpoint/2010/main" val="317808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Λεξιλόγιο-Ονόματα</a:t>
            </a:r>
            <a:r>
              <a:rPr lang="en-US" baseline="-25000" dirty="0" smtClean="0"/>
              <a:t>1/2</a:t>
            </a:r>
            <a:endParaRPr lang="en-US" baseline="-25000" dirty="0"/>
          </a:p>
        </p:txBody>
      </p:sp>
      <p:sp>
        <p:nvSpPr>
          <p:cNvPr id="3" name="Content Placeholder 2"/>
          <p:cNvSpPr>
            <a:spLocks noGrp="1"/>
          </p:cNvSpPr>
          <p:nvPr>
            <p:ph idx="1"/>
          </p:nvPr>
        </p:nvSpPr>
        <p:spPr>
          <a:xfrm>
            <a:off x="457200" y="1333499"/>
            <a:ext cx="8229600" cy="3684241"/>
          </a:xfrm>
        </p:spPr>
        <p:txBody>
          <a:bodyPr>
            <a:noAutofit/>
          </a:bodyPr>
          <a:lstStyle/>
          <a:p>
            <a:r>
              <a:rPr lang="el-GR" sz="2000" dirty="0" smtClean="0"/>
              <a:t>Ονόματα ορίζονται από τον προγραμματιστή και χρησιμοποιούνται για τον προσδιορισμό των διαφόρων ποσοτήτων μέσα σε έναι πρόγραμμα</a:t>
            </a:r>
          </a:p>
          <a:p>
            <a:r>
              <a:rPr lang="el-GR" sz="2000" dirty="0" smtClean="0"/>
              <a:t>Για κάθε όνομα ισχύουν τα εξής:</a:t>
            </a:r>
          </a:p>
          <a:p>
            <a:pPr lvl="1">
              <a:buFont typeface="Wingdings" panose="05000000000000000000" pitchFamily="2" charset="2"/>
              <a:buChar char="§"/>
            </a:pPr>
            <a:r>
              <a:rPr lang="el-GR" sz="1800" dirty="0" smtClean="0"/>
              <a:t>Αποτελούνται από ένα γράμμα που ακολουθείται από έναν οποιαδήποτε αριθμό γραμμάτων και ψηφίων, π.χ. </a:t>
            </a:r>
            <a:r>
              <a:rPr lang="en-US" sz="1800" dirty="0" smtClean="0"/>
              <a:t>Value1,result, </a:t>
            </a:r>
            <a:r>
              <a:rPr lang="en-US" sz="1800" dirty="0" err="1" smtClean="0"/>
              <a:t>mkd</a:t>
            </a:r>
            <a:r>
              <a:rPr lang="en-US" sz="1800" dirty="0" smtClean="0"/>
              <a:t>, </a:t>
            </a:r>
            <a:r>
              <a:rPr lang="el-GR" sz="1800" dirty="0" smtClean="0"/>
              <a:t>κ.τ.λ.</a:t>
            </a:r>
          </a:p>
          <a:p>
            <a:pPr lvl="1">
              <a:buFont typeface="Wingdings" panose="05000000000000000000" pitchFamily="2" charset="2"/>
              <a:buChar char="§"/>
            </a:pPr>
            <a:r>
              <a:rPr lang="el-GR" sz="1800" dirty="0" smtClean="0"/>
              <a:t>Επιτρέπεται η χρήση του χαρακτήρα </a:t>
            </a:r>
            <a:r>
              <a:rPr lang="en-US" sz="1800" dirty="0" smtClean="0"/>
              <a:t>“_”, </a:t>
            </a:r>
            <a:r>
              <a:rPr lang="el-GR" sz="1800" dirty="0" smtClean="0"/>
              <a:t>π.χ</a:t>
            </a:r>
            <a:r>
              <a:rPr lang="en-US" sz="1800" dirty="0" smtClean="0"/>
              <a:t>. Value_1, </a:t>
            </a:r>
            <a:r>
              <a:rPr lang="en-US" sz="1800" dirty="0" err="1" smtClean="0"/>
              <a:t>value_of_x</a:t>
            </a:r>
            <a:r>
              <a:rPr lang="en-US" sz="1800" dirty="0" smtClean="0"/>
              <a:t>, </a:t>
            </a:r>
            <a:r>
              <a:rPr lang="el-GR" sz="1800" dirty="0" smtClean="0"/>
              <a:t>κλπ.</a:t>
            </a:r>
          </a:p>
          <a:p>
            <a:pPr lvl="1">
              <a:buFont typeface="Wingdings" panose="05000000000000000000" pitchFamily="2" charset="2"/>
              <a:buChar char="§"/>
            </a:pPr>
            <a:r>
              <a:rPr lang="el-GR" sz="1800" dirty="0" smtClean="0"/>
              <a:t>Θεωρητικά το μήκος τους είναι απεριόριστο (εξαρτάται από τον μεταφραστή), π.χ. Θεωρούνται ίδια τα ονόματα </a:t>
            </a:r>
            <a:r>
              <a:rPr lang="en-US" sz="1800" dirty="0" smtClean="0"/>
              <a:t>Logariasmos_No1 Logariasmos_No2 LOGARIASMOS_No3</a:t>
            </a:r>
          </a:p>
          <a:p>
            <a:pPr lvl="1">
              <a:buFont typeface="Wingdings" panose="05000000000000000000" pitchFamily="2" charset="2"/>
              <a:buChar char="§"/>
            </a:pPr>
            <a:r>
              <a:rPr lang="el-GR" sz="1800" dirty="0" smtClean="0"/>
              <a:t>Δεν επιτρέπεται η χρήση ονομάτων που έχουν ειδική σημασία για την </a:t>
            </a:r>
            <a:r>
              <a:rPr lang="en-US" sz="1800" dirty="0" smtClean="0"/>
              <a:t>Pascal</a:t>
            </a:r>
            <a:endParaRPr lang="en-US" sz="18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49</a:t>
            </a:fld>
            <a:endParaRPr lang="en-US" dirty="0"/>
          </a:p>
        </p:txBody>
      </p:sp>
    </p:spTree>
    <p:extLst>
      <p:ext uri="{BB962C8B-B14F-4D97-AF65-F5344CB8AC3E}">
        <p14:creationId xmlns:p14="http://schemas.microsoft.com/office/powerpoint/2010/main" val="3087565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r>
              <a:rPr lang="el-GR" sz="2400" dirty="0" smtClean="0"/>
              <a:t>Να γίνει μια εισαγωγή στις έννοιες του δομημένου προγραμματισμού</a:t>
            </a:r>
          </a:p>
          <a:p>
            <a:r>
              <a:rPr lang="el-GR" sz="2400" dirty="0" smtClean="0"/>
              <a:t>Να αναλυθούν οι βασικές δομικές μονάδες της γλώσσας </a:t>
            </a:r>
            <a:r>
              <a:rPr lang="en-US" sz="2400" dirty="0" smtClean="0"/>
              <a:t>Pascal</a:t>
            </a:r>
            <a:endParaRPr lang="el-GR" sz="2000" dirty="0"/>
          </a:p>
          <a:p>
            <a:pPr marL="0"/>
            <a:endParaRPr lang="el-GR" sz="24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Λεξιλόγιο-Ονόματα</a:t>
            </a:r>
            <a:r>
              <a:rPr lang="en-US" baseline="-25000" dirty="0" smtClean="0"/>
              <a:t>2/2</a:t>
            </a:r>
            <a:endParaRPr lang="en-US" baseline="-25000" dirty="0"/>
          </a:p>
        </p:txBody>
      </p:sp>
      <p:pic>
        <p:nvPicPr>
          <p:cNvPr id="12" name="Picture 11"/>
          <p:cNvPicPr>
            <a:picLocks noChangeAspect="1"/>
          </p:cNvPicPr>
          <p:nvPr/>
        </p:nvPicPr>
        <p:blipFill rotWithShape="1">
          <a:blip r:embed="rId2"/>
          <a:srcRect r="1276" b="2308"/>
          <a:stretch/>
        </p:blipFill>
        <p:spPr>
          <a:xfrm>
            <a:off x="1403648" y="1417340"/>
            <a:ext cx="6143626" cy="3081348"/>
          </a:xfrm>
          <a:prstGeom prst="rect">
            <a:avLst/>
          </a:prstGeom>
        </p:spPr>
      </p:pic>
      <p:sp>
        <p:nvSpPr>
          <p:cNvPr id="7" name="Slide Number Placeholder 5"/>
          <p:cNvSpPr>
            <a:spLocks noGrp="1"/>
          </p:cNvSpPr>
          <p:nvPr>
            <p:ph type="sldNum" sz="quarter" idx="12"/>
          </p:nvPr>
        </p:nvSpPr>
        <p:spPr>
          <a:xfrm>
            <a:off x="6553200" y="5296959"/>
            <a:ext cx="2133600" cy="304271"/>
          </a:xfrm>
        </p:spPr>
        <p:txBody>
          <a:bodyPr/>
          <a:lstStyle/>
          <a:p>
            <a:r>
              <a:rPr lang="el-GR" dirty="0" smtClean="0"/>
              <a:t>50</a:t>
            </a:r>
            <a:endParaRPr lang="en-US" dirty="0"/>
          </a:p>
        </p:txBody>
      </p:sp>
    </p:spTree>
    <p:extLst>
      <p:ext uri="{BB962C8B-B14F-4D97-AF65-F5344CB8AC3E}">
        <p14:creationId xmlns:p14="http://schemas.microsoft.com/office/powerpoint/2010/main" val="247641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Λεξιλόγιο-Αριθμούς</a:t>
            </a:r>
            <a:r>
              <a:rPr lang="en-US" baseline="-25000" dirty="0" smtClean="0"/>
              <a:t>1</a:t>
            </a:r>
            <a:r>
              <a:rPr lang="el-GR" baseline="-25000" dirty="0" smtClean="0"/>
              <a:t>/4</a:t>
            </a:r>
            <a:endParaRPr lang="en-US" baseline="-25000" dirty="0"/>
          </a:p>
        </p:txBody>
      </p:sp>
      <p:sp>
        <p:nvSpPr>
          <p:cNvPr id="3" name="Content Placeholder 2"/>
          <p:cNvSpPr>
            <a:spLocks noGrp="1"/>
          </p:cNvSpPr>
          <p:nvPr>
            <p:ph idx="1"/>
          </p:nvPr>
        </p:nvSpPr>
        <p:spPr/>
        <p:txBody>
          <a:bodyPr>
            <a:normAutofit/>
          </a:bodyPr>
          <a:lstStyle/>
          <a:p>
            <a:r>
              <a:rPr lang="el-GR" sz="2800" b="1" dirty="0"/>
              <a:t>Α</a:t>
            </a:r>
            <a:r>
              <a:rPr lang="el-GR" sz="2800" b="1" dirty="0" smtClean="0"/>
              <a:t>κέραιοι </a:t>
            </a:r>
            <a:r>
              <a:rPr lang="el-GR" sz="2800" b="1" dirty="0"/>
              <a:t>(integers</a:t>
            </a:r>
            <a:r>
              <a:rPr lang="el-GR" sz="2800" b="1" dirty="0" smtClean="0"/>
              <a:t>)</a:t>
            </a:r>
            <a:r>
              <a:rPr lang="el-GR" sz="2800" b="1" dirty="0"/>
              <a:t>:</a:t>
            </a:r>
            <a:r>
              <a:rPr lang="el-GR" sz="2800" dirty="0" smtClean="0"/>
              <a:t> </a:t>
            </a:r>
            <a:r>
              <a:rPr lang="el-GR" sz="2800" dirty="0"/>
              <a:t>Ακολουθίες ψηφίων που μπορεί να προηγείται το πρόσημο + (προαιρετικό)  ή -</a:t>
            </a:r>
          </a:p>
          <a:p>
            <a:r>
              <a:rPr lang="el-GR" sz="2800" dirty="0"/>
              <a:t> Οι τιμές </a:t>
            </a:r>
            <a:r>
              <a:rPr lang="el-GR" sz="2800" dirty="0" smtClean="0"/>
              <a:t>έχουν εύρος: </a:t>
            </a:r>
          </a:p>
          <a:p>
            <a:pPr lvl="1">
              <a:buFont typeface="Wingdings" panose="05000000000000000000" pitchFamily="2" charset="2"/>
              <a:buChar char="§"/>
            </a:pPr>
            <a:r>
              <a:rPr lang="el-GR" dirty="0" smtClean="0"/>
              <a:t>[ </a:t>
            </a:r>
            <a:r>
              <a:rPr lang="el-GR" dirty="0"/>
              <a:t>-MAXINT,..-1,0,+1,..,+MAXINT </a:t>
            </a:r>
            <a:r>
              <a:rPr lang="el-GR" dirty="0" smtClean="0"/>
              <a:t>], όπου MAXINT=32767</a:t>
            </a:r>
            <a:endParaRPr lang="el-GR" dirty="0"/>
          </a:p>
          <a:p>
            <a:endParaRPr lang="en-US" sz="28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51</a:t>
            </a:fld>
            <a:endParaRPr lang="en-US" dirty="0"/>
          </a:p>
        </p:txBody>
      </p:sp>
    </p:spTree>
    <p:extLst>
      <p:ext uri="{BB962C8B-B14F-4D97-AF65-F5344CB8AC3E}">
        <p14:creationId xmlns:p14="http://schemas.microsoft.com/office/powerpoint/2010/main" val="369376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Λεξιλόγιο-Αριθμούς</a:t>
            </a:r>
            <a:r>
              <a:rPr lang="en-US" baseline="-25000" dirty="0" smtClean="0"/>
              <a:t>2</a:t>
            </a:r>
            <a:r>
              <a:rPr lang="el-GR" baseline="-25000" dirty="0" smtClean="0"/>
              <a:t>/4</a:t>
            </a:r>
            <a:endParaRPr lang="en-US" sz="32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52</a:t>
            </a:fld>
            <a:endParaRPr lang="en-US"/>
          </a:p>
        </p:txBody>
      </p:sp>
      <p:pic>
        <p:nvPicPr>
          <p:cNvPr id="7" name="Picture 6"/>
          <p:cNvPicPr>
            <a:picLocks noChangeAspect="1"/>
          </p:cNvPicPr>
          <p:nvPr/>
        </p:nvPicPr>
        <p:blipFill rotWithShape="1">
          <a:blip r:embed="rId2"/>
          <a:srcRect r="2047" b="2536"/>
          <a:stretch/>
        </p:blipFill>
        <p:spPr>
          <a:xfrm>
            <a:off x="899592" y="1489348"/>
            <a:ext cx="7141963" cy="3240360"/>
          </a:xfrm>
          <a:prstGeom prst="rect">
            <a:avLst/>
          </a:prstGeom>
        </p:spPr>
      </p:pic>
    </p:spTree>
    <p:extLst>
      <p:ext uri="{BB962C8B-B14F-4D97-AF65-F5344CB8AC3E}">
        <p14:creationId xmlns:p14="http://schemas.microsoft.com/office/powerpoint/2010/main" val="161528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Λεξιλόγιο</a:t>
            </a:r>
            <a:r>
              <a:rPr lang="en-US" dirty="0"/>
              <a:t>-</a:t>
            </a:r>
            <a:r>
              <a:rPr lang="el-GR" dirty="0" smtClean="0"/>
              <a:t>Αριθμούς</a:t>
            </a:r>
            <a:r>
              <a:rPr lang="en-US" baseline="-25000" dirty="0" smtClean="0"/>
              <a:t>3/4</a:t>
            </a:r>
            <a:endParaRPr lang="en-US" baseline="-25000" dirty="0"/>
          </a:p>
        </p:txBody>
      </p:sp>
      <p:sp>
        <p:nvSpPr>
          <p:cNvPr id="3" name="Content Placeholder 2"/>
          <p:cNvSpPr>
            <a:spLocks noGrp="1"/>
          </p:cNvSpPr>
          <p:nvPr>
            <p:ph idx="1"/>
          </p:nvPr>
        </p:nvSpPr>
        <p:spPr/>
        <p:txBody>
          <a:bodyPr>
            <a:normAutofit/>
          </a:bodyPr>
          <a:lstStyle/>
          <a:p>
            <a:r>
              <a:rPr lang="el-GR" sz="2800" b="1" dirty="0" smtClean="0"/>
              <a:t>Πραγματικοί (</a:t>
            </a:r>
            <a:r>
              <a:rPr lang="en-US" sz="2800" b="1" dirty="0" smtClean="0"/>
              <a:t>reals</a:t>
            </a:r>
            <a:r>
              <a:rPr lang="el-GR" sz="2800" b="1" dirty="0" smtClean="0"/>
              <a:t>)</a:t>
            </a:r>
            <a:r>
              <a:rPr lang="el-GR" sz="2800" dirty="0"/>
              <a:t>: Αριθμοί αρνητικοί ή θετικοί που μπορεί να περιέχουν και δεκαδικά ψηφία</a:t>
            </a:r>
          </a:p>
          <a:p>
            <a:r>
              <a:rPr lang="el-GR" sz="2800" dirty="0" smtClean="0"/>
              <a:t>Περιέχουν </a:t>
            </a:r>
            <a:r>
              <a:rPr lang="el-GR" sz="2800" dirty="0"/>
              <a:t>υποδιαστολή ή είναι</a:t>
            </a:r>
          </a:p>
          <a:p>
            <a:r>
              <a:rPr lang="el-GR" sz="2800" dirty="0"/>
              <a:t>εκφρασμένοι σε εκθετική </a:t>
            </a:r>
            <a:r>
              <a:rPr lang="el-GR" sz="2800" dirty="0" smtClean="0"/>
              <a:t>μορφή</a:t>
            </a:r>
            <a:r>
              <a:rPr lang="en-US" sz="2800" dirty="0" smtClean="0"/>
              <a:t>:</a:t>
            </a:r>
            <a:endParaRPr lang="el-GR" sz="2800" dirty="0"/>
          </a:p>
          <a:p>
            <a:pPr lvl="2">
              <a:buFont typeface="Wingdings" panose="05000000000000000000" pitchFamily="2" charset="2"/>
              <a:buChar char="§"/>
            </a:pPr>
            <a:r>
              <a:rPr lang="el-GR" dirty="0" smtClean="0"/>
              <a:t>38Ε27 </a:t>
            </a:r>
            <a:r>
              <a:rPr lang="el-GR" dirty="0" smtClean="0">
                <a:sym typeface="Wingdings" panose="05000000000000000000" pitchFamily="2" charset="2"/>
              </a:rPr>
              <a:t> </a:t>
            </a:r>
            <a:r>
              <a:rPr lang="el-GR" dirty="0" smtClean="0"/>
              <a:t>8x1027</a:t>
            </a:r>
            <a:endParaRPr lang="el-GR" dirty="0"/>
          </a:p>
          <a:p>
            <a:pPr lvl="2">
              <a:buFont typeface="Wingdings" panose="05000000000000000000" pitchFamily="2" charset="2"/>
              <a:buChar char="§"/>
            </a:pPr>
            <a:r>
              <a:rPr lang="el-GR" dirty="0" smtClean="0"/>
              <a:t>-</a:t>
            </a:r>
            <a:r>
              <a:rPr lang="el-GR" dirty="0"/>
              <a:t>0,092Ε-19 </a:t>
            </a:r>
            <a:r>
              <a:rPr lang="el-GR" dirty="0" smtClean="0">
                <a:sym typeface="Wingdings" panose="05000000000000000000" pitchFamily="2" charset="2"/>
              </a:rPr>
              <a:t></a:t>
            </a:r>
            <a:r>
              <a:rPr lang="el-GR" dirty="0" smtClean="0"/>
              <a:t> -</a:t>
            </a:r>
            <a:r>
              <a:rPr lang="el-GR" dirty="0"/>
              <a:t>0,092x10-19</a:t>
            </a:r>
          </a:p>
          <a:p>
            <a:endParaRPr lang="en-US" sz="28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53</a:t>
            </a:fld>
            <a:endParaRPr lang="en-US"/>
          </a:p>
        </p:txBody>
      </p:sp>
    </p:spTree>
    <p:extLst>
      <p:ext uri="{BB962C8B-B14F-4D97-AF65-F5344CB8AC3E}">
        <p14:creationId xmlns:p14="http://schemas.microsoft.com/office/powerpoint/2010/main" val="3409414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Λεξιλόγιο-Αριθμούς</a:t>
            </a:r>
            <a:r>
              <a:rPr lang="el-GR" baseline="-25000" dirty="0" smtClean="0"/>
              <a:t>4/4</a:t>
            </a:r>
            <a:endParaRPr lang="en-US" baseline="-25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54</a:t>
            </a:fld>
            <a:endParaRPr lang="en-US"/>
          </a:p>
        </p:txBody>
      </p:sp>
      <p:pic>
        <p:nvPicPr>
          <p:cNvPr id="9" name="Picture 8"/>
          <p:cNvPicPr>
            <a:picLocks noChangeAspect="1"/>
          </p:cNvPicPr>
          <p:nvPr/>
        </p:nvPicPr>
        <p:blipFill>
          <a:blip r:embed="rId2"/>
          <a:stretch>
            <a:fillRect/>
          </a:stretch>
        </p:blipFill>
        <p:spPr>
          <a:xfrm>
            <a:off x="539552" y="1561356"/>
            <a:ext cx="7716991" cy="2736304"/>
          </a:xfrm>
          <a:prstGeom prst="rect">
            <a:avLst/>
          </a:prstGeom>
        </p:spPr>
      </p:pic>
    </p:spTree>
    <p:extLst>
      <p:ext uri="{BB962C8B-B14F-4D97-AF65-F5344CB8AC3E}">
        <p14:creationId xmlns:p14="http://schemas.microsoft.com/office/powerpoint/2010/main" val="427411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Λεξιλόγιο</a:t>
            </a:r>
            <a:r>
              <a:rPr lang="en-US" dirty="0"/>
              <a:t>-</a:t>
            </a:r>
            <a:r>
              <a:rPr lang="el-GR" dirty="0"/>
              <a:t>Χαρακτήρες</a:t>
            </a:r>
            <a:r>
              <a:rPr lang="en-US" dirty="0"/>
              <a:t> </a:t>
            </a:r>
          </a:p>
        </p:txBody>
      </p:sp>
      <p:sp>
        <p:nvSpPr>
          <p:cNvPr id="3" name="Content Placeholder 2"/>
          <p:cNvSpPr>
            <a:spLocks noGrp="1"/>
          </p:cNvSpPr>
          <p:nvPr>
            <p:ph idx="1"/>
          </p:nvPr>
        </p:nvSpPr>
        <p:spPr/>
        <p:txBody>
          <a:bodyPr>
            <a:normAutofit/>
          </a:bodyPr>
          <a:lstStyle/>
          <a:p>
            <a:r>
              <a:rPr lang="el-GR" sz="2800" dirty="0"/>
              <a:t>Ε</a:t>
            </a:r>
            <a:r>
              <a:rPr lang="el-GR" sz="2800" dirty="0" smtClean="0"/>
              <a:t>ίναι </a:t>
            </a:r>
            <a:r>
              <a:rPr lang="el-GR" sz="2800" dirty="0"/>
              <a:t>χαρακτήρες από το σύνολο των χαρακτήρων που υποστηρίζει το υπολογιστικό σύστημα μέσα σε αποστρόφους. Π.χ. ‘α’, ‘Α’, ‘&amp;’, ‘4’</a:t>
            </a:r>
          </a:p>
          <a:p>
            <a:pPr lvl="1">
              <a:buFont typeface="Wingdings" panose="05000000000000000000" pitchFamily="2" charset="2"/>
              <a:buChar char="§"/>
            </a:pPr>
            <a:r>
              <a:rPr lang="el-GR" dirty="0"/>
              <a:t>‘5’ διαφέρει από το 5</a:t>
            </a:r>
          </a:p>
          <a:p>
            <a:pPr lvl="1">
              <a:buFont typeface="Wingdings" panose="05000000000000000000" pitchFamily="2" charset="2"/>
              <a:buChar char="§"/>
            </a:pPr>
            <a:r>
              <a:rPr lang="el-GR" dirty="0"/>
              <a:t>‘Α’ διαφέρει από το ‘α’</a:t>
            </a:r>
          </a:p>
          <a:p>
            <a:pPr lvl="1">
              <a:buFont typeface="Wingdings" panose="05000000000000000000" pitchFamily="2" charset="2"/>
              <a:buChar char="§"/>
            </a:pPr>
            <a:r>
              <a:rPr lang="el-GR" dirty="0"/>
              <a:t>‘ ‘ ο κενός χαρακτήρας</a:t>
            </a:r>
          </a:p>
          <a:p>
            <a:pPr marL="0" indent="0">
              <a:buNone/>
            </a:pPr>
            <a:endParaRPr lang="en-US" sz="24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55</a:t>
            </a:fld>
            <a:endParaRPr lang="en-US"/>
          </a:p>
        </p:txBody>
      </p:sp>
    </p:spTree>
    <p:extLst>
      <p:ext uri="{BB962C8B-B14F-4D97-AF65-F5344CB8AC3E}">
        <p14:creationId xmlns:p14="http://schemas.microsoft.com/office/powerpoint/2010/main" val="2068914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Λεξιλόγιο</a:t>
            </a:r>
            <a:r>
              <a:rPr lang="en-US" dirty="0"/>
              <a:t>-</a:t>
            </a:r>
            <a:r>
              <a:rPr lang="el-GR" dirty="0"/>
              <a:t>Αλυσίδες Χαρακτήρων</a:t>
            </a:r>
            <a:endParaRPr lang="en-US" dirty="0"/>
          </a:p>
        </p:txBody>
      </p:sp>
      <p:sp>
        <p:nvSpPr>
          <p:cNvPr id="3" name="Content Placeholder 2"/>
          <p:cNvSpPr>
            <a:spLocks noGrp="1"/>
          </p:cNvSpPr>
          <p:nvPr>
            <p:ph idx="1"/>
          </p:nvPr>
        </p:nvSpPr>
        <p:spPr/>
        <p:txBody>
          <a:bodyPr>
            <a:normAutofit lnSpcReduction="10000"/>
          </a:bodyPr>
          <a:lstStyle/>
          <a:p>
            <a:r>
              <a:rPr lang="el-GR" sz="2800" dirty="0"/>
              <a:t>Αλυσίδα χαρακτήρων (string) είναι μια ακολουθία χαρακτήρων μεταξύ αποστρόφων. </a:t>
            </a:r>
          </a:p>
          <a:p>
            <a:pPr lvl="1">
              <a:buFont typeface="Wingdings" panose="05000000000000000000" pitchFamily="2" charset="2"/>
              <a:buChar char="§"/>
            </a:pPr>
            <a:r>
              <a:rPr lang="el-GR" dirty="0"/>
              <a:t>’</a:t>
            </a:r>
            <a:r>
              <a:rPr lang="el-GR" dirty="0" err="1"/>
              <a:t>algorithm</a:t>
            </a:r>
            <a:r>
              <a:rPr lang="el-GR" dirty="0"/>
              <a:t>’ </a:t>
            </a:r>
            <a:endParaRPr lang="en-US" dirty="0"/>
          </a:p>
          <a:p>
            <a:pPr lvl="1">
              <a:buFont typeface="Wingdings" panose="05000000000000000000" pitchFamily="2" charset="2"/>
              <a:buChar char="§"/>
            </a:pPr>
            <a:r>
              <a:rPr lang="el-GR" dirty="0" smtClean="0"/>
              <a:t>‘</a:t>
            </a:r>
            <a:r>
              <a:rPr lang="el-GR" dirty="0"/>
              <a:t>Pascal </a:t>
            </a:r>
            <a:r>
              <a:rPr lang="el-GR" dirty="0" err="1"/>
              <a:t>Vers</a:t>
            </a:r>
            <a:r>
              <a:rPr lang="el-GR" dirty="0" smtClean="0"/>
              <a:t>’</a:t>
            </a:r>
            <a:endParaRPr lang="en-US" dirty="0" smtClean="0"/>
          </a:p>
          <a:p>
            <a:pPr lvl="1">
              <a:buFont typeface="Wingdings" panose="05000000000000000000" pitchFamily="2" charset="2"/>
              <a:buChar char="§"/>
            </a:pPr>
            <a:r>
              <a:rPr lang="el-GR" dirty="0" smtClean="0"/>
              <a:t>‘</a:t>
            </a:r>
            <a:r>
              <a:rPr lang="el-GR" dirty="0"/>
              <a:t>5</a:t>
            </a:r>
            <a:r>
              <a:rPr lang="el-GR" dirty="0" smtClean="0"/>
              <a:t>’</a:t>
            </a:r>
            <a:endParaRPr lang="en-US" dirty="0" smtClean="0"/>
          </a:p>
          <a:p>
            <a:pPr lvl="1">
              <a:buFont typeface="Wingdings" panose="05000000000000000000" pitchFamily="2" charset="2"/>
              <a:buChar char="§"/>
            </a:pPr>
            <a:r>
              <a:rPr lang="el-GR" dirty="0" smtClean="0"/>
              <a:t>‘236’ </a:t>
            </a:r>
            <a:endParaRPr lang="en-US" dirty="0" smtClean="0"/>
          </a:p>
          <a:p>
            <a:pPr lvl="1">
              <a:buFont typeface="Wingdings" panose="05000000000000000000" pitchFamily="2" charset="2"/>
              <a:buChar char="§"/>
            </a:pPr>
            <a:r>
              <a:rPr lang="el-GR" dirty="0" smtClean="0"/>
              <a:t>‘</a:t>
            </a:r>
            <a:r>
              <a:rPr lang="el-GR" dirty="0"/>
              <a:t>5+2’</a:t>
            </a:r>
          </a:p>
          <a:p>
            <a:pPr marL="0" indent="0">
              <a:buNone/>
            </a:pPr>
            <a:endParaRPr lang="en-US" sz="28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56</a:t>
            </a:fld>
            <a:endParaRPr lang="en-US"/>
          </a:p>
        </p:txBody>
      </p:sp>
    </p:spTree>
    <p:extLst>
      <p:ext uri="{BB962C8B-B14F-4D97-AF65-F5344CB8AC3E}">
        <p14:creationId xmlns:p14="http://schemas.microsoft.com/office/powerpoint/2010/main" val="414904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Λεξιλόγιο</a:t>
            </a:r>
            <a:r>
              <a:rPr lang="en-US" dirty="0"/>
              <a:t>-</a:t>
            </a:r>
            <a:r>
              <a:rPr lang="el-GR" dirty="0" smtClean="0"/>
              <a:t>Τελεστές</a:t>
            </a:r>
            <a:r>
              <a:rPr lang="el-GR" baseline="-25000" dirty="0" smtClean="0"/>
              <a:t>1/4</a:t>
            </a:r>
            <a:endParaRPr lang="en-US" baseline="-25000" dirty="0"/>
          </a:p>
        </p:txBody>
      </p:sp>
      <p:sp>
        <p:nvSpPr>
          <p:cNvPr id="3" name="Content Placeholder 2"/>
          <p:cNvSpPr>
            <a:spLocks noGrp="1"/>
          </p:cNvSpPr>
          <p:nvPr>
            <p:ph idx="1"/>
          </p:nvPr>
        </p:nvSpPr>
        <p:spPr/>
        <p:txBody>
          <a:bodyPr>
            <a:normAutofit/>
          </a:bodyPr>
          <a:lstStyle/>
          <a:p>
            <a:r>
              <a:rPr lang="en-GB" sz="2800" dirty="0" err="1" smtClean="0"/>
              <a:t>Είν</a:t>
            </a:r>
            <a:r>
              <a:rPr lang="en-GB" sz="2800" dirty="0" smtClean="0"/>
              <a:t>α</a:t>
            </a:r>
            <a:r>
              <a:rPr lang="en-GB" sz="2800" dirty="0" err="1" smtClean="0"/>
              <a:t>ι</a:t>
            </a:r>
            <a:r>
              <a:rPr lang="en-GB" sz="2800" dirty="0" smtClean="0"/>
              <a:t> </a:t>
            </a:r>
            <a:r>
              <a:rPr lang="en-GB" sz="2800" dirty="0" err="1"/>
              <a:t>σύμ</a:t>
            </a:r>
            <a:r>
              <a:rPr lang="en-GB" sz="2800" dirty="0"/>
              <a:t>β</a:t>
            </a:r>
            <a:r>
              <a:rPr lang="en-GB" sz="2800" dirty="0" err="1"/>
              <a:t>ολ</a:t>
            </a:r>
            <a:r>
              <a:rPr lang="en-GB" sz="2800" dirty="0"/>
              <a:t>α π</a:t>
            </a:r>
            <a:r>
              <a:rPr lang="en-GB" sz="2800" dirty="0" err="1"/>
              <a:t>ου</a:t>
            </a:r>
            <a:r>
              <a:rPr lang="en-GB" sz="2800" dirty="0"/>
              <a:t> </a:t>
            </a:r>
            <a:r>
              <a:rPr lang="en-GB" sz="2800" dirty="0" err="1"/>
              <a:t>δηλώνουν</a:t>
            </a:r>
            <a:r>
              <a:rPr lang="en-GB" sz="2800" dirty="0"/>
              <a:t> </a:t>
            </a:r>
            <a:r>
              <a:rPr lang="en-GB" sz="2800" dirty="0" err="1"/>
              <a:t>μι</a:t>
            </a:r>
            <a:r>
              <a:rPr lang="en-GB" sz="2800" dirty="0"/>
              <a:t>α α</a:t>
            </a:r>
            <a:r>
              <a:rPr lang="en-GB" sz="2800" dirty="0" err="1"/>
              <a:t>ριθμητική</a:t>
            </a:r>
            <a:r>
              <a:rPr lang="en-GB" sz="2800" dirty="0"/>
              <a:t> </a:t>
            </a:r>
            <a:r>
              <a:rPr lang="en-GB" sz="2800" dirty="0" err="1"/>
              <a:t>ή</a:t>
            </a:r>
            <a:r>
              <a:rPr lang="en-GB" sz="2800" dirty="0"/>
              <a:t> </a:t>
            </a:r>
            <a:r>
              <a:rPr lang="en-GB" sz="2800" dirty="0" err="1"/>
              <a:t>λογική</a:t>
            </a:r>
            <a:r>
              <a:rPr lang="en-GB" sz="2800" dirty="0"/>
              <a:t> π</a:t>
            </a:r>
            <a:r>
              <a:rPr lang="en-GB" sz="2800" dirty="0" err="1"/>
              <a:t>ράξη</a:t>
            </a:r>
            <a:r>
              <a:rPr lang="en-GB" sz="2800" dirty="0"/>
              <a:t> </a:t>
            </a:r>
            <a:r>
              <a:rPr lang="en-GB" sz="2800" dirty="0" err="1"/>
              <a:t>μετ</a:t>
            </a:r>
            <a:r>
              <a:rPr lang="en-GB" sz="2800" dirty="0"/>
              <a:t>α</a:t>
            </a:r>
            <a:r>
              <a:rPr lang="en-GB" sz="2800" dirty="0" err="1"/>
              <a:t>ξύ</a:t>
            </a:r>
            <a:r>
              <a:rPr lang="en-GB" sz="2800" dirty="0"/>
              <a:t> α</a:t>
            </a:r>
            <a:r>
              <a:rPr lang="en-GB" sz="2800" dirty="0" err="1"/>
              <a:t>ριθμητικών</a:t>
            </a:r>
            <a:r>
              <a:rPr lang="en-GB" sz="2800" dirty="0"/>
              <a:t> </a:t>
            </a:r>
            <a:r>
              <a:rPr lang="en-GB" sz="2800" dirty="0" err="1"/>
              <a:t>ή</a:t>
            </a:r>
            <a:r>
              <a:rPr lang="en-GB" sz="2800" dirty="0"/>
              <a:t> α</a:t>
            </a:r>
            <a:r>
              <a:rPr lang="en-GB" sz="2800" dirty="0" err="1"/>
              <a:t>λφ</a:t>
            </a:r>
            <a:r>
              <a:rPr lang="en-GB" sz="2800" dirty="0"/>
              <a:t>α</a:t>
            </a:r>
            <a:r>
              <a:rPr lang="en-GB" sz="2800" dirty="0" err="1"/>
              <a:t>ριθμητικών</a:t>
            </a:r>
            <a:r>
              <a:rPr lang="en-GB" sz="2800" dirty="0"/>
              <a:t> </a:t>
            </a:r>
            <a:r>
              <a:rPr lang="en-GB" sz="2800" dirty="0" err="1" smtClean="0"/>
              <a:t>δεδομένων</a:t>
            </a:r>
            <a:r>
              <a:rPr lang="el-GR" sz="2800" dirty="0"/>
              <a:t>:</a:t>
            </a:r>
            <a:endParaRPr lang="en-GB" sz="2800" dirty="0"/>
          </a:p>
          <a:p>
            <a:pPr lvl="1">
              <a:buFont typeface="Wingdings" panose="05000000000000000000" pitchFamily="2" charset="2"/>
              <a:buChar char="§"/>
            </a:pPr>
            <a:r>
              <a:rPr lang="en-GB" dirty="0" err="1"/>
              <a:t>Αριθμητικοί</a:t>
            </a:r>
            <a:endParaRPr lang="en-GB" dirty="0"/>
          </a:p>
          <a:p>
            <a:pPr lvl="1">
              <a:buFont typeface="Wingdings" panose="05000000000000000000" pitchFamily="2" charset="2"/>
              <a:buChar char="§"/>
            </a:pPr>
            <a:r>
              <a:rPr lang="el-GR" dirty="0" err="1"/>
              <a:t>Σ</a:t>
            </a:r>
            <a:r>
              <a:rPr lang="en-GB" dirty="0" err="1"/>
              <a:t>ύγκρισης</a:t>
            </a:r>
            <a:endParaRPr lang="en-GB" dirty="0"/>
          </a:p>
          <a:p>
            <a:pPr lvl="1">
              <a:buFont typeface="Wingdings" panose="05000000000000000000" pitchFamily="2" charset="2"/>
              <a:buChar char="§"/>
            </a:pPr>
            <a:r>
              <a:rPr lang="el-GR" dirty="0" err="1"/>
              <a:t>Λ</a:t>
            </a:r>
            <a:r>
              <a:rPr lang="en-GB" dirty="0" err="1"/>
              <a:t>ογικοί</a:t>
            </a:r>
            <a:endParaRPr lang="en-GB" dirty="0"/>
          </a:p>
          <a:p>
            <a:pPr marL="0" indent="0">
              <a:buNone/>
            </a:pPr>
            <a:endParaRPr lang="en-US" sz="24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57</a:t>
            </a:fld>
            <a:endParaRPr lang="en-US"/>
          </a:p>
        </p:txBody>
      </p:sp>
    </p:spTree>
    <p:extLst>
      <p:ext uri="{BB962C8B-B14F-4D97-AF65-F5344CB8AC3E}">
        <p14:creationId xmlns:p14="http://schemas.microsoft.com/office/powerpoint/2010/main" val="69263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Λεξιλόγιο</a:t>
            </a:r>
            <a:r>
              <a:rPr lang="en-US" dirty="0"/>
              <a:t>-</a:t>
            </a:r>
            <a:r>
              <a:rPr lang="el-GR" dirty="0" smtClean="0"/>
              <a:t>Τελεστές</a:t>
            </a:r>
            <a:r>
              <a:rPr lang="el-GR" baseline="-25000" dirty="0" smtClean="0"/>
              <a:t>2/4</a:t>
            </a:r>
            <a:endParaRPr lang="en-US" baseline="-25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58</a:t>
            </a:fld>
            <a:endParaRPr lang="en-US"/>
          </a:p>
        </p:txBody>
      </p:sp>
      <p:pic>
        <p:nvPicPr>
          <p:cNvPr id="10" name="Picture 9"/>
          <p:cNvPicPr>
            <a:picLocks noChangeAspect="1"/>
          </p:cNvPicPr>
          <p:nvPr/>
        </p:nvPicPr>
        <p:blipFill rotWithShape="1">
          <a:blip r:embed="rId2"/>
          <a:srcRect r="5748" b="1760"/>
          <a:stretch/>
        </p:blipFill>
        <p:spPr>
          <a:xfrm>
            <a:off x="1187624" y="1273323"/>
            <a:ext cx="6408712" cy="3879799"/>
          </a:xfrm>
          <a:prstGeom prst="rect">
            <a:avLst/>
          </a:prstGeom>
        </p:spPr>
      </p:pic>
    </p:spTree>
    <p:extLst>
      <p:ext uri="{BB962C8B-B14F-4D97-AF65-F5344CB8AC3E}">
        <p14:creationId xmlns:p14="http://schemas.microsoft.com/office/powerpoint/2010/main" val="1435588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Λεξιλόγιο</a:t>
            </a:r>
            <a:r>
              <a:rPr lang="en-US" dirty="0"/>
              <a:t>-</a:t>
            </a:r>
            <a:r>
              <a:rPr lang="el-GR" dirty="0" smtClean="0"/>
              <a:t>Τελεστές</a:t>
            </a:r>
            <a:r>
              <a:rPr lang="el-GR" baseline="-25000" dirty="0" smtClean="0"/>
              <a:t>3/4</a:t>
            </a:r>
            <a:endParaRPr lang="en-US" baseline="-25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59</a:t>
            </a:fld>
            <a:endParaRPr lang="en-US"/>
          </a:p>
        </p:txBody>
      </p:sp>
      <p:pic>
        <p:nvPicPr>
          <p:cNvPr id="8" name="Picture 7"/>
          <p:cNvPicPr>
            <a:picLocks noChangeAspect="1"/>
          </p:cNvPicPr>
          <p:nvPr/>
        </p:nvPicPr>
        <p:blipFill rotWithShape="1">
          <a:blip r:embed="rId2"/>
          <a:srcRect r="6996"/>
          <a:stretch/>
        </p:blipFill>
        <p:spPr>
          <a:xfrm>
            <a:off x="827583" y="1489348"/>
            <a:ext cx="7242691" cy="3168352"/>
          </a:xfrm>
          <a:prstGeom prst="rect">
            <a:avLst/>
          </a:prstGeom>
        </p:spPr>
      </p:pic>
    </p:spTree>
    <p:extLst>
      <p:ext uri="{BB962C8B-B14F-4D97-AF65-F5344CB8AC3E}">
        <p14:creationId xmlns:p14="http://schemas.microsoft.com/office/powerpoint/2010/main" val="138144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Autofit/>
          </a:bodyPr>
          <a:lstStyle/>
          <a:p>
            <a:r>
              <a:rPr lang="el-GR" sz="2400" dirty="0"/>
              <a:t>Αρχές Ανάπτυξης </a:t>
            </a:r>
            <a:r>
              <a:rPr lang="el-GR" sz="2400" dirty="0" smtClean="0"/>
              <a:t>Προγραμμάτων</a:t>
            </a:r>
            <a:endParaRPr lang="en-US" sz="2400" dirty="0" smtClean="0"/>
          </a:p>
          <a:p>
            <a:r>
              <a:rPr lang="el-GR" sz="2400" dirty="0" smtClean="0"/>
              <a:t>Είδη Προγραμματισμού</a:t>
            </a:r>
            <a:endParaRPr lang="en-US" sz="2400" dirty="0" smtClean="0"/>
          </a:p>
          <a:p>
            <a:r>
              <a:rPr lang="el-GR" sz="2400" dirty="0" smtClean="0"/>
              <a:t>Είδη Προγραμματισμού</a:t>
            </a:r>
          </a:p>
          <a:p>
            <a:r>
              <a:rPr lang="el-GR" sz="2400" dirty="0" smtClean="0"/>
              <a:t>Διαγράμματα ροής</a:t>
            </a:r>
          </a:p>
          <a:p>
            <a:r>
              <a:rPr lang="el-GR" sz="2400" dirty="0" smtClean="0"/>
              <a:t>Σύνολο χαρακτήρων </a:t>
            </a:r>
            <a:r>
              <a:rPr lang="el-GR" sz="2400" dirty="0"/>
              <a:t>της </a:t>
            </a:r>
            <a:r>
              <a:rPr lang="en-US" sz="2400" dirty="0" smtClean="0"/>
              <a:t>Pascal</a:t>
            </a:r>
            <a:endParaRPr lang="el-GR" sz="2400" dirty="0" smtClean="0"/>
          </a:p>
          <a:p>
            <a:r>
              <a:rPr lang="el-GR" sz="2400" dirty="0" smtClean="0"/>
              <a:t>Λεξιλόγιο-Τελεστές</a:t>
            </a:r>
          </a:p>
          <a:p>
            <a:r>
              <a:rPr lang="el-GR" sz="2400" dirty="0"/>
              <a:t>Δηλώσεις </a:t>
            </a:r>
            <a:r>
              <a:rPr lang="el-GR" sz="2400" dirty="0" smtClean="0"/>
              <a:t>Μεταβλητών</a:t>
            </a:r>
          </a:p>
          <a:p>
            <a:r>
              <a:rPr lang="el-GR" sz="2400" dirty="0" smtClean="0"/>
              <a:t>Εκφράσεις/Συναρτήσεις </a:t>
            </a:r>
            <a:r>
              <a:rPr lang="el-GR" sz="2400" dirty="0"/>
              <a:t>στην  </a:t>
            </a:r>
            <a:r>
              <a:rPr lang="en-US" sz="2400" dirty="0"/>
              <a:t>Pascal</a:t>
            </a:r>
            <a:endParaRPr lang="en-US" sz="2400" dirty="0" smtClean="0"/>
          </a:p>
          <a:p>
            <a:endParaRPr lang="el-GR" sz="24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Λεξιλόγιο</a:t>
            </a:r>
            <a:r>
              <a:rPr lang="en-US" dirty="0"/>
              <a:t>-</a:t>
            </a:r>
            <a:r>
              <a:rPr lang="el-GR" dirty="0" smtClean="0"/>
              <a:t>Τελεστές</a:t>
            </a:r>
            <a:r>
              <a:rPr lang="el-GR" baseline="-25000" dirty="0" smtClean="0"/>
              <a:t>4/4</a:t>
            </a:r>
            <a:endParaRPr lang="en-US" baseline="-25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60</a:t>
            </a:fld>
            <a:endParaRPr lang="en-US"/>
          </a:p>
        </p:txBody>
      </p:sp>
      <p:pic>
        <p:nvPicPr>
          <p:cNvPr id="8" name="Picture 7"/>
          <p:cNvPicPr>
            <a:picLocks noChangeAspect="1"/>
          </p:cNvPicPr>
          <p:nvPr/>
        </p:nvPicPr>
        <p:blipFill>
          <a:blip r:embed="rId2"/>
          <a:stretch>
            <a:fillRect/>
          </a:stretch>
        </p:blipFill>
        <p:spPr>
          <a:xfrm>
            <a:off x="1115616" y="2209428"/>
            <a:ext cx="6701171" cy="2642716"/>
          </a:xfrm>
          <a:prstGeom prst="rect">
            <a:avLst/>
          </a:prstGeom>
        </p:spPr>
      </p:pic>
      <p:sp>
        <p:nvSpPr>
          <p:cNvPr id="9" name="Rectangle 8"/>
          <p:cNvSpPr/>
          <p:nvPr/>
        </p:nvSpPr>
        <p:spPr>
          <a:xfrm>
            <a:off x="1566333" y="1651000"/>
            <a:ext cx="2566921" cy="461665"/>
          </a:xfrm>
          <a:prstGeom prst="rect">
            <a:avLst/>
          </a:prstGeom>
        </p:spPr>
        <p:txBody>
          <a:bodyPr wrap="none">
            <a:spAutoFit/>
          </a:bodyPr>
          <a:lstStyle/>
          <a:p>
            <a:pPr marL="285739" indent="-285739">
              <a:buClr>
                <a:schemeClr val="accent1"/>
              </a:buClr>
              <a:buFont typeface="Lucida Grande"/>
              <a:buChar char="+"/>
            </a:pPr>
            <a:r>
              <a:rPr lang="el-GR" sz="2400" dirty="0">
                <a:solidFill>
                  <a:srgbClr val="103154">
                    <a:lumMod val="90000"/>
                    <a:lumOff val="10000"/>
                  </a:srgbClr>
                </a:solidFill>
              </a:rPr>
              <a:t>Λογικοί τελεστές</a:t>
            </a:r>
            <a:endParaRPr lang="en-US" dirty="0"/>
          </a:p>
        </p:txBody>
      </p:sp>
    </p:spTree>
    <p:extLst>
      <p:ext uri="{BB962C8B-B14F-4D97-AF65-F5344CB8AC3E}">
        <p14:creationId xmlns:p14="http://schemas.microsoft.com/office/powerpoint/2010/main" val="132234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Λεξιλόγιο</a:t>
            </a:r>
            <a:r>
              <a:rPr lang="en-US" dirty="0"/>
              <a:t>-</a:t>
            </a:r>
            <a:r>
              <a:rPr lang="el-GR" dirty="0"/>
              <a:t>Διαχωριστές</a:t>
            </a:r>
            <a:endParaRPr lang="en-US" dirty="0"/>
          </a:p>
        </p:txBody>
      </p:sp>
      <p:sp>
        <p:nvSpPr>
          <p:cNvPr id="3" name="Content Placeholder 2"/>
          <p:cNvSpPr>
            <a:spLocks noGrp="1"/>
          </p:cNvSpPr>
          <p:nvPr>
            <p:ph idx="1"/>
          </p:nvPr>
        </p:nvSpPr>
        <p:spPr>
          <a:xfrm>
            <a:off x="457200" y="1333500"/>
            <a:ext cx="8291264" cy="3771636"/>
          </a:xfrm>
        </p:spPr>
        <p:txBody>
          <a:bodyPr>
            <a:normAutofit/>
          </a:bodyPr>
          <a:lstStyle/>
          <a:p>
            <a:r>
              <a:rPr lang="el-GR" sz="2800" dirty="0" smtClean="0"/>
              <a:t>Είναι </a:t>
            </a:r>
            <a:r>
              <a:rPr lang="el-GR" sz="2800" dirty="0"/>
              <a:t>χαρακτήρες με συγκεκριμένη </a:t>
            </a:r>
            <a:r>
              <a:rPr lang="el-GR" sz="2800" dirty="0" smtClean="0"/>
              <a:t>λειτουργία</a:t>
            </a:r>
          </a:p>
          <a:p>
            <a:pPr lvl="1">
              <a:buFont typeface="Wingdings" panose="05000000000000000000" pitchFamily="2" charset="2"/>
              <a:buChar char="§"/>
            </a:pPr>
            <a:r>
              <a:rPr lang="el-GR" dirty="0" smtClean="0"/>
              <a:t> :=	καταχώρηση</a:t>
            </a:r>
          </a:p>
          <a:p>
            <a:pPr lvl="1">
              <a:buFont typeface="Wingdings" panose="05000000000000000000" pitchFamily="2" charset="2"/>
              <a:buChar char="§"/>
            </a:pPr>
            <a:r>
              <a:rPr lang="el-GR" dirty="0" smtClean="0"/>
              <a:t> </a:t>
            </a:r>
            <a:r>
              <a:rPr lang="el-GR" dirty="0"/>
              <a:t>( ) 	παρενθέσεις</a:t>
            </a:r>
          </a:p>
          <a:p>
            <a:pPr lvl="1">
              <a:buFont typeface="Wingdings" panose="05000000000000000000" pitchFamily="2" charset="2"/>
              <a:buChar char="§"/>
            </a:pPr>
            <a:r>
              <a:rPr lang="el-GR" dirty="0"/>
              <a:t> [ ]	αγκύλες για τους πίνακες </a:t>
            </a:r>
            <a:r>
              <a:rPr lang="el-GR" dirty="0" smtClean="0"/>
              <a:t>και τα </a:t>
            </a:r>
            <a:r>
              <a:rPr lang="el-GR" dirty="0"/>
              <a:t>σύνολα</a:t>
            </a:r>
          </a:p>
          <a:p>
            <a:pPr lvl="1">
              <a:buFont typeface="Wingdings" panose="05000000000000000000" pitchFamily="2" charset="2"/>
              <a:buChar char="§"/>
            </a:pPr>
            <a:r>
              <a:rPr lang="el-GR" dirty="0"/>
              <a:t> </a:t>
            </a:r>
            <a:r>
              <a:rPr lang="el-GR" dirty="0" smtClean="0"/>
              <a:t>, . ; :</a:t>
            </a:r>
            <a:r>
              <a:rPr lang="el-GR" dirty="0"/>
              <a:t>	σημεία στίξης</a:t>
            </a:r>
          </a:p>
          <a:p>
            <a:pPr marL="0" indent="0">
              <a:buNone/>
            </a:pPr>
            <a:endParaRPr lang="en-US" sz="2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61</a:t>
            </a:fld>
            <a:endParaRPr lang="en-US"/>
          </a:p>
        </p:txBody>
      </p:sp>
    </p:spTree>
    <p:extLst>
      <p:ext uri="{BB962C8B-B14F-4D97-AF65-F5344CB8AC3E}">
        <p14:creationId xmlns:p14="http://schemas.microsoft.com/office/powerpoint/2010/main" val="93386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Λεξιλόγιο</a:t>
            </a:r>
            <a:r>
              <a:rPr lang="en-US" dirty="0"/>
              <a:t>-</a:t>
            </a:r>
            <a:r>
              <a:rPr lang="el-GR" dirty="0"/>
              <a:t>Λέξεις Κλειδιά</a:t>
            </a:r>
            <a:endParaRPr lang="en-US"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62</a:t>
            </a:fld>
            <a:endParaRPr lang="en-US"/>
          </a:p>
        </p:txBody>
      </p:sp>
      <p:sp>
        <p:nvSpPr>
          <p:cNvPr id="8" name="Rectangle 8"/>
          <p:cNvSpPr txBox="1">
            <a:spLocks noChangeArrowheads="1"/>
          </p:cNvSpPr>
          <p:nvPr/>
        </p:nvSpPr>
        <p:spPr>
          <a:xfrm>
            <a:off x="1587500" y="1432719"/>
            <a:ext cx="3365500" cy="3827198"/>
          </a:xfrm>
          <a:prstGeom prst="rect">
            <a:avLst/>
          </a:prstGeom>
        </p:spPr>
        <p:txBody>
          <a:bodyPr vert="horz" lIns="76200" tIns="38100" rIns="76200" bIns="38100" rtlCol="0">
            <a:normAutofit fontScale="92500" lnSpcReduction="10000"/>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a:lnSpc>
                <a:spcPct val="80000"/>
              </a:lnSpc>
              <a:buFont typeface="Monotype Sorts" charset="2"/>
              <a:buChar char="a"/>
            </a:pPr>
            <a:r>
              <a:rPr lang="en-US" sz="1833" dirty="0">
                <a:solidFill>
                  <a:srgbClr val="103154"/>
                </a:solidFill>
                <a:latin typeface="+mj-lt"/>
              </a:rPr>
              <a:t>And	 </a:t>
            </a:r>
            <a:r>
              <a:rPr lang="el-GR" sz="1833" dirty="0">
                <a:solidFill>
                  <a:srgbClr val="103154"/>
                </a:solidFill>
                <a:latin typeface="+mj-lt"/>
              </a:rPr>
              <a:t>          	</a:t>
            </a:r>
            <a:r>
              <a:rPr lang="en-US" sz="1833" dirty="0">
                <a:solidFill>
                  <a:srgbClr val="103154"/>
                </a:solidFill>
                <a:latin typeface="+mj-lt"/>
              </a:rPr>
              <a:t>end</a:t>
            </a:r>
          </a:p>
          <a:p>
            <a:pPr>
              <a:lnSpc>
                <a:spcPct val="80000"/>
              </a:lnSpc>
              <a:buFont typeface="Monotype Sorts" charset="2"/>
              <a:buChar char="a"/>
            </a:pPr>
            <a:r>
              <a:rPr lang="en-US" sz="1833" dirty="0">
                <a:solidFill>
                  <a:srgbClr val="103154"/>
                </a:solidFill>
                <a:latin typeface="+mj-lt"/>
              </a:rPr>
              <a:t>A</a:t>
            </a:r>
            <a:r>
              <a:rPr lang="en-GB" sz="1833" dirty="0" err="1">
                <a:solidFill>
                  <a:srgbClr val="103154"/>
                </a:solidFill>
                <a:latin typeface="+mj-lt"/>
              </a:rPr>
              <a:t>rray</a:t>
            </a:r>
            <a:r>
              <a:rPr lang="el-GR" sz="1833" dirty="0">
                <a:solidFill>
                  <a:srgbClr val="103154"/>
                </a:solidFill>
                <a:latin typeface="+mj-lt"/>
              </a:rPr>
              <a:t>      	</a:t>
            </a:r>
            <a:r>
              <a:rPr lang="en-GB" sz="1833" dirty="0">
                <a:solidFill>
                  <a:srgbClr val="103154"/>
                </a:solidFill>
                <a:latin typeface="+mj-lt"/>
              </a:rPr>
              <a:t>file</a:t>
            </a:r>
          </a:p>
          <a:p>
            <a:pPr>
              <a:lnSpc>
                <a:spcPct val="80000"/>
              </a:lnSpc>
              <a:buFont typeface="Monotype Sorts" charset="2"/>
              <a:buChar char="a"/>
            </a:pPr>
            <a:r>
              <a:rPr lang="en-GB" sz="1833" dirty="0">
                <a:solidFill>
                  <a:srgbClr val="103154"/>
                </a:solidFill>
                <a:latin typeface="+mj-lt"/>
              </a:rPr>
              <a:t>Begin	for</a:t>
            </a:r>
          </a:p>
          <a:p>
            <a:pPr>
              <a:lnSpc>
                <a:spcPct val="80000"/>
              </a:lnSpc>
              <a:buFont typeface="Monotype Sorts" charset="2"/>
              <a:buChar char="a"/>
            </a:pPr>
            <a:r>
              <a:rPr lang="en-GB" sz="1833" dirty="0">
                <a:solidFill>
                  <a:srgbClr val="103154"/>
                </a:solidFill>
                <a:latin typeface="+mj-lt"/>
              </a:rPr>
              <a:t>case	 </a:t>
            </a:r>
            <a:r>
              <a:rPr lang="el-GR" sz="1833" dirty="0">
                <a:solidFill>
                  <a:srgbClr val="103154"/>
                </a:solidFill>
                <a:latin typeface="+mj-lt"/>
              </a:rPr>
              <a:t>               </a:t>
            </a:r>
            <a:r>
              <a:rPr lang="en-GB" sz="1833" dirty="0">
                <a:solidFill>
                  <a:srgbClr val="103154"/>
                </a:solidFill>
                <a:latin typeface="+mj-lt"/>
              </a:rPr>
              <a:t>function</a:t>
            </a:r>
          </a:p>
          <a:p>
            <a:pPr>
              <a:lnSpc>
                <a:spcPct val="80000"/>
              </a:lnSpc>
              <a:buFont typeface="Monotype Sorts" charset="2"/>
              <a:buChar char="a"/>
            </a:pPr>
            <a:r>
              <a:rPr lang="en-GB" sz="1833" dirty="0" err="1">
                <a:solidFill>
                  <a:srgbClr val="103154"/>
                </a:solidFill>
                <a:latin typeface="+mj-lt"/>
              </a:rPr>
              <a:t>const</a:t>
            </a:r>
            <a:r>
              <a:rPr lang="en-GB" sz="1833" dirty="0">
                <a:solidFill>
                  <a:srgbClr val="103154"/>
                </a:solidFill>
                <a:latin typeface="+mj-lt"/>
              </a:rPr>
              <a:t>	</a:t>
            </a:r>
            <a:r>
              <a:rPr lang="en-GB" sz="1833" dirty="0" err="1">
                <a:solidFill>
                  <a:srgbClr val="103154"/>
                </a:solidFill>
                <a:latin typeface="+mj-lt"/>
              </a:rPr>
              <a:t>goto</a:t>
            </a:r>
            <a:endParaRPr lang="en-GB" sz="1833" dirty="0">
              <a:solidFill>
                <a:srgbClr val="103154"/>
              </a:solidFill>
              <a:latin typeface="+mj-lt"/>
            </a:endParaRPr>
          </a:p>
          <a:p>
            <a:pPr>
              <a:lnSpc>
                <a:spcPct val="80000"/>
              </a:lnSpc>
              <a:buFont typeface="Monotype Sorts" charset="2"/>
              <a:buChar char="a"/>
            </a:pPr>
            <a:r>
              <a:rPr lang="en-GB" sz="1833" dirty="0">
                <a:solidFill>
                  <a:srgbClr val="103154"/>
                </a:solidFill>
                <a:latin typeface="+mj-lt"/>
              </a:rPr>
              <a:t>div	 </a:t>
            </a:r>
            <a:r>
              <a:rPr lang="el-GR" sz="1833" dirty="0">
                <a:solidFill>
                  <a:srgbClr val="103154"/>
                </a:solidFill>
                <a:latin typeface="+mj-lt"/>
              </a:rPr>
              <a:t>          	</a:t>
            </a:r>
            <a:r>
              <a:rPr lang="en-GB" sz="1833" dirty="0">
                <a:solidFill>
                  <a:srgbClr val="103154"/>
                </a:solidFill>
                <a:latin typeface="+mj-lt"/>
              </a:rPr>
              <a:t>if</a:t>
            </a:r>
          </a:p>
          <a:p>
            <a:pPr>
              <a:lnSpc>
                <a:spcPct val="80000"/>
              </a:lnSpc>
              <a:buFont typeface="Monotype Sorts" charset="2"/>
              <a:buChar char="a"/>
            </a:pPr>
            <a:r>
              <a:rPr lang="en-GB" sz="1833" dirty="0">
                <a:solidFill>
                  <a:srgbClr val="103154"/>
                </a:solidFill>
                <a:latin typeface="+mj-lt"/>
              </a:rPr>
              <a:t>Do</a:t>
            </a:r>
            <a:r>
              <a:rPr lang="el-GR" sz="1833" dirty="0">
                <a:solidFill>
                  <a:srgbClr val="103154"/>
                </a:solidFill>
                <a:latin typeface="+mj-lt"/>
              </a:rPr>
              <a:t>               	</a:t>
            </a:r>
            <a:r>
              <a:rPr lang="en-GB" sz="1833" dirty="0">
                <a:solidFill>
                  <a:srgbClr val="103154"/>
                </a:solidFill>
                <a:latin typeface="+mj-lt"/>
              </a:rPr>
              <a:t>in</a:t>
            </a:r>
          </a:p>
          <a:p>
            <a:pPr>
              <a:lnSpc>
                <a:spcPct val="80000"/>
              </a:lnSpc>
              <a:buFont typeface="Monotype Sorts" charset="2"/>
              <a:buChar char="a"/>
            </a:pPr>
            <a:r>
              <a:rPr lang="en-GB" sz="1833" dirty="0" err="1">
                <a:solidFill>
                  <a:srgbClr val="103154"/>
                </a:solidFill>
                <a:latin typeface="+mj-lt"/>
              </a:rPr>
              <a:t>Downto</a:t>
            </a:r>
            <a:r>
              <a:rPr lang="el-GR" sz="1833" dirty="0">
                <a:solidFill>
                  <a:srgbClr val="103154"/>
                </a:solidFill>
                <a:latin typeface="+mj-lt"/>
              </a:rPr>
              <a:t>       	</a:t>
            </a:r>
            <a:r>
              <a:rPr lang="en-GB" sz="1833" dirty="0">
                <a:solidFill>
                  <a:srgbClr val="103154"/>
                </a:solidFill>
                <a:latin typeface="+mj-lt"/>
              </a:rPr>
              <a:t>label</a:t>
            </a:r>
          </a:p>
          <a:p>
            <a:pPr>
              <a:lnSpc>
                <a:spcPct val="80000"/>
              </a:lnSpc>
              <a:buFont typeface="Monotype Sorts" charset="2"/>
              <a:buChar char="a"/>
            </a:pPr>
            <a:r>
              <a:rPr lang="en-GB" sz="1833" dirty="0">
                <a:solidFill>
                  <a:srgbClr val="103154"/>
                </a:solidFill>
                <a:latin typeface="+mj-lt"/>
              </a:rPr>
              <a:t>else	 </a:t>
            </a:r>
            <a:r>
              <a:rPr lang="el-GR" sz="1833" dirty="0">
                <a:solidFill>
                  <a:srgbClr val="103154"/>
                </a:solidFill>
                <a:latin typeface="+mj-lt"/>
              </a:rPr>
              <a:t>         	</a:t>
            </a:r>
            <a:r>
              <a:rPr lang="en-GB" sz="1833" dirty="0">
                <a:solidFill>
                  <a:srgbClr val="103154"/>
                </a:solidFill>
                <a:latin typeface="+mj-lt"/>
              </a:rPr>
              <a:t>mod</a:t>
            </a:r>
          </a:p>
        </p:txBody>
      </p:sp>
      <p:sp>
        <p:nvSpPr>
          <p:cNvPr id="9" name="Rectangle 9"/>
          <p:cNvSpPr txBox="1">
            <a:spLocks noChangeArrowheads="1"/>
          </p:cNvSpPr>
          <p:nvPr/>
        </p:nvSpPr>
        <p:spPr>
          <a:xfrm>
            <a:off x="4286250" y="1460500"/>
            <a:ext cx="4032250" cy="3746500"/>
          </a:xfrm>
          <a:prstGeom prst="rect">
            <a:avLst/>
          </a:prstGeom>
        </p:spPr>
        <p:txBody>
          <a:bodyPr vert="horz" lIns="76200" tIns="38100" rIns="76200" bIns="38100" rtlCol="0">
            <a:no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a:lnSpc>
                <a:spcPct val="80000"/>
              </a:lnSpc>
              <a:buFont typeface="Monotype Sorts" charset="0"/>
              <a:buChar char="a"/>
            </a:pPr>
            <a:r>
              <a:rPr lang="en-GB" sz="1833" dirty="0">
                <a:solidFill>
                  <a:srgbClr val="103154"/>
                </a:solidFill>
                <a:latin typeface="+mj-lt"/>
              </a:rPr>
              <a:t>Nil</a:t>
            </a:r>
            <a:r>
              <a:rPr lang="el-GR" sz="1833" dirty="0">
                <a:solidFill>
                  <a:srgbClr val="103154"/>
                </a:solidFill>
                <a:latin typeface="+mj-lt"/>
              </a:rPr>
              <a:t>		</a:t>
            </a:r>
            <a:r>
              <a:rPr lang="en-GB" sz="1833" dirty="0">
                <a:solidFill>
                  <a:srgbClr val="103154"/>
                </a:solidFill>
                <a:latin typeface="+mj-lt"/>
              </a:rPr>
              <a:t>set</a:t>
            </a:r>
          </a:p>
          <a:p>
            <a:pPr>
              <a:lnSpc>
                <a:spcPct val="80000"/>
              </a:lnSpc>
              <a:buFont typeface="Monotype Sorts" charset="0"/>
              <a:buChar char="a"/>
            </a:pPr>
            <a:r>
              <a:rPr lang="en-GB" sz="1833" dirty="0">
                <a:solidFill>
                  <a:srgbClr val="103154"/>
                </a:solidFill>
                <a:latin typeface="+mj-lt"/>
              </a:rPr>
              <a:t>not   </a:t>
            </a:r>
            <a:r>
              <a:rPr lang="el-GR" sz="1833" dirty="0">
                <a:solidFill>
                  <a:srgbClr val="103154"/>
                </a:solidFill>
                <a:latin typeface="+mj-lt"/>
              </a:rPr>
              <a:t>	 </a:t>
            </a:r>
            <a:r>
              <a:rPr lang="en-GB" sz="1833" dirty="0">
                <a:solidFill>
                  <a:srgbClr val="103154"/>
                </a:solidFill>
                <a:latin typeface="+mj-lt"/>
              </a:rPr>
              <a:t>               then</a:t>
            </a:r>
          </a:p>
          <a:p>
            <a:pPr>
              <a:lnSpc>
                <a:spcPct val="80000"/>
              </a:lnSpc>
              <a:buFont typeface="Monotype Sorts" charset="0"/>
              <a:buChar char="a"/>
            </a:pPr>
            <a:r>
              <a:rPr lang="en-GB" sz="1833" dirty="0">
                <a:solidFill>
                  <a:srgbClr val="103154"/>
                </a:solidFill>
                <a:latin typeface="+mj-lt"/>
              </a:rPr>
              <a:t>of        </a:t>
            </a:r>
            <a:r>
              <a:rPr lang="el-GR" sz="1833" dirty="0">
                <a:solidFill>
                  <a:srgbClr val="103154"/>
                </a:solidFill>
                <a:latin typeface="+mj-lt"/>
              </a:rPr>
              <a:t>  </a:t>
            </a:r>
            <a:r>
              <a:rPr lang="en-GB" sz="1833" dirty="0">
                <a:solidFill>
                  <a:srgbClr val="103154"/>
                </a:solidFill>
                <a:latin typeface="+mj-lt"/>
              </a:rPr>
              <a:t>            to</a:t>
            </a:r>
          </a:p>
          <a:p>
            <a:pPr>
              <a:lnSpc>
                <a:spcPct val="80000"/>
              </a:lnSpc>
              <a:buFont typeface="Monotype Sorts" charset="0"/>
              <a:buChar char="a"/>
            </a:pPr>
            <a:r>
              <a:rPr lang="en-GB" sz="1833" dirty="0">
                <a:solidFill>
                  <a:srgbClr val="103154"/>
                </a:solidFill>
                <a:latin typeface="+mj-lt"/>
              </a:rPr>
              <a:t>or          </a:t>
            </a:r>
            <a:r>
              <a:rPr lang="el-GR" sz="1833" dirty="0">
                <a:solidFill>
                  <a:srgbClr val="103154"/>
                </a:solidFill>
                <a:latin typeface="+mj-lt"/>
              </a:rPr>
              <a:t>  </a:t>
            </a:r>
            <a:r>
              <a:rPr lang="en-GB" sz="1833" dirty="0">
                <a:solidFill>
                  <a:srgbClr val="103154"/>
                </a:solidFill>
                <a:latin typeface="+mj-lt"/>
              </a:rPr>
              <a:t>          type</a:t>
            </a:r>
          </a:p>
          <a:p>
            <a:pPr>
              <a:lnSpc>
                <a:spcPct val="80000"/>
              </a:lnSpc>
              <a:buFont typeface="Monotype Sorts" charset="0"/>
              <a:buChar char="a"/>
            </a:pPr>
            <a:r>
              <a:rPr lang="en-US" sz="1833" dirty="0">
                <a:solidFill>
                  <a:srgbClr val="103154"/>
                </a:solidFill>
                <a:latin typeface="+mj-lt"/>
              </a:rPr>
              <a:t>p</a:t>
            </a:r>
            <a:r>
              <a:rPr lang="en-GB" sz="1833" dirty="0" err="1">
                <a:solidFill>
                  <a:srgbClr val="103154"/>
                </a:solidFill>
                <a:latin typeface="+mj-lt"/>
              </a:rPr>
              <a:t>acked</a:t>
            </a:r>
            <a:r>
              <a:rPr lang="el-GR" sz="1833" dirty="0">
                <a:solidFill>
                  <a:srgbClr val="103154"/>
                </a:solidFill>
                <a:latin typeface="+mj-lt"/>
              </a:rPr>
              <a:t> </a:t>
            </a:r>
            <a:r>
              <a:rPr lang="en-GB" sz="1833" dirty="0">
                <a:solidFill>
                  <a:srgbClr val="103154"/>
                </a:solidFill>
                <a:latin typeface="+mj-lt"/>
              </a:rPr>
              <a:t>           until</a:t>
            </a:r>
          </a:p>
          <a:p>
            <a:pPr>
              <a:lnSpc>
                <a:spcPct val="80000"/>
              </a:lnSpc>
              <a:buFont typeface="Monotype Sorts" charset="0"/>
              <a:buChar char="a"/>
            </a:pPr>
            <a:r>
              <a:rPr lang="en-GB" sz="1833" dirty="0">
                <a:solidFill>
                  <a:srgbClr val="103154"/>
                </a:solidFill>
                <a:latin typeface="+mj-lt"/>
              </a:rPr>
              <a:t>procedure      </a:t>
            </a:r>
            <a:r>
              <a:rPr lang="en-GB" sz="1833" dirty="0" err="1">
                <a:solidFill>
                  <a:srgbClr val="103154"/>
                </a:solidFill>
                <a:latin typeface="+mj-lt"/>
              </a:rPr>
              <a:t>var</a:t>
            </a:r>
            <a:endParaRPr lang="en-GB" sz="1833" dirty="0">
              <a:solidFill>
                <a:srgbClr val="103154"/>
              </a:solidFill>
              <a:latin typeface="+mj-lt"/>
            </a:endParaRPr>
          </a:p>
          <a:p>
            <a:pPr>
              <a:lnSpc>
                <a:spcPct val="80000"/>
              </a:lnSpc>
              <a:buFont typeface="Monotype Sorts" charset="0"/>
              <a:buChar char="a"/>
            </a:pPr>
            <a:r>
              <a:rPr lang="en-GB" sz="1833" dirty="0">
                <a:solidFill>
                  <a:srgbClr val="103154"/>
                </a:solidFill>
                <a:latin typeface="+mj-lt"/>
              </a:rPr>
              <a:t>program         while</a:t>
            </a:r>
          </a:p>
          <a:p>
            <a:pPr>
              <a:lnSpc>
                <a:spcPct val="80000"/>
              </a:lnSpc>
              <a:buFont typeface="Monotype Sorts" charset="0"/>
              <a:buChar char="a"/>
            </a:pPr>
            <a:r>
              <a:rPr lang="en-GB" sz="1833" dirty="0">
                <a:solidFill>
                  <a:srgbClr val="103154"/>
                </a:solidFill>
                <a:latin typeface="+mj-lt"/>
              </a:rPr>
              <a:t>record              with</a:t>
            </a:r>
          </a:p>
          <a:p>
            <a:pPr>
              <a:lnSpc>
                <a:spcPct val="80000"/>
              </a:lnSpc>
              <a:buFont typeface="Monotype Sorts" charset="0"/>
              <a:buChar char="a"/>
            </a:pPr>
            <a:r>
              <a:rPr lang="en-GB" sz="1833" dirty="0">
                <a:solidFill>
                  <a:srgbClr val="103154"/>
                </a:solidFill>
                <a:latin typeface="+mj-lt"/>
              </a:rPr>
              <a:t>repeat</a:t>
            </a:r>
          </a:p>
        </p:txBody>
      </p:sp>
    </p:spTree>
    <p:extLst>
      <p:ext uri="{BB962C8B-B14F-4D97-AF65-F5344CB8AC3E}">
        <p14:creationId xmlns:p14="http://schemas.microsoft.com/office/powerpoint/2010/main" val="418933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Λεξιλόγιο</a:t>
            </a:r>
            <a:r>
              <a:rPr lang="en-US" dirty="0"/>
              <a:t>-</a:t>
            </a:r>
            <a:r>
              <a:rPr lang="el-GR" dirty="0"/>
              <a:t>Σχόλια</a:t>
            </a:r>
            <a:endParaRPr lang="en-US" dirty="0"/>
          </a:p>
        </p:txBody>
      </p:sp>
      <p:sp>
        <p:nvSpPr>
          <p:cNvPr id="3" name="Content Placeholder 2"/>
          <p:cNvSpPr>
            <a:spLocks noGrp="1"/>
          </p:cNvSpPr>
          <p:nvPr>
            <p:ph idx="1"/>
          </p:nvPr>
        </p:nvSpPr>
        <p:spPr/>
        <p:txBody>
          <a:bodyPr>
            <a:normAutofit fontScale="92500"/>
          </a:bodyPr>
          <a:lstStyle/>
          <a:p>
            <a:r>
              <a:rPr lang="el-GR" sz="2800" dirty="0" smtClean="0"/>
              <a:t>Σχόλιο είναι ένα κείμενο μέσα σε αγκύλες, το οποίο μπορεί να τοποθετηθεί οπουδήποτε μέσα στο πρόγραμμα για επεξήγηση τμημάτων του προγράμματος</a:t>
            </a:r>
          </a:p>
          <a:p>
            <a:r>
              <a:rPr lang="el-GR" sz="2800" dirty="0" smtClean="0"/>
              <a:t>Αντί για αγκύλες μπουρούμε να χρησιμοποιούμς και τους χαρακτήρες (* και *).</a:t>
            </a:r>
          </a:p>
          <a:p>
            <a:pPr lvl="1">
              <a:buFont typeface="Wingdings" panose="05000000000000000000" pitchFamily="2" charset="2"/>
              <a:buChar char="§"/>
            </a:pPr>
            <a:r>
              <a:rPr lang="el-GR" dirty="0" smtClean="0"/>
              <a:t>Για παράδειγμα: {</a:t>
            </a:r>
            <a:r>
              <a:rPr lang="en-US" dirty="0" smtClean="0"/>
              <a:t>This is a remark} {</a:t>
            </a:r>
            <a:r>
              <a:rPr lang="el-GR" dirty="0" smtClean="0"/>
              <a:t>Κείμενο και στα Ελληνικά}</a:t>
            </a:r>
          </a:p>
          <a:p>
            <a:pPr marL="291030" lvl="1" indent="0">
              <a:buNone/>
            </a:pPr>
            <a:r>
              <a:rPr lang="el-GR" dirty="0"/>
              <a:t> </a:t>
            </a:r>
            <a:r>
              <a:rPr lang="el-GR" dirty="0" smtClean="0"/>
              <a:t>      (* Σχόλιο *)</a:t>
            </a:r>
            <a:endParaRPr lang="el-GR" dirty="0"/>
          </a:p>
          <a:p>
            <a:pPr marL="0" indent="0">
              <a:buNone/>
            </a:pPr>
            <a:endParaRPr lang="en-US" sz="24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63</a:t>
            </a:fld>
            <a:endParaRPr lang="en-US"/>
          </a:p>
        </p:txBody>
      </p:sp>
    </p:spTree>
    <p:extLst>
      <p:ext uri="{BB962C8B-B14F-4D97-AF65-F5344CB8AC3E}">
        <p14:creationId xmlns:p14="http://schemas.microsoft.com/office/powerpoint/2010/main" val="15648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Δεδομένα</a:t>
            </a:r>
            <a:endParaRPr lang="en-US" dirty="0"/>
          </a:p>
        </p:txBody>
      </p:sp>
      <p:sp>
        <p:nvSpPr>
          <p:cNvPr id="3" name="Content Placeholder 2"/>
          <p:cNvSpPr>
            <a:spLocks noGrp="1"/>
          </p:cNvSpPr>
          <p:nvPr>
            <p:ph idx="1"/>
          </p:nvPr>
        </p:nvSpPr>
        <p:spPr/>
        <p:txBody>
          <a:bodyPr>
            <a:noAutofit/>
          </a:bodyPr>
          <a:lstStyle/>
          <a:p>
            <a:r>
              <a:rPr lang="el-GR" sz="2400" dirty="0"/>
              <a:t>Τα </a:t>
            </a:r>
            <a:r>
              <a:rPr lang="el-GR" sz="2400" dirty="0" err="1"/>
              <a:t>δεδομένα</a:t>
            </a:r>
            <a:r>
              <a:rPr lang="el-GR" sz="2400" dirty="0"/>
              <a:t> </a:t>
            </a:r>
            <a:r>
              <a:rPr lang="el-GR" sz="2400" dirty="0" err="1"/>
              <a:t>παριστάνουν</a:t>
            </a:r>
            <a:r>
              <a:rPr lang="el-GR" sz="2400" dirty="0"/>
              <a:t> </a:t>
            </a:r>
            <a:r>
              <a:rPr lang="el-GR" sz="2400" dirty="0" err="1"/>
              <a:t>πληροφορίες</a:t>
            </a:r>
            <a:r>
              <a:rPr lang="el-GR" sz="2400" dirty="0"/>
              <a:t> που </a:t>
            </a:r>
            <a:r>
              <a:rPr lang="el-GR" sz="2400" dirty="0" err="1"/>
              <a:t>πρέπει</a:t>
            </a:r>
            <a:r>
              <a:rPr lang="el-GR" sz="2400" dirty="0"/>
              <a:t> να </a:t>
            </a:r>
            <a:r>
              <a:rPr lang="el-GR" sz="2400" dirty="0" err="1"/>
              <a:t>δοθούν</a:t>
            </a:r>
            <a:r>
              <a:rPr lang="el-GR" sz="2400" dirty="0"/>
              <a:t> σε </a:t>
            </a:r>
            <a:r>
              <a:rPr lang="el-GR" sz="2400" dirty="0" err="1"/>
              <a:t>ένα</a:t>
            </a:r>
            <a:r>
              <a:rPr lang="el-GR" sz="2400" dirty="0"/>
              <a:t> </a:t>
            </a:r>
            <a:r>
              <a:rPr lang="el-GR" sz="2400" dirty="0" err="1"/>
              <a:t>πρόγραμμα</a:t>
            </a:r>
            <a:r>
              <a:rPr lang="el-GR" sz="2400" dirty="0"/>
              <a:t>. Το </a:t>
            </a:r>
            <a:r>
              <a:rPr lang="el-GR" sz="2400" dirty="0" err="1"/>
              <a:t>πρόγραμμα</a:t>
            </a:r>
            <a:r>
              <a:rPr lang="el-GR" sz="2400" dirty="0"/>
              <a:t> </a:t>
            </a:r>
            <a:r>
              <a:rPr lang="el-GR" sz="2400" dirty="0" err="1"/>
              <a:t>επεξεργάζεται</a:t>
            </a:r>
            <a:r>
              <a:rPr lang="el-GR" sz="2400" dirty="0"/>
              <a:t> τα </a:t>
            </a:r>
            <a:r>
              <a:rPr lang="el-GR" sz="2400" dirty="0" err="1"/>
              <a:t>δεδομένα</a:t>
            </a:r>
            <a:r>
              <a:rPr lang="el-GR" sz="2400" dirty="0"/>
              <a:t> για να </a:t>
            </a:r>
            <a:r>
              <a:rPr lang="el-GR" sz="2400" dirty="0" err="1"/>
              <a:t>παράγει</a:t>
            </a:r>
            <a:r>
              <a:rPr lang="el-GR" sz="2400" dirty="0"/>
              <a:t> </a:t>
            </a:r>
            <a:r>
              <a:rPr lang="el-GR" sz="2400" dirty="0" err="1"/>
              <a:t>αποτελέσματα</a:t>
            </a:r>
            <a:r>
              <a:rPr lang="el-GR" sz="2400" dirty="0"/>
              <a:t> </a:t>
            </a:r>
          </a:p>
          <a:p>
            <a:r>
              <a:rPr lang="el-GR" sz="2400" dirty="0"/>
              <a:t>Τα </a:t>
            </a:r>
            <a:r>
              <a:rPr lang="el-GR" sz="2400" dirty="0" err="1"/>
              <a:t>δεδομένα</a:t>
            </a:r>
            <a:r>
              <a:rPr lang="el-GR" sz="2400" dirty="0"/>
              <a:t> </a:t>
            </a:r>
            <a:r>
              <a:rPr lang="el-GR" sz="2400" dirty="0" err="1"/>
              <a:t>προέρχονται</a:t>
            </a:r>
            <a:r>
              <a:rPr lang="el-GR" sz="2400" dirty="0"/>
              <a:t> </a:t>
            </a:r>
            <a:r>
              <a:rPr lang="el-GR" sz="2400" dirty="0" err="1"/>
              <a:t>απο</a:t>
            </a:r>
            <a:r>
              <a:rPr lang="el-GR" sz="2400" dirty="0"/>
              <a:t>́ το </a:t>
            </a:r>
            <a:r>
              <a:rPr lang="el-GR" sz="2400" dirty="0" err="1"/>
              <a:t>εξωτερικο</a:t>
            </a:r>
            <a:r>
              <a:rPr lang="el-GR" sz="2400" dirty="0"/>
              <a:t>́ </a:t>
            </a:r>
            <a:r>
              <a:rPr lang="el-GR" sz="2400" dirty="0" err="1"/>
              <a:t>περιβάλλον</a:t>
            </a:r>
            <a:r>
              <a:rPr lang="el-GR" sz="2400" dirty="0"/>
              <a:t> (</a:t>
            </a:r>
            <a:r>
              <a:rPr lang="el-GR" sz="2400" dirty="0" err="1"/>
              <a:t>συσκευές</a:t>
            </a:r>
            <a:r>
              <a:rPr lang="el-GR" sz="2400" dirty="0"/>
              <a:t> </a:t>
            </a:r>
            <a:r>
              <a:rPr lang="el-GR" sz="2400" dirty="0" err="1"/>
              <a:t>εισόδου</a:t>
            </a:r>
            <a:r>
              <a:rPr lang="el-GR" sz="2400" dirty="0"/>
              <a:t>) ή τη </a:t>
            </a:r>
            <a:r>
              <a:rPr lang="el-GR" sz="2400" dirty="0" err="1"/>
              <a:t>βοηθητικη</a:t>
            </a:r>
            <a:r>
              <a:rPr lang="el-GR" sz="2400" dirty="0"/>
              <a:t>́ </a:t>
            </a:r>
            <a:r>
              <a:rPr lang="el-GR" sz="2400" dirty="0" err="1"/>
              <a:t>μνήμη</a:t>
            </a:r>
            <a:r>
              <a:rPr lang="el-GR" sz="2400" dirty="0"/>
              <a:t> του </a:t>
            </a:r>
            <a:r>
              <a:rPr lang="el-GR" sz="2400" dirty="0" err="1"/>
              <a:t>υπολογιστη</a:t>
            </a:r>
            <a:r>
              <a:rPr lang="el-GR" sz="2400" dirty="0"/>
              <a:t>́ (</a:t>
            </a:r>
            <a:r>
              <a:rPr lang="el-GR" sz="2400" dirty="0" err="1"/>
              <a:t>συσκευές</a:t>
            </a:r>
            <a:r>
              <a:rPr lang="el-GR" sz="2400" dirty="0"/>
              <a:t> </a:t>
            </a:r>
            <a:r>
              <a:rPr lang="el-GR" sz="2400" dirty="0" err="1"/>
              <a:t>μαγνητικών</a:t>
            </a:r>
            <a:r>
              <a:rPr lang="el-GR" sz="2400" dirty="0"/>
              <a:t> </a:t>
            </a:r>
            <a:r>
              <a:rPr lang="el-GR" sz="2400" dirty="0" err="1"/>
              <a:t>δίσκων</a:t>
            </a:r>
            <a:r>
              <a:rPr lang="el-GR" sz="2400" dirty="0"/>
              <a:t>) </a:t>
            </a:r>
          </a:p>
          <a:p>
            <a:r>
              <a:rPr lang="el-GR" sz="2400" dirty="0" err="1"/>
              <a:t>Αντιπροσωπεύουν</a:t>
            </a:r>
            <a:r>
              <a:rPr lang="el-GR" sz="2400" dirty="0"/>
              <a:t> </a:t>
            </a:r>
            <a:r>
              <a:rPr lang="el-GR" sz="2400" dirty="0" err="1"/>
              <a:t>γεγονότα</a:t>
            </a:r>
            <a:r>
              <a:rPr lang="el-GR" sz="2400" dirty="0"/>
              <a:t>, </a:t>
            </a:r>
            <a:r>
              <a:rPr lang="el-GR" sz="2400" dirty="0" err="1"/>
              <a:t>παρατηρήσεις</a:t>
            </a:r>
            <a:r>
              <a:rPr lang="el-GR" sz="2400" dirty="0"/>
              <a:t>, </a:t>
            </a:r>
            <a:r>
              <a:rPr lang="el-GR" sz="2400" dirty="0" err="1"/>
              <a:t>μετρήσεις</a:t>
            </a:r>
            <a:r>
              <a:rPr lang="el-GR" sz="2400" dirty="0"/>
              <a:t>, </a:t>
            </a:r>
            <a:r>
              <a:rPr lang="el-GR" sz="2400" dirty="0" err="1"/>
              <a:t>ιδέες</a:t>
            </a:r>
            <a:r>
              <a:rPr lang="el-GR" sz="2400" dirty="0"/>
              <a:t> για τον </a:t>
            </a:r>
            <a:r>
              <a:rPr lang="el-GR" sz="2400" dirty="0" err="1"/>
              <a:t>κόσμο</a:t>
            </a:r>
            <a:r>
              <a:rPr lang="el-GR" sz="2400" dirty="0"/>
              <a:t> κ.α. </a:t>
            </a:r>
          </a:p>
          <a:p>
            <a:pPr marL="0" indent="0">
              <a:buNone/>
            </a:pPr>
            <a:endParaRPr lang="en-US" sz="2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64</a:t>
            </a:fld>
            <a:endParaRPr lang="en-US"/>
          </a:p>
        </p:txBody>
      </p:sp>
    </p:spTree>
    <p:extLst>
      <p:ext uri="{BB962C8B-B14F-4D97-AF65-F5344CB8AC3E}">
        <p14:creationId xmlns:p14="http://schemas.microsoft.com/office/powerpoint/2010/main" val="85547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Δεδομένα</a:t>
            </a:r>
            <a:endParaRPr lang="en-US" dirty="0"/>
          </a:p>
        </p:txBody>
      </p:sp>
      <p:sp>
        <p:nvSpPr>
          <p:cNvPr id="3" name="Content Placeholder 2"/>
          <p:cNvSpPr>
            <a:spLocks noGrp="1"/>
          </p:cNvSpPr>
          <p:nvPr>
            <p:ph idx="1"/>
          </p:nvPr>
        </p:nvSpPr>
        <p:spPr/>
        <p:txBody>
          <a:bodyPr>
            <a:noAutofit/>
          </a:bodyPr>
          <a:lstStyle/>
          <a:p>
            <a:r>
              <a:rPr lang="el-GR" sz="2400" dirty="0" smtClean="0"/>
              <a:t>Τα </a:t>
            </a:r>
            <a:r>
              <a:rPr lang="el-GR" sz="2400" dirty="0" err="1" smtClean="0"/>
              <a:t>δεδομένα</a:t>
            </a:r>
            <a:r>
              <a:rPr lang="el-GR" sz="2400" dirty="0" smtClean="0"/>
              <a:t> που χρειάζεται ένα πρόγραμμα είναι δύο ειδών:</a:t>
            </a:r>
          </a:p>
          <a:p>
            <a:pPr lvl="1">
              <a:buFont typeface="Wingdings" panose="05000000000000000000" pitchFamily="2" charset="2"/>
              <a:buChar char="§"/>
            </a:pPr>
            <a:r>
              <a:rPr lang="el-GR" sz="2400" dirty="0" smtClean="0"/>
              <a:t>Σταθερές </a:t>
            </a:r>
            <a:r>
              <a:rPr lang="el-GR" sz="2400" dirty="0"/>
              <a:t>(</a:t>
            </a:r>
            <a:r>
              <a:rPr lang="en-US" sz="2400" dirty="0"/>
              <a:t>constants)</a:t>
            </a:r>
          </a:p>
          <a:p>
            <a:pPr lvl="1">
              <a:buFont typeface="Wingdings" panose="05000000000000000000" pitchFamily="2" charset="2"/>
              <a:buChar char="§"/>
            </a:pPr>
            <a:r>
              <a:rPr lang="el-GR" sz="2400" dirty="0"/>
              <a:t>Μεταβλητές (</a:t>
            </a:r>
            <a:r>
              <a:rPr lang="en-US" sz="2400" dirty="0"/>
              <a:t>variables)</a:t>
            </a:r>
            <a:endParaRPr lang="el-GR" sz="2400" dirty="0"/>
          </a:p>
          <a:p>
            <a:pPr marL="0" indent="0">
              <a:buNone/>
            </a:pPr>
            <a:endParaRPr lang="en-US" sz="2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65</a:t>
            </a:fld>
            <a:endParaRPr lang="en-US"/>
          </a:p>
        </p:txBody>
      </p:sp>
    </p:spTree>
    <p:extLst>
      <p:ext uri="{BB962C8B-B14F-4D97-AF65-F5344CB8AC3E}">
        <p14:creationId xmlns:p14="http://schemas.microsoft.com/office/powerpoint/2010/main" val="324778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Δεδομένα</a:t>
            </a:r>
            <a:r>
              <a:rPr lang="en-US" dirty="0" smtClean="0"/>
              <a:t>-</a:t>
            </a:r>
            <a:r>
              <a:rPr lang="el-GR" dirty="0" smtClean="0"/>
              <a:t>Σταθερές</a:t>
            </a:r>
            <a:endParaRPr lang="el-GR" baseline="-25000" dirty="0"/>
          </a:p>
        </p:txBody>
      </p:sp>
      <p:sp>
        <p:nvSpPr>
          <p:cNvPr id="3" name="Θέση περιεχομένου 2"/>
          <p:cNvSpPr>
            <a:spLocks noGrp="1"/>
          </p:cNvSpPr>
          <p:nvPr>
            <p:ph idx="1"/>
          </p:nvPr>
        </p:nvSpPr>
        <p:spPr/>
        <p:txBody>
          <a:bodyPr>
            <a:noAutofit/>
          </a:bodyPr>
          <a:lstStyle/>
          <a:p>
            <a:r>
              <a:rPr lang="el-GR" sz="2400" dirty="0" err="1"/>
              <a:t>Μερικα</a:t>
            </a:r>
            <a:r>
              <a:rPr lang="el-GR" sz="2400" dirty="0"/>
              <a:t>́ </a:t>
            </a:r>
            <a:r>
              <a:rPr lang="el-GR" sz="2400" dirty="0" err="1"/>
              <a:t>απο</a:t>
            </a:r>
            <a:r>
              <a:rPr lang="el-GR" sz="2400" dirty="0"/>
              <a:t>́ τα </a:t>
            </a:r>
            <a:r>
              <a:rPr lang="el-GR" sz="2400" dirty="0" err="1"/>
              <a:t>δεδομένα</a:t>
            </a:r>
            <a:r>
              <a:rPr lang="el-GR" sz="2400" dirty="0"/>
              <a:t> που </a:t>
            </a:r>
            <a:r>
              <a:rPr lang="el-GR" sz="2400" dirty="0" err="1"/>
              <a:t>χρησιμοποιούνται</a:t>
            </a:r>
            <a:r>
              <a:rPr lang="el-GR" sz="2400" dirty="0"/>
              <a:t> σε </a:t>
            </a:r>
            <a:r>
              <a:rPr lang="el-GR" sz="2400" dirty="0" err="1"/>
              <a:t>ένα</a:t>
            </a:r>
            <a:r>
              <a:rPr lang="el-GR" sz="2400" dirty="0"/>
              <a:t> </a:t>
            </a:r>
            <a:r>
              <a:rPr lang="el-GR" sz="2400" dirty="0" err="1"/>
              <a:t>πρόγραμμα</a:t>
            </a:r>
            <a:r>
              <a:rPr lang="el-GR" sz="2400" dirty="0"/>
              <a:t> δεν </a:t>
            </a:r>
            <a:r>
              <a:rPr lang="el-GR" sz="2400" dirty="0" err="1"/>
              <a:t>αλλάζουν</a:t>
            </a:r>
            <a:r>
              <a:rPr lang="el-GR" sz="2400" dirty="0"/>
              <a:t> </a:t>
            </a:r>
            <a:r>
              <a:rPr lang="el-GR" sz="2400" dirty="0" err="1"/>
              <a:t>ποτε</a:t>
            </a:r>
            <a:r>
              <a:rPr lang="el-GR" sz="2400" dirty="0"/>
              <a:t>́</a:t>
            </a:r>
          </a:p>
          <a:p>
            <a:r>
              <a:rPr lang="el-GR" sz="2400" dirty="0"/>
              <a:t>Τα </a:t>
            </a:r>
            <a:r>
              <a:rPr lang="el-GR" sz="2400" dirty="0" err="1"/>
              <a:t>δεδομένα</a:t>
            </a:r>
            <a:r>
              <a:rPr lang="el-GR" sz="2400" dirty="0"/>
              <a:t> </a:t>
            </a:r>
            <a:r>
              <a:rPr lang="el-GR" sz="2400" dirty="0" err="1"/>
              <a:t>αυτα</a:t>
            </a:r>
            <a:r>
              <a:rPr lang="el-GR" sz="2400" dirty="0"/>
              <a:t>́ </a:t>
            </a:r>
            <a:r>
              <a:rPr lang="el-GR" sz="2400" dirty="0" err="1"/>
              <a:t>μπορούν</a:t>
            </a:r>
            <a:r>
              <a:rPr lang="el-GR" sz="2400" dirty="0"/>
              <a:t> να </a:t>
            </a:r>
            <a:r>
              <a:rPr lang="el-GR" sz="2400" dirty="0" err="1"/>
              <a:t>παρασταθούν</a:t>
            </a:r>
            <a:r>
              <a:rPr lang="el-GR" sz="2400" dirty="0"/>
              <a:t> με </a:t>
            </a:r>
            <a:r>
              <a:rPr lang="el-GR" sz="2400" dirty="0" err="1"/>
              <a:t>σταθερές</a:t>
            </a:r>
            <a:r>
              <a:rPr lang="el-GR" sz="2400" dirty="0"/>
              <a:t> (</a:t>
            </a:r>
            <a:r>
              <a:rPr lang="el-GR" sz="2400" dirty="0" err="1"/>
              <a:t>constants</a:t>
            </a:r>
            <a:r>
              <a:rPr lang="el-GR" sz="2400" dirty="0"/>
              <a:t>) </a:t>
            </a:r>
          </a:p>
          <a:p>
            <a:r>
              <a:rPr lang="el-GR" sz="2400" dirty="0"/>
              <a:t>Οι </a:t>
            </a:r>
            <a:r>
              <a:rPr lang="el-GR" sz="2400" dirty="0" err="1"/>
              <a:t>ορισμοι</a:t>
            </a:r>
            <a:r>
              <a:rPr lang="el-GR" sz="2400" dirty="0"/>
              <a:t>́ των </a:t>
            </a:r>
            <a:r>
              <a:rPr lang="el-GR" sz="2400" dirty="0" err="1"/>
              <a:t>σταθερών</a:t>
            </a:r>
            <a:r>
              <a:rPr lang="el-GR" sz="2400" dirty="0"/>
              <a:t> </a:t>
            </a:r>
            <a:r>
              <a:rPr lang="el-GR" sz="2400" dirty="0" err="1"/>
              <a:t>ενός</a:t>
            </a:r>
            <a:r>
              <a:rPr lang="el-GR" sz="2400" dirty="0"/>
              <a:t> </a:t>
            </a:r>
            <a:r>
              <a:rPr lang="el-GR" sz="2400" dirty="0" err="1"/>
              <a:t>προγράμματος</a:t>
            </a:r>
            <a:r>
              <a:rPr lang="el-GR" sz="2400" dirty="0"/>
              <a:t> </a:t>
            </a:r>
            <a:r>
              <a:rPr lang="el-GR" sz="2400" dirty="0" err="1"/>
              <a:t>ακολουθούν</a:t>
            </a:r>
            <a:r>
              <a:rPr lang="el-GR" sz="2400" dirty="0"/>
              <a:t> την </a:t>
            </a:r>
            <a:r>
              <a:rPr lang="el-GR" sz="2400" dirty="0" err="1"/>
              <a:t>επικεφαλίδα</a:t>
            </a:r>
            <a:r>
              <a:rPr lang="el-GR" sz="2400" dirty="0"/>
              <a:t> του και </a:t>
            </a:r>
            <a:r>
              <a:rPr lang="el-GR" sz="2400" dirty="0" err="1"/>
              <a:t>αρχίζουν</a:t>
            </a:r>
            <a:r>
              <a:rPr lang="el-GR" sz="2400" dirty="0"/>
              <a:t> με την </a:t>
            </a:r>
            <a:r>
              <a:rPr lang="el-GR" sz="2400" dirty="0" err="1"/>
              <a:t>ειδικη</a:t>
            </a:r>
            <a:r>
              <a:rPr lang="el-GR" sz="2400" dirty="0"/>
              <a:t>́ </a:t>
            </a:r>
            <a:r>
              <a:rPr lang="el-GR" sz="2400" dirty="0" err="1"/>
              <a:t>λέξη</a:t>
            </a:r>
            <a:r>
              <a:rPr lang="el-GR" sz="2400" dirty="0"/>
              <a:t> </a:t>
            </a:r>
            <a:r>
              <a:rPr lang="el-GR" sz="2400" dirty="0" err="1"/>
              <a:t>const</a:t>
            </a:r>
            <a:r>
              <a:rPr lang="el-GR" sz="2400" dirty="0"/>
              <a:t> </a:t>
            </a:r>
          </a:p>
          <a:p>
            <a:pPr marL="285739" lvl="1" indent="0">
              <a:buNone/>
            </a:pPr>
            <a:r>
              <a:rPr lang="el-GR" sz="1800" b="1" dirty="0" err="1"/>
              <a:t>const</a:t>
            </a:r>
            <a:r>
              <a:rPr lang="el-GR" sz="1800" b="1" dirty="0"/>
              <a:t> </a:t>
            </a:r>
            <a:r>
              <a:rPr lang="el-GR" sz="1800" dirty="0" err="1" smtClean="0"/>
              <a:t>meresergasias</a:t>
            </a:r>
            <a:r>
              <a:rPr lang="el-GR" sz="1800" dirty="0" smtClean="0"/>
              <a:t> </a:t>
            </a:r>
            <a:r>
              <a:rPr lang="el-GR" sz="1800" dirty="0"/>
              <a:t>= 5; </a:t>
            </a:r>
            <a:endParaRPr lang="en-US" sz="1800" dirty="0" smtClean="0"/>
          </a:p>
          <a:p>
            <a:pPr marL="285739" lvl="1" indent="0">
              <a:buNone/>
            </a:pPr>
            <a:r>
              <a:rPr lang="el-GR" sz="1800" b="1" dirty="0" err="1" smtClean="0"/>
              <a:t>const</a:t>
            </a:r>
            <a:r>
              <a:rPr lang="el-GR" sz="1800" b="1" dirty="0" smtClean="0"/>
              <a:t> </a:t>
            </a:r>
            <a:r>
              <a:rPr lang="el-GR" sz="1800" dirty="0" err="1" smtClean="0"/>
              <a:t>asteriskos</a:t>
            </a:r>
            <a:r>
              <a:rPr lang="el-GR" sz="1800" dirty="0" smtClean="0"/>
              <a:t> </a:t>
            </a:r>
            <a:r>
              <a:rPr lang="el-GR" sz="1800" dirty="0"/>
              <a:t>= ‘*’; </a:t>
            </a:r>
            <a:endParaRPr lang="en-US" sz="1800" dirty="0" smtClean="0"/>
          </a:p>
          <a:p>
            <a:pPr marL="285739" lvl="1" indent="0">
              <a:buNone/>
            </a:pPr>
            <a:r>
              <a:rPr lang="el-GR" sz="1800" b="1" dirty="0" err="1" smtClean="0"/>
              <a:t>const</a:t>
            </a:r>
            <a:r>
              <a:rPr lang="el-GR" sz="1800" b="1" dirty="0" smtClean="0"/>
              <a:t> </a:t>
            </a:r>
            <a:r>
              <a:rPr lang="el-GR" sz="1800" dirty="0" err="1" smtClean="0"/>
              <a:t>nai</a:t>
            </a:r>
            <a:r>
              <a:rPr lang="el-GR" sz="1800" dirty="0" smtClean="0"/>
              <a:t> </a:t>
            </a:r>
            <a:r>
              <a:rPr lang="el-GR" sz="1800" dirty="0"/>
              <a:t>= </a:t>
            </a:r>
            <a:r>
              <a:rPr lang="el-GR" sz="1800" dirty="0" err="1" smtClean="0"/>
              <a:t>true</a:t>
            </a:r>
            <a:r>
              <a:rPr lang="en-US" sz="1800" dirty="0" smtClean="0"/>
              <a:t>, </a:t>
            </a:r>
            <a:r>
              <a:rPr lang="el-GR" sz="1800" dirty="0" err="1"/>
              <a:t>pi</a:t>
            </a:r>
            <a:r>
              <a:rPr lang="el-GR" sz="1800" dirty="0"/>
              <a:t> = 3.14159265368; </a:t>
            </a:r>
            <a:endParaRPr lang="el-GR" sz="3200" dirty="0"/>
          </a:p>
          <a:p>
            <a:endParaRPr lang="el-GR" sz="1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66</a:t>
            </a:fld>
            <a:endParaRPr lang="el-GR" dirty="0"/>
          </a:p>
        </p:txBody>
      </p:sp>
    </p:spTree>
    <p:extLst>
      <p:ext uri="{BB962C8B-B14F-4D97-AF65-F5344CB8AC3E}">
        <p14:creationId xmlns:p14="http://schemas.microsoft.com/office/powerpoint/2010/main" val="7255980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Δεδομένα</a:t>
            </a:r>
            <a:r>
              <a:rPr lang="en-US" dirty="0" smtClean="0"/>
              <a:t>-</a:t>
            </a:r>
            <a:r>
              <a:rPr lang="el-GR" dirty="0"/>
              <a:t>Μεταβλητές</a:t>
            </a:r>
          </a:p>
        </p:txBody>
      </p:sp>
      <p:sp>
        <p:nvSpPr>
          <p:cNvPr id="3" name="Θέση περιεχομένου 2"/>
          <p:cNvSpPr>
            <a:spLocks noGrp="1"/>
          </p:cNvSpPr>
          <p:nvPr>
            <p:ph idx="1"/>
          </p:nvPr>
        </p:nvSpPr>
        <p:spPr>
          <a:xfrm>
            <a:off x="423017" y="1273324"/>
            <a:ext cx="8229600" cy="3960440"/>
          </a:xfrm>
        </p:spPr>
        <p:txBody>
          <a:bodyPr>
            <a:noAutofit/>
          </a:bodyPr>
          <a:lstStyle/>
          <a:p>
            <a:r>
              <a:rPr lang="el-GR" sz="2400" b="1" dirty="0" err="1"/>
              <a:t>Μεταβλητές</a:t>
            </a:r>
            <a:r>
              <a:rPr lang="el-GR" sz="2400" b="1" dirty="0"/>
              <a:t> (</a:t>
            </a:r>
            <a:r>
              <a:rPr lang="el-GR" sz="2400" b="1" dirty="0" err="1"/>
              <a:t>variables</a:t>
            </a:r>
            <a:r>
              <a:rPr lang="el-GR" sz="2400" b="1" dirty="0"/>
              <a:t>)</a:t>
            </a:r>
            <a:r>
              <a:rPr lang="el-GR" sz="2400" dirty="0"/>
              <a:t>: </a:t>
            </a:r>
            <a:r>
              <a:rPr lang="el-GR" sz="2400" dirty="0" err="1"/>
              <a:t>δεδομένα</a:t>
            </a:r>
            <a:r>
              <a:rPr lang="el-GR" sz="2400" dirty="0"/>
              <a:t> τα </a:t>
            </a:r>
            <a:r>
              <a:rPr lang="el-GR" sz="2400" dirty="0" err="1"/>
              <a:t>οποία</a:t>
            </a:r>
            <a:r>
              <a:rPr lang="el-GR" sz="2400" dirty="0"/>
              <a:t> </a:t>
            </a:r>
            <a:r>
              <a:rPr lang="el-GR" sz="2400" dirty="0" err="1"/>
              <a:t>υπόκεινται</a:t>
            </a:r>
            <a:r>
              <a:rPr lang="el-GR" sz="2400" dirty="0"/>
              <a:t> σε </a:t>
            </a:r>
            <a:r>
              <a:rPr lang="el-GR" sz="2400" dirty="0" err="1"/>
              <a:t>αλλαγη</a:t>
            </a:r>
            <a:r>
              <a:rPr lang="el-GR" sz="2400" dirty="0"/>
              <a:t>́ </a:t>
            </a:r>
          </a:p>
          <a:p>
            <a:pPr marL="633930" lvl="1" indent="-342900">
              <a:buFont typeface="Wingdings" panose="05000000000000000000" pitchFamily="2" charset="2"/>
              <a:buChar char="§"/>
            </a:pPr>
            <a:r>
              <a:rPr lang="el-GR" sz="2400" dirty="0" err="1" smtClean="0"/>
              <a:t>τρέχον</a:t>
            </a:r>
            <a:r>
              <a:rPr lang="el-GR" sz="2400" dirty="0" smtClean="0"/>
              <a:t> </a:t>
            </a:r>
            <a:r>
              <a:rPr lang="el-GR" sz="2400" dirty="0" err="1"/>
              <a:t>άθροισμα</a:t>
            </a:r>
            <a:r>
              <a:rPr lang="el-GR" sz="2400" dirty="0"/>
              <a:t> σ’ </a:t>
            </a:r>
            <a:r>
              <a:rPr lang="el-GR" sz="2400" dirty="0" err="1"/>
              <a:t>ένα</a:t>
            </a:r>
            <a:r>
              <a:rPr lang="el-GR" sz="2400" dirty="0"/>
              <a:t> </a:t>
            </a:r>
            <a:r>
              <a:rPr lang="el-GR" sz="2400" dirty="0" err="1"/>
              <a:t>υπολογιστη</a:t>
            </a:r>
            <a:r>
              <a:rPr lang="el-GR" sz="2400" dirty="0"/>
              <a:t>́ </a:t>
            </a:r>
            <a:r>
              <a:rPr lang="el-GR" sz="2400" dirty="0" err="1"/>
              <a:t>τσέπης</a:t>
            </a:r>
            <a:r>
              <a:rPr lang="el-GR" sz="2400" dirty="0"/>
              <a:t> </a:t>
            </a:r>
          </a:p>
          <a:p>
            <a:r>
              <a:rPr lang="el-GR" sz="2400" dirty="0" smtClean="0"/>
              <a:t>Οι </a:t>
            </a:r>
            <a:r>
              <a:rPr lang="el-GR" sz="2400" dirty="0" err="1"/>
              <a:t>μεταβλητές</a:t>
            </a:r>
            <a:r>
              <a:rPr lang="el-GR" sz="2400" dirty="0"/>
              <a:t> </a:t>
            </a:r>
            <a:r>
              <a:rPr lang="el-GR" sz="2400" dirty="0" err="1"/>
              <a:t>παριστάνουν</a:t>
            </a:r>
            <a:r>
              <a:rPr lang="el-GR" sz="2400" dirty="0"/>
              <a:t> </a:t>
            </a:r>
            <a:r>
              <a:rPr lang="el-GR" sz="2400" dirty="0" err="1"/>
              <a:t>θέσεις</a:t>
            </a:r>
            <a:r>
              <a:rPr lang="el-GR" sz="2400" dirty="0"/>
              <a:t> της  </a:t>
            </a:r>
            <a:r>
              <a:rPr lang="el-GR" sz="2400" dirty="0" err="1"/>
              <a:t>κύριας</a:t>
            </a:r>
            <a:r>
              <a:rPr lang="el-GR" sz="2400" dirty="0"/>
              <a:t> </a:t>
            </a:r>
            <a:r>
              <a:rPr lang="el-GR" sz="2400" dirty="0" err="1"/>
              <a:t>μνήμης</a:t>
            </a:r>
            <a:r>
              <a:rPr lang="el-GR" sz="2400" dirty="0"/>
              <a:t> του </a:t>
            </a:r>
            <a:r>
              <a:rPr lang="el-GR" sz="2400" dirty="0" err="1"/>
              <a:t>υπολογιστη</a:t>
            </a:r>
            <a:r>
              <a:rPr lang="el-GR" sz="2400" dirty="0"/>
              <a:t>́ </a:t>
            </a:r>
          </a:p>
          <a:p>
            <a:r>
              <a:rPr lang="el-GR" sz="2400" dirty="0"/>
              <a:t>Η «</a:t>
            </a:r>
            <a:r>
              <a:rPr lang="el-GR" sz="2400" dirty="0" err="1"/>
              <a:t>τιμη</a:t>
            </a:r>
            <a:r>
              <a:rPr lang="el-GR" sz="2400" dirty="0"/>
              <a:t>́» μιας </a:t>
            </a:r>
            <a:r>
              <a:rPr lang="el-GR" sz="2400" dirty="0" err="1"/>
              <a:t>μεταβλητής</a:t>
            </a:r>
            <a:r>
              <a:rPr lang="el-GR" sz="2400" dirty="0"/>
              <a:t> </a:t>
            </a:r>
            <a:r>
              <a:rPr lang="el-GR" sz="2400" dirty="0" err="1"/>
              <a:t>αναφέρεται</a:t>
            </a:r>
            <a:r>
              <a:rPr lang="el-GR" sz="2400" dirty="0"/>
              <a:t> στο </a:t>
            </a:r>
            <a:r>
              <a:rPr lang="el-GR" sz="2400" dirty="0" err="1"/>
              <a:t>περιεχόμενο</a:t>
            </a:r>
            <a:r>
              <a:rPr lang="el-GR" sz="2400" dirty="0"/>
              <a:t> της </a:t>
            </a:r>
            <a:r>
              <a:rPr lang="el-GR" sz="2400" dirty="0" err="1"/>
              <a:t>θέσης</a:t>
            </a:r>
            <a:r>
              <a:rPr lang="el-GR" sz="2400" dirty="0"/>
              <a:t> </a:t>
            </a:r>
            <a:r>
              <a:rPr lang="el-GR" sz="2400" dirty="0" err="1"/>
              <a:t>μνήμης</a:t>
            </a:r>
            <a:r>
              <a:rPr lang="el-GR" sz="2400" dirty="0"/>
              <a:t> που </a:t>
            </a:r>
            <a:r>
              <a:rPr lang="el-GR" sz="2400" dirty="0" err="1"/>
              <a:t>αντιστοιχει</a:t>
            </a:r>
            <a:r>
              <a:rPr lang="el-GR" sz="2400" dirty="0"/>
              <a:t>́ στη </a:t>
            </a:r>
            <a:r>
              <a:rPr lang="el-GR" sz="2400" dirty="0" err="1"/>
              <a:t>μεταβλητη</a:t>
            </a:r>
            <a:r>
              <a:rPr lang="el-GR" sz="2400" dirty="0"/>
              <a:t>́ </a:t>
            </a:r>
            <a:r>
              <a:rPr lang="el-GR" sz="2400" dirty="0" err="1"/>
              <a:t>αυτη</a:t>
            </a:r>
            <a:r>
              <a:rPr lang="el-GR" sz="2400" dirty="0"/>
              <a:t>́ </a:t>
            </a:r>
          </a:p>
          <a:p>
            <a:r>
              <a:rPr lang="el-GR" sz="2400" dirty="0" err="1"/>
              <a:t>Μπορούμε</a:t>
            </a:r>
            <a:r>
              <a:rPr lang="el-GR" sz="2400" dirty="0"/>
              <a:t> να </a:t>
            </a:r>
            <a:r>
              <a:rPr lang="el-GR" sz="2400" dirty="0" err="1"/>
              <a:t>χρησιμοποιήσουμε</a:t>
            </a:r>
            <a:r>
              <a:rPr lang="el-GR" sz="2400" dirty="0"/>
              <a:t> </a:t>
            </a:r>
            <a:r>
              <a:rPr lang="el-GR" sz="2400" dirty="0" err="1"/>
              <a:t>όσες</a:t>
            </a:r>
            <a:r>
              <a:rPr lang="el-GR" sz="2400" dirty="0"/>
              <a:t> </a:t>
            </a:r>
            <a:r>
              <a:rPr lang="el-GR" sz="2400" dirty="0" err="1"/>
              <a:t>μεταβλητές</a:t>
            </a:r>
            <a:r>
              <a:rPr lang="el-GR" sz="2400" dirty="0"/>
              <a:t> </a:t>
            </a:r>
            <a:r>
              <a:rPr lang="el-GR" sz="2400" dirty="0" err="1"/>
              <a:t>χρειαζόμαστε</a:t>
            </a:r>
            <a:r>
              <a:rPr lang="el-GR" sz="2400" dirty="0"/>
              <a:t> και να τις </a:t>
            </a:r>
            <a:r>
              <a:rPr lang="el-GR" sz="2400" dirty="0" err="1"/>
              <a:t>ονομάσουμε</a:t>
            </a:r>
            <a:r>
              <a:rPr lang="el-GR" sz="2400" dirty="0"/>
              <a:t> όπως μας </a:t>
            </a:r>
            <a:r>
              <a:rPr lang="el-GR" sz="2400" dirty="0" err="1"/>
              <a:t>βολεύει</a:t>
            </a:r>
            <a:r>
              <a:rPr lang="el-GR" sz="2400" dirty="0"/>
              <a:t> </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67</a:t>
            </a:fld>
            <a:endParaRPr lang="el-GR" dirty="0"/>
          </a:p>
        </p:txBody>
      </p:sp>
    </p:spTree>
    <p:extLst>
      <p:ext uri="{BB962C8B-B14F-4D97-AF65-F5344CB8AC3E}">
        <p14:creationId xmlns:p14="http://schemas.microsoft.com/office/powerpoint/2010/main" val="25172567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Δηλώσεις </a:t>
            </a:r>
            <a:r>
              <a:rPr lang="el-GR" dirty="0" smtClean="0"/>
              <a:t>Μεταβλητών</a:t>
            </a:r>
            <a:r>
              <a:rPr lang="en-US" baseline="-25000" dirty="0" smtClean="0"/>
              <a:t>1/3</a:t>
            </a:r>
            <a:endParaRPr lang="el-GR" baseline="-25000" dirty="0"/>
          </a:p>
        </p:txBody>
      </p:sp>
      <p:sp>
        <p:nvSpPr>
          <p:cNvPr id="3" name="Θέση περιεχομένου 2"/>
          <p:cNvSpPr>
            <a:spLocks noGrp="1"/>
          </p:cNvSpPr>
          <p:nvPr>
            <p:ph idx="1"/>
          </p:nvPr>
        </p:nvSpPr>
        <p:spPr>
          <a:xfrm>
            <a:off x="423017" y="1273324"/>
            <a:ext cx="8229600" cy="3960440"/>
          </a:xfrm>
        </p:spPr>
        <p:txBody>
          <a:bodyPr>
            <a:noAutofit/>
          </a:bodyPr>
          <a:lstStyle/>
          <a:p>
            <a:r>
              <a:rPr lang="el-GR" sz="2400" dirty="0"/>
              <a:t>Οι </a:t>
            </a:r>
            <a:r>
              <a:rPr lang="el-GR" sz="2400" dirty="0" err="1"/>
              <a:t>δηλώσεις</a:t>
            </a:r>
            <a:r>
              <a:rPr lang="el-GR" sz="2400" dirty="0"/>
              <a:t> των </a:t>
            </a:r>
            <a:r>
              <a:rPr lang="el-GR" sz="2400" dirty="0" err="1"/>
              <a:t>μεταβλητών</a:t>
            </a:r>
            <a:r>
              <a:rPr lang="el-GR" sz="2400" dirty="0"/>
              <a:t> </a:t>
            </a:r>
            <a:r>
              <a:rPr lang="el-GR" sz="2400" dirty="0" err="1"/>
              <a:t>ακολουθούν</a:t>
            </a:r>
            <a:r>
              <a:rPr lang="el-GR" sz="2400" dirty="0"/>
              <a:t> τους </a:t>
            </a:r>
            <a:r>
              <a:rPr lang="el-GR" sz="2400" dirty="0" err="1"/>
              <a:t>ορισμούς</a:t>
            </a:r>
            <a:r>
              <a:rPr lang="el-GR" sz="2400" dirty="0"/>
              <a:t> των </a:t>
            </a:r>
            <a:r>
              <a:rPr lang="el-GR" sz="2400" dirty="0" err="1"/>
              <a:t>σταθερών</a:t>
            </a:r>
            <a:r>
              <a:rPr lang="el-GR" sz="2400" dirty="0"/>
              <a:t> (αν </a:t>
            </a:r>
            <a:r>
              <a:rPr lang="el-GR" sz="2400" dirty="0" err="1"/>
              <a:t>αυτοι</a:t>
            </a:r>
            <a:r>
              <a:rPr lang="el-GR" sz="2400" dirty="0"/>
              <a:t>́ </a:t>
            </a:r>
            <a:r>
              <a:rPr lang="el-GR" sz="2400" dirty="0" err="1"/>
              <a:t>υπάρχουν</a:t>
            </a:r>
            <a:r>
              <a:rPr lang="el-GR" sz="2400" dirty="0"/>
              <a:t>) </a:t>
            </a:r>
            <a:endParaRPr lang="en-US" sz="2400" dirty="0" smtClean="0"/>
          </a:p>
          <a:p>
            <a:pPr marL="457200" lvl="1" indent="0">
              <a:buNone/>
            </a:pPr>
            <a:r>
              <a:rPr lang="el-GR" sz="2000" b="1" dirty="0" err="1"/>
              <a:t>var</a:t>
            </a:r>
            <a:r>
              <a:rPr lang="el-GR" sz="2000" b="1" dirty="0"/>
              <a:t> </a:t>
            </a:r>
            <a:r>
              <a:rPr lang="el-GR" sz="2000" dirty="0" err="1"/>
              <a:t>merokamato</a:t>
            </a:r>
            <a:r>
              <a:rPr lang="el-GR" sz="2000" dirty="0"/>
              <a:t>: </a:t>
            </a:r>
            <a:r>
              <a:rPr lang="el-GR" sz="2000" dirty="0" err="1"/>
              <a:t>integer</a:t>
            </a:r>
            <a:r>
              <a:rPr lang="el-GR" sz="2000" dirty="0" smtClean="0"/>
              <a:t>;</a:t>
            </a:r>
            <a:endParaRPr lang="en-US" sz="2000" dirty="0" smtClean="0"/>
          </a:p>
          <a:p>
            <a:pPr marL="457200" lvl="1" indent="0">
              <a:buNone/>
            </a:pPr>
            <a:r>
              <a:rPr lang="en-US" sz="2000" dirty="0" smtClean="0"/>
              <a:t>      </a:t>
            </a:r>
            <a:r>
              <a:rPr lang="el-GR" sz="2000" dirty="0" err="1" smtClean="0"/>
              <a:t>aktina</a:t>
            </a:r>
            <a:r>
              <a:rPr lang="el-GR" sz="2000" dirty="0"/>
              <a:t>, </a:t>
            </a:r>
            <a:r>
              <a:rPr lang="el-GR" sz="2000" dirty="0" err="1"/>
              <a:t>periferia</a:t>
            </a:r>
            <a:r>
              <a:rPr lang="el-GR" sz="2000" dirty="0"/>
              <a:t>, </a:t>
            </a:r>
            <a:r>
              <a:rPr lang="el-GR" sz="2000" dirty="0" err="1"/>
              <a:t>emvadon</a:t>
            </a:r>
            <a:r>
              <a:rPr lang="el-GR" sz="2000" dirty="0"/>
              <a:t>: </a:t>
            </a:r>
            <a:r>
              <a:rPr lang="el-GR" sz="2000" dirty="0" err="1"/>
              <a:t>real</a:t>
            </a:r>
            <a:r>
              <a:rPr lang="el-GR" sz="2000" dirty="0"/>
              <a:t>; </a:t>
            </a:r>
          </a:p>
          <a:p>
            <a:r>
              <a:rPr lang="el-GR" sz="2400" dirty="0" smtClean="0"/>
              <a:t>Η </a:t>
            </a:r>
            <a:r>
              <a:rPr lang="el-GR" sz="2400" dirty="0" err="1" smtClean="0"/>
              <a:t>δήλωση</a:t>
            </a:r>
            <a:r>
              <a:rPr lang="el-GR" sz="2400" dirty="0" smtClean="0"/>
              <a:t> μιας </a:t>
            </a:r>
            <a:r>
              <a:rPr lang="el-GR" sz="2400" dirty="0" err="1" smtClean="0"/>
              <a:t>μεταβλητής</a:t>
            </a:r>
            <a:r>
              <a:rPr lang="el-GR" sz="2400" dirty="0" smtClean="0"/>
              <a:t> </a:t>
            </a:r>
            <a:r>
              <a:rPr lang="el-GR" sz="2400" dirty="0" err="1" smtClean="0"/>
              <a:t>αντιστοιχίζει</a:t>
            </a:r>
            <a:r>
              <a:rPr lang="el-GR" sz="2400" dirty="0" smtClean="0"/>
              <a:t> </a:t>
            </a:r>
            <a:r>
              <a:rPr lang="el-GR" sz="2400" dirty="0" err="1" smtClean="0"/>
              <a:t>απλα</a:t>
            </a:r>
            <a:r>
              <a:rPr lang="el-GR" sz="2400" dirty="0" smtClean="0"/>
              <a:t>́ το </a:t>
            </a:r>
            <a:r>
              <a:rPr lang="el-GR" sz="2400" dirty="0" err="1" smtClean="0"/>
              <a:t>αναγνωριστικο</a:t>
            </a:r>
            <a:r>
              <a:rPr lang="el-GR" sz="2400" dirty="0" smtClean="0"/>
              <a:t>́ της με τη </a:t>
            </a:r>
            <a:r>
              <a:rPr lang="el-GR" sz="2400" dirty="0" err="1" smtClean="0"/>
              <a:t>διεύθυνση</a:t>
            </a:r>
            <a:r>
              <a:rPr lang="el-GR" sz="2400" dirty="0" smtClean="0"/>
              <a:t> μιας </a:t>
            </a:r>
            <a:r>
              <a:rPr lang="el-GR" sz="2400" dirty="0" err="1" smtClean="0"/>
              <a:t>θέσης</a:t>
            </a:r>
            <a:r>
              <a:rPr lang="el-GR" sz="2400" dirty="0" smtClean="0"/>
              <a:t> της </a:t>
            </a:r>
            <a:r>
              <a:rPr lang="el-GR" sz="2400" dirty="0" err="1" smtClean="0"/>
              <a:t>μνήμης</a:t>
            </a:r>
            <a:r>
              <a:rPr lang="el-GR" sz="2400" dirty="0" smtClean="0"/>
              <a:t> του </a:t>
            </a:r>
            <a:r>
              <a:rPr lang="el-GR" sz="2400" dirty="0" err="1" smtClean="0"/>
              <a:t>υπολογιστη</a:t>
            </a:r>
            <a:r>
              <a:rPr lang="el-GR" sz="2400" dirty="0" smtClean="0"/>
              <a:t>́ και </a:t>
            </a:r>
            <a:r>
              <a:rPr lang="el-GR" sz="2400" dirty="0" err="1" smtClean="0"/>
              <a:t>περιγράφει</a:t>
            </a:r>
            <a:r>
              <a:rPr lang="el-GR" sz="2400" dirty="0" smtClean="0"/>
              <a:t> τον </a:t>
            </a:r>
            <a:r>
              <a:rPr lang="el-GR" sz="2400" dirty="0" err="1" smtClean="0"/>
              <a:t>τύπο</a:t>
            </a:r>
            <a:r>
              <a:rPr lang="el-GR" sz="2400" dirty="0" smtClean="0"/>
              <a:t> των </a:t>
            </a:r>
            <a:r>
              <a:rPr lang="el-GR" sz="2400" dirty="0" err="1" smtClean="0"/>
              <a:t>τιμών</a:t>
            </a:r>
            <a:r>
              <a:rPr lang="el-GR" sz="2400" dirty="0" smtClean="0"/>
              <a:t> που </a:t>
            </a:r>
            <a:r>
              <a:rPr lang="el-GR" sz="2400" dirty="0" err="1" smtClean="0"/>
              <a:t>μπορούν</a:t>
            </a:r>
            <a:r>
              <a:rPr lang="el-GR" sz="2400" dirty="0" smtClean="0"/>
              <a:t> να </a:t>
            </a:r>
            <a:r>
              <a:rPr lang="el-GR" sz="2400" dirty="0" err="1" smtClean="0"/>
              <a:t>αποθηκευτούν</a:t>
            </a:r>
            <a:r>
              <a:rPr lang="el-GR" sz="2400" dirty="0" smtClean="0"/>
              <a:t> στη </a:t>
            </a:r>
            <a:r>
              <a:rPr lang="el-GR" sz="2400" dirty="0" err="1" smtClean="0"/>
              <a:t>θέση</a:t>
            </a:r>
            <a:r>
              <a:rPr lang="el-GR" sz="2400" dirty="0" smtClean="0"/>
              <a:t> </a:t>
            </a:r>
            <a:r>
              <a:rPr lang="el-GR" sz="2400" dirty="0" err="1" smtClean="0"/>
              <a:t>αυτη</a:t>
            </a:r>
            <a:r>
              <a:rPr lang="el-GR" sz="2400" dirty="0" smtClean="0"/>
              <a:t>́ </a:t>
            </a:r>
          </a:p>
          <a:p>
            <a:r>
              <a:rPr lang="el-GR" sz="2400" dirty="0" err="1" smtClean="0"/>
              <a:t>Κατα</a:t>
            </a:r>
            <a:r>
              <a:rPr lang="el-GR" sz="2400" dirty="0" smtClean="0"/>
              <a:t>́ </a:t>
            </a:r>
            <a:r>
              <a:rPr lang="el-GR" sz="2400" dirty="0"/>
              <a:t>τη </a:t>
            </a:r>
            <a:r>
              <a:rPr lang="el-GR" sz="2400" dirty="0" err="1"/>
              <a:t>δημιουργία</a:t>
            </a:r>
            <a:r>
              <a:rPr lang="el-GR" sz="2400" dirty="0"/>
              <a:t> της, η </a:t>
            </a:r>
            <a:r>
              <a:rPr lang="el-GR" sz="2400" dirty="0" err="1"/>
              <a:t>τιμη</a:t>
            </a:r>
            <a:r>
              <a:rPr lang="el-GR" sz="2400" dirty="0"/>
              <a:t>́ μιας </a:t>
            </a:r>
            <a:r>
              <a:rPr lang="el-GR" sz="2400" dirty="0" err="1"/>
              <a:t>μεταβλητής</a:t>
            </a:r>
            <a:r>
              <a:rPr lang="el-GR" sz="2400" dirty="0"/>
              <a:t> </a:t>
            </a:r>
            <a:r>
              <a:rPr lang="el-GR" sz="2400" dirty="0" err="1"/>
              <a:t>είναι</a:t>
            </a:r>
            <a:r>
              <a:rPr lang="el-GR" sz="2400" dirty="0"/>
              <a:t> </a:t>
            </a:r>
            <a:r>
              <a:rPr lang="el-GR" sz="2400" dirty="0" err="1" smtClean="0"/>
              <a:t>αόριστη</a:t>
            </a: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68</a:t>
            </a:fld>
            <a:endParaRPr lang="el-GR" dirty="0"/>
          </a:p>
        </p:txBody>
      </p:sp>
    </p:spTree>
    <p:extLst>
      <p:ext uri="{BB962C8B-B14F-4D97-AF65-F5344CB8AC3E}">
        <p14:creationId xmlns:p14="http://schemas.microsoft.com/office/powerpoint/2010/main" val="19325450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Δηλώσεις </a:t>
            </a:r>
            <a:r>
              <a:rPr lang="el-GR" dirty="0" smtClean="0"/>
              <a:t>Μεταβλητών</a:t>
            </a:r>
            <a:r>
              <a:rPr lang="en-US" baseline="-25000" dirty="0" smtClean="0"/>
              <a:t>2/3</a:t>
            </a:r>
            <a:endParaRPr lang="el-GR" baseline="-25000" dirty="0"/>
          </a:p>
        </p:txBody>
      </p:sp>
      <p:sp>
        <p:nvSpPr>
          <p:cNvPr id="3" name="Θέση περιεχομένου 2"/>
          <p:cNvSpPr>
            <a:spLocks noGrp="1"/>
          </p:cNvSpPr>
          <p:nvPr>
            <p:ph idx="1"/>
          </p:nvPr>
        </p:nvSpPr>
        <p:spPr>
          <a:xfrm>
            <a:off x="423017" y="1273324"/>
            <a:ext cx="8229600" cy="3960440"/>
          </a:xfrm>
        </p:spPr>
        <p:txBody>
          <a:bodyPr>
            <a:noAutofit/>
          </a:bodyPr>
          <a:lstStyle/>
          <a:p>
            <a:r>
              <a:rPr lang="el-GR" sz="2400" dirty="0"/>
              <a:t>Τα </a:t>
            </a:r>
            <a:r>
              <a:rPr lang="el-GR" sz="2400" dirty="0" err="1"/>
              <a:t>δεδομένα</a:t>
            </a:r>
            <a:r>
              <a:rPr lang="el-GR" sz="2400" dirty="0"/>
              <a:t> </a:t>
            </a:r>
            <a:r>
              <a:rPr lang="el-GR" sz="2400" dirty="0" err="1"/>
              <a:t>έχουν</a:t>
            </a:r>
            <a:r>
              <a:rPr lang="el-GR" sz="2400" dirty="0"/>
              <a:t> </a:t>
            </a:r>
            <a:r>
              <a:rPr lang="el-GR" sz="2400" dirty="0" err="1"/>
              <a:t>κάποιο</a:t>
            </a:r>
            <a:r>
              <a:rPr lang="el-GR" sz="2400" dirty="0"/>
              <a:t> </a:t>
            </a:r>
            <a:r>
              <a:rPr lang="el-GR" sz="2400" dirty="0" err="1"/>
              <a:t>τύπο</a:t>
            </a:r>
            <a:r>
              <a:rPr lang="el-GR" sz="2400" dirty="0"/>
              <a:t> (</a:t>
            </a:r>
            <a:r>
              <a:rPr lang="el-GR" sz="2400" dirty="0" err="1"/>
              <a:t>type</a:t>
            </a:r>
            <a:r>
              <a:rPr lang="el-GR" sz="2400" dirty="0"/>
              <a:t>) που </a:t>
            </a:r>
            <a:r>
              <a:rPr lang="el-GR" sz="2400" dirty="0" err="1"/>
              <a:t>ορίζει</a:t>
            </a:r>
            <a:r>
              <a:rPr lang="el-GR" sz="2400" dirty="0"/>
              <a:t> τη </a:t>
            </a:r>
            <a:r>
              <a:rPr lang="el-GR" sz="2400" dirty="0" err="1"/>
              <a:t>σημασία</a:t>
            </a:r>
            <a:r>
              <a:rPr lang="el-GR" sz="2400" dirty="0"/>
              <a:t> τους, το </a:t>
            </a:r>
            <a:r>
              <a:rPr lang="el-GR" sz="2400" dirty="0" err="1"/>
              <a:t>σύνολο</a:t>
            </a:r>
            <a:r>
              <a:rPr lang="el-GR" sz="2400" dirty="0"/>
              <a:t> των </a:t>
            </a:r>
            <a:r>
              <a:rPr lang="el-GR" sz="2400" dirty="0" err="1"/>
              <a:t>τιμών</a:t>
            </a:r>
            <a:r>
              <a:rPr lang="el-GR" sz="2400" dirty="0"/>
              <a:t> (</a:t>
            </a:r>
            <a:r>
              <a:rPr lang="el-GR" sz="2400" dirty="0" err="1"/>
              <a:t>values</a:t>
            </a:r>
            <a:r>
              <a:rPr lang="el-GR" sz="2400" dirty="0"/>
              <a:t>) που </a:t>
            </a:r>
            <a:r>
              <a:rPr lang="el-GR" sz="2400" dirty="0" err="1"/>
              <a:t>μπορούν</a:t>
            </a:r>
            <a:r>
              <a:rPr lang="el-GR" sz="2400" dirty="0"/>
              <a:t> να </a:t>
            </a:r>
            <a:r>
              <a:rPr lang="el-GR" sz="2400" dirty="0" err="1"/>
              <a:t>πάρουν</a:t>
            </a:r>
            <a:r>
              <a:rPr lang="el-GR" sz="2400" dirty="0"/>
              <a:t> και </a:t>
            </a:r>
            <a:r>
              <a:rPr lang="el-GR" sz="2400" dirty="0" err="1"/>
              <a:t>περιορίζει</a:t>
            </a:r>
            <a:r>
              <a:rPr lang="el-GR" sz="2400" dirty="0"/>
              <a:t> τι </a:t>
            </a:r>
            <a:r>
              <a:rPr lang="el-GR" sz="2400" dirty="0" err="1"/>
              <a:t>μπορει</a:t>
            </a:r>
            <a:r>
              <a:rPr lang="el-GR" sz="2400" dirty="0"/>
              <a:t>́ να </a:t>
            </a:r>
            <a:r>
              <a:rPr lang="el-GR" sz="2400" dirty="0" err="1"/>
              <a:t>γίνει</a:t>
            </a:r>
            <a:r>
              <a:rPr lang="el-GR" sz="2400" dirty="0"/>
              <a:t> με </a:t>
            </a:r>
            <a:r>
              <a:rPr lang="el-GR" sz="2400" dirty="0" err="1"/>
              <a:t>αυτές</a:t>
            </a:r>
            <a:r>
              <a:rPr lang="el-GR" sz="2400" dirty="0"/>
              <a:t>.</a:t>
            </a:r>
          </a:p>
          <a:p>
            <a:r>
              <a:rPr lang="el-GR" sz="2400" dirty="0"/>
              <a:t>Η Pascal </a:t>
            </a:r>
            <a:r>
              <a:rPr lang="el-GR" sz="2400" dirty="0" err="1"/>
              <a:t>υποστηρίζει</a:t>
            </a:r>
            <a:r>
              <a:rPr lang="el-GR" sz="2400" dirty="0"/>
              <a:t> 5 </a:t>
            </a:r>
            <a:r>
              <a:rPr lang="el-GR" sz="2400" dirty="0" err="1"/>
              <a:t>βασικούς</a:t>
            </a:r>
            <a:r>
              <a:rPr lang="el-GR" sz="2400" dirty="0"/>
              <a:t> </a:t>
            </a:r>
            <a:r>
              <a:rPr lang="el-GR" sz="2400" b="1" dirty="0" err="1"/>
              <a:t>απλούς</a:t>
            </a:r>
            <a:r>
              <a:rPr lang="el-GR" sz="2400" b="1" dirty="0"/>
              <a:t> </a:t>
            </a:r>
            <a:r>
              <a:rPr lang="el-GR" sz="2400" b="1" dirty="0" err="1"/>
              <a:t>τύπους</a:t>
            </a:r>
            <a:r>
              <a:rPr lang="el-GR" sz="2400" b="1" dirty="0"/>
              <a:t> (</a:t>
            </a:r>
            <a:r>
              <a:rPr lang="el-GR" sz="2400" b="1" dirty="0" err="1"/>
              <a:t>simple</a:t>
            </a:r>
            <a:r>
              <a:rPr lang="el-GR" sz="2400" b="1" dirty="0"/>
              <a:t> </a:t>
            </a:r>
            <a:r>
              <a:rPr lang="el-GR" sz="2400" b="1" dirty="0" err="1"/>
              <a:t>types</a:t>
            </a:r>
            <a:r>
              <a:rPr lang="el-GR" sz="2400" b="1" dirty="0"/>
              <a:t>) </a:t>
            </a:r>
            <a:r>
              <a:rPr lang="el-GR" sz="2400" dirty="0" err="1"/>
              <a:t>δεδομένων</a:t>
            </a:r>
            <a:r>
              <a:rPr lang="el-GR" sz="2400" dirty="0"/>
              <a:t>: </a:t>
            </a:r>
          </a:p>
          <a:p>
            <a:pPr lvl="1">
              <a:spcBef>
                <a:spcPts val="600"/>
              </a:spcBef>
              <a:buFont typeface="Wingdings" panose="05000000000000000000" pitchFamily="2" charset="2"/>
              <a:buChar char="§"/>
            </a:pPr>
            <a:r>
              <a:rPr lang="el-GR" sz="2000" dirty="0" err="1"/>
              <a:t>integer</a:t>
            </a:r>
            <a:r>
              <a:rPr lang="el-GR" sz="2000" dirty="0"/>
              <a:t> : τα δεδομένα παίρνουν ακέραιες τιμές</a:t>
            </a:r>
          </a:p>
          <a:p>
            <a:pPr lvl="1">
              <a:spcBef>
                <a:spcPts val="600"/>
              </a:spcBef>
              <a:buFont typeface="Wingdings" panose="05000000000000000000" pitchFamily="2" charset="2"/>
              <a:buChar char="§"/>
            </a:pPr>
            <a:r>
              <a:rPr lang="el-GR" sz="2000" dirty="0" err="1"/>
              <a:t>real</a:t>
            </a:r>
            <a:r>
              <a:rPr lang="el-GR" sz="2000" dirty="0"/>
              <a:t> : τα δεδομένα παίρνουν πραγματικές τιμές</a:t>
            </a:r>
          </a:p>
          <a:p>
            <a:pPr lvl="1">
              <a:spcBef>
                <a:spcPts val="600"/>
              </a:spcBef>
              <a:buFont typeface="Wingdings" panose="05000000000000000000" pitchFamily="2" charset="2"/>
              <a:buChar char="§"/>
            </a:pPr>
            <a:r>
              <a:rPr lang="el-GR" sz="2000" dirty="0" err="1"/>
              <a:t>boolean</a:t>
            </a:r>
            <a:r>
              <a:rPr lang="el-GR" sz="2000" dirty="0"/>
              <a:t> : παίρνουν μόνο από τις δύο λογικές τιμές TRUE ή FALSE</a:t>
            </a:r>
          </a:p>
          <a:p>
            <a:pPr lvl="1">
              <a:spcBef>
                <a:spcPts val="600"/>
              </a:spcBef>
              <a:buFont typeface="Wingdings" panose="05000000000000000000" pitchFamily="2" charset="2"/>
              <a:buChar char="§"/>
            </a:pPr>
            <a:r>
              <a:rPr lang="el-GR" sz="2000" dirty="0" err="1"/>
              <a:t>char</a:t>
            </a:r>
            <a:r>
              <a:rPr lang="el-GR" sz="2000" dirty="0"/>
              <a:t> : δέχονται σαν τιμές ένα </a:t>
            </a:r>
            <a:r>
              <a:rPr lang="el-GR" sz="2000" dirty="0" smtClean="0"/>
              <a:t>χαρακτήρα</a:t>
            </a:r>
            <a:r>
              <a:rPr lang="en-US" sz="2000" dirty="0" smtClean="0"/>
              <a:t>,</a:t>
            </a:r>
            <a:r>
              <a:rPr lang="el-GR" sz="2000" dirty="0" smtClean="0"/>
              <a:t> π.χ</a:t>
            </a:r>
            <a:r>
              <a:rPr lang="el-GR" sz="2000" dirty="0"/>
              <a:t>. ‘a’ , ‘G’ , ‘4’ , ‘&amp;’</a:t>
            </a:r>
          </a:p>
          <a:p>
            <a:pPr lvl="1">
              <a:spcBef>
                <a:spcPts val="600"/>
              </a:spcBef>
              <a:buFont typeface="Wingdings" panose="05000000000000000000" pitchFamily="2" charset="2"/>
              <a:buChar char="§"/>
            </a:pPr>
            <a:r>
              <a:rPr lang="el-GR" sz="2000" dirty="0"/>
              <a:t> </a:t>
            </a:r>
            <a:r>
              <a:rPr lang="el-GR" sz="2000" dirty="0" err="1"/>
              <a:t>string</a:t>
            </a:r>
            <a:r>
              <a:rPr lang="el-GR" sz="2000" dirty="0"/>
              <a:t> : αλυσίδα </a:t>
            </a:r>
            <a:r>
              <a:rPr lang="el-GR" sz="2000" dirty="0" smtClean="0"/>
              <a:t>χαρακτήρων</a:t>
            </a:r>
            <a:r>
              <a:rPr lang="en-US" sz="2000" dirty="0" smtClean="0"/>
              <a:t>, </a:t>
            </a:r>
            <a:r>
              <a:rPr lang="el-GR" sz="2000" dirty="0" smtClean="0"/>
              <a:t>π.χ</a:t>
            </a:r>
            <a:r>
              <a:rPr lang="el-GR" sz="2000" dirty="0"/>
              <a:t>. ‘</a:t>
            </a:r>
            <a:r>
              <a:rPr lang="el-GR" sz="2000" dirty="0" err="1"/>
              <a:t>Monday</a:t>
            </a:r>
            <a:r>
              <a:rPr lang="el-GR" sz="2000" dirty="0"/>
              <a:t>’, ‘Στέφανος</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69</a:t>
            </a:fld>
            <a:endParaRPr lang="el-GR" dirty="0"/>
          </a:p>
        </p:txBody>
      </p:sp>
    </p:spTree>
    <p:extLst>
      <p:ext uri="{BB962C8B-B14F-4D97-AF65-F5344CB8AC3E}">
        <p14:creationId xmlns:p14="http://schemas.microsoft.com/office/powerpoint/2010/main" val="160635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28865"/>
            <a:ext cx="8856984" cy="952500"/>
          </a:xfrm>
        </p:spPr>
        <p:txBody>
          <a:bodyPr>
            <a:normAutofit fontScale="90000"/>
          </a:bodyPr>
          <a:lstStyle/>
          <a:p>
            <a:r>
              <a:rPr lang="el-GR" dirty="0" smtClean="0"/>
              <a:t>Πως </a:t>
            </a:r>
            <a:r>
              <a:rPr lang="el-GR" dirty="0"/>
              <a:t>να μάθουμε να </a:t>
            </a:r>
            <a:r>
              <a:rPr lang="el-GR" dirty="0" smtClean="0"/>
              <a:t>προγραμματίζουμε;</a:t>
            </a:r>
            <a:endParaRPr lang="el-GR" dirty="0"/>
          </a:p>
        </p:txBody>
      </p:sp>
      <p:sp>
        <p:nvSpPr>
          <p:cNvPr id="5" name="Θέση περιεχομένου 4"/>
          <p:cNvSpPr>
            <a:spLocks noGrp="1"/>
          </p:cNvSpPr>
          <p:nvPr>
            <p:ph idx="1"/>
          </p:nvPr>
        </p:nvSpPr>
        <p:spPr/>
        <p:txBody>
          <a:bodyPr>
            <a:noAutofit/>
          </a:bodyPr>
          <a:lstStyle/>
          <a:p>
            <a:r>
              <a:rPr lang="el-GR" sz="1800" dirty="0"/>
              <a:t>Δυστυχώς ο προγραμματισμός δεν διδάσκεται</a:t>
            </a:r>
          </a:p>
          <a:p>
            <a:r>
              <a:rPr lang="el-GR" sz="1800" dirty="0"/>
              <a:t>Δεν μπορούμε να μάθουμε να προγραμματίζουμε διαβάζοντας βιβλία για προγραμματισμό </a:t>
            </a:r>
          </a:p>
          <a:p>
            <a:r>
              <a:rPr lang="el-GR" sz="1800" dirty="0"/>
              <a:t>Δεν μπορούμε να μάθουμε να προγραμματίζουμε γράφοντας προγράμματα στο χαρτί </a:t>
            </a:r>
          </a:p>
          <a:p>
            <a:r>
              <a:rPr lang="el-GR" sz="1800" dirty="0"/>
              <a:t>Ο μόνος τρόπος να μάθουμε να προγραμματίζουμε είναι να γράφουμε προγράμματα στον υπολογιστή, να τα εκτελούμε, να βρίσκουμε τα λάθη που σίγουρα έχουμε κάνει, να τα διορθώνουμε, να εκτελούμε πάλι τα προγράμματα, να ξαναβρίσκουμε λάθη, να τα διορθώνουμε πάλι, μέχρι να καταφέρουμε να κάνουμε τα προγράμματά μας να </a:t>
            </a:r>
            <a:r>
              <a:rPr lang="el-GR" sz="1800" dirty="0" smtClean="0"/>
              <a:t>επιλύουν </a:t>
            </a:r>
            <a:r>
              <a:rPr lang="el-GR" sz="1800" dirty="0"/>
              <a:t>τα προβλήματά μας όπως </a:t>
            </a:r>
            <a:r>
              <a:rPr lang="el-GR" sz="1800" dirty="0" smtClean="0"/>
              <a:t>πρέπει</a:t>
            </a:r>
            <a:endParaRPr lang="el-GR" sz="1800" dirty="0"/>
          </a:p>
          <a:p>
            <a:r>
              <a:rPr lang="el-GR" sz="1800" dirty="0" smtClean="0"/>
              <a:t>Επικουρικά́</a:t>
            </a:r>
            <a:r>
              <a:rPr lang="el-GR" sz="1800" dirty="0"/>
              <a:t>, η </a:t>
            </a:r>
            <a:r>
              <a:rPr lang="el-GR" sz="1800" dirty="0" smtClean="0"/>
              <a:t>ανάγνωση </a:t>
            </a:r>
            <a:r>
              <a:rPr lang="el-GR" sz="1800" dirty="0"/>
              <a:t>και </a:t>
            </a:r>
            <a:r>
              <a:rPr lang="el-GR" sz="1800" dirty="0" smtClean="0"/>
              <a:t>κατανόηση καλογραμμένων, τεκμηριωμένων </a:t>
            </a:r>
            <a:r>
              <a:rPr lang="el-GR" sz="1800" dirty="0"/>
              <a:t>και </a:t>
            </a:r>
            <a:r>
              <a:rPr lang="el-GR" sz="1800" dirty="0" smtClean="0"/>
              <a:t>ορθών προγραμμάτων είναι πάντοτε χρήσιμη, αλλά́ από́ μονή </a:t>
            </a:r>
            <a:r>
              <a:rPr lang="el-GR" sz="1800" dirty="0"/>
              <a:t>της δεν </a:t>
            </a:r>
            <a:r>
              <a:rPr lang="el-GR" sz="1800" dirty="0" smtClean="0"/>
              <a:t>αρκεί́</a:t>
            </a:r>
            <a:endParaRPr lang="el-GR" sz="1800" dirty="0"/>
          </a:p>
          <a:p>
            <a:pPr marL="0" indent="0">
              <a:buNone/>
            </a:pPr>
            <a:endParaRPr lang="el-GR" sz="18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Δηλώσεις </a:t>
            </a:r>
            <a:r>
              <a:rPr lang="el-GR" dirty="0" smtClean="0"/>
              <a:t>Μεταβλητών</a:t>
            </a:r>
            <a:r>
              <a:rPr lang="en-US" baseline="-25000" dirty="0" smtClean="0"/>
              <a:t>3/3</a:t>
            </a:r>
            <a:endParaRPr lang="el-GR" baseline="-25000" dirty="0"/>
          </a:p>
        </p:txBody>
      </p:sp>
      <p:sp>
        <p:nvSpPr>
          <p:cNvPr id="3" name="Θέση περιεχομένου 2"/>
          <p:cNvSpPr>
            <a:spLocks noGrp="1"/>
          </p:cNvSpPr>
          <p:nvPr>
            <p:ph idx="1"/>
          </p:nvPr>
        </p:nvSpPr>
        <p:spPr>
          <a:xfrm>
            <a:off x="423017" y="1273324"/>
            <a:ext cx="8229600" cy="3960440"/>
          </a:xfrm>
        </p:spPr>
        <p:txBody>
          <a:bodyPr>
            <a:noAutofit/>
          </a:bodyPr>
          <a:lstStyle/>
          <a:p>
            <a:r>
              <a:rPr lang="el-GR" sz="2800" dirty="0"/>
              <a:t>Η Pascal </a:t>
            </a:r>
            <a:r>
              <a:rPr lang="el-GR" sz="2800" dirty="0" err="1"/>
              <a:t>εφαρμόζει</a:t>
            </a:r>
            <a:r>
              <a:rPr lang="el-GR" sz="2800" dirty="0"/>
              <a:t> </a:t>
            </a:r>
            <a:r>
              <a:rPr lang="el-GR" sz="2800" dirty="0" err="1"/>
              <a:t>αυστηρο</a:t>
            </a:r>
            <a:r>
              <a:rPr lang="el-GR" sz="2800" dirty="0"/>
              <a:t>́ </a:t>
            </a:r>
            <a:r>
              <a:rPr lang="el-GR" sz="2800" dirty="0" err="1"/>
              <a:t>έλεγχο</a:t>
            </a:r>
            <a:r>
              <a:rPr lang="el-GR" sz="2800" dirty="0"/>
              <a:t> </a:t>
            </a:r>
            <a:r>
              <a:rPr lang="el-GR" sz="2800" dirty="0" err="1"/>
              <a:t>τύπων</a:t>
            </a:r>
            <a:r>
              <a:rPr lang="el-GR" sz="2800" dirty="0"/>
              <a:t>, δεν </a:t>
            </a:r>
            <a:r>
              <a:rPr lang="el-GR" sz="2800" dirty="0" err="1"/>
              <a:t>επιτρέπει</a:t>
            </a:r>
            <a:r>
              <a:rPr lang="el-GR" sz="2800" dirty="0"/>
              <a:t> την </a:t>
            </a:r>
            <a:r>
              <a:rPr lang="el-GR" sz="2800" dirty="0" err="1"/>
              <a:t>ανάμειξη</a:t>
            </a:r>
            <a:r>
              <a:rPr lang="el-GR" sz="2800" dirty="0"/>
              <a:t> </a:t>
            </a:r>
            <a:r>
              <a:rPr lang="el-GR" sz="2800" dirty="0" err="1"/>
              <a:t>δεδομένων</a:t>
            </a:r>
            <a:r>
              <a:rPr lang="el-GR" sz="2800" dirty="0"/>
              <a:t> </a:t>
            </a:r>
            <a:r>
              <a:rPr lang="el-GR" sz="2800" dirty="0" err="1"/>
              <a:t>διαφόρων</a:t>
            </a:r>
            <a:r>
              <a:rPr lang="el-GR" sz="2800" dirty="0"/>
              <a:t> </a:t>
            </a:r>
            <a:r>
              <a:rPr lang="el-GR" sz="2800" dirty="0" err="1"/>
              <a:t>τύπων</a:t>
            </a:r>
            <a:r>
              <a:rPr lang="el-GR" sz="2800" dirty="0"/>
              <a:t> </a:t>
            </a:r>
          </a:p>
          <a:p>
            <a:pPr lvl="1">
              <a:buFont typeface="Wingdings" panose="05000000000000000000" pitchFamily="2" charset="2"/>
              <a:buChar char="§"/>
            </a:pPr>
            <a:r>
              <a:rPr lang="el-GR" dirty="0"/>
              <a:t>π.χ. δεν </a:t>
            </a:r>
            <a:r>
              <a:rPr lang="el-GR" dirty="0" err="1"/>
              <a:t>μπορει</a:t>
            </a:r>
            <a:r>
              <a:rPr lang="el-GR" dirty="0"/>
              <a:t>́ να </a:t>
            </a:r>
            <a:r>
              <a:rPr lang="el-GR" dirty="0" err="1"/>
              <a:t>γίνει</a:t>
            </a:r>
            <a:r>
              <a:rPr lang="el-GR" dirty="0"/>
              <a:t> </a:t>
            </a:r>
            <a:r>
              <a:rPr lang="el-GR" dirty="0" err="1"/>
              <a:t>πολλαπλασιασμός</a:t>
            </a:r>
            <a:r>
              <a:rPr lang="el-GR" dirty="0"/>
              <a:t> </a:t>
            </a:r>
            <a:r>
              <a:rPr lang="el-GR" dirty="0" err="1"/>
              <a:t>ενός</a:t>
            </a:r>
            <a:r>
              <a:rPr lang="el-GR" dirty="0"/>
              <a:t> </a:t>
            </a:r>
            <a:r>
              <a:rPr lang="el-GR" dirty="0" err="1"/>
              <a:t>δεδομένου</a:t>
            </a:r>
            <a:r>
              <a:rPr lang="el-GR" dirty="0"/>
              <a:t> </a:t>
            </a:r>
            <a:r>
              <a:rPr lang="el-GR" dirty="0" err="1"/>
              <a:t>τύπου</a:t>
            </a:r>
            <a:r>
              <a:rPr lang="el-GR" dirty="0"/>
              <a:t> </a:t>
            </a:r>
            <a:r>
              <a:rPr lang="el-GR" dirty="0" err="1"/>
              <a:t>integer</a:t>
            </a:r>
            <a:r>
              <a:rPr lang="el-GR" dirty="0"/>
              <a:t> με </a:t>
            </a:r>
            <a:r>
              <a:rPr lang="el-GR" dirty="0" err="1"/>
              <a:t>ένα</a:t>
            </a:r>
            <a:r>
              <a:rPr lang="el-GR" dirty="0"/>
              <a:t> </a:t>
            </a:r>
            <a:r>
              <a:rPr lang="el-GR" dirty="0" err="1"/>
              <a:t>δεδομένου</a:t>
            </a:r>
            <a:r>
              <a:rPr lang="el-GR" dirty="0"/>
              <a:t> </a:t>
            </a:r>
            <a:r>
              <a:rPr lang="el-GR" dirty="0" err="1"/>
              <a:t>τύπου</a:t>
            </a:r>
            <a:r>
              <a:rPr lang="el-GR" dirty="0"/>
              <a:t> </a:t>
            </a:r>
            <a:r>
              <a:rPr lang="el-GR" dirty="0" err="1"/>
              <a:t>char</a:t>
            </a:r>
            <a:r>
              <a:rPr lang="el-GR" dirty="0"/>
              <a:t>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70</a:t>
            </a:fld>
            <a:endParaRPr lang="el-GR" dirty="0"/>
          </a:p>
        </p:txBody>
      </p:sp>
    </p:spTree>
    <p:extLst>
      <p:ext uri="{BB962C8B-B14F-4D97-AF65-F5344CB8AC3E}">
        <p14:creationId xmlns:p14="http://schemas.microsoft.com/office/powerpoint/2010/main" val="42666126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Εκφράσεις στην  </a:t>
            </a:r>
            <a:r>
              <a:rPr lang="en-US" dirty="0"/>
              <a:t>Pascal</a:t>
            </a:r>
            <a:endParaRPr lang="en-US" sz="3600" dirty="0"/>
          </a:p>
        </p:txBody>
      </p:sp>
      <p:sp>
        <p:nvSpPr>
          <p:cNvPr id="3" name="Content Placeholder 2"/>
          <p:cNvSpPr>
            <a:spLocks noGrp="1"/>
          </p:cNvSpPr>
          <p:nvPr>
            <p:ph idx="1"/>
          </p:nvPr>
        </p:nvSpPr>
        <p:spPr>
          <a:xfrm>
            <a:off x="1411552" y="1624853"/>
            <a:ext cx="6398948" cy="3578412"/>
          </a:xfrm>
        </p:spPr>
        <p:txBody>
          <a:bodyPr>
            <a:normAutofit/>
          </a:bodyPr>
          <a:lstStyle/>
          <a:p>
            <a:pPr marL="0" indent="0">
              <a:buNone/>
            </a:pPr>
            <a:r>
              <a:rPr lang="el-GR" b="1" dirty="0"/>
              <a:t>Σειρά προτεραιότητας</a:t>
            </a:r>
          </a:p>
          <a:p>
            <a:pPr>
              <a:buFont typeface="Wingdings" panose="05000000000000000000" pitchFamily="2" charset="2"/>
              <a:buChar char="§"/>
            </a:pPr>
            <a:r>
              <a:rPr lang="el-GR" dirty="0"/>
              <a:t>  NOT</a:t>
            </a:r>
          </a:p>
          <a:p>
            <a:pPr>
              <a:buFont typeface="Wingdings" panose="05000000000000000000" pitchFamily="2" charset="2"/>
              <a:buChar char="§"/>
            </a:pPr>
            <a:r>
              <a:rPr lang="el-GR" dirty="0"/>
              <a:t>  * / DIV MOD AND</a:t>
            </a:r>
          </a:p>
          <a:p>
            <a:pPr>
              <a:buFont typeface="Wingdings" panose="05000000000000000000" pitchFamily="2" charset="2"/>
              <a:buChar char="§"/>
            </a:pPr>
            <a:r>
              <a:rPr lang="el-GR" dirty="0"/>
              <a:t>  + - OR</a:t>
            </a:r>
          </a:p>
          <a:p>
            <a:pPr>
              <a:buFont typeface="Wingdings" panose="05000000000000000000" pitchFamily="2" charset="2"/>
              <a:buChar char="§"/>
            </a:pPr>
            <a:r>
              <a:rPr lang="el-GR" dirty="0"/>
              <a:t>  =    &lt;&gt;    &gt;    &lt;    &gt;=    &lt;=</a:t>
            </a:r>
          </a:p>
        </p:txBody>
      </p:sp>
      <p:sp>
        <p:nvSpPr>
          <p:cNvPr id="6" name="Slide Number Placeholder 5"/>
          <p:cNvSpPr>
            <a:spLocks noGrp="1"/>
          </p:cNvSpPr>
          <p:nvPr>
            <p:ph type="sldNum" sz="quarter" idx="12"/>
          </p:nvPr>
        </p:nvSpPr>
        <p:spPr/>
        <p:txBody>
          <a:bodyPr/>
          <a:lstStyle/>
          <a:p>
            <a:fld id="{7B8CB4D9-50DA-7B48-9615-5682E9CC2C1D}" type="slidenum">
              <a:rPr lang="en-US" smtClean="0"/>
              <a:pPr/>
              <a:t>71</a:t>
            </a:fld>
            <a:endParaRPr lang="en-US"/>
          </a:p>
        </p:txBody>
      </p:sp>
    </p:spTree>
    <p:extLst>
      <p:ext uri="{BB962C8B-B14F-4D97-AF65-F5344CB8AC3E}">
        <p14:creationId xmlns:p14="http://schemas.microsoft.com/office/powerpoint/2010/main" val="168349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Αριθμητικές Συναρτήσεις</a:t>
            </a:r>
            <a:endParaRPr lang="en-US" dirty="0"/>
          </a:p>
        </p:txBody>
      </p:sp>
      <p:sp>
        <p:nvSpPr>
          <p:cNvPr id="3" name="Content Placeholder 2"/>
          <p:cNvSpPr>
            <a:spLocks noGrp="1"/>
          </p:cNvSpPr>
          <p:nvPr>
            <p:ph idx="1"/>
          </p:nvPr>
        </p:nvSpPr>
        <p:spPr>
          <a:xfrm>
            <a:off x="1411552" y="1624853"/>
            <a:ext cx="6398948" cy="3578412"/>
          </a:xfrm>
        </p:spPr>
        <p:txBody>
          <a:bodyPr>
            <a:normAutofit fontScale="92500" lnSpcReduction="20000"/>
          </a:bodyPr>
          <a:lstStyle/>
          <a:p>
            <a:pPr>
              <a:buFont typeface="Wingdings" panose="05000000000000000000" pitchFamily="2" charset="2"/>
              <a:buChar char="§"/>
            </a:pPr>
            <a:r>
              <a:rPr lang="fr-FR" dirty="0"/>
              <a:t> ABS(</a:t>
            </a:r>
            <a:r>
              <a:rPr lang="fr-FR" dirty="0" err="1"/>
              <a:t>num</a:t>
            </a:r>
            <a:r>
              <a:rPr lang="fr-FR" dirty="0" smtClean="0"/>
              <a:t>)    </a:t>
            </a:r>
            <a:r>
              <a:rPr lang="fr-FR" dirty="0" smtClean="0">
                <a:sym typeface="Wingdings" panose="05000000000000000000" pitchFamily="2" charset="2"/>
              </a:rPr>
              <a:t> </a:t>
            </a:r>
            <a:r>
              <a:rPr lang="fr-FR" dirty="0" smtClean="0"/>
              <a:t>abs</a:t>
            </a:r>
            <a:r>
              <a:rPr lang="fr-FR" dirty="0"/>
              <a:t>(-2.54)=2.54</a:t>
            </a:r>
          </a:p>
          <a:p>
            <a:pPr>
              <a:buFont typeface="Wingdings" panose="05000000000000000000" pitchFamily="2" charset="2"/>
              <a:buChar char="§"/>
            </a:pPr>
            <a:r>
              <a:rPr lang="fr-FR" dirty="0"/>
              <a:t> COS(</a:t>
            </a:r>
            <a:r>
              <a:rPr lang="fr-FR" dirty="0" err="1"/>
              <a:t>num</a:t>
            </a:r>
            <a:r>
              <a:rPr lang="fr-FR" dirty="0"/>
              <a:t>)		  </a:t>
            </a:r>
          </a:p>
          <a:p>
            <a:pPr>
              <a:buFont typeface="Wingdings" panose="05000000000000000000" pitchFamily="2" charset="2"/>
              <a:buChar char="§"/>
            </a:pPr>
            <a:r>
              <a:rPr lang="fr-FR" dirty="0"/>
              <a:t> EXP(</a:t>
            </a:r>
            <a:r>
              <a:rPr lang="fr-FR" dirty="0" err="1"/>
              <a:t>num</a:t>
            </a:r>
            <a:r>
              <a:rPr lang="fr-FR" dirty="0"/>
              <a:t>)		  </a:t>
            </a:r>
          </a:p>
          <a:p>
            <a:pPr>
              <a:buFont typeface="Wingdings" panose="05000000000000000000" pitchFamily="2" charset="2"/>
              <a:buChar char="§"/>
            </a:pPr>
            <a:r>
              <a:rPr lang="fr-FR" dirty="0"/>
              <a:t> FRAC(</a:t>
            </a:r>
            <a:r>
              <a:rPr lang="fr-FR" dirty="0" err="1"/>
              <a:t>num</a:t>
            </a:r>
            <a:r>
              <a:rPr lang="fr-FR" dirty="0" smtClean="0"/>
              <a:t>) </a:t>
            </a:r>
            <a:r>
              <a:rPr lang="fr-FR" dirty="0" smtClean="0">
                <a:sym typeface="Wingdings" panose="05000000000000000000" pitchFamily="2" charset="2"/>
              </a:rPr>
              <a:t> </a:t>
            </a:r>
            <a:r>
              <a:rPr lang="fr-FR" dirty="0" smtClean="0"/>
              <a:t>frac(3.78</a:t>
            </a:r>
            <a:r>
              <a:rPr lang="fr-FR" dirty="0"/>
              <a:t>)=0.78</a:t>
            </a:r>
          </a:p>
          <a:p>
            <a:pPr>
              <a:buFont typeface="Wingdings" panose="05000000000000000000" pitchFamily="2" charset="2"/>
              <a:buChar char="§"/>
            </a:pPr>
            <a:r>
              <a:rPr lang="fr-FR" dirty="0"/>
              <a:t> INT(</a:t>
            </a:r>
            <a:r>
              <a:rPr lang="fr-FR" dirty="0" err="1"/>
              <a:t>num</a:t>
            </a:r>
            <a:r>
              <a:rPr lang="fr-FR" dirty="0" smtClean="0"/>
              <a:t>)    </a:t>
            </a:r>
            <a:r>
              <a:rPr lang="fr-FR" dirty="0" smtClean="0">
                <a:sym typeface="Wingdings" panose="05000000000000000000" pitchFamily="2" charset="2"/>
              </a:rPr>
              <a:t> </a:t>
            </a:r>
            <a:r>
              <a:rPr lang="fr-FR" dirty="0" err="1" smtClean="0"/>
              <a:t>int</a:t>
            </a:r>
            <a:r>
              <a:rPr lang="fr-FR" dirty="0" smtClean="0"/>
              <a:t>(3.78</a:t>
            </a:r>
            <a:r>
              <a:rPr lang="fr-FR" dirty="0"/>
              <a:t>)=3.0</a:t>
            </a:r>
          </a:p>
          <a:p>
            <a:pPr>
              <a:buFont typeface="Wingdings" panose="05000000000000000000" pitchFamily="2" charset="2"/>
              <a:buChar char="§"/>
            </a:pPr>
            <a:r>
              <a:rPr lang="fr-FR" dirty="0"/>
              <a:t> SQR(</a:t>
            </a:r>
            <a:r>
              <a:rPr lang="fr-FR" dirty="0" err="1"/>
              <a:t>num</a:t>
            </a:r>
            <a:r>
              <a:rPr lang="fr-FR" dirty="0" smtClean="0"/>
              <a:t>)   </a:t>
            </a:r>
            <a:r>
              <a:rPr lang="fr-FR" dirty="0" smtClean="0">
                <a:sym typeface="Wingdings" panose="05000000000000000000" pitchFamily="2" charset="2"/>
              </a:rPr>
              <a:t> </a:t>
            </a:r>
            <a:r>
              <a:rPr lang="fr-FR" dirty="0" err="1" smtClean="0"/>
              <a:t>sqr</a:t>
            </a:r>
            <a:r>
              <a:rPr lang="fr-FR" dirty="0" smtClean="0"/>
              <a:t>(2</a:t>
            </a:r>
            <a:r>
              <a:rPr lang="fr-FR" dirty="0"/>
              <a:t>)=4</a:t>
            </a:r>
          </a:p>
          <a:p>
            <a:pPr>
              <a:buFont typeface="Wingdings" panose="05000000000000000000" pitchFamily="2" charset="2"/>
              <a:buChar char="§"/>
            </a:pPr>
            <a:r>
              <a:rPr lang="fr-FR" dirty="0"/>
              <a:t> SQRT(</a:t>
            </a:r>
            <a:r>
              <a:rPr lang="fr-FR" dirty="0" err="1"/>
              <a:t>num</a:t>
            </a:r>
            <a:r>
              <a:rPr lang="fr-FR" dirty="0" smtClean="0"/>
              <a:t>) </a:t>
            </a:r>
            <a:r>
              <a:rPr lang="fr-FR" dirty="0" smtClean="0">
                <a:sym typeface="Wingdings" panose="05000000000000000000" pitchFamily="2" charset="2"/>
              </a:rPr>
              <a:t> </a:t>
            </a:r>
            <a:r>
              <a:rPr lang="fr-FR" dirty="0" err="1" smtClean="0"/>
              <a:t>sqrt</a:t>
            </a:r>
            <a:r>
              <a:rPr lang="fr-FR" dirty="0" smtClean="0"/>
              <a:t>(9</a:t>
            </a:r>
            <a:r>
              <a:rPr lang="fr-FR" dirty="0"/>
              <a:t>)=3</a:t>
            </a:r>
          </a:p>
        </p:txBody>
      </p:sp>
      <p:sp>
        <p:nvSpPr>
          <p:cNvPr id="6" name="Slide Number Placeholder 5"/>
          <p:cNvSpPr>
            <a:spLocks noGrp="1"/>
          </p:cNvSpPr>
          <p:nvPr>
            <p:ph type="sldNum" sz="quarter" idx="12"/>
          </p:nvPr>
        </p:nvSpPr>
        <p:spPr/>
        <p:txBody>
          <a:bodyPr/>
          <a:lstStyle/>
          <a:p>
            <a:fld id="{7B8CB4D9-50DA-7B48-9615-5682E9CC2C1D}" type="slidenum">
              <a:rPr lang="en-US" smtClean="0"/>
              <a:pPr/>
              <a:t>72</a:t>
            </a:fld>
            <a:endParaRPr lang="en-US"/>
          </a:p>
        </p:txBody>
      </p:sp>
    </p:spTree>
    <p:extLst>
      <p:ext uri="{BB962C8B-B14F-4D97-AF65-F5344CB8AC3E}">
        <p14:creationId xmlns:p14="http://schemas.microsoft.com/office/powerpoint/2010/main" val="307541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Βαθμωτές Συναρτήσεις</a:t>
            </a:r>
            <a:endParaRPr lang="en-US" dirty="0"/>
          </a:p>
        </p:txBody>
      </p:sp>
      <p:sp>
        <p:nvSpPr>
          <p:cNvPr id="3" name="Content Placeholder 2"/>
          <p:cNvSpPr>
            <a:spLocks noGrp="1"/>
          </p:cNvSpPr>
          <p:nvPr>
            <p:ph idx="1"/>
          </p:nvPr>
        </p:nvSpPr>
        <p:spPr/>
        <p:txBody>
          <a:bodyPr/>
          <a:lstStyle/>
          <a:p>
            <a:r>
              <a:rPr lang="el-GR" dirty="0" smtClean="0"/>
              <a:t>PRED(</a:t>
            </a:r>
            <a:r>
              <a:rPr lang="el-GR" dirty="0" err="1" smtClean="0"/>
              <a:t>num</a:t>
            </a:r>
            <a:r>
              <a:rPr lang="el-GR" dirty="0" smtClean="0"/>
              <a:t>)</a:t>
            </a:r>
            <a:r>
              <a:rPr lang="en-US" dirty="0" smtClean="0"/>
              <a:t> </a:t>
            </a:r>
            <a:r>
              <a:rPr lang="en-US" dirty="0" smtClean="0">
                <a:sym typeface="Wingdings" panose="05000000000000000000" pitchFamily="2" charset="2"/>
              </a:rPr>
              <a:t></a:t>
            </a:r>
            <a:r>
              <a:rPr lang="el-GR" dirty="0" smtClean="0"/>
              <a:t> </a:t>
            </a:r>
            <a:r>
              <a:rPr lang="el-GR" dirty="0"/>
              <a:t>Pred(10)=9</a:t>
            </a:r>
          </a:p>
          <a:p>
            <a:r>
              <a:rPr lang="el-GR" dirty="0" smtClean="0"/>
              <a:t>ODD(</a:t>
            </a:r>
            <a:r>
              <a:rPr lang="el-GR" dirty="0" err="1" smtClean="0"/>
              <a:t>num</a:t>
            </a:r>
            <a:r>
              <a:rPr lang="el-GR" dirty="0"/>
              <a:t>) </a:t>
            </a:r>
            <a:r>
              <a:rPr lang="el-GR" dirty="0" smtClean="0"/>
              <a:t>–</a:t>
            </a:r>
            <a:r>
              <a:rPr lang="en-US" dirty="0" smtClean="0"/>
              <a:t> </a:t>
            </a:r>
            <a:r>
              <a:rPr lang="el-GR" dirty="0" smtClean="0"/>
              <a:t>περιττός</a:t>
            </a:r>
            <a:r>
              <a:rPr lang="en-US" dirty="0" smtClean="0"/>
              <a:t> </a:t>
            </a:r>
            <a:r>
              <a:rPr lang="en-US" dirty="0" smtClean="0">
                <a:sym typeface="Wingdings" panose="05000000000000000000" pitchFamily="2" charset="2"/>
              </a:rPr>
              <a:t></a:t>
            </a:r>
            <a:r>
              <a:rPr lang="el-GR" dirty="0" err="1" smtClean="0"/>
              <a:t>Odd</a:t>
            </a:r>
            <a:r>
              <a:rPr lang="el-GR" dirty="0" smtClean="0"/>
              <a:t>(7</a:t>
            </a:r>
            <a:r>
              <a:rPr lang="el-GR" dirty="0"/>
              <a:t>)=true</a:t>
            </a:r>
          </a:p>
          <a:p>
            <a:r>
              <a:rPr lang="el-GR" dirty="0"/>
              <a:t>SUCC(</a:t>
            </a:r>
            <a:r>
              <a:rPr lang="el-GR" dirty="0" err="1"/>
              <a:t>num</a:t>
            </a:r>
            <a:r>
              <a:rPr lang="el-GR" dirty="0" smtClean="0"/>
              <a:t>)</a:t>
            </a:r>
            <a:r>
              <a:rPr lang="en-US" dirty="0" smtClean="0">
                <a:sym typeface="Wingdings" panose="05000000000000000000" pitchFamily="2" charset="2"/>
              </a:rPr>
              <a:t></a:t>
            </a:r>
            <a:r>
              <a:rPr lang="en-US" dirty="0" smtClean="0"/>
              <a:t> </a:t>
            </a:r>
            <a:r>
              <a:rPr lang="el-GR" dirty="0" err="1" smtClean="0"/>
              <a:t>Succ</a:t>
            </a:r>
            <a:r>
              <a:rPr lang="el-GR" dirty="0" smtClean="0"/>
              <a:t>(10</a:t>
            </a:r>
            <a:r>
              <a:rPr lang="el-GR" dirty="0"/>
              <a:t>)=11</a:t>
            </a:r>
          </a:p>
          <a:p>
            <a:endParaRPr lang="en-US"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73</a:t>
            </a:fld>
            <a:endParaRPr lang="en-US"/>
          </a:p>
        </p:txBody>
      </p:sp>
    </p:spTree>
    <p:extLst>
      <p:ext uri="{BB962C8B-B14F-4D97-AF65-F5344CB8AC3E}">
        <p14:creationId xmlns:p14="http://schemas.microsoft.com/office/powerpoint/2010/main" val="384281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Συναρτήσεις Μετατροπής</a:t>
            </a:r>
            <a:endParaRPr lang="en-US" dirty="0"/>
          </a:p>
        </p:txBody>
      </p:sp>
      <p:sp>
        <p:nvSpPr>
          <p:cNvPr id="3" name="Content Placeholder 2"/>
          <p:cNvSpPr>
            <a:spLocks noGrp="1"/>
          </p:cNvSpPr>
          <p:nvPr>
            <p:ph idx="1"/>
          </p:nvPr>
        </p:nvSpPr>
        <p:spPr/>
        <p:txBody>
          <a:bodyPr>
            <a:noAutofit/>
          </a:bodyPr>
          <a:lstStyle/>
          <a:p>
            <a:r>
              <a:rPr lang="el-GR" sz="3000" dirty="0" smtClean="0"/>
              <a:t>ORD(</a:t>
            </a:r>
            <a:r>
              <a:rPr lang="el-GR" sz="3000" dirty="0" err="1" smtClean="0"/>
              <a:t>num</a:t>
            </a:r>
            <a:r>
              <a:rPr lang="el-GR" sz="3000" dirty="0" smtClean="0"/>
              <a:t>)</a:t>
            </a:r>
            <a:r>
              <a:rPr lang="en-US" sz="3000" dirty="0" smtClean="0"/>
              <a:t> </a:t>
            </a:r>
            <a:r>
              <a:rPr lang="en-US" sz="3000" dirty="0" smtClean="0">
                <a:sym typeface="Wingdings" panose="05000000000000000000" pitchFamily="2" charset="2"/>
              </a:rPr>
              <a:t> </a:t>
            </a:r>
            <a:r>
              <a:rPr lang="el-GR" sz="3000" dirty="0" smtClean="0"/>
              <a:t>(</a:t>
            </a:r>
            <a:r>
              <a:rPr lang="el-GR" sz="3000" dirty="0"/>
              <a:t>A,B,C,D,E,F</a:t>
            </a:r>
            <a:r>
              <a:rPr lang="el-GR" sz="3000" dirty="0" smtClean="0"/>
              <a:t>)</a:t>
            </a:r>
            <a:r>
              <a:rPr lang="en-US" sz="3000" dirty="0" smtClean="0"/>
              <a:t>, </a:t>
            </a:r>
            <a:r>
              <a:rPr lang="el-GR" sz="3000" dirty="0" err="1" smtClean="0"/>
              <a:t>Ord</a:t>
            </a:r>
            <a:r>
              <a:rPr lang="el-GR" sz="3000" dirty="0" smtClean="0"/>
              <a:t>(C</a:t>
            </a:r>
            <a:r>
              <a:rPr lang="el-GR" sz="3000" dirty="0"/>
              <a:t>)=2</a:t>
            </a:r>
          </a:p>
          <a:p>
            <a:r>
              <a:rPr lang="el-GR" sz="3000" dirty="0" smtClean="0"/>
              <a:t>ROUND(</a:t>
            </a:r>
            <a:r>
              <a:rPr lang="el-GR" sz="3000" dirty="0" err="1" smtClean="0"/>
              <a:t>num</a:t>
            </a:r>
            <a:r>
              <a:rPr lang="el-GR" sz="3000" dirty="0" smtClean="0"/>
              <a:t>)</a:t>
            </a:r>
            <a:r>
              <a:rPr lang="en-US" sz="3000" dirty="0" smtClean="0"/>
              <a:t> </a:t>
            </a:r>
            <a:r>
              <a:rPr lang="en-US" sz="3000" dirty="0" smtClean="0">
                <a:sym typeface="Wingdings" panose="05000000000000000000" pitchFamily="2" charset="2"/>
              </a:rPr>
              <a:t> </a:t>
            </a:r>
            <a:r>
              <a:rPr lang="el-GR" sz="3000" dirty="0" err="1" smtClean="0"/>
              <a:t>Round</a:t>
            </a:r>
            <a:r>
              <a:rPr lang="el-GR" sz="3000" dirty="0" smtClean="0"/>
              <a:t>(3.78</a:t>
            </a:r>
            <a:r>
              <a:rPr lang="el-GR" sz="3000" dirty="0"/>
              <a:t>)=4</a:t>
            </a:r>
          </a:p>
          <a:p>
            <a:r>
              <a:rPr lang="el-GR" sz="3000" dirty="0"/>
              <a:t>TRUNC(</a:t>
            </a:r>
            <a:r>
              <a:rPr lang="el-GR" sz="3000" dirty="0" err="1"/>
              <a:t>num</a:t>
            </a:r>
            <a:r>
              <a:rPr lang="el-GR" sz="3000" dirty="0" smtClean="0"/>
              <a:t>)</a:t>
            </a:r>
            <a:r>
              <a:rPr lang="en-US" sz="3000" dirty="0" smtClean="0"/>
              <a:t> </a:t>
            </a:r>
            <a:r>
              <a:rPr lang="en-US" sz="3000" dirty="0" smtClean="0">
                <a:sym typeface="Wingdings" panose="05000000000000000000" pitchFamily="2" charset="2"/>
              </a:rPr>
              <a:t> </a:t>
            </a:r>
            <a:r>
              <a:rPr lang="el-GR" sz="3000" dirty="0" err="1" smtClean="0"/>
              <a:t>Trunc</a:t>
            </a:r>
            <a:r>
              <a:rPr lang="el-GR" sz="3000" dirty="0" smtClean="0"/>
              <a:t>(3.78</a:t>
            </a:r>
            <a:r>
              <a:rPr lang="el-GR" sz="3000" dirty="0"/>
              <a:t>)=3</a:t>
            </a:r>
          </a:p>
          <a:p>
            <a:endParaRPr lang="en-US" sz="28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74</a:t>
            </a:fld>
            <a:endParaRPr lang="en-US"/>
          </a:p>
        </p:txBody>
      </p:sp>
    </p:spTree>
    <p:extLst>
      <p:ext uri="{BB962C8B-B14F-4D97-AF65-F5344CB8AC3E}">
        <p14:creationId xmlns:p14="http://schemas.microsoft.com/office/powerpoint/2010/main" val="267751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Παράδειγμα 1</a:t>
            </a:r>
            <a:endParaRPr lang="en-US" sz="4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75</a:t>
            </a:fld>
            <a:endParaRPr lang="en-US"/>
          </a:p>
        </p:txBody>
      </p:sp>
      <p:pic>
        <p:nvPicPr>
          <p:cNvPr id="8" name="Picture 7"/>
          <p:cNvPicPr>
            <a:picLocks noChangeAspect="1"/>
          </p:cNvPicPr>
          <p:nvPr/>
        </p:nvPicPr>
        <p:blipFill>
          <a:blip r:embed="rId2"/>
          <a:stretch>
            <a:fillRect/>
          </a:stretch>
        </p:blipFill>
        <p:spPr>
          <a:xfrm>
            <a:off x="1763688" y="1417340"/>
            <a:ext cx="5990167" cy="3163821"/>
          </a:xfrm>
          <a:prstGeom prst="rect">
            <a:avLst/>
          </a:prstGeom>
        </p:spPr>
      </p:pic>
    </p:spTree>
    <p:extLst>
      <p:ext uri="{BB962C8B-B14F-4D97-AF65-F5344CB8AC3E}">
        <p14:creationId xmlns:p14="http://schemas.microsoft.com/office/powerpoint/2010/main" val="183649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 2</a:t>
            </a:r>
            <a:endParaRPr lang="en-US" sz="6000" dirty="0"/>
          </a:p>
        </p:txBody>
      </p:sp>
      <p:sp>
        <p:nvSpPr>
          <p:cNvPr id="6" name="Slide Number Placeholder 5"/>
          <p:cNvSpPr>
            <a:spLocks noGrp="1"/>
          </p:cNvSpPr>
          <p:nvPr>
            <p:ph type="sldNum" sz="quarter" idx="12"/>
          </p:nvPr>
        </p:nvSpPr>
        <p:spPr/>
        <p:txBody>
          <a:bodyPr/>
          <a:lstStyle/>
          <a:p>
            <a:fld id="{7B8CB4D9-50DA-7B48-9615-5682E9CC2C1D}" type="slidenum">
              <a:rPr lang="en-US" smtClean="0"/>
              <a:pPr/>
              <a:t>76</a:t>
            </a:fld>
            <a:endParaRPr lang="en-US"/>
          </a:p>
        </p:txBody>
      </p:sp>
      <p:pic>
        <p:nvPicPr>
          <p:cNvPr id="7" name="Picture 6"/>
          <p:cNvPicPr>
            <a:picLocks noChangeAspect="1"/>
          </p:cNvPicPr>
          <p:nvPr/>
        </p:nvPicPr>
        <p:blipFill>
          <a:blip r:embed="rId2"/>
          <a:stretch>
            <a:fillRect/>
          </a:stretch>
        </p:blipFill>
        <p:spPr>
          <a:xfrm>
            <a:off x="1043608" y="1921396"/>
            <a:ext cx="6904584" cy="2244700"/>
          </a:xfrm>
          <a:prstGeom prst="rect">
            <a:avLst/>
          </a:prstGeom>
        </p:spPr>
      </p:pic>
    </p:spTree>
    <p:extLst>
      <p:ext uri="{BB962C8B-B14F-4D97-AF65-F5344CB8AC3E}">
        <p14:creationId xmlns:p14="http://schemas.microsoft.com/office/powerpoint/2010/main" val="299433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Βλαχάβας</a:t>
            </a:r>
            <a:r>
              <a:rPr lang="el-GR" sz="1400" dirty="0" smtClean="0">
                <a:solidFill>
                  <a:srgbClr val="000000"/>
                </a:solidFill>
                <a:ea typeface="Arial Unicode MS"/>
                <a:cs typeface="Times New Roman" pitchFamily="18" charset="0"/>
              </a:rPr>
              <a:t> Ι</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1994</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Η </a:t>
            </a:r>
            <a:r>
              <a:rPr lang="el-GR" sz="1400" dirty="0">
                <a:solidFill>
                  <a:srgbClr val="000000"/>
                </a:solidFill>
                <a:ea typeface="Arial Unicode MS"/>
                <a:cs typeface="Times New Roman" pitchFamily="18" charset="0"/>
              </a:rPr>
              <a:t>γλώσσα προγραμματισμού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Εκδόσεις </a:t>
            </a:r>
            <a:r>
              <a:rPr lang="el-GR" sz="1400" dirty="0" err="1" smtClean="0"/>
              <a:t>Γαρταγάνης</a:t>
            </a:r>
            <a:r>
              <a:rPr lang="el-GR" sz="1400" dirty="0" smtClean="0"/>
              <a:t> Διονύσιος.</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Κάβουρας</a:t>
            </a:r>
            <a:r>
              <a:rPr lang="el-GR" sz="1400" dirty="0" smtClean="0">
                <a:solidFill>
                  <a:srgbClr val="000000"/>
                </a:solidFill>
                <a:ea typeface="Arial Unicode MS"/>
                <a:cs typeface="Times New Roman" pitchFamily="18" charset="0"/>
              </a:rPr>
              <a:t> Ι.Κ. (1999). </a:t>
            </a:r>
            <a:r>
              <a:rPr lang="el-GR" sz="1400" dirty="0" err="1" smtClean="0">
                <a:solidFill>
                  <a:srgbClr val="000000"/>
                </a:solidFill>
                <a:ea typeface="Arial Unicode MS"/>
                <a:cs typeface="Times New Roman" pitchFamily="18" charset="0"/>
              </a:rPr>
              <a:t>Δομημένος</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Προγραμματισμός</a:t>
            </a:r>
            <a:r>
              <a:rPr lang="el-GR" sz="1400" dirty="0">
                <a:solidFill>
                  <a:srgbClr val="000000"/>
                </a:solidFill>
                <a:ea typeface="Arial Unicode MS"/>
                <a:cs typeface="Times New Roman" pitchFamily="18" charset="0"/>
              </a:rPr>
              <a:t> με </a:t>
            </a:r>
            <a:r>
              <a:rPr lang="en-US" sz="1400" dirty="0" smtClean="0">
                <a:solidFill>
                  <a:srgbClr val="000000"/>
                </a:solidFill>
                <a:ea typeface="Arial Unicode MS"/>
                <a:cs typeface="Times New Roman" pitchFamily="18" charset="0"/>
              </a:rPr>
              <a:t>Pascal</a:t>
            </a:r>
            <a:r>
              <a:rPr lang="el-GR" sz="1400" dirty="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Εκδόσεις</a:t>
            </a:r>
            <a:r>
              <a:rPr lang="el-GR" sz="1400" dirty="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Κλειδάριθμος</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smtClean="0"/>
              <a:t>Αλεβίζου Θ</a:t>
            </a:r>
            <a:r>
              <a:rPr lang="el-GR" sz="1400" dirty="0"/>
              <a:t>.</a:t>
            </a:r>
            <a:r>
              <a:rPr lang="el-GR" sz="1400" dirty="0" smtClean="0"/>
              <a:t>, </a:t>
            </a:r>
            <a:r>
              <a:rPr lang="en-US" sz="1400" dirty="0">
                <a:solidFill>
                  <a:srgbClr val="000000"/>
                </a:solidFill>
                <a:ea typeface="Arial Unicode MS"/>
                <a:cs typeface="Times New Roman" pitchFamily="18" charset="0"/>
              </a:rPr>
              <a:t>&amp; </a:t>
            </a:r>
            <a:r>
              <a:rPr lang="el-GR" sz="1400" dirty="0" err="1" smtClean="0"/>
              <a:t>Καμπουρέλης</a:t>
            </a:r>
            <a:r>
              <a:rPr lang="el-GR" sz="1400" dirty="0" smtClean="0"/>
              <a:t> Α. (1995). </a:t>
            </a:r>
            <a:r>
              <a:rPr lang="el-GR" sz="1400" dirty="0" err="1" smtClean="0">
                <a:solidFill>
                  <a:srgbClr val="000000"/>
                </a:solidFill>
                <a:ea typeface="Arial Unicode MS"/>
                <a:cs typeface="Times New Roman" pitchFamily="18" charset="0"/>
              </a:rPr>
              <a:t>Μαθήματα</a:t>
            </a:r>
            <a:r>
              <a:rPr lang="el-GR"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Προγραμματισμού: </a:t>
            </a:r>
            <a:r>
              <a:rPr lang="el-GR" sz="1400" dirty="0" err="1">
                <a:solidFill>
                  <a:srgbClr val="000000"/>
                </a:solidFill>
                <a:ea typeface="Arial Unicode MS"/>
                <a:cs typeface="Times New Roman" pitchFamily="18" charset="0"/>
              </a:rPr>
              <a:t>Εισαγωγη</a:t>
            </a:r>
            <a:r>
              <a:rPr lang="el-GR" sz="1400" dirty="0">
                <a:solidFill>
                  <a:srgbClr val="000000"/>
                </a:solidFill>
                <a:ea typeface="Arial Unicode MS"/>
                <a:cs typeface="Times New Roman" pitchFamily="18" charset="0"/>
              </a:rPr>
              <a:t>́ με τη Γλώσσα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Εκδόσεις</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Παπασωτηρίου</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smtClean="0">
                <a:solidFill>
                  <a:srgbClr val="000000"/>
                </a:solidFill>
                <a:ea typeface="Arial Unicode MS"/>
                <a:cs typeface="Times New Roman" pitchFamily="18" charset="0"/>
              </a:rPr>
              <a:t>Cooper</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D.</a:t>
            </a:r>
            <a:r>
              <a:rPr lang="el-GR" sz="1400" dirty="0" smtClean="0">
                <a:solidFill>
                  <a:srgbClr val="000000"/>
                </a:solidFill>
                <a:ea typeface="Arial Unicode MS"/>
                <a:cs typeface="Times New Roman" pitchFamily="18" charset="0"/>
              </a:rPr>
              <a:t> (1993). </a:t>
            </a:r>
            <a:r>
              <a:rPr lang="en-US" sz="1400" dirty="0" smtClean="0">
                <a:solidFill>
                  <a:srgbClr val="000000"/>
                </a:solidFill>
                <a:ea typeface="Arial Unicode MS"/>
                <a:cs typeface="Times New Roman" pitchFamily="18" charset="0"/>
              </a:rPr>
              <a:t>Oh</a:t>
            </a:r>
            <a:r>
              <a:rPr lang="en-US" sz="1400" dirty="0">
                <a:solidFill>
                  <a:srgbClr val="000000"/>
                </a:solidFill>
                <a:ea typeface="Arial Unicode MS"/>
                <a:cs typeface="Times New Roman" pitchFamily="18" charset="0"/>
              </a:rPr>
              <a:t>! Pascal!, An Introduction to Computing, </a:t>
            </a:r>
            <a:r>
              <a:rPr lang="el-GR" sz="1400" dirty="0" smtClean="0">
                <a:solidFill>
                  <a:srgbClr val="000000"/>
                </a:solidFill>
                <a:ea typeface="Arial Unicode MS"/>
                <a:cs typeface="Times New Roman" pitchFamily="18" charset="0"/>
              </a:rPr>
              <a:t>του</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Norton</a:t>
            </a:r>
            <a:r>
              <a:rPr lang="el-GR" sz="1400" dirty="0" smtClean="0">
                <a:solidFill>
                  <a:srgbClr val="000000"/>
                </a:solidFill>
                <a:ea typeface="Arial Unicode MS"/>
                <a:cs typeface="Times New Roman" pitchFamily="18" charset="0"/>
              </a:rPr>
              <a:t>.</a:t>
            </a:r>
            <a:endParaRPr lang="en-US"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a:solidFill>
                  <a:srgbClr val="000000"/>
                </a:solidFill>
                <a:ea typeface="Arial Unicode MS"/>
                <a:cs typeface="Times New Roman" pitchFamily="18" charset="0"/>
              </a:rPr>
              <a:t>Larry </a:t>
            </a:r>
            <a:r>
              <a:rPr lang="en-US" sz="1400" dirty="0" smtClean="0">
                <a:solidFill>
                  <a:srgbClr val="000000"/>
                </a:solidFill>
                <a:ea typeface="Arial Unicode MS"/>
                <a:cs typeface="Times New Roman" pitchFamily="18" charset="0"/>
              </a:rPr>
              <a:t>R.N</a:t>
            </a:r>
            <a:r>
              <a:rPr lang="el-GR" sz="1400" dirty="0" smtClean="0">
                <a:solidFill>
                  <a:srgbClr val="000000"/>
                </a:solidFill>
                <a:ea typeface="Arial Unicode MS"/>
                <a:cs typeface="Times New Roman" pitchFamily="18" charset="0"/>
              </a:rPr>
              <a:t>. (1998). </a:t>
            </a:r>
            <a:r>
              <a:rPr lang="en-US" sz="1400" dirty="0" smtClean="0">
                <a:solidFill>
                  <a:srgbClr val="000000"/>
                </a:solidFill>
                <a:ea typeface="Arial Unicode MS"/>
                <a:cs typeface="Times New Roman" pitchFamily="18" charset="0"/>
              </a:rPr>
              <a:t>Advanced </a:t>
            </a:r>
            <a:r>
              <a:rPr lang="en-US" sz="1400" dirty="0">
                <a:solidFill>
                  <a:srgbClr val="000000"/>
                </a:solidFill>
                <a:ea typeface="Arial Unicode MS"/>
                <a:cs typeface="Times New Roman" pitchFamily="18" charset="0"/>
              </a:rPr>
              <a:t>Programming in Pascal with Data </a:t>
            </a:r>
            <a:r>
              <a:rPr lang="en-US" sz="1400" dirty="0" smtClean="0">
                <a:solidFill>
                  <a:srgbClr val="000000"/>
                </a:solidFill>
                <a:ea typeface="Arial Unicode MS"/>
                <a:cs typeface="Times New Roman" pitchFamily="18" charset="0"/>
              </a:rPr>
              <a:t>Structures. </a:t>
            </a:r>
            <a:r>
              <a:rPr lang="el-GR" sz="1400" dirty="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Macmillan USA</a:t>
            </a:r>
            <a:r>
              <a:rPr lang="el-GR" sz="1400" dirty="0" smtClean="0">
                <a:solidFill>
                  <a:srgbClr val="000000"/>
                </a:solidFill>
                <a:ea typeface="Arial Unicode MS"/>
                <a:cs typeface="Times New Roman" pitchFamily="18" charset="0"/>
              </a:rPr>
              <a:t>.</a:t>
            </a:r>
          </a:p>
          <a:p>
            <a:pPr marL="447675" indent="-447675" algn="just">
              <a:lnSpc>
                <a:spcPts val="2065"/>
              </a:lnSpc>
              <a:spcBef>
                <a:spcPts val="0"/>
              </a:spcBef>
              <a:spcAft>
                <a:spcPts val="0"/>
              </a:spcAft>
              <a:buClr>
                <a:srgbClr val="000000"/>
              </a:buClr>
              <a:buSzPts val="1200"/>
              <a:buNone/>
            </a:pPr>
            <a:r>
              <a:rPr lang="el-GR" sz="1400" dirty="0" smtClean="0">
                <a:solidFill>
                  <a:srgbClr val="000000"/>
                </a:solidFill>
                <a:ea typeface="Arial Unicode MS"/>
                <a:cs typeface="Times New Roman" pitchFamily="18" charset="0"/>
              </a:rPr>
              <a:t>Τσελίκης Γ.Σ.</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Τσελίκας</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Ν.Δ</a:t>
            </a:r>
            <a:r>
              <a:rPr lang="el-GR" sz="1400" dirty="0">
                <a:solidFill>
                  <a:srgbClr val="000000"/>
                </a:solidFill>
                <a:ea typeface="Arial Unicode MS"/>
                <a:cs typeface="Times New Roman" pitchFamily="18" charset="0"/>
              </a:rPr>
              <a:t>. </a:t>
            </a:r>
            <a:r>
              <a:rPr lang="en-US" sz="1400" dirty="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(2012). </a:t>
            </a:r>
            <a:r>
              <a:rPr lang="el-GR" sz="1400" dirty="0">
                <a:solidFill>
                  <a:srgbClr val="000000"/>
                </a:solidFill>
                <a:ea typeface="Arial Unicode MS"/>
                <a:cs typeface="Times New Roman" pitchFamily="18" charset="0"/>
              </a:rPr>
              <a:t>C: από τη Θεωρία στην Εφαρμογή </a:t>
            </a:r>
            <a:r>
              <a:rPr lang="el-GR" sz="1400" dirty="0" smtClean="0">
                <a:solidFill>
                  <a:srgbClr val="000000"/>
                </a:solidFill>
                <a:ea typeface="Arial Unicode MS"/>
                <a:cs typeface="Times New Roman" pitchFamily="18" charset="0"/>
              </a:rPr>
              <a:t>(</a:t>
            </a:r>
            <a:r>
              <a:rPr lang="el-GR" sz="1400" dirty="0">
                <a:solidFill>
                  <a:srgbClr val="000000"/>
                </a:solidFill>
                <a:ea typeface="Arial Unicode MS"/>
                <a:cs typeface="Times New Roman" pitchFamily="18" charset="0"/>
              </a:rPr>
              <a:t>B' </a:t>
            </a:r>
            <a:r>
              <a:rPr lang="el-GR" sz="1400" dirty="0" smtClean="0">
                <a:solidFill>
                  <a:srgbClr val="000000"/>
                </a:solidFill>
                <a:ea typeface="Arial Unicode MS"/>
                <a:cs typeface="Times New Roman" pitchFamily="18" charset="0"/>
              </a:rPr>
              <a:t>Έκδοση</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Παπασωτηρίου</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p>
          <a:p>
            <a:pPr marL="447675" lvl="0" indent="-447675">
              <a:buNone/>
            </a:pPr>
            <a:r>
              <a:rPr lang="en-US" sz="1400" dirty="0" err="1" smtClean="0">
                <a:solidFill>
                  <a:srgbClr val="000000"/>
                </a:solidFill>
                <a:ea typeface="Arial Unicode MS"/>
                <a:cs typeface="Times New Roman" pitchFamily="18" charset="0"/>
              </a:rPr>
              <a:t>Aho</a:t>
            </a:r>
            <a:r>
              <a:rPr lang="en-US" sz="1400" dirty="0" smtClean="0">
                <a:solidFill>
                  <a:srgbClr val="000000"/>
                </a:solidFill>
                <a:ea typeface="Arial Unicode MS"/>
                <a:cs typeface="Times New Roman" pitchFamily="18" charset="0"/>
              </a:rPr>
              <a:t>  A.V., </a:t>
            </a:r>
            <a:r>
              <a:rPr lang="en-US" sz="1400" dirty="0" err="1" smtClean="0">
                <a:solidFill>
                  <a:srgbClr val="000000"/>
                </a:solidFill>
                <a:ea typeface="Arial Unicode MS"/>
                <a:cs typeface="Times New Roman" pitchFamily="18" charset="0"/>
              </a:rPr>
              <a:t>Hopcroft</a:t>
            </a:r>
            <a:r>
              <a:rPr lang="en-US" sz="1400" dirty="0" smtClean="0">
                <a:solidFill>
                  <a:srgbClr val="000000"/>
                </a:solidFill>
                <a:ea typeface="Arial Unicode MS"/>
                <a:cs typeface="Times New Roman" pitchFamily="18" charset="0"/>
              </a:rPr>
              <a:t> J.E., &amp; Ullman J.D. </a:t>
            </a:r>
            <a:r>
              <a:rPr lang="el-GR" sz="1400" dirty="0" smtClean="0">
                <a:solidFill>
                  <a:srgbClr val="000000"/>
                </a:solidFill>
                <a:ea typeface="Arial Unicode MS"/>
                <a:cs typeface="Times New Roman" pitchFamily="18" charset="0"/>
              </a:rPr>
              <a:t>(1974). </a:t>
            </a:r>
            <a:r>
              <a:rPr lang="en-GB" sz="1400" dirty="0" smtClean="0">
                <a:solidFill>
                  <a:srgbClr val="000000"/>
                </a:solidFill>
                <a:ea typeface="Arial Unicode MS"/>
                <a:cs typeface="Times New Roman" pitchFamily="18" charset="0"/>
              </a:rPr>
              <a:t>The </a:t>
            </a:r>
            <a:r>
              <a:rPr lang="en-GB" sz="1400" dirty="0">
                <a:solidFill>
                  <a:srgbClr val="000000"/>
                </a:solidFill>
                <a:ea typeface="Arial Unicode MS"/>
                <a:cs typeface="Times New Roman" pitchFamily="18" charset="0"/>
              </a:rPr>
              <a:t>design and analysis of computer </a:t>
            </a:r>
            <a:r>
              <a:rPr lang="en-GB" sz="1400" dirty="0" smtClean="0">
                <a:solidFill>
                  <a:srgbClr val="000000"/>
                </a:solidFill>
                <a:ea typeface="Arial Unicode MS"/>
                <a:cs typeface="Times New Roman" pitchFamily="18" charset="0"/>
              </a:rPr>
              <a:t>algorithms</a:t>
            </a:r>
            <a:r>
              <a:rPr lang="el-GR" sz="1400" dirty="0" smtClean="0">
                <a:solidFill>
                  <a:srgbClr val="000000"/>
                </a:solidFill>
                <a:ea typeface="Arial Unicode MS"/>
                <a:cs typeface="Times New Roman" pitchFamily="18" charset="0"/>
              </a:rPr>
              <a:t>.</a:t>
            </a:r>
            <a:r>
              <a:rPr lang="en-GB"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Εκδόσεις </a:t>
            </a:r>
            <a:r>
              <a:rPr lang="en-GB" sz="1400" dirty="0" smtClean="0">
                <a:solidFill>
                  <a:srgbClr val="000000"/>
                </a:solidFill>
                <a:ea typeface="Arial Unicode MS"/>
                <a:cs typeface="Times New Roman" pitchFamily="18" charset="0"/>
              </a:rPr>
              <a:t>Addison Wesley</a:t>
            </a:r>
            <a:r>
              <a:rPr lang="en-US" sz="1400" dirty="0" smtClean="0">
                <a:solidFill>
                  <a:srgbClr val="000000"/>
                </a:solidFill>
                <a:ea typeface="Arial Unicode MS"/>
                <a:cs typeface="Times New Roman" pitchFamily="18" charset="0"/>
              </a:rPr>
              <a:t>.</a:t>
            </a:r>
            <a:endParaRPr lang="el-GR" sz="1400" dirty="0" smtClean="0">
              <a:solidFill>
                <a:srgbClr val="000000"/>
              </a:solidFill>
              <a:ea typeface="Arial Unicode MS"/>
              <a:cs typeface="Times New Roman" pitchFamily="18" charset="0"/>
            </a:endParaRPr>
          </a:p>
          <a:p>
            <a:pPr marL="447675" indent="-447675">
              <a:buNone/>
            </a:pPr>
            <a:r>
              <a:rPr lang="en-US" sz="1400" dirty="0" smtClean="0">
                <a:solidFill>
                  <a:srgbClr val="000000"/>
                </a:solidFill>
                <a:ea typeface="Arial Unicode MS"/>
                <a:cs typeface="Times New Roman" pitchFamily="18" charset="0"/>
              </a:rPr>
              <a:t>Abelson</a:t>
            </a:r>
            <a:r>
              <a:rPr lang="el-GR" sz="1400" dirty="0" smtClean="0">
                <a:solidFill>
                  <a:srgbClr val="000000"/>
                </a:solidFill>
                <a:ea typeface="Arial Unicode MS"/>
                <a:cs typeface="Times New Roman" pitchFamily="18" charset="0"/>
              </a:rPr>
              <a:t> Η.</a:t>
            </a:r>
            <a:r>
              <a:rPr lang="en-US" sz="1400" dirty="0" smtClean="0">
                <a:solidFill>
                  <a:srgbClr val="000000"/>
                </a:solidFill>
                <a:ea typeface="Arial Unicode MS"/>
                <a:cs typeface="Times New Roman" pitchFamily="18" charset="0"/>
              </a:rPr>
              <a:t>, </a:t>
            </a:r>
            <a:r>
              <a:rPr lang="en-US" sz="1400" dirty="0" err="1" smtClean="0">
                <a:solidFill>
                  <a:srgbClr val="000000"/>
                </a:solidFill>
                <a:ea typeface="Arial Unicode MS"/>
                <a:cs typeface="Times New Roman" pitchFamily="18" charset="0"/>
              </a:rPr>
              <a:t>Sussman</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G.J., </a:t>
            </a:r>
            <a:r>
              <a:rPr lang="en-US" sz="1400" dirty="0" err="1" smtClean="0">
                <a:solidFill>
                  <a:srgbClr val="000000"/>
                </a:solidFill>
                <a:ea typeface="Arial Unicode MS"/>
                <a:cs typeface="Times New Roman" pitchFamily="18" charset="0"/>
              </a:rPr>
              <a:t>Sussman</a:t>
            </a:r>
            <a:r>
              <a:rPr lang="en-US" sz="1400" dirty="0" smtClean="0">
                <a:solidFill>
                  <a:srgbClr val="000000"/>
                </a:solidFill>
                <a:ea typeface="Arial Unicode MS"/>
                <a:cs typeface="Times New Roman" pitchFamily="18" charset="0"/>
              </a:rPr>
              <a:t> J</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(1985). Structure and Interpretation of Computer Programs, MIT Press, McGraw Hill Book Company.</a:t>
            </a:r>
            <a:endParaRPr lang="el-GR" sz="1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35265178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78</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677654"/>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a:t>
            </a:r>
            <a:r>
              <a:rPr lang="el-GR" sz="2400" dirty="0" smtClean="0">
                <a:solidFill>
                  <a:schemeClr val="bg1">
                    <a:lumMod val="50000"/>
                  </a:schemeClr>
                </a:solidFill>
              </a:rPr>
              <a:t>Αλέξανδρος Τζάλλας.</a:t>
            </a:r>
            <a:endParaRPr lang="el-GR" sz="2400" dirty="0">
              <a:solidFill>
                <a:schemeClr val="bg1">
                  <a:lumMod val="50000"/>
                </a:schemeClr>
              </a:solidFill>
            </a:endParaRPr>
          </a:p>
          <a:p>
            <a:pPr algn="just"/>
            <a:r>
              <a:rPr lang="el-GR" sz="2400" dirty="0" smtClean="0">
                <a:solidFill>
                  <a:schemeClr val="bg1">
                    <a:lumMod val="50000"/>
                  </a:schemeClr>
                </a:solidFill>
              </a:rPr>
              <a:t>Προγραμματισμός Ι.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a:solidFill>
                  <a:schemeClr val="bg1">
                    <a:lumMod val="50000"/>
                  </a:schemeClr>
                </a:solidFill>
                <a:hlinkClick r:id="rId3"/>
              </a:rPr>
              <a:t>http://</a:t>
            </a:r>
            <a:r>
              <a:rPr lang="en-US" sz="2400" dirty="0" smtClean="0">
                <a:solidFill>
                  <a:schemeClr val="bg1">
                    <a:lumMod val="50000"/>
                  </a:schemeClr>
                </a:solidFill>
                <a:hlinkClick r:id="rId3"/>
              </a:rPr>
              <a:t>eclass.teiep.gr/OpenClass/courses/COMP111/</a:t>
            </a:r>
            <a:r>
              <a:rPr lang="el-GR" sz="2400" dirty="0" smtClean="0">
                <a:solidFill>
                  <a:schemeClr val="bg1">
                    <a:lumMod val="50000"/>
                  </a:schemeClr>
                </a:solidFill>
              </a:rPr>
              <a:t> </a:t>
            </a:r>
            <a:endParaRPr lang="el-GR" sz="2400" dirty="0">
              <a:solidFill>
                <a:schemeClr val="bg1">
                  <a:lumMod val="50000"/>
                </a:schemeClr>
              </a:solidFill>
            </a:endParaRP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Προγραμματισμός</a:t>
            </a:r>
            <a:endParaRPr lang="el-GR" dirty="0"/>
          </a:p>
        </p:txBody>
      </p:sp>
      <p:sp>
        <p:nvSpPr>
          <p:cNvPr id="5" name="Θέση περιεχομένου 4"/>
          <p:cNvSpPr>
            <a:spLocks noGrp="1"/>
          </p:cNvSpPr>
          <p:nvPr>
            <p:ph idx="1"/>
          </p:nvPr>
        </p:nvSpPr>
        <p:spPr/>
        <p:txBody>
          <a:bodyPr>
            <a:noAutofit/>
          </a:bodyPr>
          <a:lstStyle/>
          <a:p>
            <a:r>
              <a:rPr lang="el-GR" sz="2800" dirty="0"/>
              <a:t>Ο Η/Υ </a:t>
            </a:r>
            <a:r>
              <a:rPr lang="el-GR" sz="2800" dirty="0" smtClean="0"/>
              <a:t>χρησιμοποιείται </a:t>
            </a:r>
            <a:r>
              <a:rPr lang="el-GR" sz="2800" dirty="0"/>
              <a:t>για την επεξεργασία δεδομένων</a:t>
            </a:r>
          </a:p>
          <a:p>
            <a:r>
              <a:rPr lang="el-GR" sz="2800" dirty="0"/>
              <a:t> Για να γίνει η επεξεργασία αυτή πρέπει να του δοθούν συγκεκριμένες οδηγίες από τον άνθρωπο</a:t>
            </a:r>
          </a:p>
          <a:p>
            <a:r>
              <a:rPr lang="el-GR" sz="2800" dirty="0"/>
              <a:t>Το σύνολο των οδηγιών προς τον υπολογιστή για την επίλυση ενός προβλήματος αποτελεί το πρόγραμμα</a:t>
            </a:r>
          </a:p>
          <a:p>
            <a:pPr marL="0" indent="0">
              <a:buNone/>
            </a:pPr>
            <a:endParaRPr lang="el-GR" sz="28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14642801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Εισαγωγικά Στοιχεία της </a:t>
            </a:r>
            <a:r>
              <a:rPr lang="en-US" dirty="0"/>
              <a:t>Pascal</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Αλγόριθμος</a:t>
            </a:r>
            <a:endParaRPr lang="el-GR" dirty="0"/>
          </a:p>
        </p:txBody>
      </p:sp>
      <p:sp>
        <p:nvSpPr>
          <p:cNvPr id="3" name="Θέση περιεχομένου 2"/>
          <p:cNvSpPr>
            <a:spLocks noGrp="1"/>
          </p:cNvSpPr>
          <p:nvPr>
            <p:ph idx="1"/>
          </p:nvPr>
        </p:nvSpPr>
        <p:spPr>
          <a:xfrm>
            <a:off x="457200" y="1174096"/>
            <a:ext cx="8229600" cy="3771636"/>
          </a:xfrm>
        </p:spPr>
        <p:txBody>
          <a:bodyPr>
            <a:noAutofit/>
          </a:bodyPr>
          <a:lstStyle/>
          <a:p>
            <a:pPr>
              <a:buFont typeface="Wingdings" panose="05000000000000000000" pitchFamily="2" charset="2"/>
              <a:buChar char="Ø"/>
            </a:pPr>
            <a:r>
              <a:rPr lang="el-GR" sz="2400" dirty="0"/>
              <a:t>Πριν </a:t>
            </a:r>
            <a:r>
              <a:rPr lang="el-GR" sz="2400" dirty="0" smtClean="0"/>
              <a:t>δημιουργήσουμε ένα πρόγραμμα </a:t>
            </a:r>
            <a:r>
              <a:rPr lang="el-GR" sz="2400" dirty="0"/>
              <a:t>για να </a:t>
            </a:r>
            <a:r>
              <a:rPr lang="el-GR" sz="2400" dirty="0" smtClean="0"/>
              <a:t>λύσουμε ένα πρόβλημα πρέπει </a:t>
            </a:r>
            <a:r>
              <a:rPr lang="el-GR" sz="2400" dirty="0"/>
              <a:t>να </a:t>
            </a:r>
            <a:r>
              <a:rPr lang="el-GR" sz="2400" dirty="0" smtClean="0"/>
              <a:t>σχεδιάσουμε έναν αλγόριθμο </a:t>
            </a:r>
            <a:r>
              <a:rPr lang="el-GR" sz="2400" dirty="0"/>
              <a:t>για </a:t>
            </a:r>
            <a:r>
              <a:rPr lang="el-GR" sz="2400" dirty="0" smtClean="0"/>
              <a:t>αυτό́ </a:t>
            </a:r>
            <a:r>
              <a:rPr lang="el-GR" sz="2400" dirty="0"/>
              <a:t>το </a:t>
            </a:r>
            <a:r>
              <a:rPr lang="el-GR" sz="2400" dirty="0" smtClean="0"/>
              <a:t>πρόβλημα </a:t>
            </a:r>
            <a:endParaRPr lang="el-GR" sz="2400" dirty="0"/>
          </a:p>
          <a:p>
            <a:pPr>
              <a:buFont typeface="Wingdings" panose="05000000000000000000" pitchFamily="2" charset="2"/>
              <a:buChar char="Ø"/>
            </a:pPr>
            <a:r>
              <a:rPr lang="el-GR" sz="2400" dirty="0" smtClean="0"/>
              <a:t>Μια σαφώς καθορισμένη ακολουθία εντολών </a:t>
            </a:r>
            <a:r>
              <a:rPr lang="el-GR" sz="2400" dirty="0"/>
              <a:t>ή </a:t>
            </a:r>
            <a:r>
              <a:rPr lang="el-GR" sz="2400" dirty="0" smtClean="0"/>
              <a:t>κανόνων </a:t>
            </a:r>
            <a:r>
              <a:rPr lang="el-GR" sz="2400" dirty="0"/>
              <a:t>που </a:t>
            </a:r>
            <a:r>
              <a:rPr lang="el-GR" sz="2400" dirty="0" smtClean="0"/>
              <a:t>οδηγεί́ </a:t>
            </a:r>
            <a:r>
              <a:rPr lang="el-GR" sz="2400" dirty="0"/>
              <a:t>σε </a:t>
            </a:r>
            <a:r>
              <a:rPr lang="el-GR" sz="2400" dirty="0" smtClean="0"/>
              <a:t>ένα προκαθορισμένο αποτέλεσμα (λύση ενός προβλήματος) μεσώ ενός πεπερασμένου πλήθους βημάτων</a:t>
            </a:r>
            <a:endParaRPr lang="el-GR" sz="2400" dirty="0"/>
          </a:p>
          <a:p>
            <a:pPr>
              <a:buFont typeface="Wingdings" panose="05000000000000000000" pitchFamily="2" charset="2"/>
              <a:buChar char="Ø"/>
            </a:pPr>
            <a:r>
              <a:rPr lang="el-GR" sz="2400" dirty="0" smtClean="0"/>
              <a:t>΄Εάν πρόγραμμα είναι </a:t>
            </a:r>
            <a:r>
              <a:rPr lang="el-GR" sz="2400" dirty="0"/>
              <a:t>η </a:t>
            </a:r>
            <a:r>
              <a:rPr lang="el-GR" sz="2400" dirty="0" smtClean="0"/>
              <a:t>διατύπωση ενός αλγορίθμου </a:t>
            </a:r>
            <a:r>
              <a:rPr lang="el-GR" sz="2400" dirty="0"/>
              <a:t>σε μια </a:t>
            </a:r>
            <a:r>
              <a:rPr lang="el-GR" sz="2400" dirty="0" smtClean="0"/>
              <a:t>συγκεκριμένη γλώσσα προγραμματισμού́</a:t>
            </a:r>
            <a:endParaRPr lang="el-GR" sz="2400" dirty="0"/>
          </a:p>
          <a:p>
            <a:pPr>
              <a:buFont typeface="Wingdings" panose="05000000000000000000" pitchFamily="2" charset="2"/>
              <a:buChar char="Ø"/>
            </a:pPr>
            <a:r>
              <a:rPr lang="el-GR" sz="2400" dirty="0"/>
              <a:t>Το </a:t>
            </a:r>
            <a:r>
              <a:rPr lang="el-GR" sz="2400" dirty="0" smtClean="0"/>
              <a:t>πρόγραμμα είναι </a:t>
            </a:r>
            <a:r>
              <a:rPr lang="el-GR" sz="2400" dirty="0"/>
              <a:t>η </a:t>
            </a:r>
            <a:r>
              <a:rPr lang="el-GR" sz="2400" dirty="0" smtClean="0"/>
              <a:t>υλοποίηση </a:t>
            </a:r>
            <a:r>
              <a:rPr lang="el-GR" sz="2400" dirty="0"/>
              <a:t>του </a:t>
            </a:r>
            <a:r>
              <a:rPr lang="el-GR" sz="2400" dirty="0" smtClean="0"/>
              <a:t>αλγορίθμου </a:t>
            </a:r>
            <a:endParaRPr lang="el-GR" sz="2400" dirty="0"/>
          </a:p>
          <a:p>
            <a:pPr>
              <a:buFont typeface="Wingdings" panose="05000000000000000000" pitchFamily="2" charset="2"/>
              <a:buChar char="Ø"/>
            </a:pP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3008</TotalTime>
  <Words>3196</Words>
  <Application>Microsoft Office PowerPoint</Application>
  <PresentationFormat>Προβολή στην οθόνη (16:10)</PresentationFormat>
  <Paragraphs>500</Paragraphs>
  <Slides>81</Slides>
  <Notes>14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81</vt:i4>
      </vt:variant>
    </vt:vector>
  </HeadingPairs>
  <TitlesOfParts>
    <vt:vector size="89" baseType="lpstr">
      <vt:lpstr>Arial Unicode MS</vt:lpstr>
      <vt:lpstr>Arial</vt:lpstr>
      <vt:lpstr>Calibri</vt:lpstr>
      <vt:lpstr>Lucida Grande</vt:lpstr>
      <vt:lpstr>Monotype Sorts</vt:lpstr>
      <vt:lpstr>Times New Roman</vt:lpstr>
      <vt:lpstr>Wingdings</vt:lpstr>
      <vt:lpstr>Θέμα του Office</vt:lpstr>
      <vt:lpstr>Προγραμματισμός Ι</vt:lpstr>
      <vt:lpstr>Παρουσίαση του PowerPoint</vt:lpstr>
      <vt:lpstr>Άδειες Χρήσης</vt:lpstr>
      <vt:lpstr>Χρηματοδότηση</vt:lpstr>
      <vt:lpstr>Σκοποί  ενότητας</vt:lpstr>
      <vt:lpstr>Περιεχόμενα ενότητας</vt:lpstr>
      <vt:lpstr>Πως να μάθουμε να προγραμματίζουμε;</vt:lpstr>
      <vt:lpstr>Προγραμματισμός</vt:lpstr>
      <vt:lpstr>Αλγόριθμος</vt:lpstr>
      <vt:lpstr>Παράδειγμα Μέγιστος Κοινός Διαιρέτης</vt:lpstr>
      <vt:lpstr>Αρχές Ανάπτυξης Προγραμμάτων1/2</vt:lpstr>
      <vt:lpstr>Αρχές Ανάπτυξης Προγραμμάτων2/2</vt:lpstr>
      <vt:lpstr>Υλοποίηση Προγραμμάτων</vt:lpstr>
      <vt:lpstr>Περιγραφή Αλγορίθμων</vt:lpstr>
      <vt:lpstr>Ψευδοκώδικας </vt:lpstr>
      <vt:lpstr>Χαρακτηριστικά Ψευτοκώδικα</vt:lpstr>
      <vt:lpstr>Δομές Ελέγχου</vt:lpstr>
      <vt:lpstr>Γλώσσα Ψευδοκώδικα1/3</vt:lpstr>
      <vt:lpstr>Γλώσσα Ψευδοκώδικα2/3</vt:lpstr>
      <vt:lpstr>Γλώσσα Ψευδοκώδικα3/3</vt:lpstr>
      <vt:lpstr>Παράδειγμα 1</vt:lpstr>
      <vt:lpstr>Παράδειγμα 2</vt:lpstr>
      <vt:lpstr>Παράδειγμα 3</vt:lpstr>
      <vt:lpstr>Διαγράμματα Ροής (Law Chat)1/2</vt:lpstr>
      <vt:lpstr>Διαγράμματα Ροής (Law Chat)2/2</vt:lpstr>
      <vt:lpstr>Σύμβολα Διαγραμμάτων Ροής </vt:lpstr>
      <vt:lpstr>Παράδειγμα </vt:lpstr>
      <vt:lpstr>Γλώσσες Προγραμματισμού</vt:lpstr>
      <vt:lpstr>Γλώσσες Μηχανής (Machine Language) </vt:lpstr>
      <vt:lpstr>Συμβολικές Γλώσσες (Assembly) </vt:lpstr>
      <vt:lpstr>Γλώσσες Υψηλού́ Επιπέδου </vt:lpstr>
      <vt:lpstr>Μεταγλώττιση (Compilation) </vt:lpstr>
      <vt:lpstr>Μεταγλωττιστές</vt:lpstr>
      <vt:lpstr>Είδη Προγραμματισμού </vt:lpstr>
      <vt:lpstr>Διαδικαστικός Προγραμματισμός Procedural Programming </vt:lpstr>
      <vt:lpstr>Δηλωτικός Προγραμματισμός Declarative Programming </vt:lpstr>
      <vt:lpstr>Αντικειμενοστρεφής Προγραμματισμός Object Oriented Programming </vt:lpstr>
      <vt:lpstr>Οπτικός Προγραμματισμός Visual Programming  </vt:lpstr>
      <vt:lpstr>Εξέλιξη Γλωσσών Προγραμματισμού1/4 </vt:lpstr>
      <vt:lpstr>Εξέλιξη Γλωσσών Προγραμματισμού2/4  </vt:lpstr>
      <vt:lpstr>Εξέλιξη Γλωσσών Προγραμματισμού3/4  </vt:lpstr>
      <vt:lpstr>Εξέλιξη Γλωσσών Προγραμματισμού4/4  </vt:lpstr>
      <vt:lpstr>Γενεαλογικό Δένδρο Γλωσσών Προγραμματισμού </vt:lpstr>
      <vt:lpstr>Γιατί Pascal?</vt:lpstr>
      <vt:lpstr>Βασικά στοιχεία ενός προγράμματος Pascal</vt:lpstr>
      <vt:lpstr>Σύνολο χαρακτήρων της Pascal1/2</vt:lpstr>
      <vt:lpstr>Σύνολο χαρακτήρων της Pascal1/2</vt:lpstr>
      <vt:lpstr>Λεξιλόγιο</vt:lpstr>
      <vt:lpstr>Λεξιλόγιο-Ονόματα1/2</vt:lpstr>
      <vt:lpstr>Λεξιλόγιο-Ονόματα2/2</vt:lpstr>
      <vt:lpstr>Λεξιλόγιο-Αριθμούς1/4</vt:lpstr>
      <vt:lpstr>Λεξιλόγιο-Αριθμούς2/4</vt:lpstr>
      <vt:lpstr>Λεξιλόγιο-Αριθμούς3/4</vt:lpstr>
      <vt:lpstr>Λεξιλόγιο-Αριθμούς4/4</vt:lpstr>
      <vt:lpstr>Λεξιλόγιο-Χαρακτήρες </vt:lpstr>
      <vt:lpstr>Λεξιλόγιο-Αλυσίδες Χαρακτήρων</vt:lpstr>
      <vt:lpstr>Λεξιλόγιο-Τελεστές1/4</vt:lpstr>
      <vt:lpstr>Λεξιλόγιο-Τελεστές2/4</vt:lpstr>
      <vt:lpstr>Λεξιλόγιο-Τελεστές3/4</vt:lpstr>
      <vt:lpstr>Λεξιλόγιο-Τελεστές4/4</vt:lpstr>
      <vt:lpstr>Λεξιλόγιο-Διαχωριστές</vt:lpstr>
      <vt:lpstr>Λεξιλόγιο-Λέξεις Κλειδιά</vt:lpstr>
      <vt:lpstr>Λεξιλόγιο-Σχόλια</vt:lpstr>
      <vt:lpstr>Δεδομένα</vt:lpstr>
      <vt:lpstr>Δεδομένα</vt:lpstr>
      <vt:lpstr>Δεδομένα-Σταθερές</vt:lpstr>
      <vt:lpstr>Δεδομένα-Μεταβλητές</vt:lpstr>
      <vt:lpstr>Δηλώσεις Μεταβλητών1/3</vt:lpstr>
      <vt:lpstr>Δηλώσεις Μεταβλητών2/3</vt:lpstr>
      <vt:lpstr>Δηλώσεις Μεταβλητών3/3</vt:lpstr>
      <vt:lpstr>Εκφράσεις στην  Pascal</vt:lpstr>
      <vt:lpstr>Αριθμητικές Συναρτήσεις</vt:lpstr>
      <vt:lpstr>Βαθμωτές Συναρτήσεις</vt:lpstr>
      <vt:lpstr>Συναρτήσεις Μετατροπής</vt:lpstr>
      <vt:lpstr>Παράδειγμα 1</vt:lpstr>
      <vt:lpstr>Παράδειγμα 2</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204</cp:revision>
  <dcterms:created xsi:type="dcterms:W3CDTF">2012-09-06T09:03:05Z</dcterms:created>
  <dcterms:modified xsi:type="dcterms:W3CDTF">2015-05-07T14:36:54Z</dcterms:modified>
</cp:coreProperties>
</file>